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95" r:id="rId5"/>
    <p:sldId id="256" r:id="rId6"/>
    <p:sldId id="2733" r:id="rId7"/>
    <p:sldId id="2723" r:id="rId8"/>
    <p:sldId id="2724" r:id="rId9"/>
    <p:sldId id="2725" r:id="rId10"/>
    <p:sldId id="2726" r:id="rId11"/>
    <p:sldId id="2727" r:id="rId12"/>
    <p:sldId id="2728" r:id="rId13"/>
    <p:sldId id="2729" r:id="rId14"/>
    <p:sldId id="2730" r:id="rId15"/>
    <p:sldId id="2731" r:id="rId16"/>
    <p:sldId id="2732" r:id="rId17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405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C90399-A41C-43FE-A362-6B35D1192756}" v="4" dt="2024-04-04T10:04:36.0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3447" autoAdjust="0"/>
  </p:normalViewPr>
  <p:slideViewPr>
    <p:cSldViewPr snapToGrid="0">
      <p:cViewPr varScale="1">
        <p:scale>
          <a:sx n="111" d="100"/>
          <a:sy n="111" d="100"/>
        </p:scale>
        <p:origin x="9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65" d="100"/>
          <a:sy n="165" d="100"/>
        </p:scale>
        <p:origin x="2034" y="1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mar Eleish" userId="5d7db253-eb2f-4dcb-b0ec-be9ffa1a00f5" providerId="ADAL" clId="{BBC90399-A41C-43FE-A362-6B35D1192756}"/>
    <pc:docChg chg="undo custSel modSld">
      <pc:chgData name="Omar Eleish" userId="5d7db253-eb2f-4dcb-b0ec-be9ffa1a00f5" providerId="ADAL" clId="{BBC90399-A41C-43FE-A362-6B35D1192756}" dt="2024-04-04T10:04:36.092" v="54"/>
      <pc:docMkLst>
        <pc:docMk/>
      </pc:docMkLst>
      <pc:sldChg chg="modSp mod">
        <pc:chgData name="Omar Eleish" userId="5d7db253-eb2f-4dcb-b0ec-be9ffa1a00f5" providerId="ADAL" clId="{BBC90399-A41C-43FE-A362-6B35D1192756}" dt="2024-04-04T08:52:27.722" v="50" actId="255"/>
        <pc:sldMkLst>
          <pc:docMk/>
          <pc:sldMk cId="3732514081" sldId="2695"/>
        </pc:sldMkLst>
        <pc:spChg chg="mod">
          <ac:chgData name="Omar Eleish" userId="5d7db253-eb2f-4dcb-b0ec-be9ffa1a00f5" providerId="ADAL" clId="{BBC90399-A41C-43FE-A362-6B35D1192756}" dt="2024-04-04T08:52:27.722" v="50" actId="255"/>
          <ac:spMkLst>
            <pc:docMk/>
            <pc:sldMk cId="3732514081" sldId="2695"/>
            <ac:spMk id="13" creationId="{72D4F264-2EAB-0320-CE3F-7924CE085DAA}"/>
          </ac:spMkLst>
        </pc:spChg>
        <pc:picChg chg="mod">
          <ac:chgData name="Omar Eleish" userId="5d7db253-eb2f-4dcb-b0ec-be9ffa1a00f5" providerId="ADAL" clId="{BBC90399-A41C-43FE-A362-6B35D1192756}" dt="2024-04-04T08:51:13.959" v="1" actId="1076"/>
          <ac:picMkLst>
            <pc:docMk/>
            <pc:sldMk cId="3732514081" sldId="2695"/>
            <ac:picMk id="23" creationId="{06185F27-C3E1-FBDD-BF0A-67000F2414C6}"/>
          </ac:picMkLst>
        </pc:picChg>
      </pc:sldChg>
      <pc:sldChg chg="addSp delSp modSp">
        <pc:chgData name="Omar Eleish" userId="5d7db253-eb2f-4dcb-b0ec-be9ffa1a00f5" providerId="ADAL" clId="{BBC90399-A41C-43FE-A362-6B35D1192756}" dt="2024-04-04T10:04:36.092" v="54"/>
        <pc:sldMkLst>
          <pc:docMk/>
          <pc:sldMk cId="2464274775" sldId="2733"/>
        </pc:sldMkLst>
        <pc:spChg chg="add del">
          <ac:chgData name="Omar Eleish" userId="5d7db253-eb2f-4dcb-b0ec-be9ffa1a00f5" providerId="ADAL" clId="{BBC90399-A41C-43FE-A362-6B35D1192756}" dt="2024-04-04T10:04:34.959" v="53" actId="478"/>
          <ac:spMkLst>
            <pc:docMk/>
            <pc:sldMk cId="2464274775" sldId="2733"/>
            <ac:spMk id="7" creationId="{CED59143-6A9D-500C-39F0-27F92FDADE9E}"/>
          </ac:spMkLst>
        </pc:spChg>
        <pc:spChg chg="add mod">
          <ac:chgData name="Omar Eleish" userId="5d7db253-eb2f-4dcb-b0ec-be9ffa1a00f5" providerId="ADAL" clId="{BBC90399-A41C-43FE-A362-6B35D1192756}" dt="2024-04-04T10:04:36.092" v="54"/>
          <ac:spMkLst>
            <pc:docMk/>
            <pc:sldMk cId="2464274775" sldId="2733"/>
            <ac:spMk id="14" creationId="{C09947EB-8B8C-5D54-12A9-B6AD1B46F7F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www.itiinvestment.com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DEACA-0139-4813-9BC8-A1488591FA2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5815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www.itiinvestment.com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3DA77-BE11-41BD-9FB7-4C5873C2DCF7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9D287-B078-41B7-A5D4-3E0E987D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7985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9D287-B078-41B7-A5D4-3E0E987DF110}" type="slidenum">
              <a:rPr lang="en-US" smtClean="0"/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www.itiinvestment.com</a:t>
            </a:r>
          </a:p>
        </p:txBody>
      </p:sp>
    </p:spTree>
    <p:extLst>
      <p:ext uri="{BB962C8B-B14F-4D97-AF65-F5344CB8AC3E}">
        <p14:creationId xmlns:p14="http://schemas.microsoft.com/office/powerpoint/2010/main" val="3971278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COMESA RIA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NIPAs Capacity Building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F90D95-4EA4-482F-9945-778833572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3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COMESA RIA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NIPAs Capacity Building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F90D95-4EA4-482F-9945-77883357228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Sponsors Archive - Page 14 of 24 - AFSIC 2024 - Investing in Africa">
            <a:extLst>
              <a:ext uri="{FF2B5EF4-FFF2-40B4-BE49-F238E27FC236}">
                <a16:creationId xmlns:a16="http://schemas.microsoft.com/office/drawing/2014/main" id="{3F748981-15B1-6526-B05F-AB9E08134F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395" y="227244"/>
            <a:ext cx="1080845" cy="50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663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COMESA RIA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NIPAs Capacity Building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F90D95-4EA4-482F-9945-77883357228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Sponsors Archive - Page 14 of 24 - AFSIC 2024 - Investing in Africa">
            <a:extLst>
              <a:ext uri="{FF2B5EF4-FFF2-40B4-BE49-F238E27FC236}">
                <a16:creationId xmlns:a16="http://schemas.microsoft.com/office/drawing/2014/main" id="{145FBB67-B335-98EE-7C46-B878F84AE5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395" y="227244"/>
            <a:ext cx="1080845" cy="50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148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5667" y="1598613"/>
            <a:ext cx="11303000" cy="46138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399"/>
              </a:spcBef>
              <a:buClr>
                <a:schemeClr val="bg2"/>
              </a:buClr>
              <a:buSzPct val="200000"/>
              <a:buFont typeface="Arial" pitchFamily="34" charset="0"/>
              <a:buChar char="■"/>
              <a:tabLst>
                <a:tab pos="8402312" algn="r"/>
              </a:tabLst>
              <a:defRPr lang="en-US" sz="2399" smtClean="0"/>
            </a:lvl1pPr>
            <a:lvl4pPr marL="860391" indent="-228592">
              <a:buClr>
                <a:schemeClr val="bg2"/>
              </a:buClr>
              <a:buFont typeface="Symbol" pitchFamily="18" charset="2"/>
              <a:buChar char=""/>
              <a:tabLst>
                <a:tab pos="1425520" algn="l"/>
              </a:tabLst>
              <a:defRPr sz="2000"/>
            </a:lvl4pPr>
            <a:lvl5pPr marL="1371547" indent="-228592">
              <a:buFont typeface="Arial" pitchFamily="34" charset="0"/>
              <a:buChar char="•"/>
              <a:defRPr sz="1600"/>
            </a:lvl5pPr>
            <a:lvl7pPr marL="1600138" indent="-228592">
              <a:buFont typeface="Symbol" pitchFamily="18" charset="2"/>
              <a:buChar char=""/>
              <a:defRPr/>
            </a:lvl7pPr>
            <a:lvl8pPr marL="2057320" indent="-228592">
              <a:defRPr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 Second level</a:t>
            </a:r>
          </a:p>
          <a:p>
            <a:pPr lvl="4"/>
            <a:r>
              <a:rPr lang="en-US" dirty="0"/>
              <a:t>Third level</a:t>
            </a:r>
          </a:p>
          <a:p>
            <a:pPr lvl="6"/>
            <a:r>
              <a:rPr lang="en-US" dirty="0"/>
              <a:t> Fourth level</a:t>
            </a:r>
          </a:p>
          <a:p>
            <a:pPr lvl="7"/>
            <a:r>
              <a:rPr lang="en-US" dirty="0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7C42FFE-41BC-E79C-7580-82D04B641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667" y="531826"/>
            <a:ext cx="10363200" cy="610653"/>
          </a:xfrm>
        </p:spPr>
        <p:txBody>
          <a:bodyPr>
            <a:noAutofit/>
          </a:bodyPr>
          <a:lstStyle>
            <a:lvl1pPr algn="l">
              <a:defRPr sz="3704"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2" descr="Sponsors Archive - Page 14 of 24 - AFSIC 2024 - Investing in Africa">
            <a:extLst>
              <a:ext uri="{FF2B5EF4-FFF2-40B4-BE49-F238E27FC236}">
                <a16:creationId xmlns:a16="http://schemas.microsoft.com/office/drawing/2014/main" id="{5FDE78DA-8B76-C616-32CA-7C8E9DF44A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395" y="227244"/>
            <a:ext cx="1080845" cy="50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55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COMESA RIA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NIPAs Capacity Building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F90D95-4EA4-482F-9945-778833572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0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COMESA RIA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NIPAs Capacity Building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F90D95-4EA4-482F-9945-778833572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1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COMESA RIA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NIPAs Capacity Building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F90D95-4EA4-482F-9945-77883357228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Sponsors Archive - Page 14 of 24 - AFSIC 2024 - Investing in Africa">
            <a:extLst>
              <a:ext uri="{FF2B5EF4-FFF2-40B4-BE49-F238E27FC236}">
                <a16:creationId xmlns:a16="http://schemas.microsoft.com/office/drawing/2014/main" id="{E5C5EC09-B082-258C-4302-296335854C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395" y="227244"/>
            <a:ext cx="1080845" cy="50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05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COMESA RIA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NIPAs Capacity Building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F90D95-4EA4-482F-9945-778833572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3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COMESA RIA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NIPAs Capacity Building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F90D95-4EA4-482F-9945-778833572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89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COMESA RIA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NIPAs Capacity Building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F90D95-4EA4-482F-9945-778833572289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Sponsors Archive - Page 14 of 24 - AFSIC 2024 - Investing in Africa">
            <a:extLst>
              <a:ext uri="{FF2B5EF4-FFF2-40B4-BE49-F238E27FC236}">
                <a16:creationId xmlns:a16="http://schemas.microsoft.com/office/drawing/2014/main" id="{4086431B-5578-7036-D825-B923E0EB59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395" y="227244"/>
            <a:ext cx="1080845" cy="50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50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COMESA RIA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NIPAs Capacity Building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F90D95-4EA4-482F-9945-778833572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47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COMESA RIA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NIPAs Capacity Building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F90D95-4EA4-482F-9945-77883357228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Sponsors Archive - Page 14 of 24 - AFSIC 2024 - Investing in Africa">
            <a:extLst>
              <a:ext uri="{FF2B5EF4-FFF2-40B4-BE49-F238E27FC236}">
                <a16:creationId xmlns:a16="http://schemas.microsoft.com/office/drawing/2014/main" id="{0B0D19EB-4D6A-6FB2-9C33-0F806C83D4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395" y="227244"/>
            <a:ext cx="1080845" cy="50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93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98217"/>
            <a:ext cx="10515600" cy="792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782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6">
            <a:extLst>
              <a:ext uri="{FF2B5EF4-FFF2-40B4-BE49-F238E27FC236}">
                <a16:creationId xmlns:a16="http://schemas.microsoft.com/office/drawing/2014/main" id="{06185F27-C3E1-FBDD-BF0A-67000F2414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911"/>
            <a:ext cx="12192000" cy="6883911"/>
          </a:xfrm>
          <a:prstGeom prst="rect">
            <a:avLst/>
          </a:prstGeom>
          <a:noFill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2D4F264-2EAB-0320-CE3F-7924CE085DAA}"/>
              </a:ext>
            </a:extLst>
          </p:cNvPr>
          <p:cNvSpPr>
            <a:spLocks/>
          </p:cNvSpPr>
          <p:nvPr/>
        </p:nvSpPr>
        <p:spPr bwMode="auto">
          <a:xfrm>
            <a:off x="2995490" y="1615430"/>
            <a:ext cx="6793196" cy="183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algn="ctr" defTabSz="2005736" rtl="0">
              <a:lnSpc>
                <a:spcPct val="150000"/>
              </a:lnSpc>
            </a:pPr>
            <a:endParaRPr lang="en-US" sz="1700" b="1" kern="1200" spc="219" dirty="0">
              <a:solidFill>
                <a:srgbClr val="FFFFFF"/>
              </a:solidFill>
              <a:latin typeface="Poppins" panose="00000500000000000000" pitchFamily="2" charset="0"/>
              <a:ea typeface="Poppins SemiBold" charset="0"/>
              <a:cs typeface="Poppins" panose="00000500000000000000" pitchFamily="2" charset="0"/>
              <a:sym typeface="Bebas Neue" charset="0"/>
            </a:endParaRPr>
          </a:p>
          <a:p>
            <a:pPr algn="ctr" defTabSz="2005736" rtl="0">
              <a:lnSpc>
                <a:spcPct val="150000"/>
              </a:lnSpc>
            </a:pPr>
            <a:r>
              <a:rPr lang="en-US" sz="1700" b="1" spc="219" dirty="0">
                <a:solidFill>
                  <a:srgbClr val="FFFFFF"/>
                </a:solidFill>
                <a:latin typeface="Poppins" panose="00000500000000000000" pitchFamily="2" charset="0"/>
                <a:ea typeface="Poppins SemiBold" charset="0"/>
                <a:cs typeface="Poppins" panose="00000500000000000000" pitchFamily="2" charset="0"/>
                <a:sym typeface="Bebas Neue" charset="0"/>
              </a:rPr>
              <a:t>PRIORITY SECTORS FOR PROACTIVE PROMOTION</a:t>
            </a:r>
          </a:p>
          <a:p>
            <a:pPr algn="ctr" defTabSz="2005736" rtl="0">
              <a:lnSpc>
                <a:spcPct val="150000"/>
              </a:lnSpc>
            </a:pPr>
            <a:r>
              <a:rPr lang="en-US" sz="1500" b="1" spc="219" dirty="0">
                <a:solidFill>
                  <a:srgbClr val="FFFFFF"/>
                </a:solidFill>
                <a:latin typeface="Poppins" panose="00000500000000000000" pitchFamily="2" charset="0"/>
                <a:ea typeface="Poppins SemiBold" charset="0"/>
                <a:cs typeface="Poppins" panose="00000500000000000000" pitchFamily="2" charset="0"/>
                <a:sym typeface="Bebas Neue" charset="0"/>
              </a:rPr>
              <a:t>White Label Sector briefing template provided for COMESA RIA NIPAs</a:t>
            </a:r>
            <a:endParaRPr lang="en-US" sz="1500" b="1" kern="1200" spc="219" dirty="0">
              <a:solidFill>
                <a:srgbClr val="FFFFFF"/>
              </a:solidFill>
              <a:latin typeface="Poppins" panose="00000500000000000000" pitchFamily="2" charset="0"/>
              <a:ea typeface="Poppins SemiBold" charset="0"/>
              <a:cs typeface="Poppins" panose="00000500000000000000" pitchFamily="2" charset="0"/>
              <a:sym typeface="Bebas Neue" charset="0"/>
            </a:endParaRPr>
          </a:p>
          <a:p>
            <a:pPr algn="ctr" defTabSz="2005736" rtl="0">
              <a:lnSpc>
                <a:spcPct val="150000"/>
              </a:lnSpc>
            </a:pPr>
            <a:endParaRPr lang="en-US" sz="1700" b="1" kern="1200" spc="219" dirty="0">
              <a:solidFill>
                <a:srgbClr val="FFFFFF"/>
              </a:solidFill>
              <a:latin typeface="Poppins" panose="00000500000000000000" pitchFamily="2" charset="0"/>
              <a:ea typeface="Poppins SemiBold" charset="0"/>
              <a:cs typeface="Poppins" panose="00000500000000000000" pitchFamily="2" charset="0"/>
              <a:sym typeface="Bebas Neue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795984-5687-D20C-C154-1B9930184EEB}"/>
              </a:ext>
            </a:extLst>
          </p:cNvPr>
          <p:cNvSpPr txBox="1"/>
          <p:nvPr/>
        </p:nvSpPr>
        <p:spPr>
          <a:xfrm>
            <a:off x="572159" y="5802433"/>
            <a:ext cx="3178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Date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8FCEC5-20BC-DF98-3F99-1D979EE6443B}"/>
              </a:ext>
            </a:extLst>
          </p:cNvPr>
          <p:cNvGrpSpPr/>
          <p:nvPr/>
        </p:nvGrpSpPr>
        <p:grpSpPr>
          <a:xfrm>
            <a:off x="2909343" y="1151206"/>
            <a:ext cx="709176" cy="701938"/>
            <a:chOff x="3053268" y="4800600"/>
            <a:chExt cx="1616703" cy="160020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20F88F7-9672-0CC3-EC08-AC8F4C955463}"/>
                </a:ext>
              </a:extLst>
            </p:cNvPr>
            <p:cNvCxnSpPr/>
            <p:nvPr/>
          </p:nvCxnSpPr>
          <p:spPr>
            <a:xfrm flipV="1">
              <a:off x="3053268" y="4800600"/>
              <a:ext cx="1616703" cy="12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13CABBD-CA16-BEB6-6E89-6A6C506DC15C}"/>
                </a:ext>
              </a:extLst>
            </p:cNvPr>
            <p:cNvCxnSpPr/>
            <p:nvPr/>
          </p:nvCxnSpPr>
          <p:spPr>
            <a:xfrm flipV="1">
              <a:off x="3053268" y="4800601"/>
              <a:ext cx="0" cy="16001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42E8A4C-E76E-D63F-59D2-C67907C1E35A}"/>
              </a:ext>
            </a:extLst>
          </p:cNvPr>
          <p:cNvGrpSpPr/>
          <p:nvPr/>
        </p:nvGrpSpPr>
        <p:grpSpPr>
          <a:xfrm rot="16200000">
            <a:off x="2912962" y="3469615"/>
            <a:ext cx="709176" cy="701938"/>
            <a:chOff x="3053268" y="4800600"/>
            <a:chExt cx="1616703" cy="160020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153D43E-228D-FF5F-111F-9E7A477BEC7F}"/>
                </a:ext>
              </a:extLst>
            </p:cNvPr>
            <p:cNvCxnSpPr/>
            <p:nvPr/>
          </p:nvCxnSpPr>
          <p:spPr>
            <a:xfrm flipV="1">
              <a:off x="3053268" y="4800600"/>
              <a:ext cx="1616703" cy="12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A565044-3BE1-89E5-8CAD-1590AE16D987}"/>
                </a:ext>
              </a:extLst>
            </p:cNvPr>
            <p:cNvCxnSpPr/>
            <p:nvPr/>
          </p:nvCxnSpPr>
          <p:spPr>
            <a:xfrm flipV="1">
              <a:off x="3053268" y="4800601"/>
              <a:ext cx="0" cy="16001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D90DAE3-A5BB-8167-4B63-52B2EF804D18}"/>
              </a:ext>
            </a:extLst>
          </p:cNvPr>
          <p:cNvGrpSpPr/>
          <p:nvPr/>
        </p:nvGrpSpPr>
        <p:grpSpPr>
          <a:xfrm flipH="1">
            <a:off x="9022080" y="1148967"/>
            <a:ext cx="881455" cy="701937"/>
            <a:chOff x="3053268" y="4800600"/>
            <a:chExt cx="1616703" cy="1600200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8D80A9F-6A6C-66BB-5899-53B7441A6836}"/>
                </a:ext>
              </a:extLst>
            </p:cNvPr>
            <p:cNvCxnSpPr/>
            <p:nvPr/>
          </p:nvCxnSpPr>
          <p:spPr>
            <a:xfrm flipV="1">
              <a:off x="3053268" y="4800600"/>
              <a:ext cx="1616703" cy="12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6EB74F7-BCAB-C4AA-C3F3-719914BCDBE5}"/>
                </a:ext>
              </a:extLst>
            </p:cNvPr>
            <p:cNvCxnSpPr/>
            <p:nvPr/>
          </p:nvCxnSpPr>
          <p:spPr>
            <a:xfrm flipV="1">
              <a:off x="3053268" y="4800601"/>
              <a:ext cx="0" cy="16001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5B81A74-0A79-4F8A-8E37-F555D9056A82}"/>
              </a:ext>
            </a:extLst>
          </p:cNvPr>
          <p:cNvGrpSpPr/>
          <p:nvPr/>
        </p:nvGrpSpPr>
        <p:grpSpPr>
          <a:xfrm rot="16200000" flipV="1">
            <a:off x="9153508" y="3363815"/>
            <a:ext cx="709176" cy="872459"/>
            <a:chOff x="3053268" y="4800600"/>
            <a:chExt cx="1616703" cy="160020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CFD1804-4DB5-7388-4F4D-2318F5A4A0FC}"/>
                </a:ext>
              </a:extLst>
            </p:cNvPr>
            <p:cNvCxnSpPr/>
            <p:nvPr/>
          </p:nvCxnSpPr>
          <p:spPr>
            <a:xfrm flipV="1">
              <a:off x="3053268" y="4800600"/>
              <a:ext cx="1616703" cy="12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B18BF22-60CB-77B6-0369-9F0C189F913A}"/>
                </a:ext>
              </a:extLst>
            </p:cNvPr>
            <p:cNvCxnSpPr/>
            <p:nvPr/>
          </p:nvCxnSpPr>
          <p:spPr>
            <a:xfrm flipV="1">
              <a:off x="3053268" y="4800601"/>
              <a:ext cx="0" cy="16001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125AD33-BA6A-B947-6D6C-B0E995EB5310}"/>
              </a:ext>
            </a:extLst>
          </p:cNvPr>
          <p:cNvSpPr>
            <a:spLocks/>
          </p:cNvSpPr>
          <p:nvPr/>
        </p:nvSpPr>
        <p:spPr bwMode="auto">
          <a:xfrm>
            <a:off x="6597014" y="0"/>
            <a:ext cx="5270636" cy="108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defTabSz="2005736" rtl="0">
              <a:lnSpc>
                <a:spcPct val="150000"/>
              </a:lnSpc>
            </a:pPr>
            <a:endParaRPr lang="en-US" sz="1200" b="1" kern="1200" spc="219" dirty="0">
              <a:solidFill>
                <a:srgbClr val="002060"/>
              </a:solidFill>
              <a:latin typeface="Poppins" panose="00000500000000000000" pitchFamily="2" charset="0"/>
              <a:ea typeface="Poppins SemiBold" charset="0"/>
              <a:cs typeface="Poppins" panose="00000500000000000000" pitchFamily="2" charset="0"/>
              <a:sym typeface="Bebas Neue" charset="0"/>
            </a:endParaRPr>
          </a:p>
          <a:p>
            <a:pPr defTabSz="2005736" rtl="0">
              <a:lnSpc>
                <a:spcPct val="150000"/>
              </a:lnSpc>
            </a:pPr>
            <a:r>
              <a:rPr lang="en-US" sz="1200" b="1" spc="219" dirty="0">
                <a:solidFill>
                  <a:srgbClr val="002060"/>
                </a:solidFill>
                <a:latin typeface="Poppins" panose="00000500000000000000" pitchFamily="2" charset="0"/>
                <a:ea typeface="Poppins SemiBold" charset="0"/>
                <a:cs typeface="Poppins" panose="00000500000000000000" pitchFamily="2" charset="0"/>
                <a:sym typeface="Bebas Neue" charset="0"/>
              </a:rPr>
              <a:t>Choose a cover photo relevant to the sector and add your logo to the upper corner side of the slide</a:t>
            </a:r>
            <a:endParaRPr lang="en-US" sz="1200" b="1" kern="1200" spc="219" dirty="0">
              <a:solidFill>
                <a:srgbClr val="002060"/>
              </a:solidFill>
              <a:latin typeface="Poppins" panose="00000500000000000000" pitchFamily="2" charset="0"/>
              <a:ea typeface="Poppins SemiBold" charset="0"/>
              <a:cs typeface="Poppins" panose="00000500000000000000" pitchFamily="2" charset="0"/>
              <a:sym typeface="Bebas Neue" charset="0"/>
            </a:endParaRPr>
          </a:p>
          <a:p>
            <a:pPr defTabSz="2005736" rtl="0">
              <a:lnSpc>
                <a:spcPct val="150000"/>
              </a:lnSpc>
            </a:pPr>
            <a:endParaRPr lang="en-US" sz="1200" b="1" kern="1200" spc="219" dirty="0">
              <a:solidFill>
                <a:srgbClr val="002060"/>
              </a:solidFill>
              <a:latin typeface="Poppins" panose="00000500000000000000" pitchFamily="2" charset="0"/>
              <a:ea typeface="Poppins SemiBold" charset="0"/>
              <a:cs typeface="Poppins" panose="00000500000000000000" pitchFamily="2" charset="0"/>
              <a:sym typeface="Bebas Neue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A8384E-8329-07E1-B5FD-B6AC689DA6C0}"/>
              </a:ext>
            </a:extLst>
          </p:cNvPr>
          <p:cNvSpPr>
            <a:spLocks/>
          </p:cNvSpPr>
          <p:nvPr/>
        </p:nvSpPr>
        <p:spPr bwMode="auto">
          <a:xfrm>
            <a:off x="5386446" y="2624824"/>
            <a:ext cx="5270636" cy="120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defTabSz="2005736" rtl="0">
              <a:lnSpc>
                <a:spcPct val="150000"/>
              </a:lnSpc>
            </a:pPr>
            <a:endParaRPr lang="en-US" b="1" kern="1200" spc="219" dirty="0">
              <a:solidFill>
                <a:srgbClr val="002060"/>
              </a:solidFill>
              <a:latin typeface="Poppins" panose="00000500000000000000" pitchFamily="2" charset="0"/>
              <a:ea typeface="Poppins SemiBold" charset="0"/>
              <a:cs typeface="Poppins" panose="00000500000000000000" pitchFamily="2" charset="0"/>
              <a:sym typeface="Bebas Neue" charset="0"/>
            </a:endParaRPr>
          </a:p>
          <a:p>
            <a:pPr defTabSz="2005736" rtl="0">
              <a:lnSpc>
                <a:spcPct val="150000"/>
              </a:lnSpc>
            </a:pPr>
            <a:r>
              <a:rPr lang="en-US" b="1" kern="1200" spc="219" dirty="0">
                <a:solidFill>
                  <a:srgbClr val="002060"/>
                </a:solidFill>
                <a:latin typeface="Poppins" panose="00000500000000000000" pitchFamily="2" charset="0"/>
                <a:ea typeface="Poppins SemiBold" charset="0"/>
                <a:cs typeface="Poppins" panose="00000500000000000000" pitchFamily="2" charset="0"/>
                <a:sym typeface="Bebas Neue" charset="0"/>
              </a:rPr>
              <a:t>Add sector </a:t>
            </a:r>
            <a:r>
              <a:rPr lang="en-US" b="1" spc="219" dirty="0">
                <a:solidFill>
                  <a:srgbClr val="002060"/>
                </a:solidFill>
                <a:latin typeface="Poppins" panose="00000500000000000000" pitchFamily="2" charset="0"/>
                <a:ea typeface="Poppins SemiBold" charset="0"/>
                <a:cs typeface="Poppins" panose="00000500000000000000" pitchFamily="2" charset="0"/>
                <a:sym typeface="Bebas Neue" charset="0"/>
              </a:rPr>
              <a:t>name </a:t>
            </a:r>
            <a:endParaRPr lang="en-US" b="1" kern="1200" spc="219" dirty="0">
              <a:solidFill>
                <a:srgbClr val="002060"/>
              </a:solidFill>
              <a:latin typeface="Poppins" panose="00000500000000000000" pitchFamily="2" charset="0"/>
              <a:ea typeface="Poppins SemiBold" charset="0"/>
              <a:cs typeface="Poppins" panose="00000500000000000000" pitchFamily="2" charset="0"/>
              <a:sym typeface="Bebas Neue" charset="0"/>
            </a:endParaRPr>
          </a:p>
          <a:p>
            <a:pPr defTabSz="2005736" rtl="0">
              <a:lnSpc>
                <a:spcPct val="150000"/>
              </a:lnSpc>
            </a:pPr>
            <a:endParaRPr lang="en-US" b="1" kern="1200" spc="219" dirty="0">
              <a:solidFill>
                <a:srgbClr val="002060"/>
              </a:solidFill>
              <a:latin typeface="Poppins" panose="00000500000000000000" pitchFamily="2" charset="0"/>
              <a:ea typeface="Poppins SemiBold" charset="0"/>
              <a:cs typeface="Poppins" panose="00000500000000000000" pitchFamily="2" charset="0"/>
              <a:sym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514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632C8-829C-68D2-9E86-2592F5337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9746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/>
              <a:t>Sector law </a:t>
            </a:r>
          </a:p>
          <a:p>
            <a:pPr>
              <a:buFontTx/>
              <a:buChar char="-"/>
            </a:pPr>
            <a:r>
              <a:rPr lang="en-GB" dirty="0"/>
              <a:t>Insert text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Investment law</a:t>
            </a:r>
          </a:p>
          <a:p>
            <a:pPr>
              <a:buFontTx/>
              <a:buChar char="-"/>
            </a:pPr>
            <a:r>
              <a:rPr lang="en-GB" dirty="0"/>
              <a:t>Insert text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Incentives availability </a:t>
            </a:r>
          </a:p>
          <a:p>
            <a:pPr>
              <a:buFontTx/>
              <a:buChar char="-"/>
            </a:pPr>
            <a:r>
              <a:rPr lang="en-GB" dirty="0"/>
              <a:t>Insert text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Taxation schemes</a:t>
            </a:r>
          </a:p>
          <a:p>
            <a:pPr marL="0" indent="0">
              <a:buNone/>
            </a:pPr>
            <a:r>
              <a:rPr lang="en-GB" dirty="0"/>
              <a:t>- Insert text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74431FF-5288-9E16-B4CB-18FD85873CAD}"/>
              </a:ext>
            </a:extLst>
          </p:cNvPr>
          <p:cNvSpPr txBox="1">
            <a:spLocks/>
          </p:cNvSpPr>
          <p:nvPr/>
        </p:nvSpPr>
        <p:spPr>
          <a:xfrm>
            <a:off x="570782" y="479543"/>
            <a:ext cx="10515600" cy="7924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GB" sz="3000" b="1" dirty="0"/>
              <a:t>Regulatory framework and incentives </a:t>
            </a:r>
            <a:r>
              <a:rPr lang="en-GB" sz="2000" b="1" dirty="0"/>
              <a:t>(if available)</a:t>
            </a:r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4515277C-EDD5-D2F6-D45F-8FCA343C551B}"/>
              </a:ext>
            </a:extLst>
          </p:cNvPr>
          <p:cNvSpPr/>
          <p:nvPr/>
        </p:nvSpPr>
        <p:spPr>
          <a:xfrm>
            <a:off x="570782" y="1279524"/>
            <a:ext cx="3796052" cy="53988"/>
          </a:xfrm>
          <a:custGeom>
            <a:avLst/>
            <a:gdLst/>
            <a:ahLst/>
            <a:cxnLst/>
            <a:rect l="l" t="t" r="r" b="b"/>
            <a:pathLst>
              <a:path w="3145154" h="95884">
                <a:moveTo>
                  <a:pt x="3144901" y="0"/>
                </a:moveTo>
                <a:lnTo>
                  <a:pt x="0" y="0"/>
                </a:lnTo>
                <a:lnTo>
                  <a:pt x="0" y="95300"/>
                </a:lnTo>
                <a:lnTo>
                  <a:pt x="3144901" y="95300"/>
                </a:lnTo>
                <a:lnTo>
                  <a:pt x="3144901" y="0"/>
                </a:lnTo>
                <a:close/>
              </a:path>
            </a:pathLst>
          </a:custGeom>
          <a:solidFill>
            <a:srgbClr val="F79923"/>
          </a:solidFill>
        </p:spPr>
        <p:txBody>
          <a:bodyPr wrap="square" lIns="0" tIns="0" rIns="0" bIns="0" rtlCol="0"/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62D6128F-BE26-02BC-5BFC-4C2E6D211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8899" y="124458"/>
            <a:ext cx="1241000" cy="938719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s-ES" altLang="es-ES" sz="1000" dirty="0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s-ES" altLang="es-ES" sz="1000" dirty="0">
                <a:solidFill>
                  <a:srgbClr val="002060"/>
                </a:solidFill>
              </a:rPr>
              <a:t>INSERT </a:t>
            </a:r>
          </a:p>
          <a:p>
            <a:pPr algn="ctr">
              <a:spcBef>
                <a:spcPct val="50000"/>
              </a:spcBef>
            </a:pPr>
            <a:r>
              <a:rPr lang="es-ES" altLang="es-ES" sz="1000" dirty="0" err="1">
                <a:solidFill>
                  <a:srgbClr val="002060"/>
                </a:solidFill>
              </a:rPr>
              <a:t>your</a:t>
            </a:r>
            <a:r>
              <a:rPr lang="es-ES" altLang="es-ES" sz="1000" dirty="0">
                <a:solidFill>
                  <a:srgbClr val="002060"/>
                </a:solidFill>
              </a:rPr>
              <a:t> logo</a:t>
            </a:r>
          </a:p>
          <a:p>
            <a:pPr algn="ctr">
              <a:spcBef>
                <a:spcPct val="50000"/>
              </a:spcBef>
            </a:pPr>
            <a:endParaRPr lang="es-ES" altLang="es-ES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228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33C61-F06A-A36C-A0F0-F9B5C3DCD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Competitive advantages</a:t>
            </a:r>
          </a:p>
          <a:p>
            <a:pPr>
              <a:buFontTx/>
              <a:buChar char="-"/>
            </a:pPr>
            <a:r>
              <a:rPr lang="en-GB" sz="2300" dirty="0"/>
              <a:t>Insert text </a:t>
            </a:r>
          </a:p>
          <a:p>
            <a:pPr>
              <a:buFontTx/>
              <a:buChar char="-"/>
            </a:pPr>
            <a:r>
              <a:rPr lang="en-GB" sz="2300" dirty="0"/>
              <a:t>Insert text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Comparative advantages</a:t>
            </a:r>
          </a:p>
          <a:p>
            <a:pPr>
              <a:buFontTx/>
              <a:buChar char="-"/>
            </a:pPr>
            <a:r>
              <a:rPr lang="en-GB" sz="2300" dirty="0"/>
              <a:t>Insert text </a:t>
            </a:r>
          </a:p>
          <a:p>
            <a:pPr>
              <a:buFontTx/>
              <a:buChar char="-"/>
            </a:pPr>
            <a:r>
              <a:rPr lang="en-GB" sz="2300" dirty="0"/>
              <a:t>Insert text </a:t>
            </a:r>
          </a:p>
          <a:p>
            <a:pPr>
              <a:buFontTx/>
              <a:buChar char="-"/>
            </a:pP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D049C33-6BD4-D7A0-EDE7-2ABB759FA5A2}"/>
              </a:ext>
            </a:extLst>
          </p:cNvPr>
          <p:cNvSpPr txBox="1">
            <a:spLocks/>
          </p:cNvSpPr>
          <p:nvPr/>
        </p:nvSpPr>
        <p:spPr>
          <a:xfrm>
            <a:off x="570782" y="479543"/>
            <a:ext cx="10515600" cy="7924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GB" sz="3000" b="1" dirty="0"/>
              <a:t>Rationale behind investing</a:t>
            </a:r>
            <a:endParaRPr lang="en-GB" sz="1000" b="1" dirty="0"/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6E91E69B-03ED-551F-7FEC-015522DCCB70}"/>
              </a:ext>
            </a:extLst>
          </p:cNvPr>
          <p:cNvSpPr/>
          <p:nvPr/>
        </p:nvSpPr>
        <p:spPr>
          <a:xfrm>
            <a:off x="570782" y="1279524"/>
            <a:ext cx="3796052" cy="53988"/>
          </a:xfrm>
          <a:custGeom>
            <a:avLst/>
            <a:gdLst/>
            <a:ahLst/>
            <a:cxnLst/>
            <a:rect l="l" t="t" r="r" b="b"/>
            <a:pathLst>
              <a:path w="3145154" h="95884">
                <a:moveTo>
                  <a:pt x="3144901" y="0"/>
                </a:moveTo>
                <a:lnTo>
                  <a:pt x="0" y="0"/>
                </a:lnTo>
                <a:lnTo>
                  <a:pt x="0" y="95300"/>
                </a:lnTo>
                <a:lnTo>
                  <a:pt x="3144901" y="95300"/>
                </a:lnTo>
                <a:lnTo>
                  <a:pt x="3144901" y="0"/>
                </a:lnTo>
                <a:close/>
              </a:path>
            </a:pathLst>
          </a:custGeom>
          <a:solidFill>
            <a:srgbClr val="F79923"/>
          </a:solidFill>
        </p:spPr>
        <p:txBody>
          <a:bodyPr wrap="square" lIns="0" tIns="0" rIns="0" bIns="0" rtlCol="0"/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4EE3F1C3-638E-3866-476B-475FCA049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8899" y="124458"/>
            <a:ext cx="1241000" cy="938719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s-ES" altLang="es-ES" sz="1000" dirty="0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s-ES" altLang="es-ES" sz="1000" dirty="0">
                <a:solidFill>
                  <a:srgbClr val="002060"/>
                </a:solidFill>
              </a:rPr>
              <a:t>INSERT </a:t>
            </a:r>
          </a:p>
          <a:p>
            <a:pPr algn="ctr">
              <a:spcBef>
                <a:spcPct val="50000"/>
              </a:spcBef>
            </a:pPr>
            <a:r>
              <a:rPr lang="es-ES" altLang="es-ES" sz="1000" dirty="0" err="1">
                <a:solidFill>
                  <a:srgbClr val="002060"/>
                </a:solidFill>
              </a:rPr>
              <a:t>your</a:t>
            </a:r>
            <a:r>
              <a:rPr lang="es-ES" altLang="es-ES" sz="1000" dirty="0">
                <a:solidFill>
                  <a:srgbClr val="002060"/>
                </a:solidFill>
              </a:rPr>
              <a:t> logo</a:t>
            </a:r>
          </a:p>
          <a:p>
            <a:pPr algn="ctr">
              <a:spcBef>
                <a:spcPct val="50000"/>
              </a:spcBef>
            </a:pPr>
            <a:endParaRPr lang="es-ES" altLang="es-ES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5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116D2-6827-44AF-BC29-41A60EE61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Insert text</a:t>
            </a:r>
          </a:p>
          <a:p>
            <a:pPr>
              <a:lnSpc>
                <a:spcPct val="150000"/>
              </a:lnSpc>
            </a:pPr>
            <a:r>
              <a:rPr lang="en-GB" dirty="0"/>
              <a:t>Insert text</a:t>
            </a:r>
          </a:p>
          <a:p>
            <a:pPr>
              <a:lnSpc>
                <a:spcPct val="150000"/>
              </a:lnSpc>
            </a:pPr>
            <a:r>
              <a:rPr lang="en-GB" dirty="0"/>
              <a:t>Insert text</a:t>
            </a:r>
          </a:p>
          <a:p>
            <a:pPr>
              <a:lnSpc>
                <a:spcPct val="150000"/>
              </a:lnSpc>
            </a:pPr>
            <a:r>
              <a:rPr lang="en-GB" dirty="0"/>
              <a:t>Insert text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67B6BF7-824C-4F75-246B-5FFBEC91FFEF}"/>
              </a:ext>
            </a:extLst>
          </p:cNvPr>
          <p:cNvSpPr txBox="1">
            <a:spLocks/>
          </p:cNvSpPr>
          <p:nvPr/>
        </p:nvSpPr>
        <p:spPr>
          <a:xfrm>
            <a:off x="570782" y="479543"/>
            <a:ext cx="10515600" cy="7924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GB" sz="3000" b="1" dirty="0"/>
              <a:t>Investment opportunities</a:t>
            </a:r>
            <a:endParaRPr lang="en-GB" sz="1000" b="1" dirty="0"/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307AB7F7-A59E-B023-E29D-1F5D8858E111}"/>
              </a:ext>
            </a:extLst>
          </p:cNvPr>
          <p:cNvSpPr/>
          <p:nvPr/>
        </p:nvSpPr>
        <p:spPr>
          <a:xfrm>
            <a:off x="570782" y="1279524"/>
            <a:ext cx="3796052" cy="53988"/>
          </a:xfrm>
          <a:custGeom>
            <a:avLst/>
            <a:gdLst/>
            <a:ahLst/>
            <a:cxnLst/>
            <a:rect l="l" t="t" r="r" b="b"/>
            <a:pathLst>
              <a:path w="3145154" h="95884">
                <a:moveTo>
                  <a:pt x="3144901" y="0"/>
                </a:moveTo>
                <a:lnTo>
                  <a:pt x="0" y="0"/>
                </a:lnTo>
                <a:lnTo>
                  <a:pt x="0" y="95300"/>
                </a:lnTo>
                <a:lnTo>
                  <a:pt x="3144901" y="95300"/>
                </a:lnTo>
                <a:lnTo>
                  <a:pt x="3144901" y="0"/>
                </a:lnTo>
                <a:close/>
              </a:path>
            </a:pathLst>
          </a:custGeom>
          <a:solidFill>
            <a:srgbClr val="F79923"/>
          </a:solidFill>
        </p:spPr>
        <p:txBody>
          <a:bodyPr wrap="square" lIns="0" tIns="0" rIns="0" bIns="0" rtlCol="0"/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05DBFBEF-4895-8725-96E3-E24F598B4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8899" y="124458"/>
            <a:ext cx="1241000" cy="938719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s-ES" altLang="es-ES" sz="1000" dirty="0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s-ES" altLang="es-ES" sz="1000" dirty="0">
                <a:solidFill>
                  <a:srgbClr val="002060"/>
                </a:solidFill>
              </a:rPr>
              <a:t>INSERT </a:t>
            </a:r>
          </a:p>
          <a:p>
            <a:pPr algn="ctr">
              <a:spcBef>
                <a:spcPct val="50000"/>
              </a:spcBef>
            </a:pPr>
            <a:r>
              <a:rPr lang="es-ES" altLang="es-ES" sz="1000" dirty="0" err="1">
                <a:solidFill>
                  <a:srgbClr val="002060"/>
                </a:solidFill>
              </a:rPr>
              <a:t>your</a:t>
            </a:r>
            <a:r>
              <a:rPr lang="es-ES" altLang="es-ES" sz="1000" dirty="0">
                <a:solidFill>
                  <a:srgbClr val="002060"/>
                </a:solidFill>
              </a:rPr>
              <a:t> logo</a:t>
            </a:r>
          </a:p>
          <a:p>
            <a:pPr algn="ctr">
              <a:spcBef>
                <a:spcPct val="50000"/>
              </a:spcBef>
            </a:pPr>
            <a:endParaRPr lang="es-ES" altLang="es-ES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129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00614-7B44-4BFF-F3CB-EEC311FAB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480" y="2310457"/>
            <a:ext cx="10515600" cy="792471"/>
          </a:xfrm>
        </p:spPr>
        <p:txBody>
          <a:bodyPr>
            <a:normAutofit fontScale="90000"/>
          </a:bodyPr>
          <a:lstStyle/>
          <a:p>
            <a:r>
              <a:rPr lang="en-GB" dirty="0"/>
              <a:t>End of the template</a:t>
            </a:r>
            <a:br>
              <a:rPr lang="en-GB" dirty="0"/>
            </a:br>
            <a:r>
              <a:rPr lang="en-GB" sz="2200" dirty="0"/>
              <a:t>Add your ending cover page and/or executive summary 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E703A965-7E55-232D-5C54-F5B17E4A5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8899" y="124458"/>
            <a:ext cx="1241000" cy="938719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s-ES" altLang="es-ES" sz="1000" dirty="0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s-ES" altLang="es-ES" sz="1000" dirty="0">
                <a:solidFill>
                  <a:srgbClr val="002060"/>
                </a:solidFill>
              </a:rPr>
              <a:t>INSERT </a:t>
            </a:r>
          </a:p>
          <a:p>
            <a:pPr algn="ctr">
              <a:spcBef>
                <a:spcPct val="50000"/>
              </a:spcBef>
            </a:pPr>
            <a:r>
              <a:rPr lang="es-ES" altLang="es-ES" sz="1000" dirty="0" err="1">
                <a:solidFill>
                  <a:srgbClr val="002060"/>
                </a:solidFill>
              </a:rPr>
              <a:t>your</a:t>
            </a:r>
            <a:r>
              <a:rPr lang="es-ES" altLang="es-ES" sz="1000" dirty="0">
                <a:solidFill>
                  <a:srgbClr val="002060"/>
                </a:solidFill>
              </a:rPr>
              <a:t> logo</a:t>
            </a:r>
          </a:p>
          <a:p>
            <a:pPr algn="ctr">
              <a:spcBef>
                <a:spcPct val="50000"/>
              </a:spcBef>
            </a:pPr>
            <a:endParaRPr lang="es-ES" altLang="es-ES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78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3CF42A2-F770-24C7-03D1-A08A7E8A4C33}"/>
              </a:ext>
            </a:extLst>
          </p:cNvPr>
          <p:cNvSpPr txBox="1">
            <a:spLocks/>
          </p:cNvSpPr>
          <p:nvPr/>
        </p:nvSpPr>
        <p:spPr>
          <a:xfrm>
            <a:off x="950344" y="2313616"/>
            <a:ext cx="5938484" cy="3377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800"/>
              </a:spcAft>
              <a:buNone/>
            </a:pPr>
            <a:r>
              <a:rPr lang="en-GB" sz="2200" b="1" kern="1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Sector overview in brief</a:t>
            </a:r>
          </a:p>
          <a:p>
            <a:pPr marL="0" indent="0">
              <a:spcAft>
                <a:spcPts val="800"/>
              </a:spcAft>
              <a:buNone/>
            </a:pPr>
            <a:endParaRPr lang="en-GB" sz="2200" b="1" kern="1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GB" sz="2200" b="1" kern="10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Industry Structure </a:t>
            </a:r>
          </a:p>
          <a:p>
            <a:pPr marL="0" indent="0">
              <a:spcAft>
                <a:spcPts val="800"/>
              </a:spcAft>
              <a:buNone/>
            </a:pPr>
            <a:endParaRPr lang="en-GB" sz="2200" b="1" kern="100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GB" sz="2200" b="1" kern="1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Production </a:t>
            </a:r>
          </a:p>
          <a:p>
            <a:pPr marL="0" indent="0">
              <a:spcAft>
                <a:spcPts val="800"/>
              </a:spcAft>
              <a:buNone/>
            </a:pPr>
            <a:endParaRPr lang="en-GB" sz="2200" b="1" kern="100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GB" sz="2200" b="1" kern="10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Infrastructure </a:t>
            </a:r>
          </a:p>
          <a:p>
            <a:pPr marL="0" indent="0">
              <a:spcAft>
                <a:spcPts val="800"/>
              </a:spcAft>
              <a:buNone/>
            </a:pPr>
            <a:endParaRPr lang="en-GB" sz="2200" b="1" kern="1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en-GB" sz="22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B36BE4-7A61-D545-BE88-B4EA58FA7EDD}"/>
              </a:ext>
            </a:extLst>
          </p:cNvPr>
          <p:cNvSpPr txBox="1"/>
          <p:nvPr/>
        </p:nvSpPr>
        <p:spPr>
          <a:xfrm>
            <a:off x="6536987" y="2280035"/>
            <a:ext cx="6096000" cy="2446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0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GB" sz="2000" b="1" dirty="0"/>
              <a:t>Access to international markets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US" sz="2000" b="1" dirty="0"/>
              <a:t>Regulatory framework 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Rationality behind investing in the sector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Investment Opportunities in brief</a:t>
            </a:r>
          </a:p>
        </p:txBody>
      </p:sp>
      <p:sp>
        <p:nvSpPr>
          <p:cNvPr id="2" name="Ellipse 3">
            <a:extLst>
              <a:ext uri="{FF2B5EF4-FFF2-40B4-BE49-F238E27FC236}">
                <a16:creationId xmlns:a16="http://schemas.microsoft.com/office/drawing/2014/main" id="{0532A03F-1C60-FE61-5384-222D5DFD9017}"/>
              </a:ext>
            </a:extLst>
          </p:cNvPr>
          <p:cNvSpPr/>
          <p:nvPr/>
        </p:nvSpPr>
        <p:spPr>
          <a:xfrm>
            <a:off x="473931" y="1861030"/>
            <a:ext cx="415636" cy="396000"/>
          </a:xfrm>
          <a:prstGeom prst="ellipse">
            <a:avLst/>
          </a:prstGeom>
          <a:solidFill>
            <a:srgbClr val="F7992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1</a:t>
            </a:r>
          </a:p>
        </p:txBody>
      </p:sp>
      <p:sp>
        <p:nvSpPr>
          <p:cNvPr id="7" name="Ellipse 14">
            <a:extLst>
              <a:ext uri="{FF2B5EF4-FFF2-40B4-BE49-F238E27FC236}">
                <a16:creationId xmlns:a16="http://schemas.microsoft.com/office/drawing/2014/main" id="{F62D9541-B02C-7D2A-A304-E2970CC71CAE}"/>
              </a:ext>
            </a:extLst>
          </p:cNvPr>
          <p:cNvSpPr/>
          <p:nvPr/>
        </p:nvSpPr>
        <p:spPr>
          <a:xfrm>
            <a:off x="473931" y="2813104"/>
            <a:ext cx="415636" cy="396001"/>
          </a:xfrm>
          <a:prstGeom prst="ellipse">
            <a:avLst/>
          </a:prstGeom>
          <a:solidFill>
            <a:srgbClr val="F7992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2</a:t>
            </a:r>
          </a:p>
        </p:txBody>
      </p:sp>
      <p:sp>
        <p:nvSpPr>
          <p:cNvPr id="11" name="Ellipse 14">
            <a:extLst>
              <a:ext uri="{FF2B5EF4-FFF2-40B4-BE49-F238E27FC236}">
                <a16:creationId xmlns:a16="http://schemas.microsoft.com/office/drawing/2014/main" id="{D578576A-5EF8-0C66-9F01-A773C0528138}"/>
              </a:ext>
            </a:extLst>
          </p:cNvPr>
          <p:cNvSpPr/>
          <p:nvPr/>
        </p:nvSpPr>
        <p:spPr>
          <a:xfrm>
            <a:off x="473931" y="3765179"/>
            <a:ext cx="415636" cy="396000"/>
          </a:xfrm>
          <a:prstGeom prst="ellipse">
            <a:avLst/>
          </a:prstGeom>
          <a:solidFill>
            <a:srgbClr val="F7992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3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65B2A09-4338-1B76-604A-ED209DF34FB1}"/>
              </a:ext>
            </a:extLst>
          </p:cNvPr>
          <p:cNvSpPr txBox="1">
            <a:spLocks/>
          </p:cNvSpPr>
          <p:nvPr/>
        </p:nvSpPr>
        <p:spPr>
          <a:xfrm>
            <a:off x="570782" y="539926"/>
            <a:ext cx="10515600" cy="7924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GB" sz="3000" b="1" dirty="0"/>
              <a:t>Content</a:t>
            </a:r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BA63C111-005B-B2E0-1ED1-6D6BB9287035}"/>
              </a:ext>
            </a:extLst>
          </p:cNvPr>
          <p:cNvSpPr/>
          <p:nvPr/>
        </p:nvSpPr>
        <p:spPr>
          <a:xfrm>
            <a:off x="570782" y="1279524"/>
            <a:ext cx="3796052" cy="53988"/>
          </a:xfrm>
          <a:custGeom>
            <a:avLst/>
            <a:gdLst/>
            <a:ahLst/>
            <a:cxnLst/>
            <a:rect l="l" t="t" r="r" b="b"/>
            <a:pathLst>
              <a:path w="3145154" h="95884">
                <a:moveTo>
                  <a:pt x="3144901" y="0"/>
                </a:moveTo>
                <a:lnTo>
                  <a:pt x="0" y="0"/>
                </a:lnTo>
                <a:lnTo>
                  <a:pt x="0" y="95300"/>
                </a:lnTo>
                <a:lnTo>
                  <a:pt x="3144901" y="95300"/>
                </a:lnTo>
                <a:lnTo>
                  <a:pt x="3144901" y="0"/>
                </a:lnTo>
                <a:close/>
              </a:path>
            </a:pathLst>
          </a:custGeom>
          <a:solidFill>
            <a:srgbClr val="F79923"/>
          </a:solidFill>
        </p:spPr>
        <p:txBody>
          <a:bodyPr wrap="square" lIns="0" tIns="0" rIns="0" bIns="0" rtlCol="0"/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38AF2FEA-5993-6422-A681-C00254A4C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8899" y="124458"/>
            <a:ext cx="1241000" cy="938719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s-ES" altLang="es-ES" sz="1000" dirty="0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s-ES" altLang="es-ES" sz="1000" dirty="0">
                <a:solidFill>
                  <a:srgbClr val="002060"/>
                </a:solidFill>
              </a:rPr>
              <a:t>INSERT </a:t>
            </a:r>
          </a:p>
          <a:p>
            <a:pPr algn="ctr">
              <a:spcBef>
                <a:spcPct val="50000"/>
              </a:spcBef>
            </a:pPr>
            <a:r>
              <a:rPr lang="es-ES" altLang="es-ES" sz="1000" dirty="0" err="1">
                <a:solidFill>
                  <a:srgbClr val="002060"/>
                </a:solidFill>
              </a:rPr>
              <a:t>your</a:t>
            </a:r>
            <a:r>
              <a:rPr lang="es-ES" altLang="es-ES" sz="1000" dirty="0">
                <a:solidFill>
                  <a:srgbClr val="002060"/>
                </a:solidFill>
              </a:rPr>
              <a:t> logo</a:t>
            </a:r>
          </a:p>
          <a:p>
            <a:pPr algn="ctr">
              <a:spcBef>
                <a:spcPct val="50000"/>
              </a:spcBef>
            </a:pPr>
            <a:endParaRPr lang="es-ES" altLang="es-ES" sz="1000" dirty="0">
              <a:solidFill>
                <a:srgbClr val="002060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20386CE-0871-096C-627B-BFFBD5B6434B}"/>
              </a:ext>
            </a:extLst>
          </p:cNvPr>
          <p:cNvSpPr/>
          <p:nvPr/>
        </p:nvSpPr>
        <p:spPr>
          <a:xfrm>
            <a:off x="471059" y="4685325"/>
            <a:ext cx="415636" cy="396000"/>
          </a:xfrm>
          <a:prstGeom prst="ellipse">
            <a:avLst/>
          </a:prstGeom>
          <a:solidFill>
            <a:srgbClr val="F7992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4</a:t>
            </a:r>
          </a:p>
        </p:txBody>
      </p:sp>
      <p:sp>
        <p:nvSpPr>
          <p:cNvPr id="16" name="Ellipse 3">
            <a:extLst>
              <a:ext uri="{FF2B5EF4-FFF2-40B4-BE49-F238E27FC236}">
                <a16:creationId xmlns:a16="http://schemas.microsoft.com/office/drawing/2014/main" id="{AF0F8A6E-A7CB-5323-CE23-498B470A2197}"/>
              </a:ext>
            </a:extLst>
          </p:cNvPr>
          <p:cNvSpPr/>
          <p:nvPr/>
        </p:nvSpPr>
        <p:spPr>
          <a:xfrm>
            <a:off x="6121351" y="1884035"/>
            <a:ext cx="415636" cy="396000"/>
          </a:xfrm>
          <a:prstGeom prst="ellipse">
            <a:avLst/>
          </a:prstGeom>
          <a:solidFill>
            <a:srgbClr val="F7992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5</a:t>
            </a:r>
          </a:p>
        </p:txBody>
      </p:sp>
      <p:sp>
        <p:nvSpPr>
          <p:cNvPr id="17" name="Ellipse 14">
            <a:extLst>
              <a:ext uri="{FF2B5EF4-FFF2-40B4-BE49-F238E27FC236}">
                <a16:creationId xmlns:a16="http://schemas.microsoft.com/office/drawing/2014/main" id="{DCCC6377-74D7-DF95-E0A5-BA168EC670A9}"/>
              </a:ext>
            </a:extLst>
          </p:cNvPr>
          <p:cNvSpPr/>
          <p:nvPr/>
        </p:nvSpPr>
        <p:spPr>
          <a:xfrm>
            <a:off x="6121351" y="2729476"/>
            <a:ext cx="415636" cy="396001"/>
          </a:xfrm>
          <a:prstGeom prst="ellipse">
            <a:avLst/>
          </a:prstGeom>
          <a:solidFill>
            <a:srgbClr val="F7992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6</a:t>
            </a:r>
          </a:p>
        </p:txBody>
      </p:sp>
      <p:sp>
        <p:nvSpPr>
          <p:cNvPr id="18" name="Ellipse 14">
            <a:extLst>
              <a:ext uri="{FF2B5EF4-FFF2-40B4-BE49-F238E27FC236}">
                <a16:creationId xmlns:a16="http://schemas.microsoft.com/office/drawing/2014/main" id="{80D1A4BD-403F-45AE-5CB9-32DB22737090}"/>
              </a:ext>
            </a:extLst>
          </p:cNvPr>
          <p:cNvSpPr/>
          <p:nvPr/>
        </p:nvSpPr>
        <p:spPr>
          <a:xfrm>
            <a:off x="6121351" y="3788184"/>
            <a:ext cx="415636" cy="396000"/>
          </a:xfrm>
          <a:prstGeom prst="ellipse">
            <a:avLst/>
          </a:prstGeom>
          <a:solidFill>
            <a:srgbClr val="F7992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7</a:t>
            </a:r>
          </a:p>
        </p:txBody>
      </p:sp>
      <p:sp>
        <p:nvSpPr>
          <p:cNvPr id="19" name="Ellipse 14">
            <a:extLst>
              <a:ext uri="{FF2B5EF4-FFF2-40B4-BE49-F238E27FC236}">
                <a16:creationId xmlns:a16="http://schemas.microsoft.com/office/drawing/2014/main" id="{A60BA45F-5F4C-A06A-D9BA-AD3F3E5AD071}"/>
              </a:ext>
            </a:extLst>
          </p:cNvPr>
          <p:cNvSpPr/>
          <p:nvPr/>
        </p:nvSpPr>
        <p:spPr>
          <a:xfrm>
            <a:off x="6112160" y="4686507"/>
            <a:ext cx="415636" cy="396000"/>
          </a:xfrm>
          <a:prstGeom prst="ellipse">
            <a:avLst/>
          </a:prstGeom>
          <a:solidFill>
            <a:srgbClr val="F7992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93246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BAA7E-37AF-83D0-292E-F5CFA0A24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98" y="815974"/>
            <a:ext cx="10515600" cy="792471"/>
          </a:xfrm>
        </p:spPr>
        <p:txBody>
          <a:bodyPr>
            <a:normAutofit/>
          </a:bodyPr>
          <a:lstStyle/>
          <a:p>
            <a:r>
              <a:rPr lang="en-GB" sz="3000" b="1" dirty="0"/>
              <a:t>Sector Name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8E5A380-E5EF-BF17-D7DE-1284F8D0D439}"/>
              </a:ext>
            </a:extLst>
          </p:cNvPr>
          <p:cNvSpPr txBox="1">
            <a:spLocks/>
          </p:cNvSpPr>
          <p:nvPr/>
        </p:nvSpPr>
        <p:spPr>
          <a:xfrm>
            <a:off x="898585" y="1608445"/>
            <a:ext cx="8305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/>
          </a:p>
          <a:p>
            <a:r>
              <a:rPr lang="en-GB" sz="2000" dirty="0"/>
              <a:t>Insert high-level information about the sector</a:t>
            </a:r>
          </a:p>
          <a:p>
            <a:r>
              <a:rPr lang="en-GB" sz="2000" dirty="0"/>
              <a:t>Insert text </a:t>
            </a:r>
          </a:p>
          <a:p>
            <a:r>
              <a:rPr lang="en-GB" sz="2000" dirty="0"/>
              <a:t>Inset text</a:t>
            </a:r>
          </a:p>
          <a:p>
            <a:r>
              <a:rPr lang="en-GB" sz="2000" dirty="0"/>
              <a:t>Inset text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DB4C2EC0-8F76-9098-9A79-366193AAA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8899" y="167588"/>
            <a:ext cx="1241000" cy="938719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s-ES" altLang="es-ES" sz="1000" dirty="0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s-ES" altLang="es-ES" sz="1000" dirty="0">
                <a:solidFill>
                  <a:srgbClr val="002060"/>
                </a:solidFill>
              </a:rPr>
              <a:t>INSERT </a:t>
            </a:r>
          </a:p>
          <a:p>
            <a:pPr algn="ctr">
              <a:spcBef>
                <a:spcPct val="50000"/>
              </a:spcBef>
            </a:pPr>
            <a:r>
              <a:rPr lang="es-ES" altLang="es-ES" sz="1000" dirty="0" err="1">
                <a:solidFill>
                  <a:srgbClr val="002060"/>
                </a:solidFill>
              </a:rPr>
              <a:t>your</a:t>
            </a:r>
            <a:r>
              <a:rPr lang="es-ES" altLang="es-ES" sz="1000" dirty="0">
                <a:solidFill>
                  <a:srgbClr val="002060"/>
                </a:solidFill>
              </a:rPr>
              <a:t> logo</a:t>
            </a:r>
          </a:p>
          <a:p>
            <a:pPr algn="ctr">
              <a:spcBef>
                <a:spcPct val="50000"/>
              </a:spcBef>
            </a:pPr>
            <a:endParaRPr lang="es-ES" altLang="es-ES" sz="1000" dirty="0">
              <a:solidFill>
                <a:srgbClr val="002060"/>
              </a:solidFill>
            </a:endParaRPr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0FE1611D-FE50-DC04-184B-5E1E4918760D}"/>
              </a:ext>
            </a:extLst>
          </p:cNvPr>
          <p:cNvSpPr/>
          <p:nvPr/>
        </p:nvSpPr>
        <p:spPr>
          <a:xfrm>
            <a:off x="545359" y="1576990"/>
            <a:ext cx="3796052" cy="53988"/>
          </a:xfrm>
          <a:custGeom>
            <a:avLst/>
            <a:gdLst/>
            <a:ahLst/>
            <a:cxnLst/>
            <a:rect l="l" t="t" r="r" b="b"/>
            <a:pathLst>
              <a:path w="3145154" h="95884">
                <a:moveTo>
                  <a:pt x="3144901" y="0"/>
                </a:moveTo>
                <a:lnTo>
                  <a:pt x="0" y="0"/>
                </a:lnTo>
                <a:lnTo>
                  <a:pt x="0" y="95300"/>
                </a:lnTo>
                <a:lnTo>
                  <a:pt x="3144901" y="95300"/>
                </a:lnTo>
                <a:lnTo>
                  <a:pt x="3144901" y="0"/>
                </a:lnTo>
                <a:close/>
              </a:path>
            </a:pathLst>
          </a:custGeom>
          <a:solidFill>
            <a:srgbClr val="F79923"/>
          </a:solidFill>
        </p:spPr>
        <p:txBody>
          <a:bodyPr wrap="square" lIns="0" tIns="0" rIns="0" bIns="0" rtlCol="0"/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C09947EB-8B8C-5D54-12A9-B6AD1B46F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85" y="1865285"/>
            <a:ext cx="3581400" cy="275113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s-ES" altLang="es-ES" dirty="0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</a:pPr>
            <a:endParaRPr lang="es-ES" altLang="es-ES" dirty="0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s-ES" altLang="es-ES" sz="2800" dirty="0">
                <a:solidFill>
                  <a:srgbClr val="002060"/>
                </a:solidFill>
              </a:rPr>
              <a:t>INSERT IMAGE</a:t>
            </a:r>
          </a:p>
          <a:p>
            <a:pPr algn="ctr">
              <a:spcBef>
                <a:spcPct val="50000"/>
              </a:spcBef>
            </a:pPr>
            <a:endParaRPr lang="es-ES" altLang="es-ES" dirty="0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</a:pPr>
            <a:endParaRPr lang="es-ES" altLang="es-E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274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2DC4F-951A-B632-2A86-9F2781724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200" b="1" dirty="0"/>
              <a:t>Exports in the sector</a:t>
            </a:r>
          </a:p>
          <a:p>
            <a:pPr>
              <a:buFontTx/>
              <a:buChar char="-"/>
            </a:pPr>
            <a:r>
              <a:rPr lang="en-GB" sz="2200" dirty="0"/>
              <a:t>Inset text </a:t>
            </a:r>
          </a:p>
          <a:p>
            <a:pPr>
              <a:buFontTx/>
              <a:buChar char="-"/>
            </a:pPr>
            <a:endParaRPr lang="en-GB" sz="2200" dirty="0"/>
          </a:p>
          <a:p>
            <a:r>
              <a:rPr lang="en-GB" sz="2200" b="1" dirty="0"/>
              <a:t>FDI in the sector</a:t>
            </a:r>
          </a:p>
          <a:p>
            <a:pPr marL="0" indent="0">
              <a:buNone/>
            </a:pPr>
            <a:r>
              <a:rPr lang="en-GB" sz="2200" dirty="0"/>
              <a:t>- Inset text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EFCA046-C2BB-3DB8-13DA-1A4E682D8853}"/>
              </a:ext>
            </a:extLst>
          </p:cNvPr>
          <p:cNvSpPr txBox="1">
            <a:spLocks/>
          </p:cNvSpPr>
          <p:nvPr/>
        </p:nvSpPr>
        <p:spPr>
          <a:xfrm>
            <a:off x="570782" y="479543"/>
            <a:ext cx="10515600" cy="7924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GB" sz="3000" b="1" dirty="0"/>
              <a:t>(Add your sector name and location) at a Glance</a:t>
            </a:r>
          </a:p>
          <a:p>
            <a:pPr algn="l"/>
            <a:r>
              <a:rPr lang="en-GB" sz="1000" b="1" dirty="0"/>
              <a:t>Example, (Steel manufacturing in country…) at a Glance</a:t>
            </a:r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ED41A80F-D9B3-A9C5-E178-AB48C8EA4D13}"/>
              </a:ext>
            </a:extLst>
          </p:cNvPr>
          <p:cNvSpPr/>
          <p:nvPr/>
        </p:nvSpPr>
        <p:spPr>
          <a:xfrm>
            <a:off x="570782" y="1279524"/>
            <a:ext cx="3796052" cy="53988"/>
          </a:xfrm>
          <a:custGeom>
            <a:avLst/>
            <a:gdLst/>
            <a:ahLst/>
            <a:cxnLst/>
            <a:rect l="l" t="t" r="r" b="b"/>
            <a:pathLst>
              <a:path w="3145154" h="95884">
                <a:moveTo>
                  <a:pt x="3144901" y="0"/>
                </a:moveTo>
                <a:lnTo>
                  <a:pt x="0" y="0"/>
                </a:lnTo>
                <a:lnTo>
                  <a:pt x="0" y="95300"/>
                </a:lnTo>
                <a:lnTo>
                  <a:pt x="3144901" y="95300"/>
                </a:lnTo>
                <a:lnTo>
                  <a:pt x="3144901" y="0"/>
                </a:lnTo>
                <a:close/>
              </a:path>
            </a:pathLst>
          </a:custGeom>
          <a:solidFill>
            <a:srgbClr val="F79923"/>
          </a:solidFill>
        </p:spPr>
        <p:txBody>
          <a:bodyPr wrap="square" lIns="0" tIns="0" rIns="0" bIns="0" rtlCol="0"/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1DF38937-11B9-6D75-8E66-39C90CD0B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8899" y="124458"/>
            <a:ext cx="1241000" cy="938719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s-ES" altLang="es-ES" sz="1000" dirty="0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s-ES" altLang="es-ES" sz="1000" dirty="0">
                <a:solidFill>
                  <a:srgbClr val="002060"/>
                </a:solidFill>
              </a:rPr>
              <a:t>INSERT </a:t>
            </a:r>
          </a:p>
          <a:p>
            <a:pPr algn="ctr">
              <a:spcBef>
                <a:spcPct val="50000"/>
              </a:spcBef>
            </a:pPr>
            <a:r>
              <a:rPr lang="es-ES" altLang="es-ES" sz="1000" dirty="0" err="1">
                <a:solidFill>
                  <a:srgbClr val="002060"/>
                </a:solidFill>
              </a:rPr>
              <a:t>your</a:t>
            </a:r>
            <a:r>
              <a:rPr lang="es-ES" altLang="es-ES" sz="1000" dirty="0">
                <a:solidFill>
                  <a:srgbClr val="002060"/>
                </a:solidFill>
              </a:rPr>
              <a:t> logo</a:t>
            </a:r>
          </a:p>
          <a:p>
            <a:pPr algn="ctr">
              <a:spcBef>
                <a:spcPct val="50000"/>
              </a:spcBef>
            </a:pPr>
            <a:endParaRPr lang="es-ES" altLang="es-ES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5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F4EB3-30D4-E4EB-24A6-B679D0AF7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804" y="1747987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Subsectors in the industry</a:t>
            </a:r>
          </a:p>
          <a:p>
            <a:pPr>
              <a:buFontTx/>
              <a:buChar char="-"/>
            </a:pPr>
            <a:r>
              <a:rPr lang="en-GB" sz="2300" dirty="0"/>
              <a:t>Insert text</a:t>
            </a:r>
          </a:p>
          <a:p>
            <a:pPr>
              <a:buFontTx/>
              <a:buChar char="-"/>
            </a:pPr>
            <a:r>
              <a:rPr lang="en-GB" sz="2300" dirty="0"/>
              <a:t>Inset text</a:t>
            </a:r>
          </a:p>
          <a:p>
            <a:pPr marL="0" indent="0">
              <a:buNone/>
            </a:pPr>
            <a:endParaRPr lang="en-GB" sz="2300" dirty="0"/>
          </a:p>
          <a:p>
            <a:r>
              <a:rPr lang="en-GB" b="1" dirty="0"/>
              <a:t>Demand and supply capacities </a:t>
            </a:r>
          </a:p>
          <a:p>
            <a:pPr>
              <a:buFontTx/>
              <a:buChar char="-"/>
            </a:pPr>
            <a:r>
              <a:rPr lang="en-GB" sz="2300" dirty="0"/>
              <a:t>Inset text</a:t>
            </a:r>
          </a:p>
          <a:p>
            <a:pPr>
              <a:buFontTx/>
              <a:buChar char="-"/>
            </a:pPr>
            <a:r>
              <a:rPr lang="en-GB" sz="2300" dirty="0"/>
              <a:t>Insert text</a:t>
            </a:r>
          </a:p>
          <a:p>
            <a:pPr marL="0" indent="0">
              <a:buNone/>
            </a:pPr>
            <a:endParaRPr lang="en-GB" sz="2300" dirty="0"/>
          </a:p>
          <a:p>
            <a:r>
              <a:rPr lang="en-GB" b="1" dirty="0"/>
              <a:t>Main players in the industry</a:t>
            </a:r>
          </a:p>
          <a:p>
            <a:pPr marL="0" indent="0">
              <a:buNone/>
            </a:pPr>
            <a:r>
              <a:rPr lang="en-GB" dirty="0"/>
              <a:t>- </a:t>
            </a:r>
            <a:r>
              <a:rPr lang="en-GB" sz="2300" dirty="0"/>
              <a:t>Inset text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0297DBE-1AC3-8273-2CE6-AC1E1A6B872D}"/>
              </a:ext>
            </a:extLst>
          </p:cNvPr>
          <p:cNvSpPr txBox="1">
            <a:spLocks/>
          </p:cNvSpPr>
          <p:nvPr/>
        </p:nvSpPr>
        <p:spPr>
          <a:xfrm>
            <a:off x="570782" y="479543"/>
            <a:ext cx="10515600" cy="7924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GB" sz="3000" b="1" dirty="0"/>
              <a:t>Industry Structure</a:t>
            </a:r>
            <a:endParaRPr lang="en-GB" sz="1000" b="1" dirty="0"/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F82F7032-744F-854E-9CC1-BEE154F3673B}"/>
              </a:ext>
            </a:extLst>
          </p:cNvPr>
          <p:cNvSpPr/>
          <p:nvPr/>
        </p:nvSpPr>
        <p:spPr>
          <a:xfrm>
            <a:off x="570782" y="1279524"/>
            <a:ext cx="3796052" cy="53988"/>
          </a:xfrm>
          <a:custGeom>
            <a:avLst/>
            <a:gdLst/>
            <a:ahLst/>
            <a:cxnLst/>
            <a:rect l="l" t="t" r="r" b="b"/>
            <a:pathLst>
              <a:path w="3145154" h="95884">
                <a:moveTo>
                  <a:pt x="3144901" y="0"/>
                </a:moveTo>
                <a:lnTo>
                  <a:pt x="0" y="0"/>
                </a:lnTo>
                <a:lnTo>
                  <a:pt x="0" y="95300"/>
                </a:lnTo>
                <a:lnTo>
                  <a:pt x="3144901" y="95300"/>
                </a:lnTo>
                <a:lnTo>
                  <a:pt x="3144901" y="0"/>
                </a:lnTo>
                <a:close/>
              </a:path>
            </a:pathLst>
          </a:custGeom>
          <a:solidFill>
            <a:srgbClr val="F79923"/>
          </a:solidFill>
        </p:spPr>
        <p:txBody>
          <a:bodyPr wrap="square" lIns="0" tIns="0" rIns="0" bIns="0" rtlCol="0"/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4434707F-2787-0561-D917-B4F22B6AB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8899" y="124458"/>
            <a:ext cx="1241000" cy="938719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s-ES" altLang="es-ES" sz="1000" dirty="0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s-ES" altLang="es-ES" sz="1000" dirty="0">
                <a:solidFill>
                  <a:srgbClr val="002060"/>
                </a:solidFill>
              </a:rPr>
              <a:t>INSERT </a:t>
            </a:r>
          </a:p>
          <a:p>
            <a:pPr algn="ctr">
              <a:spcBef>
                <a:spcPct val="50000"/>
              </a:spcBef>
            </a:pPr>
            <a:r>
              <a:rPr lang="es-ES" altLang="es-ES" sz="1000" dirty="0" err="1">
                <a:solidFill>
                  <a:srgbClr val="002060"/>
                </a:solidFill>
              </a:rPr>
              <a:t>your</a:t>
            </a:r>
            <a:r>
              <a:rPr lang="es-ES" altLang="es-ES" sz="1000" dirty="0">
                <a:solidFill>
                  <a:srgbClr val="002060"/>
                </a:solidFill>
              </a:rPr>
              <a:t> logo</a:t>
            </a:r>
          </a:p>
          <a:p>
            <a:pPr algn="ctr">
              <a:spcBef>
                <a:spcPct val="50000"/>
              </a:spcBef>
            </a:pPr>
            <a:endParaRPr lang="es-ES" altLang="es-ES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0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4F2C9-3A95-9304-5D79-CEF9356F1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/>
              <a:t>Technology</a:t>
            </a:r>
          </a:p>
          <a:p>
            <a:pPr>
              <a:buFontTx/>
              <a:buChar char="-"/>
            </a:pPr>
            <a:r>
              <a:rPr lang="en-GB" sz="2200" dirty="0"/>
              <a:t>Inset text </a:t>
            </a:r>
          </a:p>
          <a:p>
            <a:r>
              <a:rPr lang="en-GB" b="1" dirty="0"/>
              <a:t>Raw materials</a:t>
            </a:r>
          </a:p>
          <a:p>
            <a:pPr marL="0" indent="0">
              <a:buNone/>
            </a:pPr>
            <a:r>
              <a:rPr lang="en-GB" sz="2200" dirty="0"/>
              <a:t>- Inset text </a:t>
            </a:r>
          </a:p>
          <a:p>
            <a:r>
              <a:rPr lang="en-GB" b="1" dirty="0"/>
              <a:t>Natural resources </a:t>
            </a:r>
          </a:p>
          <a:p>
            <a:pPr marL="0" indent="0">
              <a:buNone/>
            </a:pPr>
            <a:r>
              <a:rPr lang="en-GB" sz="2200" dirty="0"/>
              <a:t>- Inset text</a:t>
            </a:r>
          </a:p>
          <a:p>
            <a:r>
              <a:rPr lang="en-GB" b="1" dirty="0"/>
              <a:t>Processes </a:t>
            </a:r>
          </a:p>
          <a:p>
            <a:pPr marL="0" indent="0">
              <a:buNone/>
            </a:pPr>
            <a:r>
              <a:rPr lang="en-GB" dirty="0"/>
              <a:t>- </a:t>
            </a:r>
            <a:r>
              <a:rPr lang="en-GB" sz="2200" dirty="0"/>
              <a:t>Inset text</a:t>
            </a:r>
          </a:p>
          <a:p>
            <a:r>
              <a:rPr lang="en-GB" b="1" dirty="0"/>
              <a:t>Products </a:t>
            </a:r>
          </a:p>
          <a:p>
            <a:pPr marL="0" indent="0">
              <a:buNone/>
            </a:pPr>
            <a:r>
              <a:rPr lang="en-GB" dirty="0"/>
              <a:t>- </a:t>
            </a:r>
            <a:r>
              <a:rPr lang="en-GB" sz="2200" dirty="0"/>
              <a:t>Insert text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BE8A0-D3DE-814B-A13D-4D0F3CFD5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COMESA RIA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D74C7-19AA-798F-192A-6FA0C3660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NIPAs Capacity Building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4FADE-20C7-C968-A3EF-2E2C1C01C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0D95-4EA4-482F-9945-778833572289}" type="slidenum">
              <a:rPr lang="en-US" smtClean="0"/>
              <a:t>6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8F2D96D-C05E-6C4A-E5E1-A048277F05D3}"/>
              </a:ext>
            </a:extLst>
          </p:cNvPr>
          <p:cNvSpPr txBox="1">
            <a:spLocks/>
          </p:cNvSpPr>
          <p:nvPr/>
        </p:nvSpPr>
        <p:spPr>
          <a:xfrm>
            <a:off x="570782" y="479543"/>
            <a:ext cx="10515600" cy="7924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GB" sz="3000" b="1" dirty="0"/>
              <a:t>Production</a:t>
            </a:r>
            <a:endParaRPr lang="en-GB" sz="1000" b="1" dirty="0"/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55EABC66-6DC3-68EA-60E9-3250675D39A5}"/>
              </a:ext>
            </a:extLst>
          </p:cNvPr>
          <p:cNvSpPr/>
          <p:nvPr/>
        </p:nvSpPr>
        <p:spPr>
          <a:xfrm>
            <a:off x="570782" y="1279524"/>
            <a:ext cx="3796052" cy="53988"/>
          </a:xfrm>
          <a:custGeom>
            <a:avLst/>
            <a:gdLst/>
            <a:ahLst/>
            <a:cxnLst/>
            <a:rect l="l" t="t" r="r" b="b"/>
            <a:pathLst>
              <a:path w="3145154" h="95884">
                <a:moveTo>
                  <a:pt x="3144901" y="0"/>
                </a:moveTo>
                <a:lnTo>
                  <a:pt x="0" y="0"/>
                </a:lnTo>
                <a:lnTo>
                  <a:pt x="0" y="95300"/>
                </a:lnTo>
                <a:lnTo>
                  <a:pt x="3144901" y="95300"/>
                </a:lnTo>
                <a:lnTo>
                  <a:pt x="3144901" y="0"/>
                </a:lnTo>
                <a:close/>
              </a:path>
            </a:pathLst>
          </a:custGeom>
          <a:solidFill>
            <a:srgbClr val="F79923"/>
          </a:solidFill>
        </p:spPr>
        <p:txBody>
          <a:bodyPr wrap="square" lIns="0" tIns="0" rIns="0" bIns="0" rtlCol="0"/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8630F18A-5BDA-5E95-6576-DBEBD277C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8899" y="124458"/>
            <a:ext cx="1241000" cy="938719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s-ES" altLang="es-ES" sz="1000" dirty="0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s-ES" altLang="es-ES" sz="1000" dirty="0">
                <a:solidFill>
                  <a:srgbClr val="002060"/>
                </a:solidFill>
              </a:rPr>
              <a:t>INSERT </a:t>
            </a:r>
          </a:p>
          <a:p>
            <a:pPr algn="ctr">
              <a:spcBef>
                <a:spcPct val="50000"/>
              </a:spcBef>
            </a:pPr>
            <a:r>
              <a:rPr lang="es-ES" altLang="es-ES" sz="1000" dirty="0" err="1">
                <a:solidFill>
                  <a:srgbClr val="002060"/>
                </a:solidFill>
              </a:rPr>
              <a:t>your</a:t>
            </a:r>
            <a:r>
              <a:rPr lang="es-ES" altLang="es-ES" sz="1000" dirty="0">
                <a:solidFill>
                  <a:srgbClr val="002060"/>
                </a:solidFill>
              </a:rPr>
              <a:t> logo</a:t>
            </a:r>
          </a:p>
          <a:p>
            <a:pPr algn="ctr">
              <a:spcBef>
                <a:spcPct val="50000"/>
              </a:spcBef>
            </a:pPr>
            <a:endParaRPr lang="es-ES" altLang="es-ES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96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5C86F-81C4-AB3D-6F80-D06A33208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Labour costs </a:t>
            </a:r>
          </a:p>
          <a:p>
            <a:pPr>
              <a:buFontTx/>
              <a:buChar char="-"/>
            </a:pPr>
            <a:r>
              <a:rPr lang="en-GB" dirty="0"/>
              <a:t>Insert text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Availability of skilled workers</a:t>
            </a:r>
          </a:p>
          <a:p>
            <a:pPr>
              <a:buFontTx/>
              <a:buChar char="-"/>
            </a:pPr>
            <a:r>
              <a:rPr lang="en-GB" dirty="0"/>
              <a:t>Inset text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Education and training institutions</a:t>
            </a:r>
          </a:p>
          <a:p>
            <a:pPr marL="0" indent="0">
              <a:buNone/>
            </a:pPr>
            <a:r>
              <a:rPr lang="en-GB" dirty="0"/>
              <a:t>- Inset text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2C16F97-F0CF-7AD4-F805-37C5F9B12F94}"/>
              </a:ext>
            </a:extLst>
          </p:cNvPr>
          <p:cNvSpPr txBox="1">
            <a:spLocks/>
          </p:cNvSpPr>
          <p:nvPr/>
        </p:nvSpPr>
        <p:spPr>
          <a:xfrm>
            <a:off x="570782" y="479543"/>
            <a:ext cx="10515600" cy="7924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GB" sz="3000" b="1" dirty="0"/>
              <a:t>Human Resources</a:t>
            </a:r>
            <a:endParaRPr lang="en-GB" sz="1000" b="1" dirty="0"/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8B4EDE8C-40A9-DC26-1948-91A51DB281E2}"/>
              </a:ext>
            </a:extLst>
          </p:cNvPr>
          <p:cNvSpPr/>
          <p:nvPr/>
        </p:nvSpPr>
        <p:spPr>
          <a:xfrm>
            <a:off x="570782" y="1279524"/>
            <a:ext cx="3796052" cy="53988"/>
          </a:xfrm>
          <a:custGeom>
            <a:avLst/>
            <a:gdLst/>
            <a:ahLst/>
            <a:cxnLst/>
            <a:rect l="l" t="t" r="r" b="b"/>
            <a:pathLst>
              <a:path w="3145154" h="95884">
                <a:moveTo>
                  <a:pt x="3144901" y="0"/>
                </a:moveTo>
                <a:lnTo>
                  <a:pt x="0" y="0"/>
                </a:lnTo>
                <a:lnTo>
                  <a:pt x="0" y="95300"/>
                </a:lnTo>
                <a:lnTo>
                  <a:pt x="3144901" y="95300"/>
                </a:lnTo>
                <a:lnTo>
                  <a:pt x="3144901" y="0"/>
                </a:lnTo>
                <a:close/>
              </a:path>
            </a:pathLst>
          </a:custGeom>
          <a:solidFill>
            <a:srgbClr val="F79923"/>
          </a:solidFill>
        </p:spPr>
        <p:txBody>
          <a:bodyPr wrap="square" lIns="0" tIns="0" rIns="0" bIns="0" rtlCol="0"/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0410C91D-C167-EA0D-2441-DA792DF99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8899" y="124458"/>
            <a:ext cx="1241000" cy="938719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s-ES" altLang="es-ES" sz="1000" dirty="0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s-ES" altLang="es-ES" sz="1000" dirty="0">
                <a:solidFill>
                  <a:srgbClr val="002060"/>
                </a:solidFill>
              </a:rPr>
              <a:t>INSERT </a:t>
            </a:r>
          </a:p>
          <a:p>
            <a:pPr algn="ctr">
              <a:spcBef>
                <a:spcPct val="50000"/>
              </a:spcBef>
            </a:pPr>
            <a:r>
              <a:rPr lang="es-ES" altLang="es-ES" sz="1000" dirty="0" err="1">
                <a:solidFill>
                  <a:srgbClr val="002060"/>
                </a:solidFill>
              </a:rPr>
              <a:t>your</a:t>
            </a:r>
            <a:r>
              <a:rPr lang="es-ES" altLang="es-ES" sz="1000" dirty="0">
                <a:solidFill>
                  <a:srgbClr val="002060"/>
                </a:solidFill>
              </a:rPr>
              <a:t> logo</a:t>
            </a:r>
          </a:p>
          <a:p>
            <a:pPr algn="ctr">
              <a:spcBef>
                <a:spcPct val="50000"/>
              </a:spcBef>
            </a:pPr>
            <a:endParaRPr lang="es-ES" altLang="es-ES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42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94362-4D03-A148-7D39-493A57FE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/>
              <a:t>Utilities (electricity, water &amp; gas)</a:t>
            </a:r>
          </a:p>
          <a:p>
            <a:pPr>
              <a:buFontTx/>
              <a:buChar char="-"/>
            </a:pPr>
            <a:r>
              <a:rPr lang="en-GB" dirty="0"/>
              <a:t>Insert text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Telecommunications (connectivity &amp; internet)</a:t>
            </a:r>
          </a:p>
          <a:p>
            <a:pPr>
              <a:buFontTx/>
              <a:buChar char="-"/>
            </a:pPr>
            <a:r>
              <a:rPr lang="en-GB" dirty="0"/>
              <a:t>Insert text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Transportation (Air, railway &amp; land roads) </a:t>
            </a:r>
          </a:p>
          <a:p>
            <a:pPr>
              <a:buFontTx/>
              <a:buChar char="-"/>
            </a:pPr>
            <a:r>
              <a:rPr lang="en-GB" dirty="0"/>
              <a:t>Insert text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Industrial parks &amp; special free zones</a:t>
            </a:r>
          </a:p>
          <a:p>
            <a:pPr marL="0" indent="0">
              <a:buNone/>
            </a:pPr>
            <a:r>
              <a:rPr lang="en-GB" dirty="0"/>
              <a:t>- Insert text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CFF1789-9011-FC8E-090C-C056E96447E0}"/>
              </a:ext>
            </a:extLst>
          </p:cNvPr>
          <p:cNvSpPr txBox="1">
            <a:spLocks/>
          </p:cNvSpPr>
          <p:nvPr/>
        </p:nvSpPr>
        <p:spPr>
          <a:xfrm>
            <a:off x="570782" y="479543"/>
            <a:ext cx="10515600" cy="7924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GB" sz="3000" b="1" dirty="0"/>
              <a:t>Infrastructure</a:t>
            </a:r>
            <a:endParaRPr lang="en-GB" sz="1000" b="1" dirty="0"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24E47ABF-FC8D-3FC5-C31D-22CF09F96713}"/>
              </a:ext>
            </a:extLst>
          </p:cNvPr>
          <p:cNvSpPr/>
          <p:nvPr/>
        </p:nvSpPr>
        <p:spPr>
          <a:xfrm>
            <a:off x="570782" y="1279524"/>
            <a:ext cx="3796052" cy="53988"/>
          </a:xfrm>
          <a:custGeom>
            <a:avLst/>
            <a:gdLst/>
            <a:ahLst/>
            <a:cxnLst/>
            <a:rect l="l" t="t" r="r" b="b"/>
            <a:pathLst>
              <a:path w="3145154" h="95884">
                <a:moveTo>
                  <a:pt x="3144901" y="0"/>
                </a:moveTo>
                <a:lnTo>
                  <a:pt x="0" y="0"/>
                </a:lnTo>
                <a:lnTo>
                  <a:pt x="0" y="95300"/>
                </a:lnTo>
                <a:lnTo>
                  <a:pt x="3144901" y="95300"/>
                </a:lnTo>
                <a:lnTo>
                  <a:pt x="3144901" y="0"/>
                </a:lnTo>
                <a:close/>
              </a:path>
            </a:pathLst>
          </a:custGeom>
          <a:solidFill>
            <a:srgbClr val="F79923"/>
          </a:solidFill>
        </p:spPr>
        <p:txBody>
          <a:bodyPr wrap="square" lIns="0" tIns="0" rIns="0" bIns="0" rtlCol="0"/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4C7BF9BD-AED4-D2F2-60DC-0E08411E1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8899" y="124458"/>
            <a:ext cx="1241000" cy="938719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s-ES" altLang="es-ES" sz="1000" dirty="0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s-ES" altLang="es-ES" sz="1000" dirty="0">
                <a:solidFill>
                  <a:srgbClr val="002060"/>
                </a:solidFill>
              </a:rPr>
              <a:t>INSERT </a:t>
            </a:r>
          </a:p>
          <a:p>
            <a:pPr algn="ctr">
              <a:spcBef>
                <a:spcPct val="50000"/>
              </a:spcBef>
            </a:pPr>
            <a:r>
              <a:rPr lang="es-ES" altLang="es-ES" sz="1000" dirty="0" err="1">
                <a:solidFill>
                  <a:srgbClr val="002060"/>
                </a:solidFill>
              </a:rPr>
              <a:t>your</a:t>
            </a:r>
            <a:r>
              <a:rPr lang="es-ES" altLang="es-ES" sz="1000" dirty="0">
                <a:solidFill>
                  <a:srgbClr val="002060"/>
                </a:solidFill>
              </a:rPr>
              <a:t> logo</a:t>
            </a:r>
          </a:p>
          <a:p>
            <a:pPr algn="ctr">
              <a:spcBef>
                <a:spcPct val="50000"/>
              </a:spcBef>
            </a:pPr>
            <a:endParaRPr lang="es-ES" altLang="es-ES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2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20AF7-3735-1B52-2EA4-45004B321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/>
              <a:t>Size of the local market </a:t>
            </a:r>
          </a:p>
          <a:p>
            <a:pPr>
              <a:buFontTx/>
              <a:buChar char="-"/>
            </a:pPr>
            <a:r>
              <a:rPr lang="en-GB" dirty="0"/>
              <a:t>Insert text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Regional market </a:t>
            </a:r>
          </a:p>
          <a:p>
            <a:pPr>
              <a:buFontTx/>
              <a:buChar char="-"/>
            </a:pPr>
            <a:r>
              <a:rPr lang="en-GB" dirty="0"/>
              <a:t>Insert text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Access to international markets (proximities) </a:t>
            </a:r>
          </a:p>
          <a:p>
            <a:pPr>
              <a:buFontTx/>
              <a:buChar char="-"/>
            </a:pPr>
            <a:r>
              <a:rPr lang="en-GB" dirty="0"/>
              <a:t>Insert text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Free trade agreements </a:t>
            </a:r>
          </a:p>
          <a:p>
            <a:pPr marL="0" indent="0">
              <a:buNone/>
            </a:pPr>
            <a:r>
              <a:rPr lang="en-GB" dirty="0"/>
              <a:t>- Insert text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09287E8-8781-37E5-0101-0B0DE5A939C8}"/>
              </a:ext>
            </a:extLst>
          </p:cNvPr>
          <p:cNvSpPr txBox="1">
            <a:spLocks/>
          </p:cNvSpPr>
          <p:nvPr/>
        </p:nvSpPr>
        <p:spPr>
          <a:xfrm>
            <a:off x="570782" y="479543"/>
            <a:ext cx="10515600" cy="7924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GB" sz="3000" b="1" dirty="0"/>
              <a:t>Access to markets</a:t>
            </a:r>
            <a:endParaRPr lang="en-GB" sz="1000" b="1" dirty="0"/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8D36B084-B8B0-46A2-A381-2A5A132CDD11}"/>
              </a:ext>
            </a:extLst>
          </p:cNvPr>
          <p:cNvSpPr/>
          <p:nvPr/>
        </p:nvSpPr>
        <p:spPr>
          <a:xfrm>
            <a:off x="570782" y="1279524"/>
            <a:ext cx="3796052" cy="53988"/>
          </a:xfrm>
          <a:custGeom>
            <a:avLst/>
            <a:gdLst/>
            <a:ahLst/>
            <a:cxnLst/>
            <a:rect l="l" t="t" r="r" b="b"/>
            <a:pathLst>
              <a:path w="3145154" h="95884">
                <a:moveTo>
                  <a:pt x="3144901" y="0"/>
                </a:moveTo>
                <a:lnTo>
                  <a:pt x="0" y="0"/>
                </a:lnTo>
                <a:lnTo>
                  <a:pt x="0" y="95300"/>
                </a:lnTo>
                <a:lnTo>
                  <a:pt x="3144901" y="95300"/>
                </a:lnTo>
                <a:lnTo>
                  <a:pt x="3144901" y="0"/>
                </a:lnTo>
                <a:close/>
              </a:path>
            </a:pathLst>
          </a:custGeom>
          <a:solidFill>
            <a:srgbClr val="F79923"/>
          </a:solidFill>
        </p:spPr>
        <p:txBody>
          <a:bodyPr wrap="square" lIns="0" tIns="0" rIns="0" bIns="0" rtlCol="0"/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718AEC83-68C5-4E55-7C3E-6815F1493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8899" y="124458"/>
            <a:ext cx="1241000" cy="938719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s-ES" altLang="es-ES" sz="1000" dirty="0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s-ES" altLang="es-ES" sz="1000" dirty="0">
                <a:solidFill>
                  <a:srgbClr val="002060"/>
                </a:solidFill>
              </a:rPr>
              <a:t>INSERT </a:t>
            </a:r>
          </a:p>
          <a:p>
            <a:pPr algn="ctr">
              <a:spcBef>
                <a:spcPct val="50000"/>
              </a:spcBef>
            </a:pPr>
            <a:r>
              <a:rPr lang="es-ES" altLang="es-ES" sz="1000" dirty="0" err="1">
                <a:solidFill>
                  <a:srgbClr val="002060"/>
                </a:solidFill>
              </a:rPr>
              <a:t>your</a:t>
            </a:r>
            <a:r>
              <a:rPr lang="es-ES" altLang="es-ES" sz="1000" dirty="0">
                <a:solidFill>
                  <a:srgbClr val="002060"/>
                </a:solidFill>
              </a:rPr>
              <a:t> logo</a:t>
            </a:r>
          </a:p>
          <a:p>
            <a:pPr algn="ctr">
              <a:spcBef>
                <a:spcPct val="50000"/>
              </a:spcBef>
            </a:pPr>
            <a:endParaRPr lang="es-ES" altLang="es-ES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941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f97d293-95a2-4a8d-8bd6-70e1eec36c0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5633B95C022448D1BC6A93412833E" ma:contentTypeVersion="13" ma:contentTypeDescription="Create a new document." ma:contentTypeScope="" ma:versionID="95b385827017cff468bdc19e27e54980">
  <xsd:schema xmlns:xsd="http://www.w3.org/2001/XMLSchema" xmlns:xs="http://www.w3.org/2001/XMLSchema" xmlns:p="http://schemas.microsoft.com/office/2006/metadata/properties" xmlns:ns3="df97d293-95a2-4a8d-8bd6-70e1eec36c01" xmlns:ns4="8d45577f-fc57-45f8-a45b-4f883fa66fbc" targetNamespace="http://schemas.microsoft.com/office/2006/metadata/properties" ma:root="true" ma:fieldsID="4e6ee609a80e51472a2e07f1fe2b5ff8" ns3:_="" ns4:_="">
    <xsd:import namespace="df97d293-95a2-4a8d-8bd6-70e1eec36c01"/>
    <xsd:import namespace="8d45577f-fc57-45f8-a45b-4f883fa66fb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97d293-95a2-4a8d-8bd6-70e1eec36c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45577f-fc57-45f8-a45b-4f883fa66fb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FFCE55-4839-4CF9-BFC6-FEE5916BA9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AA8E05-BE88-4823-B007-2A2D91BE4CDB}">
  <ds:schemaRefs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8d45577f-fc57-45f8-a45b-4f883fa66fbc"/>
    <ds:schemaRef ds:uri="df97d293-95a2-4a8d-8bd6-70e1eec36c01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F15E3F3-5A5E-455A-B562-3CF78F4DCF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97d293-95a2-4a8d-8bd6-70e1eec36c01"/>
    <ds:schemaRef ds:uri="8d45577f-fc57-45f8-a45b-4f883fa66f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Microsoft Office PowerPoint</Application>
  <PresentationFormat>Widescreen</PresentationFormat>
  <Paragraphs>170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Open Sans</vt:lpstr>
      <vt:lpstr>Poppins</vt:lpstr>
      <vt:lpstr>Symbol</vt:lpstr>
      <vt:lpstr>Office Theme</vt:lpstr>
      <vt:lpstr>PowerPoint Presentation</vt:lpstr>
      <vt:lpstr>PowerPoint Presentation</vt:lpstr>
      <vt:lpstr>Sector Name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the template Add your ending cover page and/or executive summary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Work pc</dc:creator>
  <cp:lastModifiedBy>Omar Eleish</cp:lastModifiedBy>
  <cp:revision>124</cp:revision>
  <dcterms:created xsi:type="dcterms:W3CDTF">2023-04-17T18:20:51Z</dcterms:created>
  <dcterms:modified xsi:type="dcterms:W3CDTF">2024-04-04T10:04:46Z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0x01010091A5633B95C022448D1BC6A93412833E</vt:lpwstr>
  </property>
</Properties>
</file>