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33" r:id="rId5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79923"/>
    <a:srgbClr val="002060"/>
    <a:srgbClr val="405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447" autoAdjust="0"/>
  </p:normalViewPr>
  <p:slideViewPr>
    <p:cSldViewPr snapToGrid="0">
      <p:cViewPr varScale="1">
        <p:scale>
          <a:sx n="63" d="100"/>
          <a:sy n="63" d="100"/>
        </p:scale>
        <p:origin x="10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65" d="100"/>
          <a:sy n="165" d="100"/>
        </p:scale>
        <p:origin x="2034" y="1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www.itiinvestment.com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DEACA-0139-4813-9BC8-A1488591FA2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5815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www.itiinvestment.com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3DA77-BE11-41BD-9FB7-4C5873C2DCF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9D287-B078-41B7-A5D4-3E0E987DF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7985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COMESA RIA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NIPAs Capacity Building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D95-4EA4-482F-9945-778833572289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Sponsors Archive - Page 14 of 24 - AFSIC 2024 - Investing in Africa">
            <a:extLst>
              <a:ext uri="{FF2B5EF4-FFF2-40B4-BE49-F238E27FC236}">
                <a16:creationId xmlns:a16="http://schemas.microsoft.com/office/drawing/2014/main" id="{0481BFD8-0F27-CE00-30C3-E58DE09C3B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395" y="227244"/>
            <a:ext cx="1080845" cy="50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236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COMESA RIA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NIPAs Capacity Building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D95-4EA4-482F-9945-77883357228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Sponsors Archive - Page 14 of 24 - AFSIC 2024 - Investing in Africa">
            <a:extLst>
              <a:ext uri="{FF2B5EF4-FFF2-40B4-BE49-F238E27FC236}">
                <a16:creationId xmlns:a16="http://schemas.microsoft.com/office/drawing/2014/main" id="{3F748981-15B1-6526-B05F-AB9E08134F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395" y="227244"/>
            <a:ext cx="1080845" cy="50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66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COMESA RIA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NIPAs Capacity Building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D95-4EA4-482F-9945-77883357228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Sponsors Archive - Page 14 of 24 - AFSIC 2024 - Investing in Africa">
            <a:extLst>
              <a:ext uri="{FF2B5EF4-FFF2-40B4-BE49-F238E27FC236}">
                <a16:creationId xmlns:a16="http://schemas.microsoft.com/office/drawing/2014/main" id="{145FBB67-B335-98EE-7C46-B878F84AE5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395" y="227244"/>
            <a:ext cx="1080845" cy="50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148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65667" y="1598613"/>
            <a:ext cx="1130300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399"/>
              </a:spcBef>
              <a:buClr>
                <a:schemeClr val="bg2"/>
              </a:buClr>
              <a:buSzPct val="200000"/>
              <a:buFont typeface="Arial" pitchFamily="34" charset="0"/>
              <a:buChar char="■"/>
              <a:tabLst>
                <a:tab pos="8402312" algn="r"/>
              </a:tabLst>
              <a:defRPr lang="en-US" sz="2399" smtClean="0"/>
            </a:lvl1pPr>
            <a:lvl4pPr marL="860391" indent="-228592">
              <a:buClr>
                <a:schemeClr val="bg2"/>
              </a:buClr>
              <a:buFont typeface="Symbol" pitchFamily="18" charset="2"/>
              <a:buChar char=""/>
              <a:tabLst>
                <a:tab pos="1425520" algn="l"/>
              </a:tabLst>
              <a:defRPr sz="2000"/>
            </a:lvl4pPr>
            <a:lvl5pPr marL="1371547" indent="-228592">
              <a:buFont typeface="Arial" pitchFamily="34" charset="0"/>
              <a:buChar char="•"/>
              <a:defRPr sz="1600"/>
            </a:lvl5pPr>
            <a:lvl7pPr marL="1600138" indent="-228592">
              <a:buFont typeface="Symbol" pitchFamily="18" charset="2"/>
              <a:buChar char=""/>
              <a:defRPr/>
            </a:lvl7pPr>
            <a:lvl8pPr marL="2057320" indent="-228592">
              <a:defRPr/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3"/>
            <a:r>
              <a:rPr lang="en-US" dirty="0"/>
              <a:t> Second level</a:t>
            </a:r>
          </a:p>
          <a:p>
            <a:pPr lvl="4"/>
            <a:r>
              <a:rPr lang="en-US" dirty="0"/>
              <a:t>Third level</a:t>
            </a:r>
          </a:p>
          <a:p>
            <a:pPr lvl="6"/>
            <a:r>
              <a:rPr lang="en-US" dirty="0"/>
              <a:t> Fourth level</a:t>
            </a:r>
          </a:p>
          <a:p>
            <a:pPr lvl="7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7C42FFE-41BC-E79C-7580-82D04B641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667" y="531826"/>
            <a:ext cx="10363200" cy="610653"/>
          </a:xfrm>
        </p:spPr>
        <p:txBody>
          <a:bodyPr>
            <a:noAutofit/>
          </a:bodyPr>
          <a:lstStyle>
            <a:lvl1pPr algn="l">
              <a:defRPr sz="3704" b="1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2" descr="Sponsors Archive - Page 14 of 24 - AFSIC 2024 - Investing in Africa">
            <a:extLst>
              <a:ext uri="{FF2B5EF4-FFF2-40B4-BE49-F238E27FC236}">
                <a16:creationId xmlns:a16="http://schemas.microsoft.com/office/drawing/2014/main" id="{5FDE78DA-8B76-C616-32CA-7C8E9DF44A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395" y="227244"/>
            <a:ext cx="1080845" cy="50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55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COMESA RIA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NIPAs Capacity Building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D95-4EA4-482F-9945-778833572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COMESA RIA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NIPAs Capacity Building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D95-4EA4-482F-9945-77883357228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Sponsors Archive - Page 14 of 24 - AFSIC 2024 - Investing in Africa">
            <a:extLst>
              <a:ext uri="{FF2B5EF4-FFF2-40B4-BE49-F238E27FC236}">
                <a16:creationId xmlns:a16="http://schemas.microsoft.com/office/drawing/2014/main" id="{156CC94E-2C04-860B-FA66-A0A9587D5E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395" y="227244"/>
            <a:ext cx="1080845" cy="50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21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COMESA RIA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NIPAs Capacity Building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D95-4EA4-482F-9945-77883357228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Sponsors Archive - Page 14 of 24 - AFSIC 2024 - Investing in Africa">
            <a:extLst>
              <a:ext uri="{FF2B5EF4-FFF2-40B4-BE49-F238E27FC236}">
                <a16:creationId xmlns:a16="http://schemas.microsoft.com/office/drawing/2014/main" id="{E5C5EC09-B082-258C-4302-296335854C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395" y="227244"/>
            <a:ext cx="1080845" cy="50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05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COMESA RIA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NIPAs Capacity Building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D95-4EA4-482F-9945-77883357228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Sponsors Archive - Page 14 of 24 - AFSIC 2024 - Investing in Africa">
            <a:extLst>
              <a:ext uri="{FF2B5EF4-FFF2-40B4-BE49-F238E27FC236}">
                <a16:creationId xmlns:a16="http://schemas.microsoft.com/office/drawing/2014/main" id="{38320A9D-E08F-EDC9-B9B5-6F3F3962BD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395" y="227244"/>
            <a:ext cx="1080845" cy="50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43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COMESA RIA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NIPAs Capacity Building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D95-4EA4-482F-9945-778833572289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 descr="Sponsors Archive - Page 14 of 24 - AFSIC 2024 - Investing in Africa">
            <a:extLst>
              <a:ext uri="{FF2B5EF4-FFF2-40B4-BE49-F238E27FC236}">
                <a16:creationId xmlns:a16="http://schemas.microsoft.com/office/drawing/2014/main" id="{D2D387DA-5802-C072-63B9-13CCD24B8F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395" y="227244"/>
            <a:ext cx="1080845" cy="50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98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COMESA RIA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NIPAs Capacity Building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D95-4EA4-482F-9945-778833572289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2" descr="Sponsors Archive - Page 14 of 24 - AFSIC 2024 - Investing in Africa">
            <a:extLst>
              <a:ext uri="{FF2B5EF4-FFF2-40B4-BE49-F238E27FC236}">
                <a16:creationId xmlns:a16="http://schemas.microsoft.com/office/drawing/2014/main" id="{4086431B-5578-7036-D825-B923E0EB59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395" y="227244"/>
            <a:ext cx="1080845" cy="50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5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COMESA RIA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NIPAs Capacity Building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D95-4EA4-482F-9945-77883357228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Sponsors Archive - Page 14 of 24 - AFSIC 2024 - Investing in Africa">
            <a:extLst>
              <a:ext uri="{FF2B5EF4-FFF2-40B4-BE49-F238E27FC236}">
                <a16:creationId xmlns:a16="http://schemas.microsoft.com/office/drawing/2014/main" id="{CFDFE22D-CB83-0BEF-DCBB-917BB1BC5FE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395" y="227244"/>
            <a:ext cx="1080845" cy="50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74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COMESA RIA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NIPAs Capacity Building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0D95-4EA4-482F-9945-77883357228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Sponsors Archive - Page 14 of 24 - AFSIC 2024 - Investing in Africa">
            <a:extLst>
              <a:ext uri="{FF2B5EF4-FFF2-40B4-BE49-F238E27FC236}">
                <a16:creationId xmlns:a16="http://schemas.microsoft.com/office/drawing/2014/main" id="{0B0D19EB-4D6A-6FB2-9C33-0F806C83D4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395" y="227244"/>
            <a:ext cx="1080845" cy="50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93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98217"/>
            <a:ext cx="10515600" cy="7924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COMESA RIA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NIPAs Capacity Building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90D95-4EA4-482F-9945-7788335722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2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3DB319C7-CE1D-CDA6-5419-06078C47D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310" y="288360"/>
            <a:ext cx="1241000" cy="938719"/>
          </a:xfrm>
          <a:prstGeom prst="rect">
            <a:avLst/>
          </a:prstGeom>
          <a:noFill/>
          <a:ln w="9525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s-ES" altLang="es-ES" sz="1000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altLang="es-ES" sz="1000" dirty="0">
                <a:solidFill>
                  <a:srgbClr val="002060"/>
                </a:solidFill>
              </a:rPr>
              <a:t>INSERT </a:t>
            </a:r>
          </a:p>
          <a:p>
            <a:pPr algn="ctr">
              <a:spcBef>
                <a:spcPct val="50000"/>
              </a:spcBef>
            </a:pPr>
            <a:r>
              <a:rPr lang="es-ES" altLang="es-ES" sz="1000" dirty="0" err="1">
                <a:solidFill>
                  <a:srgbClr val="002060"/>
                </a:solidFill>
              </a:rPr>
              <a:t>your</a:t>
            </a:r>
            <a:r>
              <a:rPr lang="es-ES" altLang="es-ES" sz="1000" dirty="0">
                <a:solidFill>
                  <a:srgbClr val="002060"/>
                </a:solidFill>
              </a:rPr>
              <a:t> logo</a:t>
            </a:r>
          </a:p>
          <a:p>
            <a:pPr algn="ctr">
              <a:spcBef>
                <a:spcPct val="50000"/>
              </a:spcBef>
            </a:pPr>
            <a:endParaRPr lang="es-ES" altLang="es-ES" sz="1000" dirty="0">
              <a:solidFill>
                <a:srgbClr val="002060"/>
              </a:solidFill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F0525BF3-B6E5-D42D-A305-9E3FEE509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6196" y="689702"/>
            <a:ext cx="2262996" cy="1938992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s-ES" altLang="es-ES" sz="1500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</a:pPr>
            <a:endParaRPr lang="es-ES" altLang="es-ES" sz="1500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altLang="es-ES" sz="1500" dirty="0" err="1">
                <a:solidFill>
                  <a:srgbClr val="002060"/>
                </a:solidFill>
              </a:rPr>
              <a:t>Insert</a:t>
            </a:r>
            <a:r>
              <a:rPr lang="es-ES" altLang="es-ES" sz="1500" dirty="0">
                <a:solidFill>
                  <a:srgbClr val="002060"/>
                </a:solidFill>
              </a:rPr>
              <a:t> </a:t>
            </a:r>
            <a:r>
              <a:rPr lang="es-ES" altLang="es-ES" sz="1500" dirty="0" err="1">
                <a:solidFill>
                  <a:srgbClr val="002060"/>
                </a:solidFill>
              </a:rPr>
              <a:t>picture</a:t>
            </a:r>
            <a:r>
              <a:rPr lang="es-ES" altLang="es-ES" sz="1500" dirty="0">
                <a:solidFill>
                  <a:srgbClr val="002060"/>
                </a:solidFill>
              </a:rPr>
              <a:t> </a:t>
            </a:r>
            <a:r>
              <a:rPr lang="es-ES" altLang="es-ES" sz="1500" dirty="0" err="1">
                <a:solidFill>
                  <a:srgbClr val="002060"/>
                </a:solidFill>
              </a:rPr>
              <a:t>relevant</a:t>
            </a:r>
            <a:r>
              <a:rPr lang="es-ES" altLang="es-ES" sz="1500" dirty="0">
                <a:solidFill>
                  <a:srgbClr val="002060"/>
                </a:solidFill>
              </a:rPr>
              <a:t> </a:t>
            </a:r>
            <a:r>
              <a:rPr lang="es-ES" altLang="es-ES" sz="1500" dirty="0" err="1">
                <a:solidFill>
                  <a:srgbClr val="002060"/>
                </a:solidFill>
              </a:rPr>
              <a:t>to</a:t>
            </a:r>
            <a:r>
              <a:rPr lang="es-ES" altLang="es-ES" sz="1500" dirty="0">
                <a:solidFill>
                  <a:srgbClr val="002060"/>
                </a:solidFill>
              </a:rPr>
              <a:t> </a:t>
            </a:r>
            <a:r>
              <a:rPr lang="es-ES" altLang="es-ES" sz="1500" dirty="0" err="1">
                <a:solidFill>
                  <a:srgbClr val="002060"/>
                </a:solidFill>
              </a:rPr>
              <a:t>the</a:t>
            </a:r>
            <a:r>
              <a:rPr lang="es-ES" altLang="es-ES" sz="1500" dirty="0">
                <a:solidFill>
                  <a:srgbClr val="002060"/>
                </a:solidFill>
              </a:rPr>
              <a:t> sector</a:t>
            </a:r>
          </a:p>
          <a:p>
            <a:pPr algn="ctr">
              <a:spcBef>
                <a:spcPct val="50000"/>
              </a:spcBef>
            </a:pPr>
            <a:endParaRPr lang="es-ES" altLang="es-ES" sz="1500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</a:pPr>
            <a:endParaRPr lang="es-ES" altLang="es-ES" sz="1500" dirty="0">
              <a:solidFill>
                <a:srgbClr val="00206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F098F2D-F2C3-0422-524F-9A20915C1EFE}"/>
              </a:ext>
            </a:extLst>
          </p:cNvPr>
          <p:cNvSpPr txBox="1">
            <a:spLocks/>
          </p:cNvSpPr>
          <p:nvPr/>
        </p:nvSpPr>
        <p:spPr>
          <a:xfrm>
            <a:off x="1832957" y="949232"/>
            <a:ext cx="8726259" cy="304699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l"/>
            <a:r>
              <a:rPr lang="en-GB" sz="2200" b="1" dirty="0">
                <a:latin typeface="+mj-lt"/>
              </a:rPr>
              <a:t>Add your sector name and location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036E89-CE1E-400F-0027-BDBC53E13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775" y="1471455"/>
            <a:ext cx="10515600" cy="10939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rgbClr val="00B0F0"/>
                </a:solidFill>
              </a:rPr>
              <a:t>High level text about the sector and the proximity of your investment location </a:t>
            </a:r>
          </a:p>
          <a:p>
            <a:pPr marL="0" indent="0">
              <a:buNone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</a:rPr>
              <a:t>     The value proposition/competitive edge of the sector in 2 sentences bullet point</a:t>
            </a:r>
          </a:p>
          <a:p>
            <a:pPr marL="0" indent="0">
              <a:buNone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</a:rPr>
              <a:t>      Insert text</a:t>
            </a:r>
          </a:p>
          <a:p>
            <a:pPr marL="0" indent="0">
              <a:buNone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</a:rPr>
              <a:t>      Insert text</a:t>
            </a: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733007BE-C0F1-979A-63DF-140587CEA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00" y="4226657"/>
            <a:ext cx="847620" cy="684803"/>
          </a:xfrm>
          <a:prstGeom prst="rect">
            <a:avLst/>
          </a:prstGeom>
          <a:noFill/>
          <a:ln w="9525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s-ES" altLang="es-ES" sz="700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altLang="es-ES" sz="700" dirty="0">
                <a:solidFill>
                  <a:srgbClr val="002060"/>
                </a:solidFill>
              </a:rPr>
              <a:t>INSERT </a:t>
            </a:r>
          </a:p>
          <a:p>
            <a:pPr algn="ctr">
              <a:spcBef>
                <a:spcPct val="50000"/>
              </a:spcBef>
            </a:pPr>
            <a:r>
              <a:rPr lang="es-ES" altLang="es-ES" sz="700" dirty="0">
                <a:solidFill>
                  <a:srgbClr val="002060"/>
                </a:solidFill>
              </a:rPr>
              <a:t>Company logo</a:t>
            </a:r>
          </a:p>
          <a:p>
            <a:pPr algn="ctr">
              <a:spcBef>
                <a:spcPct val="50000"/>
              </a:spcBef>
            </a:pPr>
            <a:endParaRPr lang="es-ES" altLang="es-ES" sz="700" dirty="0">
              <a:solidFill>
                <a:srgbClr val="002060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5862629-568A-DFF6-993C-D21AE658AC96}"/>
              </a:ext>
            </a:extLst>
          </p:cNvPr>
          <p:cNvSpPr txBox="1">
            <a:spLocks/>
          </p:cNvSpPr>
          <p:nvPr/>
        </p:nvSpPr>
        <p:spPr>
          <a:xfrm>
            <a:off x="3388388" y="5135239"/>
            <a:ext cx="5360131" cy="2492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vert="horz" wrap="square" lIns="0" tIns="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sz="1800" b="1" dirty="0">
                <a:solidFill>
                  <a:schemeClr val="bg1"/>
                </a:solidFill>
              </a:rPr>
              <a:t>Offered facilitation &amp; incentives schemes</a:t>
            </a:r>
          </a:p>
        </p:txBody>
      </p:sp>
      <p:sp>
        <p:nvSpPr>
          <p:cNvPr id="17" name="Ellipse 3">
            <a:extLst>
              <a:ext uri="{FF2B5EF4-FFF2-40B4-BE49-F238E27FC236}">
                <a16:creationId xmlns:a16="http://schemas.microsoft.com/office/drawing/2014/main" id="{796CF0BF-6D3D-1412-D327-F2E6A6880E84}"/>
              </a:ext>
            </a:extLst>
          </p:cNvPr>
          <p:cNvSpPr/>
          <p:nvPr/>
        </p:nvSpPr>
        <p:spPr>
          <a:xfrm>
            <a:off x="575895" y="5682203"/>
            <a:ext cx="283885" cy="245885"/>
          </a:xfrm>
          <a:prstGeom prst="ellipse">
            <a:avLst/>
          </a:prstGeom>
          <a:solidFill>
            <a:srgbClr val="F7992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b="1" dirty="0"/>
              <a:t>1</a:t>
            </a:r>
          </a:p>
        </p:txBody>
      </p:sp>
      <p:sp>
        <p:nvSpPr>
          <p:cNvPr id="18" name="Ellipse 14">
            <a:extLst>
              <a:ext uri="{FF2B5EF4-FFF2-40B4-BE49-F238E27FC236}">
                <a16:creationId xmlns:a16="http://schemas.microsoft.com/office/drawing/2014/main" id="{83037358-967F-9389-C473-656303E2D741}"/>
              </a:ext>
            </a:extLst>
          </p:cNvPr>
          <p:cNvSpPr/>
          <p:nvPr/>
        </p:nvSpPr>
        <p:spPr>
          <a:xfrm>
            <a:off x="4343745" y="5682203"/>
            <a:ext cx="283885" cy="245886"/>
          </a:xfrm>
          <a:prstGeom prst="ellipse">
            <a:avLst/>
          </a:prstGeom>
          <a:solidFill>
            <a:srgbClr val="F7992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b="1" dirty="0"/>
              <a:t>2</a:t>
            </a:r>
          </a:p>
        </p:txBody>
      </p:sp>
      <p:sp>
        <p:nvSpPr>
          <p:cNvPr id="19" name="Ellipse 14">
            <a:extLst>
              <a:ext uri="{FF2B5EF4-FFF2-40B4-BE49-F238E27FC236}">
                <a16:creationId xmlns:a16="http://schemas.microsoft.com/office/drawing/2014/main" id="{9942B09C-6A56-F604-F7ED-AB07F1555D52}"/>
              </a:ext>
            </a:extLst>
          </p:cNvPr>
          <p:cNvSpPr/>
          <p:nvPr/>
        </p:nvSpPr>
        <p:spPr>
          <a:xfrm>
            <a:off x="8111595" y="5682203"/>
            <a:ext cx="283885" cy="245885"/>
          </a:xfrm>
          <a:prstGeom prst="ellipse">
            <a:avLst/>
          </a:prstGeom>
          <a:solidFill>
            <a:srgbClr val="F7992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b="1" dirty="0"/>
              <a:t>3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E117D5C-02DA-6294-C8BE-9553464791EB}"/>
              </a:ext>
            </a:extLst>
          </p:cNvPr>
          <p:cNvSpPr txBox="1">
            <a:spLocks/>
          </p:cNvSpPr>
          <p:nvPr/>
        </p:nvSpPr>
        <p:spPr>
          <a:xfrm>
            <a:off x="4226611" y="4226657"/>
            <a:ext cx="3328219" cy="2492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vert="horz" wrap="square" lIns="0" tIns="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sz="1800" b="1" dirty="0">
                <a:solidFill>
                  <a:schemeClr val="bg1"/>
                </a:solidFill>
              </a:rPr>
              <a:t>Notable investments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6044E0-1AEF-2466-12A5-5F1AD3C0C628}"/>
              </a:ext>
            </a:extLst>
          </p:cNvPr>
          <p:cNvSpPr txBox="1"/>
          <p:nvPr/>
        </p:nvSpPr>
        <p:spPr>
          <a:xfrm>
            <a:off x="852186" y="5682203"/>
            <a:ext cx="294433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the ease in business set up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976A14-AB13-157A-0424-826E698232E1}"/>
              </a:ext>
            </a:extLst>
          </p:cNvPr>
          <p:cNvSpPr txBox="1"/>
          <p:nvPr/>
        </p:nvSpPr>
        <p:spPr>
          <a:xfrm>
            <a:off x="4665906" y="5682203"/>
            <a:ext cx="314266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financial incentives if available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44C1A98-2C20-78C7-1301-487CD8E1D297}"/>
              </a:ext>
            </a:extLst>
          </p:cNvPr>
          <p:cNvSpPr txBox="1"/>
          <p:nvPr/>
        </p:nvSpPr>
        <p:spPr>
          <a:xfrm>
            <a:off x="8436635" y="5682203"/>
            <a:ext cx="396815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other incentives schemes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C298B974-0FFD-886A-8A15-9440F8A62F92}"/>
              </a:ext>
            </a:extLst>
          </p:cNvPr>
          <p:cNvSpPr txBox="1">
            <a:spLocks/>
          </p:cNvSpPr>
          <p:nvPr/>
        </p:nvSpPr>
        <p:spPr>
          <a:xfrm>
            <a:off x="4727720" y="2609285"/>
            <a:ext cx="2066563" cy="23544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vert="horz" wrap="square" lIns="0" tIns="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sz="1700" b="1" dirty="0">
                <a:solidFill>
                  <a:schemeClr val="bg1"/>
                </a:solidFill>
              </a:rPr>
              <a:t>Sector overview</a:t>
            </a:r>
          </a:p>
        </p:txBody>
      </p:sp>
      <p:sp>
        <p:nvSpPr>
          <p:cNvPr id="25" name="Ellipse 3">
            <a:extLst>
              <a:ext uri="{FF2B5EF4-FFF2-40B4-BE49-F238E27FC236}">
                <a16:creationId xmlns:a16="http://schemas.microsoft.com/office/drawing/2014/main" id="{26EBB36C-ADB8-EE24-2ECF-9090316BF20C}"/>
              </a:ext>
            </a:extLst>
          </p:cNvPr>
          <p:cNvSpPr/>
          <p:nvPr/>
        </p:nvSpPr>
        <p:spPr>
          <a:xfrm>
            <a:off x="473410" y="3048280"/>
            <a:ext cx="283885" cy="245885"/>
          </a:xfrm>
          <a:prstGeom prst="ellipse">
            <a:avLst/>
          </a:prstGeom>
          <a:solidFill>
            <a:srgbClr val="F7992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b="1" dirty="0"/>
              <a:t>1</a:t>
            </a:r>
          </a:p>
        </p:txBody>
      </p:sp>
      <p:sp>
        <p:nvSpPr>
          <p:cNvPr id="26" name="Ellipse 14">
            <a:extLst>
              <a:ext uri="{FF2B5EF4-FFF2-40B4-BE49-F238E27FC236}">
                <a16:creationId xmlns:a16="http://schemas.microsoft.com/office/drawing/2014/main" id="{1C8D0231-E10D-454E-D02F-F4338B9666B8}"/>
              </a:ext>
            </a:extLst>
          </p:cNvPr>
          <p:cNvSpPr/>
          <p:nvPr/>
        </p:nvSpPr>
        <p:spPr>
          <a:xfrm>
            <a:off x="3289134" y="3048280"/>
            <a:ext cx="283885" cy="245886"/>
          </a:xfrm>
          <a:prstGeom prst="ellipse">
            <a:avLst/>
          </a:prstGeom>
          <a:solidFill>
            <a:srgbClr val="F7992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b="1" dirty="0"/>
              <a:t>2</a:t>
            </a:r>
          </a:p>
        </p:txBody>
      </p:sp>
      <p:sp>
        <p:nvSpPr>
          <p:cNvPr id="27" name="Ellipse 14">
            <a:extLst>
              <a:ext uri="{FF2B5EF4-FFF2-40B4-BE49-F238E27FC236}">
                <a16:creationId xmlns:a16="http://schemas.microsoft.com/office/drawing/2014/main" id="{BFDAFECC-B0D0-252F-8EDE-8FBA306A6872}"/>
              </a:ext>
            </a:extLst>
          </p:cNvPr>
          <p:cNvSpPr/>
          <p:nvPr/>
        </p:nvSpPr>
        <p:spPr>
          <a:xfrm>
            <a:off x="6104858" y="3048280"/>
            <a:ext cx="283885" cy="245885"/>
          </a:xfrm>
          <a:prstGeom prst="ellipse">
            <a:avLst/>
          </a:prstGeom>
          <a:solidFill>
            <a:srgbClr val="F7992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b="1" dirty="0"/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3494D7-4AFB-8F24-BFC5-9C804764D126}"/>
              </a:ext>
            </a:extLst>
          </p:cNvPr>
          <p:cNvSpPr txBox="1"/>
          <p:nvPr/>
        </p:nvSpPr>
        <p:spPr>
          <a:xfrm>
            <a:off x="828456" y="3048280"/>
            <a:ext cx="238951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sector market volume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912FB62-1A57-A835-9E22-EB0C5C47A92D}"/>
              </a:ext>
            </a:extLst>
          </p:cNvPr>
          <p:cNvSpPr txBox="1"/>
          <p:nvPr/>
        </p:nvSpPr>
        <p:spPr>
          <a:xfrm>
            <a:off x="3644180" y="3048280"/>
            <a:ext cx="238951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access to markets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001488B-69FB-8206-379D-2F4BF2DCA696}"/>
              </a:ext>
            </a:extLst>
          </p:cNvPr>
          <p:cNvSpPr txBox="1"/>
          <p:nvPr/>
        </p:nvSpPr>
        <p:spPr>
          <a:xfrm>
            <a:off x="6459904" y="3048280"/>
            <a:ext cx="238951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infrastructure</a:t>
            </a:r>
          </a:p>
        </p:txBody>
      </p:sp>
      <p:sp>
        <p:nvSpPr>
          <p:cNvPr id="37" name="Ellipse 14">
            <a:extLst>
              <a:ext uri="{FF2B5EF4-FFF2-40B4-BE49-F238E27FC236}">
                <a16:creationId xmlns:a16="http://schemas.microsoft.com/office/drawing/2014/main" id="{C9526E1C-C29A-B751-7E8D-A4CECAED9C9A}"/>
              </a:ext>
            </a:extLst>
          </p:cNvPr>
          <p:cNvSpPr/>
          <p:nvPr/>
        </p:nvSpPr>
        <p:spPr>
          <a:xfrm>
            <a:off x="8920582" y="3048280"/>
            <a:ext cx="283885" cy="245885"/>
          </a:xfrm>
          <a:prstGeom prst="ellipse">
            <a:avLst/>
          </a:prstGeom>
          <a:solidFill>
            <a:srgbClr val="F7992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b="1" dirty="0"/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D989FB2-E9E8-8841-CE00-A1B8472AE73A}"/>
              </a:ext>
            </a:extLst>
          </p:cNvPr>
          <p:cNvSpPr txBox="1"/>
          <p:nvPr/>
        </p:nvSpPr>
        <p:spPr>
          <a:xfrm>
            <a:off x="9275630" y="3048280"/>
            <a:ext cx="238951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labour availability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81163EC-49B9-17FB-C332-705BC7A75BC5}"/>
              </a:ext>
            </a:extLst>
          </p:cNvPr>
          <p:cNvSpPr txBox="1"/>
          <p:nvPr/>
        </p:nvSpPr>
        <p:spPr>
          <a:xfrm>
            <a:off x="820555" y="3444560"/>
            <a:ext cx="20347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Insert text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9B36727-9E6E-CFD4-3BAF-07AA40953783}"/>
              </a:ext>
            </a:extLst>
          </p:cNvPr>
          <p:cNvSpPr txBox="1"/>
          <p:nvPr/>
        </p:nvSpPr>
        <p:spPr>
          <a:xfrm>
            <a:off x="3845543" y="3407178"/>
            <a:ext cx="20347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Insert text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E419611-5F1F-D457-069D-2F1DACC3506A}"/>
              </a:ext>
            </a:extLst>
          </p:cNvPr>
          <p:cNvSpPr txBox="1"/>
          <p:nvPr/>
        </p:nvSpPr>
        <p:spPr>
          <a:xfrm>
            <a:off x="6856158" y="3389930"/>
            <a:ext cx="20347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Insert text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FA405D6-2B9F-23B0-DD12-6C78AEAE9F02}"/>
              </a:ext>
            </a:extLst>
          </p:cNvPr>
          <p:cNvSpPr txBox="1"/>
          <p:nvPr/>
        </p:nvSpPr>
        <p:spPr>
          <a:xfrm>
            <a:off x="9389444" y="3421562"/>
            <a:ext cx="20347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Insert text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E081BB04-1AF1-274A-356F-48F51E72B523}"/>
              </a:ext>
            </a:extLst>
          </p:cNvPr>
          <p:cNvSpPr txBox="1">
            <a:spLocks/>
          </p:cNvSpPr>
          <p:nvPr/>
        </p:nvSpPr>
        <p:spPr>
          <a:xfrm>
            <a:off x="8294362" y="156636"/>
            <a:ext cx="4477951" cy="304699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l"/>
            <a:r>
              <a:rPr lang="en-GB" sz="2200" b="1" dirty="0">
                <a:latin typeface="+mj-lt"/>
              </a:rPr>
              <a:t>1-pager sector briefing template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5132728-6EA2-6DBF-3CC4-23B7FA320440}"/>
              </a:ext>
            </a:extLst>
          </p:cNvPr>
          <p:cNvSpPr txBox="1"/>
          <p:nvPr/>
        </p:nvSpPr>
        <p:spPr>
          <a:xfrm>
            <a:off x="852186" y="6121625"/>
            <a:ext cx="20347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Insert text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7E9EBEC-E40B-6221-D2C1-2C4D79AD646C}"/>
              </a:ext>
            </a:extLst>
          </p:cNvPr>
          <p:cNvSpPr txBox="1"/>
          <p:nvPr/>
        </p:nvSpPr>
        <p:spPr>
          <a:xfrm>
            <a:off x="3877174" y="6121625"/>
            <a:ext cx="20347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Insert text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014A554-F1F4-05E2-DB62-2ECF58C7F3CB}"/>
              </a:ext>
            </a:extLst>
          </p:cNvPr>
          <p:cNvSpPr txBox="1"/>
          <p:nvPr/>
        </p:nvSpPr>
        <p:spPr>
          <a:xfrm>
            <a:off x="6887789" y="6121625"/>
            <a:ext cx="20347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Insert text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AEA3F59-42B3-A2E2-E892-215E144896A5}"/>
              </a:ext>
            </a:extLst>
          </p:cNvPr>
          <p:cNvSpPr txBox="1"/>
          <p:nvPr/>
        </p:nvSpPr>
        <p:spPr>
          <a:xfrm>
            <a:off x="9421075" y="6121625"/>
            <a:ext cx="20347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Insert text</a:t>
            </a:r>
          </a:p>
        </p:txBody>
      </p:sp>
      <p:sp>
        <p:nvSpPr>
          <p:cNvPr id="48" name="Text Box 2">
            <a:extLst>
              <a:ext uri="{FF2B5EF4-FFF2-40B4-BE49-F238E27FC236}">
                <a16:creationId xmlns:a16="http://schemas.microsoft.com/office/drawing/2014/main" id="{92A2E71C-22DB-73DE-C98C-FD0F0336F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619" y="4226657"/>
            <a:ext cx="847620" cy="684803"/>
          </a:xfrm>
          <a:prstGeom prst="rect">
            <a:avLst/>
          </a:prstGeom>
          <a:noFill/>
          <a:ln w="9525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s-ES" altLang="es-ES" sz="700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altLang="es-ES" sz="700" dirty="0">
                <a:solidFill>
                  <a:srgbClr val="002060"/>
                </a:solidFill>
              </a:rPr>
              <a:t>INSERT </a:t>
            </a:r>
          </a:p>
          <a:p>
            <a:pPr algn="ctr">
              <a:spcBef>
                <a:spcPct val="50000"/>
              </a:spcBef>
            </a:pPr>
            <a:r>
              <a:rPr lang="es-ES" altLang="es-ES" sz="700" dirty="0">
                <a:solidFill>
                  <a:srgbClr val="002060"/>
                </a:solidFill>
              </a:rPr>
              <a:t>Company logo</a:t>
            </a:r>
          </a:p>
          <a:p>
            <a:pPr algn="ctr">
              <a:spcBef>
                <a:spcPct val="50000"/>
              </a:spcBef>
            </a:pPr>
            <a:endParaRPr lang="es-ES" altLang="es-ES" sz="700" dirty="0">
              <a:solidFill>
                <a:srgbClr val="002060"/>
              </a:solidFill>
            </a:endParaRPr>
          </a:p>
        </p:txBody>
      </p:sp>
      <p:sp>
        <p:nvSpPr>
          <p:cNvPr id="49" name="Text Box 2">
            <a:extLst>
              <a:ext uri="{FF2B5EF4-FFF2-40B4-BE49-F238E27FC236}">
                <a16:creationId xmlns:a16="http://schemas.microsoft.com/office/drawing/2014/main" id="{063C5219-5990-BF4E-EBEE-C893E5EA8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618" y="4226657"/>
            <a:ext cx="847620" cy="684803"/>
          </a:xfrm>
          <a:prstGeom prst="rect">
            <a:avLst/>
          </a:prstGeom>
          <a:noFill/>
          <a:ln w="9525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s-ES" altLang="es-ES" sz="700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altLang="es-ES" sz="700" dirty="0">
                <a:solidFill>
                  <a:srgbClr val="002060"/>
                </a:solidFill>
              </a:rPr>
              <a:t>INSERT </a:t>
            </a:r>
          </a:p>
          <a:p>
            <a:pPr algn="ctr">
              <a:spcBef>
                <a:spcPct val="50000"/>
              </a:spcBef>
            </a:pPr>
            <a:r>
              <a:rPr lang="es-ES" altLang="es-ES" sz="700" dirty="0">
                <a:solidFill>
                  <a:srgbClr val="002060"/>
                </a:solidFill>
              </a:rPr>
              <a:t>Company logo</a:t>
            </a:r>
          </a:p>
          <a:p>
            <a:pPr algn="ctr">
              <a:spcBef>
                <a:spcPct val="50000"/>
              </a:spcBef>
            </a:pPr>
            <a:endParaRPr lang="es-ES" altLang="es-ES" sz="700" dirty="0">
              <a:solidFill>
                <a:srgbClr val="002060"/>
              </a:solidFill>
            </a:endParaRPr>
          </a:p>
        </p:txBody>
      </p:sp>
      <p:sp>
        <p:nvSpPr>
          <p:cNvPr id="50" name="Text Box 2">
            <a:extLst>
              <a:ext uri="{FF2B5EF4-FFF2-40B4-BE49-F238E27FC236}">
                <a16:creationId xmlns:a16="http://schemas.microsoft.com/office/drawing/2014/main" id="{06F8D168-A417-853E-E49E-396E1F26E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6203" y="4226657"/>
            <a:ext cx="847620" cy="684803"/>
          </a:xfrm>
          <a:prstGeom prst="rect">
            <a:avLst/>
          </a:prstGeom>
          <a:noFill/>
          <a:ln w="9525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s-ES" altLang="es-ES" sz="700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altLang="es-ES" sz="700" dirty="0">
                <a:solidFill>
                  <a:srgbClr val="002060"/>
                </a:solidFill>
              </a:rPr>
              <a:t>INSERT </a:t>
            </a:r>
          </a:p>
          <a:p>
            <a:pPr algn="ctr">
              <a:spcBef>
                <a:spcPct val="50000"/>
              </a:spcBef>
            </a:pPr>
            <a:r>
              <a:rPr lang="es-ES" altLang="es-ES" sz="700" dirty="0">
                <a:solidFill>
                  <a:srgbClr val="002060"/>
                </a:solidFill>
              </a:rPr>
              <a:t>Company logo</a:t>
            </a:r>
          </a:p>
          <a:p>
            <a:pPr algn="ctr">
              <a:spcBef>
                <a:spcPct val="50000"/>
              </a:spcBef>
            </a:pPr>
            <a:endParaRPr lang="es-ES" altLang="es-ES" sz="700" dirty="0">
              <a:solidFill>
                <a:srgbClr val="002060"/>
              </a:solidFill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7DD2FFB-4530-54CF-AF65-F6A35CA60CFB}"/>
              </a:ext>
            </a:extLst>
          </p:cNvPr>
          <p:cNvCxnSpPr>
            <a:cxnSpLocks/>
          </p:cNvCxnSpPr>
          <p:nvPr/>
        </p:nvCxnSpPr>
        <p:spPr>
          <a:xfrm flipH="1">
            <a:off x="2936617" y="4312917"/>
            <a:ext cx="958615" cy="0"/>
          </a:xfrm>
          <a:prstGeom prst="straightConnector1">
            <a:avLst/>
          </a:prstGeom>
          <a:ln w="95250">
            <a:solidFill>
              <a:srgbClr val="F7992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0F2DE4F-88D8-D034-FD52-157443629D34}"/>
              </a:ext>
            </a:extLst>
          </p:cNvPr>
          <p:cNvCxnSpPr>
            <a:cxnSpLocks/>
          </p:cNvCxnSpPr>
          <p:nvPr/>
        </p:nvCxnSpPr>
        <p:spPr>
          <a:xfrm flipH="1">
            <a:off x="7886209" y="4312917"/>
            <a:ext cx="958615" cy="0"/>
          </a:xfrm>
          <a:prstGeom prst="straightConnector1">
            <a:avLst/>
          </a:prstGeom>
          <a:ln w="95250">
            <a:solidFill>
              <a:srgbClr val="F7992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74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A5633B95C022448D1BC6A93412833E" ma:contentTypeVersion="13" ma:contentTypeDescription="Create a new document." ma:contentTypeScope="" ma:versionID="95b385827017cff468bdc19e27e54980">
  <xsd:schema xmlns:xsd="http://www.w3.org/2001/XMLSchema" xmlns:xs="http://www.w3.org/2001/XMLSchema" xmlns:p="http://schemas.microsoft.com/office/2006/metadata/properties" xmlns:ns3="df97d293-95a2-4a8d-8bd6-70e1eec36c01" xmlns:ns4="8d45577f-fc57-45f8-a45b-4f883fa66fbc" targetNamespace="http://schemas.microsoft.com/office/2006/metadata/properties" ma:root="true" ma:fieldsID="4e6ee609a80e51472a2e07f1fe2b5ff8" ns3:_="" ns4:_="">
    <xsd:import namespace="df97d293-95a2-4a8d-8bd6-70e1eec36c01"/>
    <xsd:import namespace="8d45577f-fc57-45f8-a45b-4f883fa66fb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7d293-95a2-4a8d-8bd6-70e1eec36c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45577f-fc57-45f8-a45b-4f883fa66fb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f97d293-95a2-4a8d-8bd6-70e1eec36c01" xsi:nil="true"/>
  </documentManagement>
</p:properties>
</file>

<file path=customXml/itemProps1.xml><?xml version="1.0" encoding="utf-8"?>
<ds:datastoreItem xmlns:ds="http://schemas.openxmlformats.org/officeDocument/2006/customXml" ds:itemID="{EF15E3F3-5A5E-455A-B562-3CF78F4DC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97d293-95a2-4a8d-8bd6-70e1eec36c01"/>
    <ds:schemaRef ds:uri="8d45577f-fc57-45f8-a45b-4f883fa66f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FFCE55-4839-4CF9-BFC6-FEE5916BA9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AA8E05-BE88-4823-B007-2A2D91BE4CDB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df97d293-95a2-4a8d-8bd6-70e1eec36c01"/>
    <ds:schemaRef ds:uri="http://purl.org/dc/dcmitype/"/>
    <ds:schemaRef ds:uri="http://www.w3.org/XML/1998/namespace"/>
    <ds:schemaRef ds:uri="http://schemas.microsoft.com/office/infopath/2007/PartnerControls"/>
    <ds:schemaRef ds:uri="8d45577f-fc57-45f8-a45b-4f883fa66fbc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 pc</dc:creator>
  <cp:lastModifiedBy>Omar Eleish</cp:lastModifiedBy>
  <cp:revision>124</cp:revision>
  <dcterms:created xsi:type="dcterms:W3CDTF">2023-04-17T18:20:51Z</dcterms:created>
  <dcterms:modified xsi:type="dcterms:W3CDTF">2024-04-04T15:46:26Z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0x01010091A5633B95C022448D1BC6A93412833E</vt:lpwstr>
  </property>
</Properties>
</file>