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09" r:id="rId5"/>
    <p:sldMasterId id="2147483666" r:id="rId6"/>
  </p:sldMasterIdLst>
  <p:notesMasterIdLst>
    <p:notesMasterId r:id="rId38"/>
  </p:notesMasterIdLst>
  <p:handoutMasterIdLst>
    <p:handoutMasterId r:id="rId39"/>
  </p:handoutMasterIdLst>
  <p:sldIdLst>
    <p:sldId id="2286" r:id="rId7"/>
    <p:sldId id="2567" r:id="rId8"/>
    <p:sldId id="2604" r:id="rId9"/>
    <p:sldId id="2601" r:id="rId10"/>
    <p:sldId id="2602" r:id="rId11"/>
    <p:sldId id="2610" r:id="rId12"/>
    <p:sldId id="2613" r:id="rId13"/>
    <p:sldId id="2603" r:id="rId14"/>
    <p:sldId id="2606" r:id="rId15"/>
    <p:sldId id="2607" r:id="rId16"/>
    <p:sldId id="2617" r:id="rId17"/>
    <p:sldId id="2618" r:id="rId18"/>
    <p:sldId id="2626" r:id="rId19"/>
    <p:sldId id="2620" r:id="rId20"/>
    <p:sldId id="2622" r:id="rId21"/>
    <p:sldId id="2621" r:id="rId22"/>
    <p:sldId id="2623" r:id="rId23"/>
    <p:sldId id="2624" r:id="rId24"/>
    <p:sldId id="2625" r:id="rId25"/>
    <p:sldId id="2627" r:id="rId26"/>
    <p:sldId id="2628" r:id="rId27"/>
    <p:sldId id="2629" r:id="rId28"/>
    <p:sldId id="815" r:id="rId29"/>
    <p:sldId id="452" r:id="rId30"/>
    <p:sldId id="897" r:id="rId31"/>
    <p:sldId id="283" r:id="rId32"/>
    <p:sldId id="2687" r:id="rId33"/>
    <p:sldId id="2684" r:id="rId34"/>
    <p:sldId id="2686" r:id="rId35"/>
    <p:sldId id="1069" r:id="rId36"/>
    <p:sldId id="2690" r:id="rId37"/>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606" userDrawn="1">
          <p15:clr>
            <a:srgbClr val="A4A3A4"/>
          </p15:clr>
        </p15:guide>
        <p15:guide id="2" pos="5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4A785E-EB64-FA63-9515-A798D022AAD4}" name="Tom Becker" initials="TB" userId="c8e4745721859d9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06F"/>
    <a:srgbClr val="746880"/>
    <a:srgbClr val="E7EDF1"/>
    <a:srgbClr val="676170"/>
    <a:srgbClr val="6E6971"/>
    <a:srgbClr val="766B7E"/>
    <a:srgbClr val="2D2A30"/>
    <a:srgbClr val="68666A"/>
    <a:srgbClr val="3C3044"/>
    <a:srgbClr val="726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0" autoAdjust="0"/>
    <p:restoredTop sz="94646"/>
  </p:normalViewPr>
  <p:slideViewPr>
    <p:cSldViewPr>
      <p:cViewPr varScale="1">
        <p:scale>
          <a:sx n="95" d="100"/>
          <a:sy n="95" d="100"/>
        </p:scale>
        <p:origin x="1272" y="90"/>
      </p:cViewPr>
      <p:guideLst>
        <p:guide orient="horz" pos="606"/>
        <p:guide pos="5912"/>
      </p:guideLst>
    </p:cSldViewPr>
  </p:slideViewPr>
  <p:notesTextViewPr>
    <p:cViewPr>
      <p:scale>
        <a:sx n="100" d="100"/>
        <a:sy n="100" d="100"/>
      </p:scale>
      <p:origin x="0" y="0"/>
    </p:cViewPr>
  </p:notesTextViewPr>
  <p:notesViewPr>
    <p:cSldViewPr>
      <p:cViewPr varScale="1">
        <p:scale>
          <a:sx n="58" d="100"/>
          <a:sy n="58" d="100"/>
        </p:scale>
        <p:origin x="1848"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E85E4-D599-4F72-BC22-2A262BFA58A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B0DBEB-6C25-45D3-B367-3A78EBD2F2B0}">
      <dgm:prSet phldrT="[Tekst]" custT="1"/>
      <dgm:spPr/>
      <dgm:t>
        <a:bodyPr/>
        <a:lstStyle/>
        <a:p>
          <a:r>
            <a:rPr lang="en-US" sz="1400" dirty="0"/>
            <a:t>Image Building &amp; Marketing</a:t>
          </a:r>
        </a:p>
      </dgm:t>
    </dgm:pt>
    <dgm:pt modelId="{02666817-3B9B-41CF-9A71-F0971D3143C1}" type="parTrans" cxnId="{6CB5C9F8-EDAD-41B1-BBB2-0A324B59AEB8}">
      <dgm:prSet/>
      <dgm:spPr/>
      <dgm:t>
        <a:bodyPr/>
        <a:lstStyle/>
        <a:p>
          <a:endParaRPr lang="en-US" sz="1200"/>
        </a:p>
      </dgm:t>
    </dgm:pt>
    <dgm:pt modelId="{55BD00FF-45B0-431E-881C-53A5A364B1C9}" type="sibTrans" cxnId="{6CB5C9F8-EDAD-41B1-BBB2-0A324B59AEB8}">
      <dgm:prSet/>
      <dgm:spPr/>
      <dgm:t>
        <a:bodyPr/>
        <a:lstStyle/>
        <a:p>
          <a:endParaRPr lang="en-US" sz="1200"/>
        </a:p>
      </dgm:t>
    </dgm:pt>
    <dgm:pt modelId="{445516FE-9F71-487D-B6DD-5A4A930148BD}">
      <dgm:prSet phldrT="[Tekst]" custT="1"/>
      <dgm:spPr/>
      <dgm:t>
        <a:bodyPr/>
        <a:lstStyle/>
        <a:p>
          <a:r>
            <a:rPr lang="en-US" sz="1400" dirty="0"/>
            <a:t>Investor Servicing &amp; Facilitation</a:t>
          </a:r>
        </a:p>
      </dgm:t>
    </dgm:pt>
    <dgm:pt modelId="{954E32B3-51FD-422A-AC9B-269E106132CC}" type="parTrans" cxnId="{C8A28A5B-4D0F-401E-9262-3C6BAFFA25BB}">
      <dgm:prSet/>
      <dgm:spPr/>
      <dgm:t>
        <a:bodyPr/>
        <a:lstStyle/>
        <a:p>
          <a:endParaRPr lang="en-US" sz="1200"/>
        </a:p>
      </dgm:t>
    </dgm:pt>
    <dgm:pt modelId="{367AD1AA-0666-457C-87C4-3A9B54E85F71}" type="sibTrans" cxnId="{C8A28A5B-4D0F-401E-9262-3C6BAFFA25BB}">
      <dgm:prSet/>
      <dgm:spPr>
        <a:solidFill>
          <a:schemeClr val="bg1"/>
        </a:solidFill>
      </dgm:spPr>
      <dgm:t>
        <a:bodyPr/>
        <a:lstStyle/>
        <a:p>
          <a:endParaRPr lang="en-US" sz="1200"/>
        </a:p>
      </dgm:t>
    </dgm:pt>
    <dgm:pt modelId="{A177FF7A-EB1A-489B-9884-0B7F7C004531}">
      <dgm:prSet custT="1"/>
      <dgm:spPr/>
      <dgm:t>
        <a:bodyPr/>
        <a:lstStyle/>
        <a:p>
          <a:r>
            <a:rPr lang="en-US" sz="1400" dirty="0"/>
            <a:t>Investor Aftercare &amp; Policy (Advocacy)</a:t>
          </a:r>
        </a:p>
      </dgm:t>
    </dgm:pt>
    <dgm:pt modelId="{4D1BF339-B932-4C59-8AA9-125538B51F07}" type="parTrans" cxnId="{5129AB7A-4360-4EA0-9EA9-E14154D7F2DC}">
      <dgm:prSet/>
      <dgm:spPr/>
      <dgm:t>
        <a:bodyPr/>
        <a:lstStyle/>
        <a:p>
          <a:endParaRPr lang="en-US" sz="1200"/>
        </a:p>
      </dgm:t>
    </dgm:pt>
    <dgm:pt modelId="{8E244BD2-C1B2-4514-8B12-70EA29553512}" type="sibTrans" cxnId="{5129AB7A-4360-4EA0-9EA9-E14154D7F2DC}">
      <dgm:prSet/>
      <dgm:spPr/>
      <dgm:t>
        <a:bodyPr/>
        <a:lstStyle/>
        <a:p>
          <a:endParaRPr lang="en-US" sz="1200"/>
        </a:p>
      </dgm:t>
    </dgm:pt>
    <dgm:pt modelId="{AFF1A6A7-B389-4C59-9C97-C0F8B5B5D17D}">
      <dgm:prSet phldrT="[Tekst]" custT="1"/>
      <dgm:spPr/>
      <dgm:t>
        <a:bodyPr/>
        <a:lstStyle/>
        <a:p>
          <a:r>
            <a:rPr lang="en-US" sz="1400" dirty="0"/>
            <a:t>Lead Generation &amp; Targeting</a:t>
          </a:r>
        </a:p>
      </dgm:t>
    </dgm:pt>
    <dgm:pt modelId="{DFA2DDAD-6CDE-4D44-95A3-C93503C2EE55}" type="sibTrans" cxnId="{BA287212-2DB8-4B8C-AAD7-DE64B0BB558B}">
      <dgm:prSet/>
      <dgm:spPr/>
      <dgm:t>
        <a:bodyPr/>
        <a:lstStyle/>
        <a:p>
          <a:endParaRPr lang="en-US" sz="1200"/>
        </a:p>
      </dgm:t>
    </dgm:pt>
    <dgm:pt modelId="{3F1B099B-2A20-42BB-94CC-60079A0730FA}" type="parTrans" cxnId="{BA287212-2DB8-4B8C-AAD7-DE64B0BB558B}">
      <dgm:prSet/>
      <dgm:spPr/>
      <dgm:t>
        <a:bodyPr/>
        <a:lstStyle/>
        <a:p>
          <a:endParaRPr lang="en-US" sz="1200"/>
        </a:p>
      </dgm:t>
    </dgm:pt>
    <dgm:pt modelId="{92D3CDAE-F67D-485D-B38F-A1E8A589B65B}" type="pres">
      <dgm:prSet presAssocID="{102E85E4-D599-4F72-BC22-2A262BFA58A3}" presName="Name0" presStyleCnt="0">
        <dgm:presLayoutVars>
          <dgm:dir/>
          <dgm:animLvl val="lvl"/>
          <dgm:resizeHandles val="exact"/>
        </dgm:presLayoutVars>
      </dgm:prSet>
      <dgm:spPr/>
    </dgm:pt>
    <dgm:pt modelId="{C55D7933-CDA2-415B-ADFC-62F20232735A}" type="pres">
      <dgm:prSet presAssocID="{102E85E4-D599-4F72-BC22-2A262BFA58A3}" presName="tSp" presStyleCnt="0"/>
      <dgm:spPr/>
    </dgm:pt>
    <dgm:pt modelId="{6DA91C54-98E5-4D1B-891E-A71EB6D042E9}" type="pres">
      <dgm:prSet presAssocID="{102E85E4-D599-4F72-BC22-2A262BFA58A3}" presName="bSp" presStyleCnt="0"/>
      <dgm:spPr/>
    </dgm:pt>
    <dgm:pt modelId="{3C95B7E4-A177-47CC-88E1-F0F021DF913C}" type="pres">
      <dgm:prSet presAssocID="{102E85E4-D599-4F72-BC22-2A262BFA58A3}" presName="process" presStyleCnt="0"/>
      <dgm:spPr/>
    </dgm:pt>
    <dgm:pt modelId="{454BC2AB-76AD-4358-8F71-A2DAFE51B825}" type="pres">
      <dgm:prSet presAssocID="{6DB0DBEB-6C25-45D3-B367-3A78EBD2F2B0}" presName="composite1" presStyleCnt="0"/>
      <dgm:spPr/>
    </dgm:pt>
    <dgm:pt modelId="{DD853777-9FF3-48EE-BBBC-17A988E34F4D}" type="pres">
      <dgm:prSet presAssocID="{6DB0DBEB-6C25-45D3-B367-3A78EBD2F2B0}" presName="dummyNode1" presStyleLbl="node1" presStyleIdx="0" presStyleCnt="4"/>
      <dgm:spPr/>
    </dgm:pt>
    <dgm:pt modelId="{F9E44307-F300-494B-9CBC-D03977F63C80}" type="pres">
      <dgm:prSet presAssocID="{6DB0DBEB-6C25-45D3-B367-3A78EBD2F2B0}" presName="childNode1" presStyleLbl="bgAcc1" presStyleIdx="0" presStyleCnt="4" custFlipVert="1" custScaleY="8224" custLinFactNeighborX="11871" custLinFactNeighborY="49346">
        <dgm:presLayoutVars>
          <dgm:bulletEnabled val="1"/>
        </dgm:presLayoutVars>
      </dgm:prSet>
      <dgm:spPr>
        <a:ln>
          <a:solidFill>
            <a:schemeClr val="bg1"/>
          </a:solidFill>
        </a:ln>
      </dgm:spPr>
    </dgm:pt>
    <dgm:pt modelId="{720C5CB0-06EA-4100-AB31-365DB7448708}" type="pres">
      <dgm:prSet presAssocID="{6DB0DBEB-6C25-45D3-B367-3A78EBD2F2B0}" presName="childNode1tx" presStyleLbl="bgAcc1" presStyleIdx="0" presStyleCnt="4">
        <dgm:presLayoutVars>
          <dgm:bulletEnabled val="1"/>
        </dgm:presLayoutVars>
      </dgm:prSet>
      <dgm:spPr/>
    </dgm:pt>
    <dgm:pt modelId="{FEBED925-6922-4FA2-A6BF-357149DC9853}" type="pres">
      <dgm:prSet presAssocID="{6DB0DBEB-6C25-45D3-B367-3A78EBD2F2B0}" presName="parentNode1" presStyleLbl="node1" presStyleIdx="0" presStyleCnt="4" custScaleX="113467" custScaleY="139307" custLinFactNeighborX="-41108" custLinFactNeighborY="-26575">
        <dgm:presLayoutVars>
          <dgm:chMax val="1"/>
          <dgm:bulletEnabled val="1"/>
        </dgm:presLayoutVars>
      </dgm:prSet>
      <dgm:spPr/>
    </dgm:pt>
    <dgm:pt modelId="{3B2491F7-09B4-421F-BBA4-29945530770B}" type="pres">
      <dgm:prSet presAssocID="{6DB0DBEB-6C25-45D3-B367-3A78EBD2F2B0}" presName="connSite1" presStyleCnt="0"/>
      <dgm:spPr/>
    </dgm:pt>
    <dgm:pt modelId="{61423F94-74A7-4CB6-9617-32EEE91E60B2}" type="pres">
      <dgm:prSet presAssocID="{55BD00FF-45B0-431E-881C-53A5A364B1C9}" presName="Name9" presStyleLbl="sibTrans2D1" presStyleIdx="0" presStyleCnt="3" custLinFactNeighborY="3282"/>
      <dgm:spPr/>
    </dgm:pt>
    <dgm:pt modelId="{DB3996CE-27EC-43AA-83D0-5D8F5F84D194}" type="pres">
      <dgm:prSet presAssocID="{AFF1A6A7-B389-4C59-9C97-C0F8B5B5D17D}" presName="composite2" presStyleCnt="0"/>
      <dgm:spPr/>
    </dgm:pt>
    <dgm:pt modelId="{1BA284C5-9229-4F6A-BD04-A3F77FA8B452}" type="pres">
      <dgm:prSet presAssocID="{AFF1A6A7-B389-4C59-9C97-C0F8B5B5D17D}" presName="dummyNode2" presStyleLbl="node1" presStyleIdx="0" presStyleCnt="4"/>
      <dgm:spPr/>
    </dgm:pt>
    <dgm:pt modelId="{BDC89F8B-100C-45D5-B130-26BFC8FEF3C0}" type="pres">
      <dgm:prSet presAssocID="{AFF1A6A7-B389-4C59-9C97-C0F8B5B5D17D}" presName="childNode2" presStyleLbl="bgAcc1" presStyleIdx="1" presStyleCnt="4" custFlipVert="1" custScaleY="4935" custLinFactNeighborX="16958" custLinFactNeighborY="-49346">
        <dgm:presLayoutVars>
          <dgm:bulletEnabled val="1"/>
        </dgm:presLayoutVars>
      </dgm:prSet>
      <dgm:spPr>
        <a:ln>
          <a:solidFill>
            <a:schemeClr val="bg1"/>
          </a:solidFill>
        </a:ln>
      </dgm:spPr>
    </dgm:pt>
    <dgm:pt modelId="{800FBD71-A92B-4879-9DFD-D70C1C0F175D}" type="pres">
      <dgm:prSet presAssocID="{AFF1A6A7-B389-4C59-9C97-C0F8B5B5D17D}" presName="childNode2tx" presStyleLbl="bgAcc1" presStyleIdx="1" presStyleCnt="4">
        <dgm:presLayoutVars>
          <dgm:bulletEnabled val="1"/>
        </dgm:presLayoutVars>
      </dgm:prSet>
      <dgm:spPr/>
    </dgm:pt>
    <dgm:pt modelId="{0CA4042F-E599-49D3-9278-B4192727F3F6}" type="pres">
      <dgm:prSet presAssocID="{AFF1A6A7-B389-4C59-9C97-C0F8B5B5D17D}" presName="parentNode2" presStyleLbl="node1" presStyleIdx="1" presStyleCnt="4" custScaleX="113467" custScaleY="139308" custLinFactNeighborX="-25466" custLinFactNeighborY="95948">
        <dgm:presLayoutVars>
          <dgm:chMax val="0"/>
          <dgm:bulletEnabled val="1"/>
        </dgm:presLayoutVars>
      </dgm:prSet>
      <dgm:spPr/>
    </dgm:pt>
    <dgm:pt modelId="{D3D7E53E-0B99-4851-8AE1-6532BDEE8EB9}" type="pres">
      <dgm:prSet presAssocID="{AFF1A6A7-B389-4C59-9C97-C0F8B5B5D17D}" presName="connSite2" presStyleCnt="0"/>
      <dgm:spPr/>
    </dgm:pt>
    <dgm:pt modelId="{D09FED6A-7861-472A-B774-92FFF3191462}" type="pres">
      <dgm:prSet presAssocID="{DFA2DDAD-6CDE-4D44-95A3-C93503C2EE55}" presName="Name18" presStyleLbl="sibTrans2D1" presStyleIdx="1" presStyleCnt="3" custScaleY="86398" custLinFactNeighborX="-2173" custLinFactNeighborY="-3803"/>
      <dgm:spPr/>
    </dgm:pt>
    <dgm:pt modelId="{21A01711-E7C5-4CB8-AB4D-EAA280072E7B}" type="pres">
      <dgm:prSet presAssocID="{445516FE-9F71-487D-B6DD-5A4A930148BD}" presName="composite1" presStyleCnt="0"/>
      <dgm:spPr/>
    </dgm:pt>
    <dgm:pt modelId="{2D9E1FA6-671E-4462-BF27-B6973715874D}" type="pres">
      <dgm:prSet presAssocID="{445516FE-9F71-487D-B6DD-5A4A930148BD}" presName="dummyNode1" presStyleLbl="node1" presStyleIdx="1" presStyleCnt="4"/>
      <dgm:spPr/>
    </dgm:pt>
    <dgm:pt modelId="{31A80D62-D53C-4D2B-8030-EBB6AB257B7D}" type="pres">
      <dgm:prSet presAssocID="{445516FE-9F71-487D-B6DD-5A4A930148BD}" presName="childNode1" presStyleLbl="bgAcc1" presStyleIdx="2" presStyleCnt="4" custScaleY="10280" custLinFactNeighborX="12586" custLinFactNeighborY="75964">
        <dgm:presLayoutVars>
          <dgm:bulletEnabled val="1"/>
        </dgm:presLayoutVars>
      </dgm:prSet>
      <dgm:spPr>
        <a:ln>
          <a:solidFill>
            <a:schemeClr val="bg1"/>
          </a:solidFill>
        </a:ln>
      </dgm:spPr>
    </dgm:pt>
    <dgm:pt modelId="{E99BD197-614E-4245-A038-75F7DF032551}" type="pres">
      <dgm:prSet presAssocID="{445516FE-9F71-487D-B6DD-5A4A930148BD}" presName="childNode1tx" presStyleLbl="bgAcc1" presStyleIdx="2" presStyleCnt="4">
        <dgm:presLayoutVars>
          <dgm:bulletEnabled val="1"/>
        </dgm:presLayoutVars>
      </dgm:prSet>
      <dgm:spPr/>
    </dgm:pt>
    <dgm:pt modelId="{3468C06C-68E4-4C0A-B65E-6319C5D92EBF}" type="pres">
      <dgm:prSet presAssocID="{445516FE-9F71-487D-B6DD-5A4A930148BD}" presName="parentNode1" presStyleLbl="node1" presStyleIdx="2" presStyleCnt="4" custScaleX="113467" custScaleY="139308" custLinFactNeighborX="-8505" custLinFactNeighborY="-15828">
        <dgm:presLayoutVars>
          <dgm:chMax val="1"/>
          <dgm:bulletEnabled val="1"/>
        </dgm:presLayoutVars>
      </dgm:prSet>
      <dgm:spPr/>
    </dgm:pt>
    <dgm:pt modelId="{B9311311-5DB2-4E53-959D-EE522C15C8CE}" type="pres">
      <dgm:prSet presAssocID="{445516FE-9F71-487D-B6DD-5A4A930148BD}" presName="connSite1" presStyleCnt="0"/>
      <dgm:spPr/>
    </dgm:pt>
    <dgm:pt modelId="{5767B8B1-FB8D-4CDF-A814-61FBA6B40CD9}" type="pres">
      <dgm:prSet presAssocID="{367AD1AA-0666-457C-87C4-3A9B54E85F71}" presName="Name9" presStyleLbl="sibTrans2D1" presStyleIdx="2" presStyleCnt="3" custFlipVert="0" custFlipHor="1" custScaleX="2033" custScaleY="13984" custLinFactX="-100000" custLinFactNeighborX="-110611" custLinFactNeighborY="-14615"/>
      <dgm:spPr>
        <a:prstGeom prst="rect">
          <a:avLst/>
        </a:prstGeom>
      </dgm:spPr>
    </dgm:pt>
    <dgm:pt modelId="{04184425-E818-4E3A-85B6-57F833850010}" type="pres">
      <dgm:prSet presAssocID="{A177FF7A-EB1A-489B-9884-0B7F7C004531}" presName="composite2" presStyleCnt="0"/>
      <dgm:spPr/>
    </dgm:pt>
    <dgm:pt modelId="{2F9CE85B-4968-4BDC-9A3C-60278BE91878}" type="pres">
      <dgm:prSet presAssocID="{A177FF7A-EB1A-489B-9884-0B7F7C004531}" presName="dummyNode2" presStyleLbl="node1" presStyleIdx="2" presStyleCnt="4"/>
      <dgm:spPr/>
    </dgm:pt>
    <dgm:pt modelId="{8264E17E-B091-42D0-A5B1-7A231268F610}" type="pres">
      <dgm:prSet presAssocID="{A177FF7A-EB1A-489B-9884-0B7F7C004531}" presName="childNode2" presStyleLbl="bgAcc1" presStyleIdx="3" presStyleCnt="4" custFlipVert="1" custScaleY="10280" custLinFactNeighborX="11004" custLinFactNeighborY="-55136">
        <dgm:presLayoutVars>
          <dgm:bulletEnabled val="1"/>
        </dgm:presLayoutVars>
      </dgm:prSet>
      <dgm:spPr>
        <a:ln>
          <a:solidFill>
            <a:schemeClr val="bg1"/>
          </a:solidFill>
        </a:ln>
      </dgm:spPr>
    </dgm:pt>
    <dgm:pt modelId="{442AA995-0F45-4C72-9AB7-8289C5CF3812}" type="pres">
      <dgm:prSet presAssocID="{A177FF7A-EB1A-489B-9884-0B7F7C004531}" presName="childNode2tx" presStyleLbl="bgAcc1" presStyleIdx="3" presStyleCnt="4">
        <dgm:presLayoutVars>
          <dgm:bulletEnabled val="1"/>
        </dgm:presLayoutVars>
      </dgm:prSet>
      <dgm:spPr/>
    </dgm:pt>
    <dgm:pt modelId="{7BB3FBC3-EEF7-4E10-B82E-FE018E0ECB3A}" type="pres">
      <dgm:prSet presAssocID="{A177FF7A-EB1A-489B-9884-0B7F7C004531}" presName="parentNode2" presStyleLbl="node1" presStyleIdx="3" presStyleCnt="4" custScaleX="113467" custScaleY="139308" custLinFactY="361" custLinFactNeighborX="20429" custLinFactNeighborY="100000">
        <dgm:presLayoutVars>
          <dgm:chMax val="0"/>
          <dgm:bulletEnabled val="1"/>
        </dgm:presLayoutVars>
      </dgm:prSet>
      <dgm:spPr/>
    </dgm:pt>
    <dgm:pt modelId="{4301A777-EC27-40F9-9302-9907D5A1321D}" type="pres">
      <dgm:prSet presAssocID="{A177FF7A-EB1A-489B-9884-0B7F7C004531}" presName="connSite2" presStyleCnt="0"/>
      <dgm:spPr/>
    </dgm:pt>
  </dgm:ptLst>
  <dgm:cxnLst>
    <dgm:cxn modelId="{BA287212-2DB8-4B8C-AAD7-DE64B0BB558B}" srcId="{102E85E4-D599-4F72-BC22-2A262BFA58A3}" destId="{AFF1A6A7-B389-4C59-9C97-C0F8B5B5D17D}" srcOrd="1" destOrd="0" parTransId="{3F1B099B-2A20-42BB-94CC-60079A0730FA}" sibTransId="{DFA2DDAD-6CDE-4D44-95A3-C93503C2EE55}"/>
    <dgm:cxn modelId="{F72C3813-4814-41AA-84E5-D6946D476752}" type="presOf" srcId="{367AD1AA-0666-457C-87C4-3A9B54E85F71}" destId="{5767B8B1-FB8D-4CDF-A814-61FBA6B40CD9}" srcOrd="0" destOrd="0" presId="urn:microsoft.com/office/officeart/2005/8/layout/hProcess4"/>
    <dgm:cxn modelId="{C8A28A5B-4D0F-401E-9262-3C6BAFFA25BB}" srcId="{102E85E4-D599-4F72-BC22-2A262BFA58A3}" destId="{445516FE-9F71-487D-B6DD-5A4A930148BD}" srcOrd="2" destOrd="0" parTransId="{954E32B3-51FD-422A-AC9B-269E106132CC}" sibTransId="{367AD1AA-0666-457C-87C4-3A9B54E85F71}"/>
    <dgm:cxn modelId="{BFA06777-B424-4473-ABC2-E3CF98D92174}" type="presOf" srcId="{A177FF7A-EB1A-489B-9884-0B7F7C004531}" destId="{7BB3FBC3-EEF7-4E10-B82E-FE018E0ECB3A}" srcOrd="0" destOrd="0" presId="urn:microsoft.com/office/officeart/2005/8/layout/hProcess4"/>
    <dgm:cxn modelId="{5129AB7A-4360-4EA0-9EA9-E14154D7F2DC}" srcId="{102E85E4-D599-4F72-BC22-2A262BFA58A3}" destId="{A177FF7A-EB1A-489B-9884-0B7F7C004531}" srcOrd="3" destOrd="0" parTransId="{4D1BF339-B932-4C59-8AA9-125538B51F07}" sibTransId="{8E244BD2-C1B2-4514-8B12-70EA29553512}"/>
    <dgm:cxn modelId="{5DCA129F-78F5-48ED-B199-6E3A51AAFF04}" type="presOf" srcId="{6DB0DBEB-6C25-45D3-B367-3A78EBD2F2B0}" destId="{FEBED925-6922-4FA2-A6BF-357149DC9853}" srcOrd="0" destOrd="0" presId="urn:microsoft.com/office/officeart/2005/8/layout/hProcess4"/>
    <dgm:cxn modelId="{873088C3-CF5B-42B9-8868-68D2180A8BF0}" type="presOf" srcId="{55BD00FF-45B0-431E-881C-53A5A364B1C9}" destId="{61423F94-74A7-4CB6-9617-32EEE91E60B2}" srcOrd="0" destOrd="0" presId="urn:microsoft.com/office/officeart/2005/8/layout/hProcess4"/>
    <dgm:cxn modelId="{94BC93C8-9A96-46C6-B0E4-4F5033FA544C}" type="presOf" srcId="{445516FE-9F71-487D-B6DD-5A4A930148BD}" destId="{3468C06C-68E4-4C0A-B65E-6319C5D92EBF}" srcOrd="0" destOrd="0" presId="urn:microsoft.com/office/officeart/2005/8/layout/hProcess4"/>
    <dgm:cxn modelId="{D7523AC9-576C-4BE3-A011-F71D259A4EAD}" type="presOf" srcId="{AFF1A6A7-B389-4C59-9C97-C0F8B5B5D17D}" destId="{0CA4042F-E599-49D3-9278-B4192727F3F6}" srcOrd="0" destOrd="0" presId="urn:microsoft.com/office/officeart/2005/8/layout/hProcess4"/>
    <dgm:cxn modelId="{C9130BD7-23D9-48A7-858B-204CB3FB4286}" type="presOf" srcId="{102E85E4-D599-4F72-BC22-2A262BFA58A3}" destId="{92D3CDAE-F67D-485D-B38F-A1E8A589B65B}" srcOrd="0" destOrd="0" presId="urn:microsoft.com/office/officeart/2005/8/layout/hProcess4"/>
    <dgm:cxn modelId="{9940FCDB-8F9E-47C1-A5E0-92393B79D84E}" type="presOf" srcId="{DFA2DDAD-6CDE-4D44-95A3-C93503C2EE55}" destId="{D09FED6A-7861-472A-B774-92FFF3191462}" srcOrd="0" destOrd="0" presId="urn:microsoft.com/office/officeart/2005/8/layout/hProcess4"/>
    <dgm:cxn modelId="{6CB5C9F8-EDAD-41B1-BBB2-0A324B59AEB8}" srcId="{102E85E4-D599-4F72-BC22-2A262BFA58A3}" destId="{6DB0DBEB-6C25-45D3-B367-3A78EBD2F2B0}" srcOrd="0" destOrd="0" parTransId="{02666817-3B9B-41CF-9A71-F0971D3143C1}" sibTransId="{55BD00FF-45B0-431E-881C-53A5A364B1C9}"/>
    <dgm:cxn modelId="{B5E41E50-5EAD-45DC-A3EE-D2DBA372D7C0}" type="presParOf" srcId="{92D3CDAE-F67D-485D-B38F-A1E8A589B65B}" destId="{C55D7933-CDA2-415B-ADFC-62F20232735A}" srcOrd="0" destOrd="0" presId="urn:microsoft.com/office/officeart/2005/8/layout/hProcess4"/>
    <dgm:cxn modelId="{0777DDEC-9395-4C51-A400-0F7313DD6EEF}" type="presParOf" srcId="{92D3CDAE-F67D-485D-B38F-A1E8A589B65B}" destId="{6DA91C54-98E5-4D1B-891E-A71EB6D042E9}" srcOrd="1" destOrd="0" presId="urn:microsoft.com/office/officeart/2005/8/layout/hProcess4"/>
    <dgm:cxn modelId="{BC0645F6-1008-4630-900A-EA9F1D3696F0}" type="presParOf" srcId="{92D3CDAE-F67D-485D-B38F-A1E8A589B65B}" destId="{3C95B7E4-A177-47CC-88E1-F0F021DF913C}" srcOrd="2" destOrd="0" presId="urn:microsoft.com/office/officeart/2005/8/layout/hProcess4"/>
    <dgm:cxn modelId="{9B5715F2-1749-44B3-A44F-DB3B8EB5E31F}" type="presParOf" srcId="{3C95B7E4-A177-47CC-88E1-F0F021DF913C}" destId="{454BC2AB-76AD-4358-8F71-A2DAFE51B825}" srcOrd="0" destOrd="0" presId="urn:microsoft.com/office/officeart/2005/8/layout/hProcess4"/>
    <dgm:cxn modelId="{967D9F5E-5113-41C9-BCDB-B669AE187099}" type="presParOf" srcId="{454BC2AB-76AD-4358-8F71-A2DAFE51B825}" destId="{DD853777-9FF3-48EE-BBBC-17A988E34F4D}" srcOrd="0" destOrd="0" presId="urn:microsoft.com/office/officeart/2005/8/layout/hProcess4"/>
    <dgm:cxn modelId="{6B13305A-0AC6-4CDE-849C-3416A0615E1A}" type="presParOf" srcId="{454BC2AB-76AD-4358-8F71-A2DAFE51B825}" destId="{F9E44307-F300-494B-9CBC-D03977F63C80}" srcOrd="1" destOrd="0" presId="urn:microsoft.com/office/officeart/2005/8/layout/hProcess4"/>
    <dgm:cxn modelId="{AEC2D22B-C54A-46C4-A947-61AF7EABC3B0}" type="presParOf" srcId="{454BC2AB-76AD-4358-8F71-A2DAFE51B825}" destId="{720C5CB0-06EA-4100-AB31-365DB7448708}" srcOrd="2" destOrd="0" presId="urn:microsoft.com/office/officeart/2005/8/layout/hProcess4"/>
    <dgm:cxn modelId="{2CBB6B7E-3E9A-4738-8FC0-BE84B1954769}" type="presParOf" srcId="{454BC2AB-76AD-4358-8F71-A2DAFE51B825}" destId="{FEBED925-6922-4FA2-A6BF-357149DC9853}" srcOrd="3" destOrd="0" presId="urn:microsoft.com/office/officeart/2005/8/layout/hProcess4"/>
    <dgm:cxn modelId="{7BEFC35D-3ABC-4C71-A145-78A97E14E258}" type="presParOf" srcId="{454BC2AB-76AD-4358-8F71-A2DAFE51B825}" destId="{3B2491F7-09B4-421F-BBA4-29945530770B}" srcOrd="4" destOrd="0" presId="urn:microsoft.com/office/officeart/2005/8/layout/hProcess4"/>
    <dgm:cxn modelId="{3ACFD4CD-80CA-4FA5-B469-DE1136C2C657}" type="presParOf" srcId="{3C95B7E4-A177-47CC-88E1-F0F021DF913C}" destId="{61423F94-74A7-4CB6-9617-32EEE91E60B2}" srcOrd="1" destOrd="0" presId="urn:microsoft.com/office/officeart/2005/8/layout/hProcess4"/>
    <dgm:cxn modelId="{42175DB7-9B4D-490C-B8B9-56DAD217629F}" type="presParOf" srcId="{3C95B7E4-A177-47CC-88E1-F0F021DF913C}" destId="{DB3996CE-27EC-43AA-83D0-5D8F5F84D194}" srcOrd="2" destOrd="0" presId="urn:microsoft.com/office/officeart/2005/8/layout/hProcess4"/>
    <dgm:cxn modelId="{2BEA5DE6-D317-4456-AB52-9E38CB4FBBFD}" type="presParOf" srcId="{DB3996CE-27EC-43AA-83D0-5D8F5F84D194}" destId="{1BA284C5-9229-4F6A-BD04-A3F77FA8B452}" srcOrd="0" destOrd="0" presId="urn:microsoft.com/office/officeart/2005/8/layout/hProcess4"/>
    <dgm:cxn modelId="{74CC274C-3D07-4335-8FDB-443C3EDAC74D}" type="presParOf" srcId="{DB3996CE-27EC-43AA-83D0-5D8F5F84D194}" destId="{BDC89F8B-100C-45D5-B130-26BFC8FEF3C0}" srcOrd="1" destOrd="0" presId="urn:microsoft.com/office/officeart/2005/8/layout/hProcess4"/>
    <dgm:cxn modelId="{EE5A8B1D-EBC1-4078-B48C-61F64E2FF859}" type="presParOf" srcId="{DB3996CE-27EC-43AA-83D0-5D8F5F84D194}" destId="{800FBD71-A92B-4879-9DFD-D70C1C0F175D}" srcOrd="2" destOrd="0" presId="urn:microsoft.com/office/officeart/2005/8/layout/hProcess4"/>
    <dgm:cxn modelId="{AD719952-5FFF-4600-B0D9-2AD8700539ED}" type="presParOf" srcId="{DB3996CE-27EC-43AA-83D0-5D8F5F84D194}" destId="{0CA4042F-E599-49D3-9278-B4192727F3F6}" srcOrd="3" destOrd="0" presId="urn:microsoft.com/office/officeart/2005/8/layout/hProcess4"/>
    <dgm:cxn modelId="{19CD2B1F-380C-459F-B5E5-D3967574A7DC}" type="presParOf" srcId="{DB3996CE-27EC-43AA-83D0-5D8F5F84D194}" destId="{D3D7E53E-0B99-4851-8AE1-6532BDEE8EB9}" srcOrd="4" destOrd="0" presId="urn:microsoft.com/office/officeart/2005/8/layout/hProcess4"/>
    <dgm:cxn modelId="{4DA371AB-B0F8-4C31-B2CE-9080390CC1E9}" type="presParOf" srcId="{3C95B7E4-A177-47CC-88E1-F0F021DF913C}" destId="{D09FED6A-7861-472A-B774-92FFF3191462}" srcOrd="3" destOrd="0" presId="urn:microsoft.com/office/officeart/2005/8/layout/hProcess4"/>
    <dgm:cxn modelId="{4CE24AEF-6756-4EC2-914F-44669086AC06}" type="presParOf" srcId="{3C95B7E4-A177-47CC-88E1-F0F021DF913C}" destId="{21A01711-E7C5-4CB8-AB4D-EAA280072E7B}" srcOrd="4" destOrd="0" presId="urn:microsoft.com/office/officeart/2005/8/layout/hProcess4"/>
    <dgm:cxn modelId="{E759A6AD-B7B5-484E-B432-53EA06FDBC38}" type="presParOf" srcId="{21A01711-E7C5-4CB8-AB4D-EAA280072E7B}" destId="{2D9E1FA6-671E-4462-BF27-B6973715874D}" srcOrd="0" destOrd="0" presId="urn:microsoft.com/office/officeart/2005/8/layout/hProcess4"/>
    <dgm:cxn modelId="{AAAFA79F-808D-48FF-B2DC-305AC22D93B6}" type="presParOf" srcId="{21A01711-E7C5-4CB8-AB4D-EAA280072E7B}" destId="{31A80D62-D53C-4D2B-8030-EBB6AB257B7D}" srcOrd="1" destOrd="0" presId="urn:microsoft.com/office/officeart/2005/8/layout/hProcess4"/>
    <dgm:cxn modelId="{79DF5584-E9B6-4B7D-88D5-50F7135603B6}" type="presParOf" srcId="{21A01711-E7C5-4CB8-AB4D-EAA280072E7B}" destId="{E99BD197-614E-4245-A038-75F7DF032551}" srcOrd="2" destOrd="0" presId="urn:microsoft.com/office/officeart/2005/8/layout/hProcess4"/>
    <dgm:cxn modelId="{7D7697C9-7776-4BA3-990B-1AE06DDC549B}" type="presParOf" srcId="{21A01711-E7C5-4CB8-AB4D-EAA280072E7B}" destId="{3468C06C-68E4-4C0A-B65E-6319C5D92EBF}" srcOrd="3" destOrd="0" presId="urn:microsoft.com/office/officeart/2005/8/layout/hProcess4"/>
    <dgm:cxn modelId="{13A7159D-FF02-4944-9147-97B83862F11F}" type="presParOf" srcId="{21A01711-E7C5-4CB8-AB4D-EAA280072E7B}" destId="{B9311311-5DB2-4E53-959D-EE522C15C8CE}" srcOrd="4" destOrd="0" presId="urn:microsoft.com/office/officeart/2005/8/layout/hProcess4"/>
    <dgm:cxn modelId="{D96F0F88-96D3-44A2-BEC3-F96D55E83A3E}" type="presParOf" srcId="{3C95B7E4-A177-47CC-88E1-F0F021DF913C}" destId="{5767B8B1-FB8D-4CDF-A814-61FBA6B40CD9}" srcOrd="5" destOrd="0" presId="urn:microsoft.com/office/officeart/2005/8/layout/hProcess4"/>
    <dgm:cxn modelId="{5B67CBE7-E9B5-405E-9338-F6F5A96E90EA}" type="presParOf" srcId="{3C95B7E4-A177-47CC-88E1-F0F021DF913C}" destId="{04184425-E818-4E3A-85B6-57F833850010}" srcOrd="6" destOrd="0" presId="urn:microsoft.com/office/officeart/2005/8/layout/hProcess4"/>
    <dgm:cxn modelId="{211A1E4E-CE29-452F-A7B4-AC3B6BD62138}" type="presParOf" srcId="{04184425-E818-4E3A-85B6-57F833850010}" destId="{2F9CE85B-4968-4BDC-9A3C-60278BE91878}" srcOrd="0" destOrd="0" presId="urn:microsoft.com/office/officeart/2005/8/layout/hProcess4"/>
    <dgm:cxn modelId="{7B412696-9958-42EB-8CA9-099D054155F5}" type="presParOf" srcId="{04184425-E818-4E3A-85B6-57F833850010}" destId="{8264E17E-B091-42D0-A5B1-7A231268F610}" srcOrd="1" destOrd="0" presId="urn:microsoft.com/office/officeart/2005/8/layout/hProcess4"/>
    <dgm:cxn modelId="{8937D5C5-2809-4741-B718-35EBDB2A216D}" type="presParOf" srcId="{04184425-E818-4E3A-85B6-57F833850010}" destId="{442AA995-0F45-4C72-9AB7-8289C5CF3812}" srcOrd="2" destOrd="0" presId="urn:microsoft.com/office/officeart/2005/8/layout/hProcess4"/>
    <dgm:cxn modelId="{E6555FDE-697F-42A5-8197-2394FEBA2E01}" type="presParOf" srcId="{04184425-E818-4E3A-85B6-57F833850010}" destId="{7BB3FBC3-EEF7-4E10-B82E-FE018E0ECB3A}" srcOrd="3" destOrd="0" presId="urn:microsoft.com/office/officeart/2005/8/layout/hProcess4"/>
    <dgm:cxn modelId="{D47873A0-639F-490B-9E31-644B76BAB7B0}" type="presParOf" srcId="{04184425-E818-4E3A-85B6-57F833850010}" destId="{4301A777-EC27-40F9-9302-9907D5A1321D}" srcOrd="4" destOrd="0" presId="urn:microsoft.com/office/officeart/2005/8/layout/h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2E85E4-D599-4F72-BC22-2A262BFA58A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B0DBEB-6C25-45D3-B367-3A78EBD2F2B0}">
      <dgm:prSet phldrT="[Tekst]" custT="1"/>
      <dgm:spPr>
        <a:solidFill>
          <a:schemeClr val="tx2">
            <a:lumMod val="75000"/>
          </a:schemeClr>
        </a:solidFill>
      </dgm:spPr>
      <dgm:t>
        <a:bodyPr/>
        <a:lstStyle/>
        <a:p>
          <a:r>
            <a:rPr lang="en-US" sz="1000" dirty="0"/>
            <a:t>Strategy Building</a:t>
          </a:r>
        </a:p>
      </dgm:t>
    </dgm:pt>
    <dgm:pt modelId="{02666817-3B9B-41CF-9A71-F0971D3143C1}" type="parTrans" cxnId="{6CB5C9F8-EDAD-41B1-BBB2-0A324B59AEB8}">
      <dgm:prSet/>
      <dgm:spPr/>
      <dgm:t>
        <a:bodyPr/>
        <a:lstStyle/>
        <a:p>
          <a:endParaRPr lang="en-US" sz="1000"/>
        </a:p>
      </dgm:t>
    </dgm:pt>
    <dgm:pt modelId="{55BD00FF-45B0-431E-881C-53A5A364B1C9}" type="sibTrans" cxnId="{6CB5C9F8-EDAD-41B1-BBB2-0A324B59AEB8}">
      <dgm:prSet/>
      <dgm:spPr>
        <a:solidFill>
          <a:schemeClr val="tx2">
            <a:lumMod val="75000"/>
          </a:schemeClr>
        </a:solidFill>
      </dgm:spPr>
      <dgm:t>
        <a:bodyPr/>
        <a:lstStyle/>
        <a:p>
          <a:endParaRPr lang="en-US" sz="1000"/>
        </a:p>
      </dgm:t>
    </dgm:pt>
    <dgm:pt modelId="{445516FE-9F71-487D-B6DD-5A4A930148BD}">
      <dgm:prSet phldrT="[Tekst]" custT="1"/>
      <dgm:spPr>
        <a:solidFill>
          <a:schemeClr val="tx2">
            <a:lumMod val="75000"/>
          </a:schemeClr>
        </a:solidFill>
      </dgm:spPr>
      <dgm:t>
        <a:bodyPr/>
        <a:lstStyle/>
        <a:p>
          <a:r>
            <a:rPr lang="en-GB" sz="1000" dirty="0"/>
            <a:t>Site Visits &amp; Implementation </a:t>
          </a:r>
        </a:p>
      </dgm:t>
    </dgm:pt>
    <dgm:pt modelId="{954E32B3-51FD-422A-AC9B-269E106132CC}" type="parTrans" cxnId="{C8A28A5B-4D0F-401E-9262-3C6BAFFA25BB}">
      <dgm:prSet/>
      <dgm:spPr/>
      <dgm:t>
        <a:bodyPr/>
        <a:lstStyle/>
        <a:p>
          <a:endParaRPr lang="en-US" sz="1000"/>
        </a:p>
      </dgm:t>
    </dgm:pt>
    <dgm:pt modelId="{367AD1AA-0666-457C-87C4-3A9B54E85F71}" type="sibTrans" cxnId="{C8A28A5B-4D0F-401E-9262-3C6BAFFA25BB}">
      <dgm:prSet/>
      <dgm:spPr>
        <a:solidFill>
          <a:schemeClr val="tx2"/>
        </a:solidFill>
      </dgm:spPr>
      <dgm:t>
        <a:bodyPr/>
        <a:lstStyle/>
        <a:p>
          <a:endParaRPr lang="en-US" sz="1000"/>
        </a:p>
      </dgm:t>
    </dgm:pt>
    <dgm:pt modelId="{A177FF7A-EB1A-489B-9884-0B7F7C004531}">
      <dgm:prSet custT="1"/>
      <dgm:spPr>
        <a:solidFill>
          <a:schemeClr val="tx2">
            <a:lumMod val="75000"/>
          </a:schemeClr>
        </a:solidFill>
      </dgm:spPr>
      <dgm:t>
        <a:bodyPr/>
        <a:lstStyle/>
        <a:p>
          <a:r>
            <a:rPr lang="en-GB" sz="1000" dirty="0"/>
            <a:t>Operational </a:t>
          </a:r>
        </a:p>
      </dgm:t>
    </dgm:pt>
    <dgm:pt modelId="{4D1BF339-B932-4C59-8AA9-125538B51F07}" type="parTrans" cxnId="{5129AB7A-4360-4EA0-9EA9-E14154D7F2DC}">
      <dgm:prSet/>
      <dgm:spPr/>
      <dgm:t>
        <a:bodyPr/>
        <a:lstStyle/>
        <a:p>
          <a:endParaRPr lang="en-US" sz="1000"/>
        </a:p>
      </dgm:t>
    </dgm:pt>
    <dgm:pt modelId="{8E244BD2-C1B2-4514-8B12-70EA29553512}" type="sibTrans" cxnId="{5129AB7A-4360-4EA0-9EA9-E14154D7F2DC}">
      <dgm:prSet/>
      <dgm:spPr/>
      <dgm:t>
        <a:bodyPr/>
        <a:lstStyle/>
        <a:p>
          <a:endParaRPr lang="en-US" sz="1000"/>
        </a:p>
      </dgm:t>
    </dgm:pt>
    <dgm:pt modelId="{AFF1A6A7-B389-4C59-9C97-C0F8B5B5D17D}">
      <dgm:prSet phldrT="[Tekst]" custT="1"/>
      <dgm:spPr>
        <a:solidFill>
          <a:schemeClr val="tx2">
            <a:lumMod val="75000"/>
          </a:schemeClr>
        </a:solidFill>
      </dgm:spPr>
      <dgm:t>
        <a:bodyPr/>
        <a:lstStyle/>
        <a:p>
          <a:r>
            <a:rPr lang="en-GB" sz="1000" dirty="0"/>
            <a:t>Identifying Opportunities &amp; Due Diligence </a:t>
          </a:r>
        </a:p>
      </dgm:t>
    </dgm:pt>
    <dgm:pt modelId="{DFA2DDAD-6CDE-4D44-95A3-C93503C2EE55}" type="sibTrans" cxnId="{BA287212-2DB8-4B8C-AAD7-DE64B0BB558B}">
      <dgm:prSet/>
      <dgm:spPr>
        <a:solidFill>
          <a:schemeClr val="tx2">
            <a:lumMod val="75000"/>
          </a:schemeClr>
        </a:solidFill>
      </dgm:spPr>
      <dgm:t>
        <a:bodyPr/>
        <a:lstStyle/>
        <a:p>
          <a:endParaRPr lang="en-US" sz="1000"/>
        </a:p>
      </dgm:t>
    </dgm:pt>
    <dgm:pt modelId="{3F1B099B-2A20-42BB-94CC-60079A0730FA}" type="parTrans" cxnId="{BA287212-2DB8-4B8C-AAD7-DE64B0BB558B}">
      <dgm:prSet/>
      <dgm:spPr/>
      <dgm:t>
        <a:bodyPr/>
        <a:lstStyle/>
        <a:p>
          <a:endParaRPr lang="en-US" sz="1000"/>
        </a:p>
      </dgm:t>
    </dgm:pt>
    <dgm:pt modelId="{92D3CDAE-F67D-485D-B38F-A1E8A589B65B}" type="pres">
      <dgm:prSet presAssocID="{102E85E4-D599-4F72-BC22-2A262BFA58A3}" presName="Name0" presStyleCnt="0">
        <dgm:presLayoutVars>
          <dgm:dir/>
          <dgm:animLvl val="lvl"/>
          <dgm:resizeHandles val="exact"/>
        </dgm:presLayoutVars>
      </dgm:prSet>
      <dgm:spPr/>
    </dgm:pt>
    <dgm:pt modelId="{C55D7933-CDA2-415B-ADFC-62F20232735A}" type="pres">
      <dgm:prSet presAssocID="{102E85E4-D599-4F72-BC22-2A262BFA58A3}" presName="tSp" presStyleCnt="0"/>
      <dgm:spPr/>
    </dgm:pt>
    <dgm:pt modelId="{6DA91C54-98E5-4D1B-891E-A71EB6D042E9}" type="pres">
      <dgm:prSet presAssocID="{102E85E4-D599-4F72-BC22-2A262BFA58A3}" presName="bSp" presStyleCnt="0"/>
      <dgm:spPr/>
    </dgm:pt>
    <dgm:pt modelId="{3C95B7E4-A177-47CC-88E1-F0F021DF913C}" type="pres">
      <dgm:prSet presAssocID="{102E85E4-D599-4F72-BC22-2A262BFA58A3}" presName="process" presStyleCnt="0"/>
      <dgm:spPr/>
    </dgm:pt>
    <dgm:pt modelId="{454BC2AB-76AD-4358-8F71-A2DAFE51B825}" type="pres">
      <dgm:prSet presAssocID="{6DB0DBEB-6C25-45D3-B367-3A78EBD2F2B0}" presName="composite1" presStyleCnt="0"/>
      <dgm:spPr/>
    </dgm:pt>
    <dgm:pt modelId="{DD853777-9FF3-48EE-BBBC-17A988E34F4D}" type="pres">
      <dgm:prSet presAssocID="{6DB0DBEB-6C25-45D3-B367-3A78EBD2F2B0}" presName="dummyNode1" presStyleLbl="node1" presStyleIdx="0" presStyleCnt="4"/>
      <dgm:spPr/>
    </dgm:pt>
    <dgm:pt modelId="{F9E44307-F300-494B-9CBC-D03977F63C80}" type="pres">
      <dgm:prSet presAssocID="{6DB0DBEB-6C25-45D3-B367-3A78EBD2F2B0}" presName="childNode1" presStyleLbl="bgAcc1" presStyleIdx="0" presStyleCnt="4" custFlipVert="1" custScaleY="8224" custLinFactNeighborX="11871" custLinFactNeighborY="49346">
        <dgm:presLayoutVars>
          <dgm:bulletEnabled val="1"/>
        </dgm:presLayoutVars>
      </dgm:prSet>
      <dgm:spPr>
        <a:ln>
          <a:solidFill>
            <a:schemeClr val="bg1"/>
          </a:solidFill>
        </a:ln>
      </dgm:spPr>
    </dgm:pt>
    <dgm:pt modelId="{720C5CB0-06EA-4100-AB31-365DB7448708}" type="pres">
      <dgm:prSet presAssocID="{6DB0DBEB-6C25-45D3-B367-3A78EBD2F2B0}" presName="childNode1tx" presStyleLbl="bgAcc1" presStyleIdx="0" presStyleCnt="4">
        <dgm:presLayoutVars>
          <dgm:bulletEnabled val="1"/>
        </dgm:presLayoutVars>
      </dgm:prSet>
      <dgm:spPr/>
    </dgm:pt>
    <dgm:pt modelId="{FEBED925-6922-4FA2-A6BF-357149DC9853}" type="pres">
      <dgm:prSet presAssocID="{6DB0DBEB-6C25-45D3-B367-3A78EBD2F2B0}" presName="parentNode1" presStyleLbl="node1" presStyleIdx="0" presStyleCnt="4" custScaleX="157136" custLinFactNeighborX="1908" custLinFactNeighborY="-43178">
        <dgm:presLayoutVars>
          <dgm:chMax val="1"/>
          <dgm:bulletEnabled val="1"/>
        </dgm:presLayoutVars>
      </dgm:prSet>
      <dgm:spPr/>
    </dgm:pt>
    <dgm:pt modelId="{3B2491F7-09B4-421F-BBA4-29945530770B}" type="pres">
      <dgm:prSet presAssocID="{6DB0DBEB-6C25-45D3-B367-3A78EBD2F2B0}" presName="connSite1" presStyleCnt="0"/>
      <dgm:spPr/>
    </dgm:pt>
    <dgm:pt modelId="{61423F94-74A7-4CB6-9617-32EEE91E60B2}" type="pres">
      <dgm:prSet presAssocID="{55BD00FF-45B0-431E-881C-53A5A364B1C9}" presName="Name9" presStyleLbl="sibTrans2D1" presStyleIdx="0" presStyleCnt="3"/>
      <dgm:spPr/>
    </dgm:pt>
    <dgm:pt modelId="{DB3996CE-27EC-43AA-83D0-5D8F5F84D194}" type="pres">
      <dgm:prSet presAssocID="{AFF1A6A7-B389-4C59-9C97-C0F8B5B5D17D}" presName="composite2" presStyleCnt="0"/>
      <dgm:spPr/>
    </dgm:pt>
    <dgm:pt modelId="{1BA284C5-9229-4F6A-BD04-A3F77FA8B452}" type="pres">
      <dgm:prSet presAssocID="{AFF1A6A7-B389-4C59-9C97-C0F8B5B5D17D}" presName="dummyNode2" presStyleLbl="node1" presStyleIdx="0" presStyleCnt="4"/>
      <dgm:spPr/>
    </dgm:pt>
    <dgm:pt modelId="{BDC89F8B-100C-45D5-B130-26BFC8FEF3C0}" type="pres">
      <dgm:prSet presAssocID="{AFF1A6A7-B389-4C59-9C97-C0F8B5B5D17D}" presName="childNode2" presStyleLbl="bgAcc1" presStyleIdx="1" presStyleCnt="4" custFlipVert="1" custScaleY="4935" custLinFactNeighborX="16958" custLinFactNeighborY="-49346">
        <dgm:presLayoutVars>
          <dgm:bulletEnabled val="1"/>
        </dgm:presLayoutVars>
      </dgm:prSet>
      <dgm:spPr>
        <a:noFill/>
        <a:ln>
          <a:noFill/>
        </a:ln>
      </dgm:spPr>
    </dgm:pt>
    <dgm:pt modelId="{800FBD71-A92B-4879-9DFD-D70C1C0F175D}" type="pres">
      <dgm:prSet presAssocID="{AFF1A6A7-B389-4C59-9C97-C0F8B5B5D17D}" presName="childNode2tx" presStyleLbl="bgAcc1" presStyleIdx="1" presStyleCnt="4">
        <dgm:presLayoutVars>
          <dgm:bulletEnabled val="1"/>
        </dgm:presLayoutVars>
      </dgm:prSet>
      <dgm:spPr/>
    </dgm:pt>
    <dgm:pt modelId="{0CA4042F-E599-49D3-9278-B4192727F3F6}" type="pres">
      <dgm:prSet presAssocID="{AFF1A6A7-B389-4C59-9C97-C0F8B5B5D17D}" presName="parentNode2" presStyleLbl="node1" presStyleIdx="1" presStyleCnt="4" custScaleX="164099" custLinFactY="16148" custLinFactNeighborX="-3012" custLinFactNeighborY="100000">
        <dgm:presLayoutVars>
          <dgm:chMax val="0"/>
          <dgm:bulletEnabled val="1"/>
        </dgm:presLayoutVars>
      </dgm:prSet>
      <dgm:spPr/>
    </dgm:pt>
    <dgm:pt modelId="{D3D7E53E-0B99-4851-8AE1-6532BDEE8EB9}" type="pres">
      <dgm:prSet presAssocID="{AFF1A6A7-B389-4C59-9C97-C0F8B5B5D17D}" presName="connSite2" presStyleCnt="0"/>
      <dgm:spPr/>
    </dgm:pt>
    <dgm:pt modelId="{D09FED6A-7861-472A-B774-92FFF3191462}" type="pres">
      <dgm:prSet presAssocID="{DFA2DDAD-6CDE-4D44-95A3-C93503C2EE55}" presName="Name18" presStyleLbl="sibTrans2D1" presStyleIdx="1" presStyleCnt="3"/>
      <dgm:spPr/>
    </dgm:pt>
    <dgm:pt modelId="{21A01711-E7C5-4CB8-AB4D-EAA280072E7B}" type="pres">
      <dgm:prSet presAssocID="{445516FE-9F71-487D-B6DD-5A4A930148BD}" presName="composite1" presStyleCnt="0"/>
      <dgm:spPr/>
    </dgm:pt>
    <dgm:pt modelId="{2D9E1FA6-671E-4462-BF27-B6973715874D}" type="pres">
      <dgm:prSet presAssocID="{445516FE-9F71-487D-B6DD-5A4A930148BD}" presName="dummyNode1" presStyleLbl="node1" presStyleIdx="1" presStyleCnt="4"/>
      <dgm:spPr/>
    </dgm:pt>
    <dgm:pt modelId="{31A80D62-D53C-4D2B-8030-EBB6AB257B7D}" type="pres">
      <dgm:prSet presAssocID="{445516FE-9F71-487D-B6DD-5A4A930148BD}" presName="childNode1" presStyleLbl="bgAcc1" presStyleIdx="2" presStyleCnt="4" custScaleY="10280" custLinFactNeighborX="12586" custLinFactNeighborY="75964">
        <dgm:presLayoutVars>
          <dgm:bulletEnabled val="1"/>
        </dgm:presLayoutVars>
      </dgm:prSet>
      <dgm:spPr>
        <a:noFill/>
        <a:ln>
          <a:noFill/>
        </a:ln>
      </dgm:spPr>
    </dgm:pt>
    <dgm:pt modelId="{E99BD197-614E-4245-A038-75F7DF032551}" type="pres">
      <dgm:prSet presAssocID="{445516FE-9F71-487D-B6DD-5A4A930148BD}" presName="childNode1tx" presStyleLbl="bgAcc1" presStyleIdx="2" presStyleCnt="4">
        <dgm:presLayoutVars>
          <dgm:bulletEnabled val="1"/>
        </dgm:presLayoutVars>
      </dgm:prSet>
      <dgm:spPr/>
    </dgm:pt>
    <dgm:pt modelId="{3468C06C-68E4-4C0A-B65E-6319C5D92EBF}" type="pres">
      <dgm:prSet presAssocID="{445516FE-9F71-487D-B6DD-5A4A930148BD}" presName="parentNode1" presStyleLbl="node1" presStyleIdx="2" presStyleCnt="4" custScaleX="162578" custLinFactNeighborX="-1908" custLinFactNeighborY="-50374">
        <dgm:presLayoutVars>
          <dgm:chMax val="1"/>
          <dgm:bulletEnabled val="1"/>
        </dgm:presLayoutVars>
      </dgm:prSet>
      <dgm:spPr/>
    </dgm:pt>
    <dgm:pt modelId="{B9311311-5DB2-4E53-959D-EE522C15C8CE}" type="pres">
      <dgm:prSet presAssocID="{445516FE-9F71-487D-B6DD-5A4A930148BD}" presName="connSite1" presStyleCnt="0"/>
      <dgm:spPr/>
    </dgm:pt>
    <dgm:pt modelId="{5767B8B1-FB8D-4CDF-A814-61FBA6B40CD9}" type="pres">
      <dgm:prSet presAssocID="{367AD1AA-0666-457C-87C4-3A9B54E85F71}" presName="Name9" presStyleLbl="sibTrans2D1" presStyleIdx="2" presStyleCnt="3"/>
      <dgm:spPr/>
    </dgm:pt>
    <dgm:pt modelId="{04184425-E818-4E3A-85B6-57F833850010}" type="pres">
      <dgm:prSet presAssocID="{A177FF7A-EB1A-489B-9884-0B7F7C004531}" presName="composite2" presStyleCnt="0"/>
      <dgm:spPr/>
    </dgm:pt>
    <dgm:pt modelId="{2F9CE85B-4968-4BDC-9A3C-60278BE91878}" type="pres">
      <dgm:prSet presAssocID="{A177FF7A-EB1A-489B-9884-0B7F7C004531}" presName="dummyNode2" presStyleLbl="node1" presStyleIdx="2" presStyleCnt="4"/>
      <dgm:spPr/>
    </dgm:pt>
    <dgm:pt modelId="{8264E17E-B091-42D0-A5B1-7A231268F610}" type="pres">
      <dgm:prSet presAssocID="{A177FF7A-EB1A-489B-9884-0B7F7C004531}" presName="childNode2" presStyleLbl="bgAcc1" presStyleIdx="3" presStyleCnt="4" custFlipVert="1" custScaleY="10280" custLinFactNeighborX="11004" custLinFactNeighborY="-55136">
        <dgm:presLayoutVars>
          <dgm:bulletEnabled val="1"/>
        </dgm:presLayoutVars>
      </dgm:prSet>
      <dgm:spPr>
        <a:solidFill>
          <a:srgbClr val="D6E2FE"/>
        </a:solidFill>
        <a:ln>
          <a:noFill/>
        </a:ln>
      </dgm:spPr>
    </dgm:pt>
    <dgm:pt modelId="{442AA995-0F45-4C72-9AB7-8289C5CF3812}" type="pres">
      <dgm:prSet presAssocID="{A177FF7A-EB1A-489B-9884-0B7F7C004531}" presName="childNode2tx" presStyleLbl="bgAcc1" presStyleIdx="3" presStyleCnt="4">
        <dgm:presLayoutVars>
          <dgm:bulletEnabled val="1"/>
        </dgm:presLayoutVars>
      </dgm:prSet>
      <dgm:spPr/>
    </dgm:pt>
    <dgm:pt modelId="{7BB3FBC3-EEF7-4E10-B82E-FE018E0ECB3A}" type="pres">
      <dgm:prSet presAssocID="{A177FF7A-EB1A-489B-9884-0B7F7C004531}" presName="parentNode2" presStyleLbl="node1" presStyleIdx="3" presStyleCnt="4" custScaleX="161929" custLinFactNeighborX="378" custLinFactNeighborY="94308">
        <dgm:presLayoutVars>
          <dgm:chMax val="0"/>
          <dgm:bulletEnabled val="1"/>
        </dgm:presLayoutVars>
      </dgm:prSet>
      <dgm:spPr/>
    </dgm:pt>
    <dgm:pt modelId="{4301A777-EC27-40F9-9302-9907D5A1321D}" type="pres">
      <dgm:prSet presAssocID="{A177FF7A-EB1A-489B-9884-0B7F7C004531}" presName="connSite2" presStyleCnt="0"/>
      <dgm:spPr/>
    </dgm:pt>
  </dgm:ptLst>
  <dgm:cxnLst>
    <dgm:cxn modelId="{AC033803-C6B8-48F8-B19E-2506897A71FF}" type="presOf" srcId="{445516FE-9F71-487D-B6DD-5A4A930148BD}" destId="{3468C06C-68E4-4C0A-B65E-6319C5D92EBF}" srcOrd="0" destOrd="0" presId="urn:microsoft.com/office/officeart/2005/8/layout/hProcess4"/>
    <dgm:cxn modelId="{44C0080F-0AC7-44FB-8626-D3845415D5AF}" type="presOf" srcId="{55BD00FF-45B0-431E-881C-53A5A364B1C9}" destId="{61423F94-74A7-4CB6-9617-32EEE91E60B2}" srcOrd="0" destOrd="0" presId="urn:microsoft.com/office/officeart/2005/8/layout/hProcess4"/>
    <dgm:cxn modelId="{BA287212-2DB8-4B8C-AAD7-DE64B0BB558B}" srcId="{102E85E4-D599-4F72-BC22-2A262BFA58A3}" destId="{AFF1A6A7-B389-4C59-9C97-C0F8B5B5D17D}" srcOrd="1" destOrd="0" parTransId="{3F1B099B-2A20-42BB-94CC-60079A0730FA}" sibTransId="{DFA2DDAD-6CDE-4D44-95A3-C93503C2EE55}"/>
    <dgm:cxn modelId="{C8A28A5B-4D0F-401E-9262-3C6BAFFA25BB}" srcId="{102E85E4-D599-4F72-BC22-2A262BFA58A3}" destId="{445516FE-9F71-487D-B6DD-5A4A930148BD}" srcOrd="2" destOrd="0" parTransId="{954E32B3-51FD-422A-AC9B-269E106132CC}" sibTransId="{367AD1AA-0666-457C-87C4-3A9B54E85F71}"/>
    <dgm:cxn modelId="{FE018269-2DB4-432C-8FF4-4A88801DA271}" type="presOf" srcId="{367AD1AA-0666-457C-87C4-3A9B54E85F71}" destId="{5767B8B1-FB8D-4CDF-A814-61FBA6B40CD9}" srcOrd="0" destOrd="0" presId="urn:microsoft.com/office/officeart/2005/8/layout/hProcess4"/>
    <dgm:cxn modelId="{1CE73754-5D61-4CB0-9E4A-8944CDB2BFD0}" type="presOf" srcId="{102E85E4-D599-4F72-BC22-2A262BFA58A3}" destId="{92D3CDAE-F67D-485D-B38F-A1E8A589B65B}" srcOrd="0" destOrd="0" presId="urn:microsoft.com/office/officeart/2005/8/layout/hProcess4"/>
    <dgm:cxn modelId="{46DB3C55-57B0-4473-9110-DAC3B22B8FC8}" type="presOf" srcId="{A177FF7A-EB1A-489B-9884-0B7F7C004531}" destId="{7BB3FBC3-EEF7-4E10-B82E-FE018E0ECB3A}" srcOrd="0" destOrd="0" presId="urn:microsoft.com/office/officeart/2005/8/layout/hProcess4"/>
    <dgm:cxn modelId="{5129AB7A-4360-4EA0-9EA9-E14154D7F2DC}" srcId="{102E85E4-D599-4F72-BC22-2A262BFA58A3}" destId="{A177FF7A-EB1A-489B-9884-0B7F7C004531}" srcOrd="3" destOrd="0" parTransId="{4D1BF339-B932-4C59-8AA9-125538B51F07}" sibTransId="{8E244BD2-C1B2-4514-8B12-70EA29553512}"/>
    <dgm:cxn modelId="{8D188589-26E1-48CA-B2CF-C8A559A6532D}" type="presOf" srcId="{DFA2DDAD-6CDE-4D44-95A3-C93503C2EE55}" destId="{D09FED6A-7861-472A-B774-92FFF3191462}" srcOrd="0" destOrd="0" presId="urn:microsoft.com/office/officeart/2005/8/layout/hProcess4"/>
    <dgm:cxn modelId="{A077999D-CD67-4C21-97D2-6618D24AD055}" type="presOf" srcId="{AFF1A6A7-B389-4C59-9C97-C0F8B5B5D17D}" destId="{0CA4042F-E599-49D3-9278-B4192727F3F6}" srcOrd="0" destOrd="0" presId="urn:microsoft.com/office/officeart/2005/8/layout/hProcess4"/>
    <dgm:cxn modelId="{EAFF8CAF-320E-4A82-82FC-9CF04725DABE}" type="presOf" srcId="{6DB0DBEB-6C25-45D3-B367-3A78EBD2F2B0}" destId="{FEBED925-6922-4FA2-A6BF-357149DC9853}" srcOrd="0" destOrd="0" presId="urn:microsoft.com/office/officeart/2005/8/layout/hProcess4"/>
    <dgm:cxn modelId="{6CB5C9F8-EDAD-41B1-BBB2-0A324B59AEB8}" srcId="{102E85E4-D599-4F72-BC22-2A262BFA58A3}" destId="{6DB0DBEB-6C25-45D3-B367-3A78EBD2F2B0}" srcOrd="0" destOrd="0" parTransId="{02666817-3B9B-41CF-9A71-F0971D3143C1}" sibTransId="{55BD00FF-45B0-431E-881C-53A5A364B1C9}"/>
    <dgm:cxn modelId="{18347D04-6F0F-4059-93F1-0615EBDB379E}" type="presParOf" srcId="{92D3CDAE-F67D-485D-B38F-A1E8A589B65B}" destId="{C55D7933-CDA2-415B-ADFC-62F20232735A}" srcOrd="0" destOrd="0" presId="urn:microsoft.com/office/officeart/2005/8/layout/hProcess4"/>
    <dgm:cxn modelId="{373BACB0-D315-4A37-AE0C-43CC9379E6BD}" type="presParOf" srcId="{92D3CDAE-F67D-485D-B38F-A1E8A589B65B}" destId="{6DA91C54-98E5-4D1B-891E-A71EB6D042E9}" srcOrd="1" destOrd="0" presId="urn:microsoft.com/office/officeart/2005/8/layout/hProcess4"/>
    <dgm:cxn modelId="{505CCA29-0C46-491E-A701-67F6EE0F6AEB}" type="presParOf" srcId="{92D3CDAE-F67D-485D-B38F-A1E8A589B65B}" destId="{3C95B7E4-A177-47CC-88E1-F0F021DF913C}" srcOrd="2" destOrd="0" presId="urn:microsoft.com/office/officeart/2005/8/layout/hProcess4"/>
    <dgm:cxn modelId="{39D7C446-9D9E-4680-A3DE-203DF5DB32B5}" type="presParOf" srcId="{3C95B7E4-A177-47CC-88E1-F0F021DF913C}" destId="{454BC2AB-76AD-4358-8F71-A2DAFE51B825}" srcOrd="0" destOrd="0" presId="urn:microsoft.com/office/officeart/2005/8/layout/hProcess4"/>
    <dgm:cxn modelId="{656D370C-3F24-4952-9A39-6A498583A778}" type="presParOf" srcId="{454BC2AB-76AD-4358-8F71-A2DAFE51B825}" destId="{DD853777-9FF3-48EE-BBBC-17A988E34F4D}" srcOrd="0" destOrd="0" presId="urn:microsoft.com/office/officeart/2005/8/layout/hProcess4"/>
    <dgm:cxn modelId="{E3507220-52A0-469F-AEDD-358B55CE3ACA}" type="presParOf" srcId="{454BC2AB-76AD-4358-8F71-A2DAFE51B825}" destId="{F9E44307-F300-494B-9CBC-D03977F63C80}" srcOrd="1" destOrd="0" presId="urn:microsoft.com/office/officeart/2005/8/layout/hProcess4"/>
    <dgm:cxn modelId="{0C46D0E5-5DA2-43F3-B601-E4F8146E704C}" type="presParOf" srcId="{454BC2AB-76AD-4358-8F71-A2DAFE51B825}" destId="{720C5CB0-06EA-4100-AB31-365DB7448708}" srcOrd="2" destOrd="0" presId="urn:microsoft.com/office/officeart/2005/8/layout/hProcess4"/>
    <dgm:cxn modelId="{53CAD285-35C2-4854-9A7C-BE1AF6222DB7}" type="presParOf" srcId="{454BC2AB-76AD-4358-8F71-A2DAFE51B825}" destId="{FEBED925-6922-4FA2-A6BF-357149DC9853}" srcOrd="3" destOrd="0" presId="urn:microsoft.com/office/officeart/2005/8/layout/hProcess4"/>
    <dgm:cxn modelId="{F948F1F2-12C2-4359-82C9-8BD2DAB44C6E}" type="presParOf" srcId="{454BC2AB-76AD-4358-8F71-A2DAFE51B825}" destId="{3B2491F7-09B4-421F-BBA4-29945530770B}" srcOrd="4" destOrd="0" presId="urn:microsoft.com/office/officeart/2005/8/layout/hProcess4"/>
    <dgm:cxn modelId="{A0F4FC22-7889-4768-9737-F963564E18F4}" type="presParOf" srcId="{3C95B7E4-A177-47CC-88E1-F0F021DF913C}" destId="{61423F94-74A7-4CB6-9617-32EEE91E60B2}" srcOrd="1" destOrd="0" presId="urn:microsoft.com/office/officeart/2005/8/layout/hProcess4"/>
    <dgm:cxn modelId="{77546299-6241-4875-A069-3B76EC6EB404}" type="presParOf" srcId="{3C95B7E4-A177-47CC-88E1-F0F021DF913C}" destId="{DB3996CE-27EC-43AA-83D0-5D8F5F84D194}" srcOrd="2" destOrd="0" presId="urn:microsoft.com/office/officeart/2005/8/layout/hProcess4"/>
    <dgm:cxn modelId="{604A22FF-490B-4764-9284-4EF8C77CC39A}" type="presParOf" srcId="{DB3996CE-27EC-43AA-83D0-5D8F5F84D194}" destId="{1BA284C5-9229-4F6A-BD04-A3F77FA8B452}" srcOrd="0" destOrd="0" presId="urn:microsoft.com/office/officeart/2005/8/layout/hProcess4"/>
    <dgm:cxn modelId="{A5DFB811-41A0-46B1-ABD2-6B05B66EE72D}" type="presParOf" srcId="{DB3996CE-27EC-43AA-83D0-5D8F5F84D194}" destId="{BDC89F8B-100C-45D5-B130-26BFC8FEF3C0}" srcOrd="1" destOrd="0" presId="urn:microsoft.com/office/officeart/2005/8/layout/hProcess4"/>
    <dgm:cxn modelId="{06DFD92A-8AF0-4085-B175-26D474DE9E6A}" type="presParOf" srcId="{DB3996CE-27EC-43AA-83D0-5D8F5F84D194}" destId="{800FBD71-A92B-4879-9DFD-D70C1C0F175D}" srcOrd="2" destOrd="0" presId="urn:microsoft.com/office/officeart/2005/8/layout/hProcess4"/>
    <dgm:cxn modelId="{6CE2C7E9-4923-4FA7-8853-8CFECC127BC0}" type="presParOf" srcId="{DB3996CE-27EC-43AA-83D0-5D8F5F84D194}" destId="{0CA4042F-E599-49D3-9278-B4192727F3F6}" srcOrd="3" destOrd="0" presId="urn:microsoft.com/office/officeart/2005/8/layout/hProcess4"/>
    <dgm:cxn modelId="{537BA5D4-3826-4AE3-8E9C-8A4A93B7CA63}" type="presParOf" srcId="{DB3996CE-27EC-43AA-83D0-5D8F5F84D194}" destId="{D3D7E53E-0B99-4851-8AE1-6532BDEE8EB9}" srcOrd="4" destOrd="0" presId="urn:microsoft.com/office/officeart/2005/8/layout/hProcess4"/>
    <dgm:cxn modelId="{4A382C70-CD9C-4BE5-8A22-63F23CDE7E55}" type="presParOf" srcId="{3C95B7E4-A177-47CC-88E1-F0F021DF913C}" destId="{D09FED6A-7861-472A-B774-92FFF3191462}" srcOrd="3" destOrd="0" presId="urn:microsoft.com/office/officeart/2005/8/layout/hProcess4"/>
    <dgm:cxn modelId="{04106763-5A2E-4D0A-A89F-6DD63FDDDC9D}" type="presParOf" srcId="{3C95B7E4-A177-47CC-88E1-F0F021DF913C}" destId="{21A01711-E7C5-4CB8-AB4D-EAA280072E7B}" srcOrd="4" destOrd="0" presId="urn:microsoft.com/office/officeart/2005/8/layout/hProcess4"/>
    <dgm:cxn modelId="{AE56C3CC-97CA-4002-AB1F-6F7E47C9BEA1}" type="presParOf" srcId="{21A01711-E7C5-4CB8-AB4D-EAA280072E7B}" destId="{2D9E1FA6-671E-4462-BF27-B6973715874D}" srcOrd="0" destOrd="0" presId="urn:microsoft.com/office/officeart/2005/8/layout/hProcess4"/>
    <dgm:cxn modelId="{2E88FF10-FB67-406B-B3A2-4DA91D31BE13}" type="presParOf" srcId="{21A01711-E7C5-4CB8-AB4D-EAA280072E7B}" destId="{31A80D62-D53C-4D2B-8030-EBB6AB257B7D}" srcOrd="1" destOrd="0" presId="urn:microsoft.com/office/officeart/2005/8/layout/hProcess4"/>
    <dgm:cxn modelId="{DD60D2FC-AD62-4315-85A5-F9AEE5056E98}" type="presParOf" srcId="{21A01711-E7C5-4CB8-AB4D-EAA280072E7B}" destId="{E99BD197-614E-4245-A038-75F7DF032551}" srcOrd="2" destOrd="0" presId="urn:microsoft.com/office/officeart/2005/8/layout/hProcess4"/>
    <dgm:cxn modelId="{F62A1722-70CF-425F-838E-D3B84B1F158F}" type="presParOf" srcId="{21A01711-E7C5-4CB8-AB4D-EAA280072E7B}" destId="{3468C06C-68E4-4C0A-B65E-6319C5D92EBF}" srcOrd="3" destOrd="0" presId="urn:microsoft.com/office/officeart/2005/8/layout/hProcess4"/>
    <dgm:cxn modelId="{6D085292-2D70-4E7D-AE87-6942C0319B74}" type="presParOf" srcId="{21A01711-E7C5-4CB8-AB4D-EAA280072E7B}" destId="{B9311311-5DB2-4E53-959D-EE522C15C8CE}" srcOrd="4" destOrd="0" presId="urn:microsoft.com/office/officeart/2005/8/layout/hProcess4"/>
    <dgm:cxn modelId="{54D40424-4670-49F2-B96C-ABE580B44448}" type="presParOf" srcId="{3C95B7E4-A177-47CC-88E1-F0F021DF913C}" destId="{5767B8B1-FB8D-4CDF-A814-61FBA6B40CD9}" srcOrd="5" destOrd="0" presId="urn:microsoft.com/office/officeart/2005/8/layout/hProcess4"/>
    <dgm:cxn modelId="{50DFDF00-64D6-4747-A6A1-4A2685F220AE}" type="presParOf" srcId="{3C95B7E4-A177-47CC-88E1-F0F021DF913C}" destId="{04184425-E818-4E3A-85B6-57F833850010}" srcOrd="6" destOrd="0" presId="urn:microsoft.com/office/officeart/2005/8/layout/hProcess4"/>
    <dgm:cxn modelId="{FDEAE444-8B68-4433-AAF0-ADD0F5B4852A}" type="presParOf" srcId="{04184425-E818-4E3A-85B6-57F833850010}" destId="{2F9CE85B-4968-4BDC-9A3C-60278BE91878}" srcOrd="0" destOrd="0" presId="urn:microsoft.com/office/officeart/2005/8/layout/hProcess4"/>
    <dgm:cxn modelId="{1598847E-05AC-4DD6-BF0F-F0316DC99186}" type="presParOf" srcId="{04184425-E818-4E3A-85B6-57F833850010}" destId="{8264E17E-B091-42D0-A5B1-7A231268F610}" srcOrd="1" destOrd="0" presId="urn:microsoft.com/office/officeart/2005/8/layout/hProcess4"/>
    <dgm:cxn modelId="{25514FBA-0146-48A3-AD9A-44B6F0D3889C}" type="presParOf" srcId="{04184425-E818-4E3A-85B6-57F833850010}" destId="{442AA995-0F45-4C72-9AB7-8289C5CF3812}" srcOrd="2" destOrd="0" presId="urn:microsoft.com/office/officeart/2005/8/layout/hProcess4"/>
    <dgm:cxn modelId="{A4C27424-5E5B-44EF-A3B2-818E4427824D}" type="presParOf" srcId="{04184425-E818-4E3A-85B6-57F833850010}" destId="{7BB3FBC3-EEF7-4E10-B82E-FE018E0ECB3A}" srcOrd="3" destOrd="0" presId="urn:microsoft.com/office/officeart/2005/8/layout/hProcess4"/>
    <dgm:cxn modelId="{395267BD-3A9D-4F93-92AF-D3EA886F488C}" type="presParOf" srcId="{04184425-E818-4E3A-85B6-57F833850010}" destId="{4301A777-EC27-40F9-9302-9907D5A1321D}" srcOrd="4" destOrd="0" presId="urn:microsoft.com/office/officeart/2005/8/layout/h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2E85E4-D599-4F72-BC22-2A262BFA58A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DB0DBEB-6C25-45D3-B367-3A78EBD2F2B0}">
      <dgm:prSet phldrT="[Tekst]" custT="1"/>
      <dgm:spPr>
        <a:solidFill>
          <a:schemeClr val="tx2">
            <a:lumMod val="75000"/>
          </a:schemeClr>
        </a:solidFill>
      </dgm:spPr>
      <dgm:t>
        <a:bodyPr/>
        <a:lstStyle/>
        <a:p>
          <a:r>
            <a:rPr lang="en-GB" sz="1000" dirty="0"/>
            <a:t>Image Building &amp; Marketing</a:t>
          </a:r>
        </a:p>
      </dgm:t>
    </dgm:pt>
    <dgm:pt modelId="{02666817-3B9B-41CF-9A71-F0971D3143C1}" type="parTrans" cxnId="{6CB5C9F8-EDAD-41B1-BBB2-0A324B59AEB8}">
      <dgm:prSet/>
      <dgm:spPr/>
      <dgm:t>
        <a:bodyPr/>
        <a:lstStyle/>
        <a:p>
          <a:endParaRPr lang="en-US" sz="1000"/>
        </a:p>
      </dgm:t>
    </dgm:pt>
    <dgm:pt modelId="{55BD00FF-45B0-431E-881C-53A5A364B1C9}" type="sibTrans" cxnId="{6CB5C9F8-EDAD-41B1-BBB2-0A324B59AEB8}">
      <dgm:prSet/>
      <dgm:spPr>
        <a:solidFill>
          <a:schemeClr val="tx2">
            <a:lumMod val="75000"/>
          </a:schemeClr>
        </a:solidFill>
      </dgm:spPr>
      <dgm:t>
        <a:bodyPr/>
        <a:lstStyle/>
        <a:p>
          <a:endParaRPr lang="en-US" sz="1000"/>
        </a:p>
      </dgm:t>
    </dgm:pt>
    <dgm:pt modelId="{445516FE-9F71-487D-B6DD-5A4A930148BD}">
      <dgm:prSet phldrT="[Tekst]" custT="1"/>
      <dgm:spPr>
        <a:solidFill>
          <a:schemeClr val="tx2">
            <a:lumMod val="75000"/>
          </a:schemeClr>
        </a:solidFill>
      </dgm:spPr>
      <dgm:t>
        <a:bodyPr/>
        <a:lstStyle/>
        <a:p>
          <a:r>
            <a:rPr lang="en-GB" sz="1000" dirty="0"/>
            <a:t>Investor Servicing &amp; Facilitation</a:t>
          </a:r>
        </a:p>
      </dgm:t>
    </dgm:pt>
    <dgm:pt modelId="{954E32B3-51FD-422A-AC9B-269E106132CC}" type="parTrans" cxnId="{C8A28A5B-4D0F-401E-9262-3C6BAFFA25BB}">
      <dgm:prSet/>
      <dgm:spPr/>
      <dgm:t>
        <a:bodyPr/>
        <a:lstStyle/>
        <a:p>
          <a:endParaRPr lang="en-US" sz="1000"/>
        </a:p>
      </dgm:t>
    </dgm:pt>
    <dgm:pt modelId="{367AD1AA-0666-457C-87C4-3A9B54E85F71}" type="sibTrans" cxnId="{C8A28A5B-4D0F-401E-9262-3C6BAFFA25BB}">
      <dgm:prSet/>
      <dgm:spPr>
        <a:solidFill>
          <a:schemeClr val="tx2">
            <a:lumMod val="75000"/>
          </a:schemeClr>
        </a:solidFill>
      </dgm:spPr>
      <dgm:t>
        <a:bodyPr/>
        <a:lstStyle/>
        <a:p>
          <a:endParaRPr lang="en-US" sz="1000"/>
        </a:p>
      </dgm:t>
    </dgm:pt>
    <dgm:pt modelId="{A177FF7A-EB1A-489B-9884-0B7F7C004531}">
      <dgm:prSet custT="1"/>
      <dgm:spPr>
        <a:solidFill>
          <a:schemeClr val="tx2">
            <a:lumMod val="75000"/>
          </a:schemeClr>
        </a:solidFill>
      </dgm:spPr>
      <dgm:t>
        <a:bodyPr/>
        <a:lstStyle/>
        <a:p>
          <a:r>
            <a:rPr lang="en-GB" sz="1000" dirty="0"/>
            <a:t>Investor Aftercare &amp; Policy Advocacy</a:t>
          </a:r>
        </a:p>
      </dgm:t>
    </dgm:pt>
    <dgm:pt modelId="{4D1BF339-B932-4C59-8AA9-125538B51F07}" type="parTrans" cxnId="{5129AB7A-4360-4EA0-9EA9-E14154D7F2DC}">
      <dgm:prSet/>
      <dgm:spPr/>
      <dgm:t>
        <a:bodyPr/>
        <a:lstStyle/>
        <a:p>
          <a:endParaRPr lang="en-US" sz="1000"/>
        </a:p>
      </dgm:t>
    </dgm:pt>
    <dgm:pt modelId="{8E244BD2-C1B2-4514-8B12-70EA29553512}" type="sibTrans" cxnId="{5129AB7A-4360-4EA0-9EA9-E14154D7F2DC}">
      <dgm:prSet/>
      <dgm:spPr/>
      <dgm:t>
        <a:bodyPr/>
        <a:lstStyle/>
        <a:p>
          <a:endParaRPr lang="en-US" sz="1000"/>
        </a:p>
      </dgm:t>
    </dgm:pt>
    <dgm:pt modelId="{AFF1A6A7-B389-4C59-9C97-C0F8B5B5D17D}">
      <dgm:prSet phldrT="[Tekst]" custT="1"/>
      <dgm:spPr>
        <a:solidFill>
          <a:schemeClr val="tx2">
            <a:lumMod val="75000"/>
          </a:schemeClr>
        </a:solidFill>
      </dgm:spPr>
      <dgm:t>
        <a:bodyPr/>
        <a:lstStyle/>
        <a:p>
          <a:r>
            <a:rPr lang="en-GB" sz="1000" dirty="0"/>
            <a:t>Lead Generation &amp; Targeting</a:t>
          </a:r>
        </a:p>
      </dgm:t>
    </dgm:pt>
    <dgm:pt modelId="{DFA2DDAD-6CDE-4D44-95A3-C93503C2EE55}" type="sibTrans" cxnId="{BA287212-2DB8-4B8C-AAD7-DE64B0BB558B}">
      <dgm:prSet/>
      <dgm:spPr>
        <a:solidFill>
          <a:schemeClr val="tx2">
            <a:lumMod val="75000"/>
          </a:schemeClr>
        </a:solidFill>
      </dgm:spPr>
      <dgm:t>
        <a:bodyPr/>
        <a:lstStyle/>
        <a:p>
          <a:endParaRPr lang="en-US" sz="1000"/>
        </a:p>
      </dgm:t>
    </dgm:pt>
    <dgm:pt modelId="{3F1B099B-2A20-42BB-94CC-60079A0730FA}" type="parTrans" cxnId="{BA287212-2DB8-4B8C-AAD7-DE64B0BB558B}">
      <dgm:prSet/>
      <dgm:spPr/>
      <dgm:t>
        <a:bodyPr/>
        <a:lstStyle/>
        <a:p>
          <a:endParaRPr lang="en-US" sz="1000"/>
        </a:p>
      </dgm:t>
    </dgm:pt>
    <dgm:pt modelId="{92D3CDAE-F67D-485D-B38F-A1E8A589B65B}" type="pres">
      <dgm:prSet presAssocID="{102E85E4-D599-4F72-BC22-2A262BFA58A3}" presName="Name0" presStyleCnt="0">
        <dgm:presLayoutVars>
          <dgm:dir/>
          <dgm:animLvl val="lvl"/>
          <dgm:resizeHandles val="exact"/>
        </dgm:presLayoutVars>
      </dgm:prSet>
      <dgm:spPr/>
    </dgm:pt>
    <dgm:pt modelId="{C55D7933-CDA2-415B-ADFC-62F20232735A}" type="pres">
      <dgm:prSet presAssocID="{102E85E4-D599-4F72-BC22-2A262BFA58A3}" presName="tSp" presStyleCnt="0"/>
      <dgm:spPr/>
    </dgm:pt>
    <dgm:pt modelId="{6DA91C54-98E5-4D1B-891E-A71EB6D042E9}" type="pres">
      <dgm:prSet presAssocID="{102E85E4-D599-4F72-BC22-2A262BFA58A3}" presName="bSp" presStyleCnt="0"/>
      <dgm:spPr/>
    </dgm:pt>
    <dgm:pt modelId="{3C95B7E4-A177-47CC-88E1-F0F021DF913C}" type="pres">
      <dgm:prSet presAssocID="{102E85E4-D599-4F72-BC22-2A262BFA58A3}" presName="process" presStyleCnt="0"/>
      <dgm:spPr/>
    </dgm:pt>
    <dgm:pt modelId="{454BC2AB-76AD-4358-8F71-A2DAFE51B825}" type="pres">
      <dgm:prSet presAssocID="{6DB0DBEB-6C25-45D3-B367-3A78EBD2F2B0}" presName="composite1" presStyleCnt="0"/>
      <dgm:spPr/>
    </dgm:pt>
    <dgm:pt modelId="{DD853777-9FF3-48EE-BBBC-17A988E34F4D}" type="pres">
      <dgm:prSet presAssocID="{6DB0DBEB-6C25-45D3-B367-3A78EBD2F2B0}" presName="dummyNode1" presStyleLbl="node1" presStyleIdx="0" presStyleCnt="4"/>
      <dgm:spPr/>
    </dgm:pt>
    <dgm:pt modelId="{F9E44307-F300-494B-9CBC-D03977F63C80}" type="pres">
      <dgm:prSet presAssocID="{6DB0DBEB-6C25-45D3-B367-3A78EBD2F2B0}" presName="childNode1" presStyleLbl="bgAcc1" presStyleIdx="0" presStyleCnt="4" custFlipVert="1" custScaleY="8224" custLinFactNeighborX="11871" custLinFactNeighborY="49346">
        <dgm:presLayoutVars>
          <dgm:bulletEnabled val="1"/>
        </dgm:presLayoutVars>
      </dgm:prSet>
      <dgm:spPr>
        <a:ln>
          <a:solidFill>
            <a:schemeClr val="bg1"/>
          </a:solidFill>
        </a:ln>
      </dgm:spPr>
    </dgm:pt>
    <dgm:pt modelId="{720C5CB0-06EA-4100-AB31-365DB7448708}" type="pres">
      <dgm:prSet presAssocID="{6DB0DBEB-6C25-45D3-B367-3A78EBD2F2B0}" presName="childNode1tx" presStyleLbl="bgAcc1" presStyleIdx="0" presStyleCnt="4">
        <dgm:presLayoutVars>
          <dgm:bulletEnabled val="1"/>
        </dgm:presLayoutVars>
      </dgm:prSet>
      <dgm:spPr/>
    </dgm:pt>
    <dgm:pt modelId="{FEBED925-6922-4FA2-A6BF-357149DC9853}" type="pres">
      <dgm:prSet presAssocID="{6DB0DBEB-6C25-45D3-B367-3A78EBD2F2B0}" presName="parentNode1" presStyleLbl="node1" presStyleIdx="0" presStyleCnt="4" custScaleX="157136" custLinFactNeighborX="1908" custLinFactNeighborY="-43178">
        <dgm:presLayoutVars>
          <dgm:chMax val="1"/>
          <dgm:bulletEnabled val="1"/>
        </dgm:presLayoutVars>
      </dgm:prSet>
      <dgm:spPr/>
    </dgm:pt>
    <dgm:pt modelId="{3B2491F7-09B4-421F-BBA4-29945530770B}" type="pres">
      <dgm:prSet presAssocID="{6DB0DBEB-6C25-45D3-B367-3A78EBD2F2B0}" presName="connSite1" presStyleCnt="0"/>
      <dgm:spPr/>
    </dgm:pt>
    <dgm:pt modelId="{61423F94-74A7-4CB6-9617-32EEE91E60B2}" type="pres">
      <dgm:prSet presAssocID="{55BD00FF-45B0-431E-881C-53A5A364B1C9}" presName="Name9" presStyleLbl="sibTrans2D1" presStyleIdx="0" presStyleCnt="3"/>
      <dgm:spPr/>
    </dgm:pt>
    <dgm:pt modelId="{DB3996CE-27EC-43AA-83D0-5D8F5F84D194}" type="pres">
      <dgm:prSet presAssocID="{AFF1A6A7-B389-4C59-9C97-C0F8B5B5D17D}" presName="composite2" presStyleCnt="0"/>
      <dgm:spPr/>
    </dgm:pt>
    <dgm:pt modelId="{1BA284C5-9229-4F6A-BD04-A3F77FA8B452}" type="pres">
      <dgm:prSet presAssocID="{AFF1A6A7-B389-4C59-9C97-C0F8B5B5D17D}" presName="dummyNode2" presStyleLbl="node1" presStyleIdx="0" presStyleCnt="4"/>
      <dgm:spPr/>
    </dgm:pt>
    <dgm:pt modelId="{BDC89F8B-100C-45D5-B130-26BFC8FEF3C0}" type="pres">
      <dgm:prSet presAssocID="{AFF1A6A7-B389-4C59-9C97-C0F8B5B5D17D}" presName="childNode2" presStyleLbl="bgAcc1" presStyleIdx="1" presStyleCnt="4" custFlipVert="1" custScaleY="4935" custLinFactNeighborX="16958" custLinFactNeighborY="-49346">
        <dgm:presLayoutVars>
          <dgm:bulletEnabled val="1"/>
        </dgm:presLayoutVars>
      </dgm:prSet>
      <dgm:spPr>
        <a:noFill/>
        <a:ln>
          <a:noFill/>
        </a:ln>
      </dgm:spPr>
    </dgm:pt>
    <dgm:pt modelId="{800FBD71-A92B-4879-9DFD-D70C1C0F175D}" type="pres">
      <dgm:prSet presAssocID="{AFF1A6A7-B389-4C59-9C97-C0F8B5B5D17D}" presName="childNode2tx" presStyleLbl="bgAcc1" presStyleIdx="1" presStyleCnt="4">
        <dgm:presLayoutVars>
          <dgm:bulletEnabled val="1"/>
        </dgm:presLayoutVars>
      </dgm:prSet>
      <dgm:spPr/>
    </dgm:pt>
    <dgm:pt modelId="{0CA4042F-E599-49D3-9278-B4192727F3F6}" type="pres">
      <dgm:prSet presAssocID="{AFF1A6A7-B389-4C59-9C97-C0F8B5B5D17D}" presName="parentNode2" presStyleLbl="node1" presStyleIdx="1" presStyleCnt="4" custScaleX="164099" custLinFactY="16148" custLinFactNeighborX="-3012" custLinFactNeighborY="100000">
        <dgm:presLayoutVars>
          <dgm:chMax val="0"/>
          <dgm:bulletEnabled val="1"/>
        </dgm:presLayoutVars>
      </dgm:prSet>
      <dgm:spPr/>
    </dgm:pt>
    <dgm:pt modelId="{D3D7E53E-0B99-4851-8AE1-6532BDEE8EB9}" type="pres">
      <dgm:prSet presAssocID="{AFF1A6A7-B389-4C59-9C97-C0F8B5B5D17D}" presName="connSite2" presStyleCnt="0"/>
      <dgm:spPr/>
    </dgm:pt>
    <dgm:pt modelId="{D09FED6A-7861-472A-B774-92FFF3191462}" type="pres">
      <dgm:prSet presAssocID="{DFA2DDAD-6CDE-4D44-95A3-C93503C2EE55}" presName="Name18" presStyleLbl="sibTrans2D1" presStyleIdx="1" presStyleCnt="3"/>
      <dgm:spPr/>
    </dgm:pt>
    <dgm:pt modelId="{21A01711-E7C5-4CB8-AB4D-EAA280072E7B}" type="pres">
      <dgm:prSet presAssocID="{445516FE-9F71-487D-B6DD-5A4A930148BD}" presName="composite1" presStyleCnt="0"/>
      <dgm:spPr/>
    </dgm:pt>
    <dgm:pt modelId="{2D9E1FA6-671E-4462-BF27-B6973715874D}" type="pres">
      <dgm:prSet presAssocID="{445516FE-9F71-487D-B6DD-5A4A930148BD}" presName="dummyNode1" presStyleLbl="node1" presStyleIdx="1" presStyleCnt="4"/>
      <dgm:spPr/>
    </dgm:pt>
    <dgm:pt modelId="{31A80D62-D53C-4D2B-8030-EBB6AB257B7D}" type="pres">
      <dgm:prSet presAssocID="{445516FE-9F71-487D-B6DD-5A4A930148BD}" presName="childNode1" presStyleLbl="bgAcc1" presStyleIdx="2" presStyleCnt="4" custScaleY="10280" custLinFactNeighborX="12586" custLinFactNeighborY="75964">
        <dgm:presLayoutVars>
          <dgm:bulletEnabled val="1"/>
        </dgm:presLayoutVars>
      </dgm:prSet>
      <dgm:spPr>
        <a:noFill/>
        <a:ln>
          <a:noFill/>
        </a:ln>
      </dgm:spPr>
    </dgm:pt>
    <dgm:pt modelId="{E99BD197-614E-4245-A038-75F7DF032551}" type="pres">
      <dgm:prSet presAssocID="{445516FE-9F71-487D-B6DD-5A4A930148BD}" presName="childNode1tx" presStyleLbl="bgAcc1" presStyleIdx="2" presStyleCnt="4">
        <dgm:presLayoutVars>
          <dgm:bulletEnabled val="1"/>
        </dgm:presLayoutVars>
      </dgm:prSet>
      <dgm:spPr/>
    </dgm:pt>
    <dgm:pt modelId="{3468C06C-68E4-4C0A-B65E-6319C5D92EBF}" type="pres">
      <dgm:prSet presAssocID="{445516FE-9F71-487D-B6DD-5A4A930148BD}" presName="parentNode1" presStyleLbl="node1" presStyleIdx="2" presStyleCnt="4" custScaleX="162578" custLinFactNeighborX="-1908" custLinFactNeighborY="-50374">
        <dgm:presLayoutVars>
          <dgm:chMax val="1"/>
          <dgm:bulletEnabled val="1"/>
        </dgm:presLayoutVars>
      </dgm:prSet>
      <dgm:spPr/>
    </dgm:pt>
    <dgm:pt modelId="{B9311311-5DB2-4E53-959D-EE522C15C8CE}" type="pres">
      <dgm:prSet presAssocID="{445516FE-9F71-487D-B6DD-5A4A930148BD}" presName="connSite1" presStyleCnt="0"/>
      <dgm:spPr/>
    </dgm:pt>
    <dgm:pt modelId="{5767B8B1-FB8D-4CDF-A814-61FBA6B40CD9}" type="pres">
      <dgm:prSet presAssocID="{367AD1AA-0666-457C-87C4-3A9B54E85F71}" presName="Name9" presStyleLbl="sibTrans2D1" presStyleIdx="2" presStyleCnt="3"/>
      <dgm:spPr/>
    </dgm:pt>
    <dgm:pt modelId="{04184425-E818-4E3A-85B6-57F833850010}" type="pres">
      <dgm:prSet presAssocID="{A177FF7A-EB1A-489B-9884-0B7F7C004531}" presName="composite2" presStyleCnt="0"/>
      <dgm:spPr/>
    </dgm:pt>
    <dgm:pt modelId="{2F9CE85B-4968-4BDC-9A3C-60278BE91878}" type="pres">
      <dgm:prSet presAssocID="{A177FF7A-EB1A-489B-9884-0B7F7C004531}" presName="dummyNode2" presStyleLbl="node1" presStyleIdx="2" presStyleCnt="4"/>
      <dgm:spPr/>
    </dgm:pt>
    <dgm:pt modelId="{8264E17E-B091-42D0-A5B1-7A231268F610}" type="pres">
      <dgm:prSet presAssocID="{A177FF7A-EB1A-489B-9884-0B7F7C004531}" presName="childNode2" presStyleLbl="bgAcc1" presStyleIdx="3" presStyleCnt="4" custFlipVert="1" custScaleY="10280" custLinFactNeighborX="11004" custLinFactNeighborY="-55136">
        <dgm:presLayoutVars>
          <dgm:bulletEnabled val="1"/>
        </dgm:presLayoutVars>
      </dgm:prSet>
      <dgm:spPr>
        <a:noFill/>
        <a:ln>
          <a:noFill/>
        </a:ln>
      </dgm:spPr>
    </dgm:pt>
    <dgm:pt modelId="{442AA995-0F45-4C72-9AB7-8289C5CF3812}" type="pres">
      <dgm:prSet presAssocID="{A177FF7A-EB1A-489B-9884-0B7F7C004531}" presName="childNode2tx" presStyleLbl="bgAcc1" presStyleIdx="3" presStyleCnt="4">
        <dgm:presLayoutVars>
          <dgm:bulletEnabled val="1"/>
        </dgm:presLayoutVars>
      </dgm:prSet>
      <dgm:spPr/>
    </dgm:pt>
    <dgm:pt modelId="{7BB3FBC3-EEF7-4E10-B82E-FE018E0ECB3A}" type="pres">
      <dgm:prSet presAssocID="{A177FF7A-EB1A-489B-9884-0B7F7C004531}" presName="parentNode2" presStyleLbl="node1" presStyleIdx="3" presStyleCnt="4" custScaleX="161929" custLinFactNeighborX="378" custLinFactNeighborY="94308">
        <dgm:presLayoutVars>
          <dgm:chMax val="0"/>
          <dgm:bulletEnabled val="1"/>
        </dgm:presLayoutVars>
      </dgm:prSet>
      <dgm:spPr/>
    </dgm:pt>
    <dgm:pt modelId="{4301A777-EC27-40F9-9302-9907D5A1321D}" type="pres">
      <dgm:prSet presAssocID="{A177FF7A-EB1A-489B-9884-0B7F7C004531}" presName="connSite2" presStyleCnt="0"/>
      <dgm:spPr/>
    </dgm:pt>
  </dgm:ptLst>
  <dgm:cxnLst>
    <dgm:cxn modelId="{BA287212-2DB8-4B8C-AAD7-DE64B0BB558B}" srcId="{102E85E4-D599-4F72-BC22-2A262BFA58A3}" destId="{AFF1A6A7-B389-4C59-9C97-C0F8B5B5D17D}" srcOrd="1" destOrd="0" parTransId="{3F1B099B-2A20-42BB-94CC-60079A0730FA}" sibTransId="{DFA2DDAD-6CDE-4D44-95A3-C93503C2EE55}"/>
    <dgm:cxn modelId="{A598351A-D888-45A6-834B-9AC06949CE0B}" type="presOf" srcId="{DFA2DDAD-6CDE-4D44-95A3-C93503C2EE55}" destId="{D09FED6A-7861-472A-B774-92FFF3191462}" srcOrd="0" destOrd="0" presId="urn:microsoft.com/office/officeart/2005/8/layout/hProcess4"/>
    <dgm:cxn modelId="{4EACAE3C-C507-46C2-997C-80C064A0BD6E}" type="presOf" srcId="{367AD1AA-0666-457C-87C4-3A9B54E85F71}" destId="{5767B8B1-FB8D-4CDF-A814-61FBA6B40CD9}" srcOrd="0" destOrd="0" presId="urn:microsoft.com/office/officeart/2005/8/layout/hProcess4"/>
    <dgm:cxn modelId="{C8A28A5B-4D0F-401E-9262-3C6BAFFA25BB}" srcId="{102E85E4-D599-4F72-BC22-2A262BFA58A3}" destId="{445516FE-9F71-487D-B6DD-5A4A930148BD}" srcOrd="2" destOrd="0" parTransId="{954E32B3-51FD-422A-AC9B-269E106132CC}" sibTransId="{367AD1AA-0666-457C-87C4-3A9B54E85F71}"/>
    <dgm:cxn modelId="{CFD7166C-01AC-4302-B640-0EEC072EE75C}" type="presOf" srcId="{55BD00FF-45B0-431E-881C-53A5A364B1C9}" destId="{61423F94-74A7-4CB6-9617-32EEE91E60B2}" srcOrd="0" destOrd="0" presId="urn:microsoft.com/office/officeart/2005/8/layout/hProcess4"/>
    <dgm:cxn modelId="{5129AB7A-4360-4EA0-9EA9-E14154D7F2DC}" srcId="{102E85E4-D599-4F72-BC22-2A262BFA58A3}" destId="{A177FF7A-EB1A-489B-9884-0B7F7C004531}" srcOrd="3" destOrd="0" parTransId="{4D1BF339-B932-4C59-8AA9-125538B51F07}" sibTransId="{8E244BD2-C1B2-4514-8B12-70EA29553512}"/>
    <dgm:cxn modelId="{39EB64B2-3AE6-426A-AA89-4996FB20A898}" type="presOf" srcId="{A177FF7A-EB1A-489B-9884-0B7F7C004531}" destId="{7BB3FBC3-EEF7-4E10-B82E-FE018E0ECB3A}" srcOrd="0" destOrd="0" presId="urn:microsoft.com/office/officeart/2005/8/layout/hProcess4"/>
    <dgm:cxn modelId="{20F377BB-B286-4328-85A8-C85E95D1318F}" type="presOf" srcId="{AFF1A6A7-B389-4C59-9C97-C0F8B5B5D17D}" destId="{0CA4042F-E599-49D3-9278-B4192727F3F6}" srcOrd="0" destOrd="0" presId="urn:microsoft.com/office/officeart/2005/8/layout/hProcess4"/>
    <dgm:cxn modelId="{1683A1D0-A838-444F-9DC6-184153D367A3}" type="presOf" srcId="{6DB0DBEB-6C25-45D3-B367-3A78EBD2F2B0}" destId="{FEBED925-6922-4FA2-A6BF-357149DC9853}" srcOrd="0" destOrd="0" presId="urn:microsoft.com/office/officeart/2005/8/layout/hProcess4"/>
    <dgm:cxn modelId="{E951A2D4-50AA-4998-BFC8-5744733B15C7}" type="presOf" srcId="{102E85E4-D599-4F72-BC22-2A262BFA58A3}" destId="{92D3CDAE-F67D-485D-B38F-A1E8A589B65B}" srcOrd="0" destOrd="0" presId="urn:microsoft.com/office/officeart/2005/8/layout/hProcess4"/>
    <dgm:cxn modelId="{6CB5C9F8-EDAD-41B1-BBB2-0A324B59AEB8}" srcId="{102E85E4-D599-4F72-BC22-2A262BFA58A3}" destId="{6DB0DBEB-6C25-45D3-B367-3A78EBD2F2B0}" srcOrd="0" destOrd="0" parTransId="{02666817-3B9B-41CF-9A71-F0971D3143C1}" sibTransId="{55BD00FF-45B0-431E-881C-53A5A364B1C9}"/>
    <dgm:cxn modelId="{F289DAF9-C6FB-44AF-9462-E4BA0021E91C}" type="presOf" srcId="{445516FE-9F71-487D-B6DD-5A4A930148BD}" destId="{3468C06C-68E4-4C0A-B65E-6319C5D92EBF}" srcOrd="0" destOrd="0" presId="urn:microsoft.com/office/officeart/2005/8/layout/hProcess4"/>
    <dgm:cxn modelId="{436EE2EC-15BB-4675-B01B-563074B3F986}" type="presParOf" srcId="{92D3CDAE-F67D-485D-B38F-A1E8A589B65B}" destId="{C55D7933-CDA2-415B-ADFC-62F20232735A}" srcOrd="0" destOrd="0" presId="urn:microsoft.com/office/officeart/2005/8/layout/hProcess4"/>
    <dgm:cxn modelId="{7E756A5F-F32F-43C1-9878-017A73B5CE3E}" type="presParOf" srcId="{92D3CDAE-F67D-485D-B38F-A1E8A589B65B}" destId="{6DA91C54-98E5-4D1B-891E-A71EB6D042E9}" srcOrd="1" destOrd="0" presId="urn:microsoft.com/office/officeart/2005/8/layout/hProcess4"/>
    <dgm:cxn modelId="{32F8782D-8B2E-49F4-999A-85EDB4CD78C7}" type="presParOf" srcId="{92D3CDAE-F67D-485D-B38F-A1E8A589B65B}" destId="{3C95B7E4-A177-47CC-88E1-F0F021DF913C}" srcOrd="2" destOrd="0" presId="urn:microsoft.com/office/officeart/2005/8/layout/hProcess4"/>
    <dgm:cxn modelId="{06E31FC1-BE11-49D8-9997-F422B92403F5}" type="presParOf" srcId="{3C95B7E4-A177-47CC-88E1-F0F021DF913C}" destId="{454BC2AB-76AD-4358-8F71-A2DAFE51B825}" srcOrd="0" destOrd="0" presId="urn:microsoft.com/office/officeart/2005/8/layout/hProcess4"/>
    <dgm:cxn modelId="{A3E0E3AA-B231-45D7-896F-5C11FF8EB4D7}" type="presParOf" srcId="{454BC2AB-76AD-4358-8F71-A2DAFE51B825}" destId="{DD853777-9FF3-48EE-BBBC-17A988E34F4D}" srcOrd="0" destOrd="0" presId="urn:microsoft.com/office/officeart/2005/8/layout/hProcess4"/>
    <dgm:cxn modelId="{1BC2D57C-6D53-4E46-9C5D-12D237CAD455}" type="presParOf" srcId="{454BC2AB-76AD-4358-8F71-A2DAFE51B825}" destId="{F9E44307-F300-494B-9CBC-D03977F63C80}" srcOrd="1" destOrd="0" presId="urn:microsoft.com/office/officeart/2005/8/layout/hProcess4"/>
    <dgm:cxn modelId="{430297EA-F213-49B5-9B32-5D9EF9F1C6F0}" type="presParOf" srcId="{454BC2AB-76AD-4358-8F71-A2DAFE51B825}" destId="{720C5CB0-06EA-4100-AB31-365DB7448708}" srcOrd="2" destOrd="0" presId="urn:microsoft.com/office/officeart/2005/8/layout/hProcess4"/>
    <dgm:cxn modelId="{9AFABA01-E07D-4D8D-B18B-6F6AE23A4525}" type="presParOf" srcId="{454BC2AB-76AD-4358-8F71-A2DAFE51B825}" destId="{FEBED925-6922-4FA2-A6BF-357149DC9853}" srcOrd="3" destOrd="0" presId="urn:microsoft.com/office/officeart/2005/8/layout/hProcess4"/>
    <dgm:cxn modelId="{65DF26D3-77DA-44C8-8082-2780D9DD307E}" type="presParOf" srcId="{454BC2AB-76AD-4358-8F71-A2DAFE51B825}" destId="{3B2491F7-09B4-421F-BBA4-29945530770B}" srcOrd="4" destOrd="0" presId="urn:microsoft.com/office/officeart/2005/8/layout/hProcess4"/>
    <dgm:cxn modelId="{E2F21266-C9B6-4B61-8357-570BA90AF251}" type="presParOf" srcId="{3C95B7E4-A177-47CC-88E1-F0F021DF913C}" destId="{61423F94-74A7-4CB6-9617-32EEE91E60B2}" srcOrd="1" destOrd="0" presId="urn:microsoft.com/office/officeart/2005/8/layout/hProcess4"/>
    <dgm:cxn modelId="{46C6B2FF-54F5-46FC-80B8-A715F151A59A}" type="presParOf" srcId="{3C95B7E4-A177-47CC-88E1-F0F021DF913C}" destId="{DB3996CE-27EC-43AA-83D0-5D8F5F84D194}" srcOrd="2" destOrd="0" presId="urn:microsoft.com/office/officeart/2005/8/layout/hProcess4"/>
    <dgm:cxn modelId="{441E4285-12C1-400E-AFD0-271CDFC0C6D7}" type="presParOf" srcId="{DB3996CE-27EC-43AA-83D0-5D8F5F84D194}" destId="{1BA284C5-9229-4F6A-BD04-A3F77FA8B452}" srcOrd="0" destOrd="0" presId="urn:microsoft.com/office/officeart/2005/8/layout/hProcess4"/>
    <dgm:cxn modelId="{323BF814-5E32-45F6-986C-7448677A0AE9}" type="presParOf" srcId="{DB3996CE-27EC-43AA-83D0-5D8F5F84D194}" destId="{BDC89F8B-100C-45D5-B130-26BFC8FEF3C0}" srcOrd="1" destOrd="0" presId="urn:microsoft.com/office/officeart/2005/8/layout/hProcess4"/>
    <dgm:cxn modelId="{A80B71CC-915D-4852-9994-3C318DC7B0E3}" type="presParOf" srcId="{DB3996CE-27EC-43AA-83D0-5D8F5F84D194}" destId="{800FBD71-A92B-4879-9DFD-D70C1C0F175D}" srcOrd="2" destOrd="0" presId="urn:microsoft.com/office/officeart/2005/8/layout/hProcess4"/>
    <dgm:cxn modelId="{265E94E3-2F23-4C01-A956-90D298A9628A}" type="presParOf" srcId="{DB3996CE-27EC-43AA-83D0-5D8F5F84D194}" destId="{0CA4042F-E599-49D3-9278-B4192727F3F6}" srcOrd="3" destOrd="0" presId="urn:microsoft.com/office/officeart/2005/8/layout/hProcess4"/>
    <dgm:cxn modelId="{753EBE1F-36D6-40F1-B1C6-A9145BB1E0C4}" type="presParOf" srcId="{DB3996CE-27EC-43AA-83D0-5D8F5F84D194}" destId="{D3D7E53E-0B99-4851-8AE1-6532BDEE8EB9}" srcOrd="4" destOrd="0" presId="urn:microsoft.com/office/officeart/2005/8/layout/hProcess4"/>
    <dgm:cxn modelId="{69956DAA-4BF2-4AEA-BB94-FF6C6BCACA65}" type="presParOf" srcId="{3C95B7E4-A177-47CC-88E1-F0F021DF913C}" destId="{D09FED6A-7861-472A-B774-92FFF3191462}" srcOrd="3" destOrd="0" presId="urn:microsoft.com/office/officeart/2005/8/layout/hProcess4"/>
    <dgm:cxn modelId="{042FF230-AEF0-4FB7-ACC2-8DB4D3476219}" type="presParOf" srcId="{3C95B7E4-A177-47CC-88E1-F0F021DF913C}" destId="{21A01711-E7C5-4CB8-AB4D-EAA280072E7B}" srcOrd="4" destOrd="0" presId="urn:microsoft.com/office/officeart/2005/8/layout/hProcess4"/>
    <dgm:cxn modelId="{945573B1-20DE-49CE-9DC3-052A2E09EC08}" type="presParOf" srcId="{21A01711-E7C5-4CB8-AB4D-EAA280072E7B}" destId="{2D9E1FA6-671E-4462-BF27-B6973715874D}" srcOrd="0" destOrd="0" presId="urn:microsoft.com/office/officeart/2005/8/layout/hProcess4"/>
    <dgm:cxn modelId="{50ECFB0C-08F4-4E61-9874-E57D90808E7A}" type="presParOf" srcId="{21A01711-E7C5-4CB8-AB4D-EAA280072E7B}" destId="{31A80D62-D53C-4D2B-8030-EBB6AB257B7D}" srcOrd="1" destOrd="0" presId="urn:microsoft.com/office/officeart/2005/8/layout/hProcess4"/>
    <dgm:cxn modelId="{37DEC758-0C43-482F-A574-A891697B34BD}" type="presParOf" srcId="{21A01711-E7C5-4CB8-AB4D-EAA280072E7B}" destId="{E99BD197-614E-4245-A038-75F7DF032551}" srcOrd="2" destOrd="0" presId="urn:microsoft.com/office/officeart/2005/8/layout/hProcess4"/>
    <dgm:cxn modelId="{D09140D2-C05E-459C-A31C-B1897C5270EA}" type="presParOf" srcId="{21A01711-E7C5-4CB8-AB4D-EAA280072E7B}" destId="{3468C06C-68E4-4C0A-B65E-6319C5D92EBF}" srcOrd="3" destOrd="0" presId="urn:microsoft.com/office/officeart/2005/8/layout/hProcess4"/>
    <dgm:cxn modelId="{3E94C57D-95F6-4ECC-8722-F53E2EED0507}" type="presParOf" srcId="{21A01711-E7C5-4CB8-AB4D-EAA280072E7B}" destId="{B9311311-5DB2-4E53-959D-EE522C15C8CE}" srcOrd="4" destOrd="0" presId="urn:microsoft.com/office/officeart/2005/8/layout/hProcess4"/>
    <dgm:cxn modelId="{2C4046C1-3B80-4B24-B7D1-75E6DBA39140}" type="presParOf" srcId="{3C95B7E4-A177-47CC-88E1-F0F021DF913C}" destId="{5767B8B1-FB8D-4CDF-A814-61FBA6B40CD9}" srcOrd="5" destOrd="0" presId="urn:microsoft.com/office/officeart/2005/8/layout/hProcess4"/>
    <dgm:cxn modelId="{66CEEA8F-6F68-4CAC-A02A-A1ADCB3D48E2}" type="presParOf" srcId="{3C95B7E4-A177-47CC-88E1-F0F021DF913C}" destId="{04184425-E818-4E3A-85B6-57F833850010}" srcOrd="6" destOrd="0" presId="urn:microsoft.com/office/officeart/2005/8/layout/hProcess4"/>
    <dgm:cxn modelId="{7A821F85-D2D2-4753-B95E-21D7ACC577D6}" type="presParOf" srcId="{04184425-E818-4E3A-85B6-57F833850010}" destId="{2F9CE85B-4968-4BDC-9A3C-60278BE91878}" srcOrd="0" destOrd="0" presId="urn:microsoft.com/office/officeart/2005/8/layout/hProcess4"/>
    <dgm:cxn modelId="{B6FE3718-91AF-4272-B4DF-67EF0B19D313}" type="presParOf" srcId="{04184425-E818-4E3A-85B6-57F833850010}" destId="{8264E17E-B091-42D0-A5B1-7A231268F610}" srcOrd="1" destOrd="0" presId="urn:microsoft.com/office/officeart/2005/8/layout/hProcess4"/>
    <dgm:cxn modelId="{CD0ECB50-D630-4EFE-9B28-9408765659B0}" type="presParOf" srcId="{04184425-E818-4E3A-85B6-57F833850010}" destId="{442AA995-0F45-4C72-9AB7-8289C5CF3812}" srcOrd="2" destOrd="0" presId="urn:microsoft.com/office/officeart/2005/8/layout/hProcess4"/>
    <dgm:cxn modelId="{0C40C655-BD34-4A4E-9C4B-FD097E7C90DA}" type="presParOf" srcId="{04184425-E818-4E3A-85B6-57F833850010}" destId="{7BB3FBC3-EEF7-4E10-B82E-FE018E0ECB3A}" srcOrd="3" destOrd="0" presId="urn:microsoft.com/office/officeart/2005/8/layout/hProcess4"/>
    <dgm:cxn modelId="{39ACBB6E-BA9D-4A5E-986F-5AE64FDC3199}" type="presParOf" srcId="{04184425-E818-4E3A-85B6-57F833850010}" destId="{4301A777-EC27-40F9-9302-9907D5A1321D}" srcOrd="4" destOrd="0" presId="urn:microsoft.com/office/officeart/2005/8/layout/hProcess4"/>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4307-F300-494B-9CBC-D03977F63C80}">
      <dsp:nvSpPr>
        <dsp:cNvPr id="0" name=""/>
        <dsp:cNvSpPr/>
      </dsp:nvSpPr>
      <dsp:spPr>
        <a:xfrm flipV="1">
          <a:off x="1180031" y="1642559"/>
          <a:ext cx="1392030" cy="94422"/>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1423F94-74A7-4CB6-9617-32EEE91E60B2}">
      <dsp:nvSpPr>
        <dsp:cNvPr id="0" name=""/>
        <dsp:cNvSpPr/>
      </dsp:nvSpPr>
      <dsp:spPr>
        <a:xfrm>
          <a:off x="994054" y="-366732"/>
          <a:ext cx="2972320" cy="2972320"/>
        </a:xfrm>
        <a:prstGeom prst="leftCircularArrow">
          <a:avLst>
            <a:gd name="adj1" fmla="val 3553"/>
            <a:gd name="adj2" fmla="val 441434"/>
            <a:gd name="adj3" fmla="val 1573985"/>
            <a:gd name="adj4" fmla="val 8381530"/>
            <a:gd name="adj5" fmla="val 41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BED925-6922-4FA2-A6BF-357149DC9853}">
      <dsp:nvSpPr>
        <dsp:cNvPr id="0" name=""/>
        <dsp:cNvSpPr/>
      </dsp:nvSpPr>
      <dsp:spPr>
        <a:xfrm>
          <a:off x="732151" y="1223779"/>
          <a:ext cx="1403995" cy="685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Image Building &amp; Marketing</a:t>
          </a:r>
        </a:p>
      </dsp:txBody>
      <dsp:txXfrm>
        <a:off x="752228" y="1243856"/>
        <a:ext cx="1363841" cy="645316"/>
      </dsp:txXfrm>
    </dsp:sp>
    <dsp:sp modelId="{BDC89F8B-100C-45D5-B130-26BFC8FEF3C0}">
      <dsp:nvSpPr>
        <dsp:cNvPr id="0" name=""/>
        <dsp:cNvSpPr/>
      </dsp:nvSpPr>
      <dsp:spPr>
        <a:xfrm flipV="1">
          <a:off x="3383782" y="625031"/>
          <a:ext cx="1392030" cy="56660"/>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09FED6A-7861-472A-B774-92FFF3191462}">
      <dsp:nvSpPr>
        <dsp:cNvPr id="0" name=""/>
        <dsp:cNvSpPr/>
      </dsp:nvSpPr>
      <dsp:spPr>
        <a:xfrm>
          <a:off x="3279154" y="275720"/>
          <a:ext cx="2851958" cy="2464035"/>
        </a:xfrm>
        <a:prstGeom prst="circularArrow">
          <a:avLst>
            <a:gd name="adj1" fmla="val 3703"/>
            <a:gd name="adj2" fmla="val 461719"/>
            <a:gd name="adj3" fmla="val 19980100"/>
            <a:gd name="adj4" fmla="val 13192841"/>
            <a:gd name="adj5" fmla="val 43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A4042F-E599-49D3-9278-B4192727F3F6}">
      <dsp:nvSpPr>
        <dsp:cNvPr id="0" name=""/>
        <dsp:cNvSpPr/>
      </dsp:nvSpPr>
      <dsp:spPr>
        <a:xfrm>
          <a:off x="3058637" y="775234"/>
          <a:ext cx="1403995" cy="685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Lead Generation &amp; Targeting</a:t>
          </a:r>
        </a:p>
      </dsp:txBody>
      <dsp:txXfrm>
        <a:off x="3078714" y="795311"/>
        <a:ext cx="1363841" cy="645321"/>
      </dsp:txXfrm>
    </dsp:sp>
    <dsp:sp modelId="{31A80D62-D53C-4D2B-8030-EBB6AB257B7D}">
      <dsp:nvSpPr>
        <dsp:cNvPr id="0" name=""/>
        <dsp:cNvSpPr/>
      </dsp:nvSpPr>
      <dsp:spPr>
        <a:xfrm>
          <a:off x="5455860" y="1936365"/>
          <a:ext cx="1392030" cy="118028"/>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767B8B1-FB8D-4CDF-A814-61FBA6B40CD9}">
      <dsp:nvSpPr>
        <dsp:cNvPr id="0" name=""/>
        <dsp:cNvSpPr/>
      </dsp:nvSpPr>
      <dsp:spPr>
        <a:xfrm flipH="1">
          <a:off x="1664392" y="621627"/>
          <a:ext cx="50032" cy="344149"/>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468C06C-68E4-4C0A-B65E-6319C5D92EBF}">
      <dsp:nvSpPr>
        <dsp:cNvPr id="0" name=""/>
        <dsp:cNvSpPr/>
      </dsp:nvSpPr>
      <dsp:spPr>
        <a:xfrm>
          <a:off x="5401444" y="1276657"/>
          <a:ext cx="1403995" cy="685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Investor Servicing &amp; Facilitation</a:t>
          </a:r>
        </a:p>
      </dsp:txBody>
      <dsp:txXfrm>
        <a:off x="5421521" y="1296734"/>
        <a:ext cx="1363841" cy="645321"/>
      </dsp:txXfrm>
    </dsp:sp>
    <dsp:sp modelId="{8264E17E-B091-42D0-A5B1-7A231268F610}">
      <dsp:nvSpPr>
        <dsp:cNvPr id="0" name=""/>
        <dsp:cNvSpPr/>
      </dsp:nvSpPr>
      <dsp:spPr>
        <a:xfrm flipV="1">
          <a:off x="7566777" y="527870"/>
          <a:ext cx="1392030" cy="118028"/>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BB3FBC3-EEF7-4E10-B82E-FE018E0ECB3A}">
      <dsp:nvSpPr>
        <dsp:cNvPr id="0" name=""/>
        <dsp:cNvSpPr/>
      </dsp:nvSpPr>
      <dsp:spPr>
        <a:xfrm>
          <a:off x="7892401" y="796948"/>
          <a:ext cx="1403995" cy="685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Investor Aftercare &amp; Policy (Advocacy)</a:t>
          </a:r>
        </a:p>
      </dsp:txBody>
      <dsp:txXfrm>
        <a:off x="7912478" y="817025"/>
        <a:ext cx="1363841" cy="645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4307-F300-494B-9CBC-D03977F63C80}">
      <dsp:nvSpPr>
        <dsp:cNvPr id="0" name=""/>
        <dsp:cNvSpPr/>
      </dsp:nvSpPr>
      <dsp:spPr>
        <a:xfrm flipV="1">
          <a:off x="201130" y="1906442"/>
          <a:ext cx="1307121" cy="88663"/>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1423F94-74A7-4CB6-9617-32EEE91E60B2}">
      <dsp:nvSpPr>
        <dsp:cNvPr id="0" name=""/>
        <dsp:cNvSpPr/>
      </dsp:nvSpPr>
      <dsp:spPr>
        <a:xfrm>
          <a:off x="608627" y="100074"/>
          <a:ext cx="2363034" cy="2363034"/>
        </a:xfrm>
        <a:prstGeom prst="leftCircularArrow">
          <a:avLst>
            <a:gd name="adj1" fmla="val 2929"/>
            <a:gd name="adj2" fmla="val 358513"/>
            <a:gd name="adj3" fmla="val 1523777"/>
            <a:gd name="adj4" fmla="val 8414243"/>
            <a:gd name="adj5" fmla="val 3417"/>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EBED925-6922-4FA2-A6BF-357149DC9853}">
      <dsp:nvSpPr>
        <dsp:cNvPr id="0" name=""/>
        <dsp:cNvSpPr/>
      </dsp:nvSpPr>
      <dsp:spPr>
        <a:xfrm>
          <a:off x="26674" y="1527301"/>
          <a:ext cx="1825741"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Strategy Building</a:t>
          </a:r>
        </a:p>
      </dsp:txBody>
      <dsp:txXfrm>
        <a:off x="40207" y="1540834"/>
        <a:ext cx="1798675" cy="434977"/>
      </dsp:txXfrm>
    </dsp:sp>
    <dsp:sp modelId="{BDC89F8B-100C-45D5-B130-26BFC8FEF3C0}">
      <dsp:nvSpPr>
        <dsp:cNvPr id="0" name=""/>
        <dsp:cNvSpPr/>
      </dsp:nvSpPr>
      <dsp:spPr>
        <a:xfrm flipV="1">
          <a:off x="2463375" y="860171"/>
          <a:ext cx="1307121" cy="5320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09FED6A-7861-472A-B774-92FFF3191462}">
      <dsp:nvSpPr>
        <dsp:cNvPr id="0" name=""/>
        <dsp:cNvSpPr/>
      </dsp:nvSpPr>
      <dsp:spPr>
        <a:xfrm>
          <a:off x="2754148" y="640648"/>
          <a:ext cx="2554768" cy="2554768"/>
        </a:xfrm>
        <a:prstGeom prst="circularArrow">
          <a:avLst>
            <a:gd name="adj1" fmla="val 2709"/>
            <a:gd name="adj2" fmla="val 329906"/>
            <a:gd name="adj3" fmla="val 19971583"/>
            <a:gd name="adj4" fmla="val 13052510"/>
            <a:gd name="adj5" fmla="val 316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CA4042F-E599-49D3-9278-B4192727F3F6}">
      <dsp:nvSpPr>
        <dsp:cNvPr id="0" name=""/>
        <dsp:cNvSpPr/>
      </dsp:nvSpPr>
      <dsp:spPr>
        <a:xfrm>
          <a:off x="2124810" y="1185355"/>
          <a:ext cx="1906643"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Identifying Opportunities &amp; Due Diligence </a:t>
          </a:r>
        </a:p>
      </dsp:txBody>
      <dsp:txXfrm>
        <a:off x="2138343" y="1198888"/>
        <a:ext cx="1879577" cy="434977"/>
      </dsp:txXfrm>
    </dsp:sp>
    <dsp:sp modelId="{31A80D62-D53C-4D2B-8030-EBB6AB257B7D}">
      <dsp:nvSpPr>
        <dsp:cNvPr id="0" name=""/>
        <dsp:cNvSpPr/>
      </dsp:nvSpPr>
      <dsp:spPr>
        <a:xfrm>
          <a:off x="4633594" y="2182328"/>
          <a:ext cx="1307121" cy="11082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767B8B1-FB8D-4CDF-A814-61FBA6B40CD9}">
      <dsp:nvSpPr>
        <dsp:cNvPr id="0" name=""/>
        <dsp:cNvSpPr/>
      </dsp:nvSpPr>
      <dsp:spPr>
        <a:xfrm>
          <a:off x="4977133" y="61688"/>
          <a:ext cx="2352771" cy="2352771"/>
        </a:xfrm>
        <a:prstGeom prst="leftCircularArrow">
          <a:avLst>
            <a:gd name="adj1" fmla="val 2942"/>
            <a:gd name="adj2" fmla="val 360184"/>
            <a:gd name="adj3" fmla="val 1470050"/>
            <a:gd name="adj4" fmla="val 8358844"/>
            <a:gd name="adj5" fmla="val 34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468C06C-68E4-4C0A-B65E-6319C5D92EBF}">
      <dsp:nvSpPr>
        <dsp:cNvPr id="0" name=""/>
        <dsp:cNvSpPr/>
      </dsp:nvSpPr>
      <dsp:spPr>
        <a:xfrm>
          <a:off x="4373839" y="1494053"/>
          <a:ext cx="1888970"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Site Visits &amp; Implementation </a:t>
          </a:r>
        </a:p>
      </dsp:txBody>
      <dsp:txXfrm>
        <a:off x="4387372" y="1507586"/>
        <a:ext cx="1861904" cy="434977"/>
      </dsp:txXfrm>
    </dsp:sp>
    <dsp:sp modelId="{8264E17E-B091-42D0-A5B1-7A231268F610}">
      <dsp:nvSpPr>
        <dsp:cNvPr id="0" name=""/>
        <dsp:cNvSpPr/>
      </dsp:nvSpPr>
      <dsp:spPr>
        <a:xfrm flipV="1">
          <a:off x="6827675" y="768937"/>
          <a:ext cx="1307121" cy="110828"/>
        </a:xfrm>
        <a:prstGeom prst="roundRect">
          <a:avLst>
            <a:gd name="adj" fmla="val 10000"/>
          </a:avLst>
        </a:prstGeom>
        <a:solidFill>
          <a:srgbClr val="D6E2FE"/>
        </a:solidFill>
        <a:ln w="25400" cap="flat" cmpd="sng" algn="ctr">
          <a:noFill/>
          <a:prstDash val="solid"/>
        </a:ln>
        <a:effectLst/>
      </dsp:spPr>
      <dsp:style>
        <a:lnRef idx="2">
          <a:scrgbClr r="0" g="0" b="0"/>
        </a:lnRef>
        <a:fillRef idx="1">
          <a:scrgbClr r="0" g="0" b="0"/>
        </a:fillRef>
        <a:effectRef idx="0">
          <a:scrgbClr r="0" g="0" b="0"/>
        </a:effectRef>
        <a:fontRef idx="minor"/>
      </dsp:style>
    </dsp:sp>
    <dsp:sp modelId="{7BB3FBC3-EEF7-4E10-B82E-FE018E0ECB3A}">
      <dsp:nvSpPr>
        <dsp:cNvPr id="0" name=""/>
        <dsp:cNvSpPr/>
      </dsp:nvSpPr>
      <dsp:spPr>
        <a:xfrm>
          <a:off x="6618930" y="1084445"/>
          <a:ext cx="1881430"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Operational </a:t>
          </a:r>
        </a:p>
      </dsp:txBody>
      <dsp:txXfrm>
        <a:off x="6632463" y="1097978"/>
        <a:ext cx="1854364" cy="434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4307-F300-494B-9CBC-D03977F63C80}">
      <dsp:nvSpPr>
        <dsp:cNvPr id="0" name=""/>
        <dsp:cNvSpPr/>
      </dsp:nvSpPr>
      <dsp:spPr>
        <a:xfrm flipV="1">
          <a:off x="201130" y="1906442"/>
          <a:ext cx="1307121" cy="88663"/>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1423F94-74A7-4CB6-9617-32EEE91E60B2}">
      <dsp:nvSpPr>
        <dsp:cNvPr id="0" name=""/>
        <dsp:cNvSpPr/>
      </dsp:nvSpPr>
      <dsp:spPr>
        <a:xfrm>
          <a:off x="608627" y="100074"/>
          <a:ext cx="2363034" cy="2363034"/>
        </a:xfrm>
        <a:prstGeom prst="leftCircularArrow">
          <a:avLst>
            <a:gd name="adj1" fmla="val 2929"/>
            <a:gd name="adj2" fmla="val 358513"/>
            <a:gd name="adj3" fmla="val 1523777"/>
            <a:gd name="adj4" fmla="val 8414243"/>
            <a:gd name="adj5" fmla="val 3417"/>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EBED925-6922-4FA2-A6BF-357149DC9853}">
      <dsp:nvSpPr>
        <dsp:cNvPr id="0" name=""/>
        <dsp:cNvSpPr/>
      </dsp:nvSpPr>
      <dsp:spPr>
        <a:xfrm>
          <a:off x="26674" y="1527301"/>
          <a:ext cx="1825741"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Image Building &amp; Marketing</a:t>
          </a:r>
        </a:p>
      </dsp:txBody>
      <dsp:txXfrm>
        <a:off x="40207" y="1540834"/>
        <a:ext cx="1798675" cy="434977"/>
      </dsp:txXfrm>
    </dsp:sp>
    <dsp:sp modelId="{BDC89F8B-100C-45D5-B130-26BFC8FEF3C0}">
      <dsp:nvSpPr>
        <dsp:cNvPr id="0" name=""/>
        <dsp:cNvSpPr/>
      </dsp:nvSpPr>
      <dsp:spPr>
        <a:xfrm flipV="1">
          <a:off x="2463375" y="860171"/>
          <a:ext cx="1307121" cy="5320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09FED6A-7861-472A-B774-92FFF3191462}">
      <dsp:nvSpPr>
        <dsp:cNvPr id="0" name=""/>
        <dsp:cNvSpPr/>
      </dsp:nvSpPr>
      <dsp:spPr>
        <a:xfrm>
          <a:off x="2754148" y="640648"/>
          <a:ext cx="2554768" cy="2554768"/>
        </a:xfrm>
        <a:prstGeom prst="circularArrow">
          <a:avLst>
            <a:gd name="adj1" fmla="val 2709"/>
            <a:gd name="adj2" fmla="val 329906"/>
            <a:gd name="adj3" fmla="val 19971583"/>
            <a:gd name="adj4" fmla="val 13052510"/>
            <a:gd name="adj5" fmla="val 316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CA4042F-E599-49D3-9278-B4192727F3F6}">
      <dsp:nvSpPr>
        <dsp:cNvPr id="0" name=""/>
        <dsp:cNvSpPr/>
      </dsp:nvSpPr>
      <dsp:spPr>
        <a:xfrm>
          <a:off x="2124810" y="1185355"/>
          <a:ext cx="1906643"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Lead Generation &amp; Targeting</a:t>
          </a:r>
        </a:p>
      </dsp:txBody>
      <dsp:txXfrm>
        <a:off x="2138343" y="1198888"/>
        <a:ext cx="1879577" cy="434977"/>
      </dsp:txXfrm>
    </dsp:sp>
    <dsp:sp modelId="{31A80D62-D53C-4D2B-8030-EBB6AB257B7D}">
      <dsp:nvSpPr>
        <dsp:cNvPr id="0" name=""/>
        <dsp:cNvSpPr/>
      </dsp:nvSpPr>
      <dsp:spPr>
        <a:xfrm>
          <a:off x="4633594" y="2182328"/>
          <a:ext cx="1307121" cy="11082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767B8B1-FB8D-4CDF-A814-61FBA6B40CD9}">
      <dsp:nvSpPr>
        <dsp:cNvPr id="0" name=""/>
        <dsp:cNvSpPr/>
      </dsp:nvSpPr>
      <dsp:spPr>
        <a:xfrm>
          <a:off x="4977133" y="61688"/>
          <a:ext cx="2352771" cy="2352771"/>
        </a:xfrm>
        <a:prstGeom prst="leftCircularArrow">
          <a:avLst>
            <a:gd name="adj1" fmla="val 2942"/>
            <a:gd name="adj2" fmla="val 360184"/>
            <a:gd name="adj3" fmla="val 1470050"/>
            <a:gd name="adj4" fmla="val 8358844"/>
            <a:gd name="adj5" fmla="val 3432"/>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468C06C-68E4-4C0A-B65E-6319C5D92EBF}">
      <dsp:nvSpPr>
        <dsp:cNvPr id="0" name=""/>
        <dsp:cNvSpPr/>
      </dsp:nvSpPr>
      <dsp:spPr>
        <a:xfrm>
          <a:off x="4373839" y="1494053"/>
          <a:ext cx="1888970"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Investor Servicing &amp; Facilitation</a:t>
          </a:r>
        </a:p>
      </dsp:txBody>
      <dsp:txXfrm>
        <a:off x="4387372" y="1507586"/>
        <a:ext cx="1861904" cy="434977"/>
      </dsp:txXfrm>
    </dsp:sp>
    <dsp:sp modelId="{8264E17E-B091-42D0-A5B1-7A231268F610}">
      <dsp:nvSpPr>
        <dsp:cNvPr id="0" name=""/>
        <dsp:cNvSpPr/>
      </dsp:nvSpPr>
      <dsp:spPr>
        <a:xfrm flipV="1">
          <a:off x="6827675" y="768937"/>
          <a:ext cx="1307121" cy="11082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BB3FBC3-EEF7-4E10-B82E-FE018E0ECB3A}">
      <dsp:nvSpPr>
        <dsp:cNvPr id="0" name=""/>
        <dsp:cNvSpPr/>
      </dsp:nvSpPr>
      <dsp:spPr>
        <a:xfrm>
          <a:off x="6618930" y="1084445"/>
          <a:ext cx="1881430" cy="46204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Investor Aftercare &amp; Policy Advocacy</a:t>
          </a:r>
        </a:p>
      </dsp:txBody>
      <dsp:txXfrm>
        <a:off x="6632463" y="1097978"/>
        <a:ext cx="1854364" cy="4349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F87B92-27B1-0AFE-9514-2C785F91D84A}"/>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1AD3AC3E-D58D-4059-0D00-2C9EAA91328F}"/>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7BFD5E70-94EB-4AD5-BDFB-692782A854D7}" type="datetimeFigureOut">
              <a:rPr lang="de-DE" smtClean="0"/>
              <a:t>27.07.2023</a:t>
            </a:fld>
            <a:endParaRPr lang="de-DE"/>
          </a:p>
        </p:txBody>
      </p:sp>
      <p:sp>
        <p:nvSpPr>
          <p:cNvPr id="4" name="Footer Placeholder 3">
            <a:extLst>
              <a:ext uri="{FF2B5EF4-FFF2-40B4-BE49-F238E27FC236}">
                <a16:creationId xmlns:a16="http://schemas.microsoft.com/office/drawing/2014/main" id="{5E0987B1-8F52-1657-C665-A4B86B7F36AC}"/>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46618A6C-27A0-885A-AE28-67BBCBF8A8A4}"/>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29E254F7-7569-4546-B7CC-77E358B0BB9B}" type="slidenum">
              <a:rPr lang="de-DE" smtClean="0"/>
              <a:t>‹Nr.›</a:t>
            </a:fld>
            <a:endParaRPr lang="de-DE"/>
          </a:p>
        </p:txBody>
      </p:sp>
    </p:spTree>
    <p:extLst>
      <p:ext uri="{BB962C8B-B14F-4D97-AF65-F5344CB8AC3E}">
        <p14:creationId xmlns:p14="http://schemas.microsoft.com/office/powerpoint/2010/main" val="1081090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65C0FFA-BE97-47BA-9EE7-171E9DDC41EB}" type="datetimeFigureOut">
              <a:rPr lang="de-DE" smtClean="0"/>
              <a:t>27.07.2023</a:t>
            </a:fld>
            <a:endParaRPr lang="de-DE"/>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C559E20-BD38-424B-9BCF-EB4306AD618F}" type="slidenum">
              <a:rPr lang="de-DE" smtClean="0"/>
              <a:t>‹Nr.›</a:t>
            </a:fld>
            <a:endParaRPr lang="de-DE"/>
          </a:p>
        </p:txBody>
      </p:sp>
    </p:spTree>
    <p:extLst>
      <p:ext uri="{BB962C8B-B14F-4D97-AF65-F5344CB8AC3E}">
        <p14:creationId xmlns:p14="http://schemas.microsoft.com/office/powerpoint/2010/main" val="164970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fdb.org/en/knowledge/publications/african-economic-outloo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2016/09/these-6-sectors-of-africas-economy-are-poised-for-growth"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riseiip.com/top-10-fastest-growing-industries-in-afri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Edmonton photography…</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42639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UNCTAD WIR 2023</a:t>
            </a:r>
          </a:p>
        </p:txBody>
      </p:sp>
      <p:sp>
        <p:nvSpPr>
          <p:cNvPr id="4" name="Slide Number Placeholder 3"/>
          <p:cNvSpPr>
            <a:spLocks noGrp="1"/>
          </p:cNvSpPr>
          <p:nvPr>
            <p:ph type="sldNum" sz="quarter" idx="5"/>
          </p:nvPr>
        </p:nvSpPr>
        <p:spPr/>
        <p:txBody>
          <a:bodyPr/>
          <a:lstStyle/>
          <a:p>
            <a:fld id="{AC559E20-BD38-424B-9BCF-EB4306AD618F}" type="slidenum">
              <a:rPr lang="de-DE" smtClean="0"/>
              <a:t>11</a:t>
            </a:fld>
            <a:endParaRPr lang="de-DE"/>
          </a:p>
        </p:txBody>
      </p:sp>
    </p:spTree>
    <p:extLst>
      <p:ext uri="{BB962C8B-B14F-4D97-AF65-F5344CB8AC3E}">
        <p14:creationId xmlns:p14="http://schemas.microsoft.com/office/powerpoint/2010/main" val="146344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12</a:t>
            </a:fld>
            <a:endParaRPr lang="de-DE"/>
          </a:p>
        </p:txBody>
      </p:sp>
    </p:spTree>
    <p:extLst>
      <p:ext uri="{BB962C8B-B14F-4D97-AF65-F5344CB8AC3E}">
        <p14:creationId xmlns:p14="http://schemas.microsoft.com/office/powerpoint/2010/main" val="221924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https://</a:t>
            </a:r>
            <a:r>
              <a:rPr lang="en-GB" dirty="0" err="1"/>
              <a:t>www.unescap.org</a:t>
            </a:r>
            <a:r>
              <a:rPr lang="en-GB" dirty="0"/>
              <a:t>/</a:t>
            </a:r>
            <a:r>
              <a:rPr lang="en-GB" dirty="0" err="1"/>
              <a:t>kp</a:t>
            </a:r>
            <a:r>
              <a:rPr lang="en-GB" dirty="0"/>
              <a:t>/2022/handbook-policies-promotion-and-facilitation-foreign-direct-investment-sustainable</a:t>
            </a:r>
          </a:p>
          <a:p>
            <a:endParaRPr lang="en-GB" dirty="0"/>
          </a:p>
          <a:p>
            <a:r>
              <a:rPr lang="en-GB" dirty="0"/>
              <a:t>https://</a:t>
            </a:r>
            <a:r>
              <a:rPr lang="en-GB" dirty="0" err="1"/>
              <a:t>unctad.org</a:t>
            </a:r>
            <a:r>
              <a:rPr lang="en-GB" dirty="0"/>
              <a:t>/press-material/investment-priorities-countries-and-firms-build-back-better-hinge-resilience-and</a:t>
            </a:r>
          </a:p>
          <a:p>
            <a:endParaRPr lang="en-GB" dirty="0"/>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13</a:t>
            </a:fld>
            <a:endParaRPr lang="de-DE"/>
          </a:p>
        </p:txBody>
      </p:sp>
    </p:spTree>
    <p:extLst>
      <p:ext uri="{BB962C8B-B14F-4D97-AF65-F5344CB8AC3E}">
        <p14:creationId xmlns:p14="http://schemas.microsoft.com/office/powerpoint/2010/main" val="1843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www.weforum.org</a:t>
            </a:r>
            <a:r>
              <a:rPr lang="en-GB" dirty="0"/>
              <a:t>/whitepapers/digital-fdi-policies-regulations-and-measures-to-attract-fdi-in-the-digital-economy/</a:t>
            </a:r>
          </a:p>
        </p:txBody>
      </p:sp>
      <p:sp>
        <p:nvSpPr>
          <p:cNvPr id="4" name="Slide Number Placeholder 3"/>
          <p:cNvSpPr>
            <a:spLocks noGrp="1"/>
          </p:cNvSpPr>
          <p:nvPr>
            <p:ph type="sldNum" sz="quarter" idx="5"/>
          </p:nvPr>
        </p:nvSpPr>
        <p:spPr/>
        <p:txBody>
          <a:bodyPr/>
          <a:lstStyle/>
          <a:p>
            <a:fld id="{AC559E20-BD38-424B-9BCF-EB4306AD618F}" type="slidenum">
              <a:rPr lang="de-DE" smtClean="0"/>
              <a:t>14</a:t>
            </a:fld>
            <a:endParaRPr lang="de-DE"/>
          </a:p>
        </p:txBody>
      </p:sp>
    </p:spTree>
    <p:extLst>
      <p:ext uri="{BB962C8B-B14F-4D97-AF65-F5344CB8AC3E}">
        <p14:creationId xmlns:p14="http://schemas.microsoft.com/office/powerpoint/2010/main" val="389895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www.weforum.org</a:t>
            </a:r>
            <a:r>
              <a:rPr lang="en-GB"/>
              <a:t>/whitepapers/digital-fdi-policies-regulations-and-measures-to-attract-fdi-in-the-digital-economy/</a:t>
            </a:r>
          </a:p>
        </p:txBody>
      </p:sp>
      <p:sp>
        <p:nvSpPr>
          <p:cNvPr id="4" name="Slide Number Placeholder 3"/>
          <p:cNvSpPr>
            <a:spLocks noGrp="1"/>
          </p:cNvSpPr>
          <p:nvPr>
            <p:ph type="sldNum" sz="quarter" idx="5"/>
          </p:nvPr>
        </p:nvSpPr>
        <p:spPr/>
        <p:txBody>
          <a:bodyPr/>
          <a:lstStyle/>
          <a:p>
            <a:fld id="{AC559E20-BD38-424B-9BCF-EB4306AD618F}" type="slidenum">
              <a:rPr lang="de-DE" smtClean="0"/>
              <a:t>15</a:t>
            </a:fld>
            <a:endParaRPr lang="de-DE"/>
          </a:p>
        </p:txBody>
      </p:sp>
    </p:spTree>
    <p:extLst>
      <p:ext uri="{BB962C8B-B14F-4D97-AF65-F5344CB8AC3E}">
        <p14:creationId xmlns:p14="http://schemas.microsoft.com/office/powerpoint/2010/main" val="15685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www.weforum.org</a:t>
            </a:r>
            <a:r>
              <a:rPr lang="en-GB"/>
              <a:t>/whitepapers/digital-fdi-policies-regulations-and-measures-to-attract-fdi-in-the-digital-economy/</a:t>
            </a:r>
          </a:p>
        </p:txBody>
      </p:sp>
      <p:sp>
        <p:nvSpPr>
          <p:cNvPr id="4" name="Slide Number Placeholder 3"/>
          <p:cNvSpPr>
            <a:spLocks noGrp="1"/>
          </p:cNvSpPr>
          <p:nvPr>
            <p:ph type="sldNum" sz="quarter" idx="5"/>
          </p:nvPr>
        </p:nvSpPr>
        <p:spPr/>
        <p:txBody>
          <a:bodyPr/>
          <a:lstStyle/>
          <a:p>
            <a:fld id="{AC559E20-BD38-424B-9BCF-EB4306AD618F}" type="slidenum">
              <a:rPr lang="de-DE" smtClean="0"/>
              <a:t>16</a:t>
            </a:fld>
            <a:endParaRPr lang="de-DE"/>
          </a:p>
        </p:txBody>
      </p:sp>
    </p:spTree>
    <p:extLst>
      <p:ext uri="{BB962C8B-B14F-4D97-AF65-F5344CB8AC3E}">
        <p14:creationId xmlns:p14="http://schemas.microsoft.com/office/powerpoint/2010/main" val="129974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www.weforum.org</a:t>
            </a:r>
            <a:r>
              <a:rPr lang="en-GB"/>
              <a:t>/whitepapers/digital-fdi-policies-regulations-and-measures-to-attract-fdi-in-the-digital-economy/</a:t>
            </a:r>
          </a:p>
        </p:txBody>
      </p:sp>
      <p:sp>
        <p:nvSpPr>
          <p:cNvPr id="4" name="Slide Number Placeholder 3"/>
          <p:cNvSpPr>
            <a:spLocks noGrp="1"/>
          </p:cNvSpPr>
          <p:nvPr>
            <p:ph type="sldNum" sz="quarter" idx="5"/>
          </p:nvPr>
        </p:nvSpPr>
        <p:spPr/>
        <p:txBody>
          <a:bodyPr/>
          <a:lstStyle/>
          <a:p>
            <a:fld id="{AC559E20-BD38-424B-9BCF-EB4306AD618F}" type="slidenum">
              <a:rPr lang="de-DE" smtClean="0"/>
              <a:t>17</a:t>
            </a:fld>
            <a:endParaRPr lang="de-DE"/>
          </a:p>
        </p:txBody>
      </p:sp>
    </p:spTree>
    <p:extLst>
      <p:ext uri="{BB962C8B-B14F-4D97-AF65-F5344CB8AC3E}">
        <p14:creationId xmlns:p14="http://schemas.microsoft.com/office/powerpoint/2010/main" val="161062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https://</a:t>
            </a:r>
            <a:r>
              <a:rPr lang="en-GB" dirty="0" err="1"/>
              <a:t>www.weforum.org</a:t>
            </a:r>
            <a:r>
              <a:rPr lang="en-GB" dirty="0"/>
              <a:t>/whitepapers/digital-fdi-policies-regulations-and-measures-to-attract-fdi-in-the-digital-economy/</a:t>
            </a:r>
          </a:p>
        </p:txBody>
      </p:sp>
      <p:sp>
        <p:nvSpPr>
          <p:cNvPr id="4" name="Slide Number Placeholder 3"/>
          <p:cNvSpPr>
            <a:spLocks noGrp="1"/>
          </p:cNvSpPr>
          <p:nvPr>
            <p:ph type="sldNum" sz="quarter" idx="5"/>
          </p:nvPr>
        </p:nvSpPr>
        <p:spPr/>
        <p:txBody>
          <a:bodyPr/>
          <a:lstStyle/>
          <a:p>
            <a:fld id="{AC559E20-BD38-424B-9BCF-EB4306AD618F}" type="slidenum">
              <a:rPr lang="de-DE" smtClean="0"/>
              <a:t>18</a:t>
            </a:fld>
            <a:endParaRPr lang="de-DE"/>
          </a:p>
        </p:txBody>
      </p:sp>
    </p:spTree>
    <p:extLst>
      <p:ext uri="{BB962C8B-B14F-4D97-AF65-F5344CB8AC3E}">
        <p14:creationId xmlns:p14="http://schemas.microsoft.com/office/powerpoint/2010/main" val="2996180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www.oecd-ilibrary.org</a:t>
            </a:r>
            <a:r>
              <a:rPr lang="en-GB" dirty="0"/>
              <a:t>/</a:t>
            </a:r>
            <a:r>
              <a:rPr lang="en-GB" dirty="0" err="1"/>
              <a:t>docserver</a:t>
            </a:r>
            <a:r>
              <a:rPr lang="en-GB" dirty="0"/>
              <a:t>/4390289d-en.pdf?expires=1689097108&amp;id=</a:t>
            </a:r>
            <a:r>
              <a:rPr lang="en-GB" dirty="0" err="1"/>
              <a:t>id&amp;accname</a:t>
            </a:r>
            <a:r>
              <a:rPr lang="en-GB" dirty="0"/>
              <a:t>=</a:t>
            </a:r>
            <a:r>
              <a:rPr lang="en-GB" dirty="0" err="1"/>
              <a:t>guest&amp;checksum</a:t>
            </a:r>
            <a:r>
              <a:rPr lang="en-GB" dirty="0"/>
              <a:t>=EBBAE171ADF1CA5552FFA3322F1EA330</a:t>
            </a:r>
          </a:p>
        </p:txBody>
      </p:sp>
      <p:sp>
        <p:nvSpPr>
          <p:cNvPr id="4" name="Slide Number Placeholder 3"/>
          <p:cNvSpPr>
            <a:spLocks noGrp="1"/>
          </p:cNvSpPr>
          <p:nvPr>
            <p:ph type="sldNum" sz="quarter" idx="5"/>
          </p:nvPr>
        </p:nvSpPr>
        <p:spPr/>
        <p:txBody>
          <a:bodyPr/>
          <a:lstStyle/>
          <a:p>
            <a:fld id="{AC559E20-BD38-424B-9BCF-EB4306AD618F}" type="slidenum">
              <a:rPr lang="de-DE" smtClean="0"/>
              <a:t>19</a:t>
            </a:fld>
            <a:endParaRPr lang="de-DE"/>
          </a:p>
        </p:txBody>
      </p:sp>
    </p:spTree>
    <p:extLst>
      <p:ext uri="{BB962C8B-B14F-4D97-AF65-F5344CB8AC3E}">
        <p14:creationId xmlns:p14="http://schemas.microsoft.com/office/powerpoint/2010/main" val="79324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www.weforum.org</a:t>
            </a:r>
            <a:r>
              <a:rPr lang="en-GB"/>
              <a:t>/whitepapers/digital-fdi-policies-regulations-and-measures-to-attract-fdi-in-the-digital-economy/</a:t>
            </a:r>
          </a:p>
        </p:txBody>
      </p:sp>
      <p:sp>
        <p:nvSpPr>
          <p:cNvPr id="4" name="Slide Number Placeholder 3"/>
          <p:cNvSpPr>
            <a:spLocks noGrp="1"/>
          </p:cNvSpPr>
          <p:nvPr>
            <p:ph type="sldNum" sz="quarter" idx="5"/>
          </p:nvPr>
        </p:nvSpPr>
        <p:spPr/>
        <p:txBody>
          <a:bodyPr/>
          <a:lstStyle/>
          <a:p>
            <a:fld id="{AC559E20-BD38-424B-9BCF-EB4306AD618F}" type="slidenum">
              <a:rPr lang="de-DE" smtClean="0"/>
              <a:t>20</a:t>
            </a:fld>
            <a:endParaRPr lang="de-DE"/>
          </a:p>
        </p:txBody>
      </p:sp>
    </p:spTree>
    <p:extLst>
      <p:ext uri="{BB962C8B-B14F-4D97-AF65-F5344CB8AC3E}">
        <p14:creationId xmlns:p14="http://schemas.microsoft.com/office/powerpoint/2010/main" val="39976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UNCTAD WIR 2023</a:t>
            </a:r>
          </a:p>
        </p:txBody>
      </p:sp>
      <p:sp>
        <p:nvSpPr>
          <p:cNvPr id="4" name="Slide Number Placeholder 3"/>
          <p:cNvSpPr>
            <a:spLocks noGrp="1"/>
          </p:cNvSpPr>
          <p:nvPr>
            <p:ph type="sldNum" sz="quarter" idx="5"/>
          </p:nvPr>
        </p:nvSpPr>
        <p:spPr/>
        <p:txBody>
          <a:bodyPr/>
          <a:lstStyle/>
          <a:p>
            <a:fld id="{AC559E20-BD38-424B-9BCF-EB4306AD618F}" type="slidenum">
              <a:rPr lang="de-DE" smtClean="0"/>
              <a:t>3</a:t>
            </a:fld>
            <a:endParaRPr lang="de-DE"/>
          </a:p>
        </p:txBody>
      </p:sp>
    </p:spTree>
    <p:extLst>
      <p:ext uri="{BB962C8B-B14F-4D97-AF65-F5344CB8AC3E}">
        <p14:creationId xmlns:p14="http://schemas.microsoft.com/office/powerpoint/2010/main" val="287433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Roles of</a:t>
            </a:r>
            <a:r>
              <a:rPr lang="en-GB" baseline="0" dirty="0"/>
              <a:t> IPAs vs TPOs</a:t>
            </a:r>
          </a:p>
          <a:p>
            <a:endParaRPr lang="en-GB" baseline="0" dirty="0"/>
          </a:p>
          <a:p>
            <a:r>
              <a:rPr lang="en-GB" b="1" baseline="0" dirty="0"/>
              <a:t>I – Product &amp; Market Intelligence</a:t>
            </a:r>
          </a:p>
          <a:p>
            <a:r>
              <a:rPr lang="en-US" dirty="0"/>
              <a:t>A TPO ought to be proactive and help to identify both current and future products or services with potential in international markets. Working with trade or industry representatives and the founding committee and utilizing the initial baseline study as a starting point, specialists should visit producers, distributors, and current or potential exporters to evaluate products or services that could most benefit from trade promotion. In the same manner, it is critical to fully assess the nature of the supply chain and its bottlenecks or constraints.</a:t>
            </a:r>
          </a:p>
          <a:p>
            <a:endParaRPr lang="en-US" baseline="0" dirty="0"/>
          </a:p>
          <a:p>
            <a:r>
              <a:rPr lang="en-US" dirty="0"/>
              <a:t>After identifying the target markets that demonstrate the most potential, a general set of market profiles ought to be developed. TPOs can conduct market studies that are considerably more detailed than market profiles. These provide in-depth information about a particular sector or subsector and its characteristics. </a:t>
            </a:r>
            <a:endParaRPr lang="en-GB" baseline="0" dirty="0"/>
          </a:p>
          <a:p>
            <a:endParaRPr lang="en-GB" baseline="0" dirty="0"/>
          </a:p>
          <a:p>
            <a:r>
              <a:rPr lang="en-GB" b="1" baseline="0" dirty="0"/>
              <a:t>II – Trade Information Services</a:t>
            </a:r>
          </a:p>
          <a:p>
            <a:r>
              <a:rPr lang="en-US" dirty="0"/>
              <a:t>TPO's can help provide a one-stop shop for trade information and can serve the valuable function of helping associations or exporters to interpret the vast amounts of data available. </a:t>
            </a:r>
            <a:endParaRPr lang="en-GB" dirty="0"/>
          </a:p>
          <a:p>
            <a:endParaRPr lang="en-GB" dirty="0"/>
          </a:p>
          <a:p>
            <a:r>
              <a:rPr lang="en-GB" b="1" dirty="0"/>
              <a:t>III – Specialized Support Services</a:t>
            </a:r>
          </a:p>
          <a:p>
            <a:pPr marL="171450" indent="-171450">
              <a:buFont typeface="Arial" panose="020B0604020202020204" pitchFamily="34" charset="0"/>
              <a:buChar char="•"/>
            </a:pPr>
            <a:r>
              <a:rPr lang="en-US" dirty="0"/>
              <a:t>Knowledge about trade payment methods</a:t>
            </a:r>
          </a:p>
          <a:p>
            <a:pPr marL="171450" indent="-171450">
              <a:buFont typeface="Arial" panose="020B0604020202020204" pitchFamily="34" charset="0"/>
              <a:buChar char="•"/>
            </a:pPr>
            <a:r>
              <a:rPr lang="en-US" dirty="0"/>
              <a:t>Access to financing and foreign direct investment</a:t>
            </a:r>
          </a:p>
          <a:p>
            <a:pPr marL="171450" indent="-171450">
              <a:buFont typeface="Arial" panose="020B0604020202020204" pitchFamily="34" charset="0"/>
              <a:buChar char="•"/>
            </a:pPr>
            <a:r>
              <a:rPr lang="en-US" dirty="0"/>
              <a:t>Export procedures</a:t>
            </a:r>
          </a:p>
          <a:p>
            <a:pPr marL="171450" indent="-171450">
              <a:buFont typeface="Arial" panose="020B0604020202020204" pitchFamily="34" charset="0"/>
              <a:buChar char="•"/>
            </a:pPr>
            <a:r>
              <a:rPr lang="en-US" dirty="0"/>
              <a:t>Commercial terms and terms of international trade</a:t>
            </a:r>
          </a:p>
          <a:p>
            <a:pPr marL="171450" indent="-171450">
              <a:buFont typeface="Arial" panose="020B0604020202020204" pitchFamily="34" charset="0"/>
              <a:buChar char="•"/>
            </a:pPr>
            <a:r>
              <a:rPr lang="en-US" dirty="0"/>
              <a:t>Transportation logistics and procedures</a:t>
            </a:r>
          </a:p>
          <a:p>
            <a:pPr marL="171450" indent="-171450">
              <a:buFont typeface="Arial" panose="020B0604020202020204" pitchFamily="34" charset="0"/>
              <a:buChar char="•"/>
            </a:pPr>
            <a:r>
              <a:rPr lang="en-US" dirty="0"/>
              <a:t>Quality control methods</a:t>
            </a:r>
          </a:p>
          <a:p>
            <a:pPr marL="171450" indent="-171450">
              <a:buFont typeface="Arial" panose="020B0604020202020204" pitchFamily="34" charset="0"/>
              <a:buChar char="•"/>
            </a:pPr>
            <a:r>
              <a:rPr lang="en-US" dirty="0"/>
              <a:t>Export packaging</a:t>
            </a:r>
          </a:p>
          <a:p>
            <a:pPr marL="171450" indent="-171450">
              <a:buFont typeface="Arial" panose="020B0604020202020204" pitchFamily="34" charset="0"/>
              <a:buChar char="•"/>
            </a:pPr>
            <a:r>
              <a:rPr lang="en-US" dirty="0"/>
              <a:t>Pricing strategy</a:t>
            </a:r>
          </a:p>
          <a:p>
            <a:pPr marL="171450" indent="-171450">
              <a:buFont typeface="Arial" panose="020B0604020202020204" pitchFamily="34" charset="0"/>
              <a:buChar char="•"/>
            </a:pPr>
            <a:r>
              <a:rPr lang="en-US" dirty="0"/>
              <a:t>Handling business expansion requirements, i.e. infrastructure, management, bookkeeping, etc.</a:t>
            </a:r>
          </a:p>
          <a:p>
            <a:pPr marL="171450" indent="-171450">
              <a:buFont typeface="Arial" panose="020B0604020202020204" pitchFamily="34" charset="0"/>
              <a:buChar char="•"/>
            </a:pPr>
            <a:r>
              <a:rPr lang="en-US" dirty="0"/>
              <a:t>Contract negotiations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Moreover, a number of organizations utilize funds to stimulate and support exporters to enter foreign markets.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IV – Promotion</a:t>
            </a:r>
            <a:r>
              <a:rPr lang="en-US" b="1" baseline="0" dirty="0"/>
              <a:t> &amp; Policy Advocacy</a:t>
            </a:r>
          </a:p>
          <a:p>
            <a:pPr marL="0" indent="0">
              <a:buFont typeface="Arial" panose="020B0604020202020204" pitchFamily="34" charset="0"/>
              <a:buNone/>
            </a:pPr>
            <a:r>
              <a:rPr lang="en-US" dirty="0"/>
              <a:t>Competent and experienced TPOs have been known to advocate:</a:t>
            </a:r>
          </a:p>
          <a:p>
            <a:pPr marL="171450" indent="-171450">
              <a:buFont typeface="Arial" panose="020B0604020202020204" pitchFamily="34" charset="0"/>
              <a:buChar char="•"/>
            </a:pPr>
            <a:r>
              <a:rPr lang="en-US" dirty="0"/>
              <a:t>The elimination or reduction of restrictions on exports i.e. quotas and licensing.</a:t>
            </a:r>
          </a:p>
          <a:p>
            <a:pPr marL="171450" indent="-171450">
              <a:buFont typeface="Arial" panose="020B0604020202020204" pitchFamily="34" charset="0"/>
              <a:buChar char="•"/>
            </a:pPr>
            <a:r>
              <a:rPr lang="en-US" dirty="0"/>
              <a:t>Improved access of exporters to imports i.e. duty-free schemes.</a:t>
            </a:r>
          </a:p>
          <a:p>
            <a:pPr marL="171450" indent="-171450">
              <a:buFont typeface="Arial" panose="020B0604020202020204" pitchFamily="34" charset="0"/>
              <a:buChar char="•"/>
            </a:pPr>
            <a:r>
              <a:rPr lang="en-US" dirty="0"/>
              <a:t>The</a:t>
            </a:r>
            <a:r>
              <a:rPr lang="en-US" baseline="0" dirty="0"/>
              <a:t> </a:t>
            </a:r>
            <a:r>
              <a:rPr lang="en-US" dirty="0"/>
              <a:t>reduction or more transparent application of export taxes and subsidies.</a:t>
            </a:r>
          </a:p>
          <a:p>
            <a:pPr marL="171450" indent="-171450">
              <a:buFont typeface="Arial" panose="020B0604020202020204" pitchFamily="34" charset="0"/>
              <a:buChar char="•"/>
            </a:pPr>
            <a:r>
              <a:rPr lang="en-US" dirty="0"/>
              <a:t>Improved</a:t>
            </a:r>
            <a:r>
              <a:rPr lang="en-US" baseline="0" dirty="0"/>
              <a:t> </a:t>
            </a:r>
            <a:r>
              <a:rPr lang="en-US" dirty="0"/>
              <a:t>access to export credit i.e. pre-and post shipment financing and insurance.</a:t>
            </a:r>
          </a:p>
          <a:p>
            <a:pPr marL="171450" indent="-171450">
              <a:buFont typeface="Arial" panose="020B0604020202020204" pitchFamily="34" charset="0"/>
              <a:buChar char="•"/>
            </a:pPr>
            <a:r>
              <a:rPr lang="en-US" dirty="0"/>
              <a:t>Balanced</a:t>
            </a:r>
            <a:r>
              <a:rPr lang="en-US" baseline="0" dirty="0"/>
              <a:t> </a:t>
            </a:r>
            <a:r>
              <a:rPr lang="en-US" dirty="0"/>
              <a:t>or more favorable exchange rate policies.</a:t>
            </a:r>
          </a:p>
          <a:p>
            <a:pPr marL="171450" indent="-171450">
              <a:buFont typeface="Arial" panose="020B0604020202020204" pitchFamily="34" charset="0"/>
              <a:buChar char="•"/>
            </a:pPr>
            <a:r>
              <a:rPr lang="en-US" dirty="0"/>
              <a:t>Improved</a:t>
            </a:r>
            <a:r>
              <a:rPr lang="en-US" baseline="0" dirty="0"/>
              <a:t> </a:t>
            </a:r>
            <a:r>
              <a:rPr lang="en-US" dirty="0"/>
              <a:t>policy, regulatory, and legal environment for both trade transactions and investment, i.e. domestic or foreign direct investment (FDI). </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Because of their marketing focus TPOs can be particularly well-suited to assist individual enterprises in designing, developing, and implementing their international marketing plans. For many TPOs this service can be linked to the more general publicity and promotion that they develop and conduct for a country or sector as a whole. </a:t>
            </a:r>
            <a:endParaRPr lang="en-US" baseline="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 http://documents.worldbank.org/curated/en/658381468137984834/pdf/402650Trade1Pr1Giovannucci01PUBLIC1.pdf </a:t>
            </a:r>
            <a:endParaRPr lang="en-GB" dirty="0"/>
          </a:p>
        </p:txBody>
      </p:sp>
      <p:sp>
        <p:nvSpPr>
          <p:cNvPr id="4" name="Tijdelijke aanduiding voor dianummer 3"/>
          <p:cNvSpPr>
            <a:spLocks noGrp="1"/>
          </p:cNvSpPr>
          <p:nvPr>
            <p:ph type="sldNum" sz="quarter" idx="10"/>
          </p:nvPr>
        </p:nvSpPr>
        <p:spPr/>
        <p:txBody>
          <a:bodyPr/>
          <a:lstStyle/>
          <a:p>
            <a:fld id="{9DB38059-CB7A-0048-A935-08E5FC5CD8C3}" type="slidenum">
              <a:rPr lang="en-US" smtClean="0"/>
              <a:t>23</a:t>
            </a:fld>
            <a:endParaRPr lang="en-US" dirty="0"/>
          </a:p>
        </p:txBody>
      </p:sp>
    </p:spTree>
    <p:extLst>
      <p:ext uri="{BB962C8B-B14F-4D97-AF65-F5344CB8AC3E}">
        <p14:creationId xmlns:p14="http://schemas.microsoft.com/office/powerpoint/2010/main" val="1214887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Websites</a:t>
            </a:r>
            <a:r>
              <a:rPr lang="en-GB" sz="1200" kern="1200" dirty="0">
                <a:solidFill>
                  <a:schemeClr val="tx1"/>
                </a:solidFill>
                <a:effectLst/>
                <a:latin typeface="+mn-lt"/>
                <a:ea typeface="+mn-ea"/>
                <a:cs typeface="+mn-cs"/>
              </a:rPr>
              <a:t> - Websites were IPA’s first digital tool</a:t>
            </a:r>
            <a:r>
              <a:rPr lang="en-IN" sz="1200" kern="1200" dirty="0">
                <a:solidFill>
                  <a:schemeClr val="tx1"/>
                </a:solidFill>
                <a:effectLst/>
                <a:latin typeface="+mn-lt"/>
                <a:ea typeface="+mn-ea"/>
                <a:cs typeface="+mn-cs"/>
              </a:rPr>
              <a:t>. Typically the websites include </a:t>
            </a:r>
            <a:r>
              <a:rPr lang="en-GB" sz="1200" kern="1200" dirty="0">
                <a:solidFill>
                  <a:schemeClr val="tx1"/>
                </a:solidFill>
                <a:effectLst/>
                <a:latin typeface="+mn-lt"/>
                <a:ea typeface="+mn-ea"/>
                <a:cs typeface="+mn-cs"/>
              </a:rPr>
              <a:t>the key features of the host location, accompanied by maps, local economic and demographic data, and relevant FDI sector and regulation data. More recently these websites have become more interactive and include welcome videos from host country officials and testimonials from satisfied investors.</a:t>
            </a:r>
            <a:r>
              <a:rPr lang="en-IN" dirty="0">
                <a:effectLst/>
              </a:rPr>
              <a:t> </a:t>
            </a:r>
            <a:r>
              <a:rPr lang="en-GB" sz="1200" kern="1200" dirty="0">
                <a:solidFill>
                  <a:schemeClr val="tx1"/>
                </a:solidFill>
                <a:effectLst/>
                <a:latin typeface="+mn-lt"/>
                <a:ea typeface="+mn-ea"/>
                <a:cs typeface="+mn-cs"/>
              </a:rPr>
              <a:t>Websites now, increasingly, serve as matchmaking platforms, presenting listings of local businesses in a particular sector or location.</a:t>
            </a:r>
            <a:r>
              <a:rPr lang="en-IN" dirty="0">
                <a:effectLst/>
              </a:rPr>
              <a:t> </a:t>
            </a:r>
            <a:r>
              <a:rPr lang="en-GB" sz="1200" kern="1200" dirty="0">
                <a:solidFill>
                  <a:schemeClr val="tx1"/>
                </a:solidFill>
                <a:effectLst/>
                <a:latin typeface="+mn-lt"/>
                <a:ea typeface="+mn-ea"/>
                <a:cs typeface="+mn-cs"/>
              </a:rPr>
              <a:t>More advanced websites now also enable virtual tours of cities and potential project sites.</a:t>
            </a:r>
            <a:r>
              <a:rPr lang="en-IN" dirty="0">
                <a:effectLst/>
              </a:rPr>
              <a:t> </a:t>
            </a:r>
          </a:p>
          <a:p>
            <a:endParaRPr lang="en-IN" dirty="0">
              <a:effectLst/>
            </a:endParaRPr>
          </a:p>
          <a:p>
            <a:r>
              <a:rPr lang="en-IN" dirty="0">
                <a:effectLst/>
              </a:rPr>
              <a:t>Social Media - </a:t>
            </a:r>
            <a:r>
              <a:rPr lang="en-GB" sz="1200" kern="1200" dirty="0">
                <a:solidFill>
                  <a:schemeClr val="tx1"/>
                </a:solidFill>
                <a:effectLst/>
                <a:latin typeface="+mn-lt"/>
                <a:ea typeface="+mn-ea"/>
                <a:cs typeface="+mn-cs"/>
              </a:rPr>
              <a:t>IPAs now employ social media for various purposes. IPAs rely heavily on LinkedIn to identify investors, gather investor intelligence, engage with investment promotion consultants, and identify and recruit staff. They also principally use LinkedIn to obtain meetings, though in this case Twitter, Facebook, WhatsApp and blogs also play a role. These IPAs mostly use Facebook to advertise their host location and service offerings, though LinkedIn, YouTube and Twitter also play a role here. They use a mix of social media to research and engage with other IPAs and competing investment locations. Many have live SMS chat or WhatsApp for queries. IPAs are now investing in social media campaigns to internationally advertise their host locations and direct potential investors to their website.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Video-conferencing and virtual meetings</a:t>
            </a:r>
            <a:r>
              <a:rPr lang="en-GB" sz="1200" kern="1200" dirty="0">
                <a:solidFill>
                  <a:schemeClr val="tx1"/>
                </a:solidFill>
                <a:effectLst/>
                <a:latin typeface="+mn-lt"/>
                <a:ea typeface="+mn-ea"/>
                <a:cs typeface="+mn-cs"/>
              </a:rPr>
              <a:t> – IPAs have suddenly been forced to turn to video-conferencing and virtual meeting software to remotely pitch their countries to foreign audiences, showcase investment locations, and answer queries from interested parties. They also use these tools to keep digitally in touch with foreign firms already invested in their countries to handhold them through the COVID-19 pandemic, understanding their lockdown difficulties and helping to find solutions, explaining government COVID-19 regulations and ensuring compliance</a:t>
            </a:r>
            <a:r>
              <a:rPr lang="en-IN"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Many have successfully used virtual meetings to remotely negotiate, conclude and facilitate investment deals with digital economy investors</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eg</a:t>
            </a:r>
            <a:r>
              <a:rPr lang="en-IN" sz="1200" kern="1200" dirty="0">
                <a:solidFill>
                  <a:schemeClr val="tx1"/>
                </a:solidFill>
                <a:effectLst/>
                <a:latin typeface="+mn-lt"/>
                <a:ea typeface="+mn-ea"/>
                <a:cs typeface="+mn-cs"/>
              </a:rPr>
              <a:t>: Invest India and Pegatron Corporation. </a:t>
            </a:r>
            <a:endParaRPr lang="en-US" dirty="0"/>
          </a:p>
        </p:txBody>
      </p:sp>
      <p:sp>
        <p:nvSpPr>
          <p:cNvPr id="4" name="Slide Number Placeholder 3"/>
          <p:cNvSpPr>
            <a:spLocks noGrp="1"/>
          </p:cNvSpPr>
          <p:nvPr>
            <p:ph type="sldNum" sz="quarter" idx="5"/>
          </p:nvPr>
        </p:nvSpPr>
        <p:spPr/>
        <p:txBody>
          <a:bodyPr/>
          <a:lstStyle/>
          <a:p>
            <a:fld id="{FE0781AF-19DF-4A47-9314-CF05356F6BC8}" type="slidenum">
              <a:rPr lang="en-US" smtClean="0"/>
              <a:t>26</a:t>
            </a:fld>
            <a:endParaRPr lang="en-US"/>
          </a:p>
        </p:txBody>
      </p:sp>
    </p:spTree>
    <p:extLst>
      <p:ext uri="{BB962C8B-B14F-4D97-AF65-F5344CB8AC3E}">
        <p14:creationId xmlns:p14="http://schemas.microsoft.com/office/powerpoint/2010/main" val="235162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Edmonton photography…</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71150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F317E9D6-EDAE-4A1F-BD1D-45D6A2AE9569}" type="slidenum">
              <a:rPr lang="en-US" smtClean="0"/>
              <a:t>30</a:t>
            </a:fld>
            <a:endParaRPr lang="en-US"/>
          </a:p>
        </p:txBody>
      </p:sp>
    </p:spTree>
    <p:extLst>
      <p:ext uri="{BB962C8B-B14F-4D97-AF65-F5344CB8AC3E}">
        <p14:creationId xmlns:p14="http://schemas.microsoft.com/office/powerpoint/2010/main" val="14904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800" dirty="0">
                <a:effectLst/>
                <a:latin typeface="Times New Roman" panose="02020603050405020304" pitchFamily="18" charset="0"/>
                <a:ea typeface="Times New Roman" panose="02020603050405020304" pitchFamily="18" charset="0"/>
              </a:rPr>
              <a:t>https://www.brookings.edu/articles/africas-economic-recovery-financing-robust-post-pandemic-growth/</a:t>
            </a:r>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4</a:t>
            </a:fld>
            <a:endParaRPr lang="de-DE"/>
          </a:p>
        </p:txBody>
      </p:sp>
    </p:spTree>
    <p:extLst>
      <p:ext uri="{BB962C8B-B14F-4D97-AF65-F5344CB8AC3E}">
        <p14:creationId xmlns:p14="http://schemas.microsoft.com/office/powerpoint/2010/main" val="138092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UNCTAD WIR 2023</a:t>
            </a:r>
          </a:p>
        </p:txBody>
      </p:sp>
      <p:sp>
        <p:nvSpPr>
          <p:cNvPr id="4" name="Slide Number Placeholder 3"/>
          <p:cNvSpPr>
            <a:spLocks noGrp="1"/>
          </p:cNvSpPr>
          <p:nvPr>
            <p:ph type="sldNum" sz="quarter" idx="5"/>
          </p:nvPr>
        </p:nvSpPr>
        <p:spPr/>
        <p:txBody>
          <a:bodyPr/>
          <a:lstStyle/>
          <a:p>
            <a:fld id="{AC559E20-BD38-424B-9BCF-EB4306AD618F}" type="slidenum">
              <a:rPr lang="de-DE" smtClean="0"/>
              <a:t>5</a:t>
            </a:fld>
            <a:endParaRPr lang="de-DE"/>
          </a:p>
        </p:txBody>
      </p:sp>
    </p:spTree>
    <p:extLst>
      <p:ext uri="{BB962C8B-B14F-4D97-AF65-F5344CB8AC3E}">
        <p14:creationId xmlns:p14="http://schemas.microsoft.com/office/powerpoint/2010/main" val="99632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https://www.afdb.org/en/knowledge/publications/african-economic-outlook</a:t>
            </a:r>
            <a:endParaRPr lang="en-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2023 World Economic Outlook IMF</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6</a:t>
            </a:fld>
            <a:endParaRPr lang="de-DE"/>
          </a:p>
        </p:txBody>
      </p:sp>
    </p:spTree>
    <p:extLst>
      <p:ext uri="{BB962C8B-B14F-4D97-AF65-F5344CB8AC3E}">
        <p14:creationId xmlns:p14="http://schemas.microsoft.com/office/powerpoint/2010/main" val="179249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UNCTAD WIR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2023 World Economic Outlook IMF</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7</a:t>
            </a:fld>
            <a:endParaRPr lang="de-DE"/>
          </a:p>
        </p:txBody>
      </p:sp>
    </p:spTree>
    <p:extLst>
      <p:ext uri="{BB962C8B-B14F-4D97-AF65-F5344CB8AC3E}">
        <p14:creationId xmlns:p14="http://schemas.microsoft.com/office/powerpoint/2010/main" val="285128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UNCTAD WIR 2023</a:t>
            </a:r>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8</a:t>
            </a:fld>
            <a:endParaRPr lang="de-DE"/>
          </a:p>
        </p:txBody>
      </p:sp>
    </p:spTree>
    <p:extLst>
      <p:ext uri="{BB962C8B-B14F-4D97-AF65-F5344CB8AC3E}">
        <p14:creationId xmlns:p14="http://schemas.microsoft.com/office/powerpoint/2010/main" val="370443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UNCTAD WIR 2023</a:t>
            </a:r>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9</a:t>
            </a:fld>
            <a:endParaRPr lang="de-DE"/>
          </a:p>
        </p:txBody>
      </p:sp>
    </p:spTree>
    <p:extLst>
      <p:ext uri="{BB962C8B-B14F-4D97-AF65-F5344CB8AC3E}">
        <p14:creationId xmlns:p14="http://schemas.microsoft.com/office/powerpoint/2010/main" val="10817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https://hbr.org/2016/09/these-6-sectors-of-africas-economy-are-poised-for-growth</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https://www.ariseiip.com/top-10-fastest-growing-industries-in-africa/</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559E20-BD38-424B-9BCF-EB4306AD618F}" type="slidenum">
              <a:rPr lang="de-DE" smtClean="0"/>
              <a:t>10</a:t>
            </a:fld>
            <a:endParaRPr lang="de-DE"/>
          </a:p>
        </p:txBody>
      </p:sp>
    </p:spTree>
    <p:extLst>
      <p:ext uri="{BB962C8B-B14F-4D97-AF65-F5344CB8AC3E}">
        <p14:creationId xmlns:p14="http://schemas.microsoft.com/office/powerpoint/2010/main" val="375701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1800" b="0" i="0">
                <a:solidFill>
                  <a:srgbClr val="174861"/>
                </a:solidFill>
                <a:latin typeface="Poppins Medium"/>
                <a:cs typeface="Poppins Medium"/>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sz="1200" b="0" i="0">
                <a:solidFill>
                  <a:srgbClr val="231F20"/>
                </a:solidFill>
                <a:latin typeface="Poppins"/>
                <a:cs typeface="Poppins"/>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dirty="0"/>
              <a:t>/Berlin, </a:t>
            </a:r>
            <a:r>
              <a:rPr spc="-10" dirty="0"/>
              <a:t>Germany</a:t>
            </a:r>
          </a:p>
        </p:txBody>
      </p:sp>
      <p:sp>
        <p:nvSpPr>
          <p:cNvPr id="5" name="Holder 5"/>
          <p:cNvSpPr>
            <a:spLocks noGrp="1"/>
          </p:cNvSpPr>
          <p:nvPr>
            <p:ph type="dt" sz="half" idx="6"/>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lang="de-DE"/>
              <a:t>/January 2023</a:t>
            </a:r>
            <a:endParaRPr spc="-2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90FD-4D78-E671-C0F1-7A012DE466F6}"/>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C264DBC3-296B-A35D-85AB-FF262539A023}"/>
              </a:ext>
            </a:extLst>
          </p:cNvPr>
          <p:cNvSpPr>
            <a:spLocks noGrp="1"/>
          </p:cNvSpPr>
          <p:nvPr>
            <p:ph sz="half" idx="1"/>
          </p:nvPr>
        </p:nvSpPr>
        <p:spPr>
          <a:xfrm>
            <a:off x="735013" y="2012950"/>
            <a:ext cx="4535487" cy="479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239EDE85-D449-5853-6E53-734A8A2C9D8E}"/>
              </a:ext>
            </a:extLst>
          </p:cNvPr>
          <p:cNvSpPr>
            <a:spLocks noGrp="1"/>
          </p:cNvSpPr>
          <p:nvPr>
            <p:ph sz="half" idx="2"/>
          </p:nvPr>
        </p:nvSpPr>
        <p:spPr>
          <a:xfrm>
            <a:off x="5422900" y="2012950"/>
            <a:ext cx="4535488" cy="479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B58256DB-042F-8BF1-7E37-496B256E329F}"/>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6" name="Footer Placeholder 5">
            <a:extLst>
              <a:ext uri="{FF2B5EF4-FFF2-40B4-BE49-F238E27FC236}">
                <a16:creationId xmlns:a16="http://schemas.microsoft.com/office/drawing/2014/main" id="{678836D0-32F6-D1AC-4B0F-65E74588E049}"/>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EDEC760F-C55F-6D2E-BEA3-DC0F0DD39E9C}"/>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124439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CF1A-4917-762C-A5F9-3607B6BB2584}"/>
              </a:ext>
            </a:extLst>
          </p:cNvPr>
          <p:cNvSpPr>
            <a:spLocks noGrp="1"/>
          </p:cNvSpPr>
          <p:nvPr>
            <p:ph type="title"/>
          </p:nvPr>
        </p:nvSpPr>
        <p:spPr>
          <a:xfrm>
            <a:off x="736600" y="403225"/>
            <a:ext cx="9223375" cy="1460500"/>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1467A4F3-8D72-36CF-3F4C-D37D90B1EA2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CA024-5809-7264-47D8-A7E1D10CE812}"/>
              </a:ext>
            </a:extLst>
          </p:cNvPr>
          <p:cNvSpPr>
            <a:spLocks noGrp="1"/>
          </p:cNvSpPr>
          <p:nvPr>
            <p:ph sz="half" idx="2"/>
          </p:nvPr>
        </p:nvSpPr>
        <p:spPr>
          <a:xfrm>
            <a:off x="736600" y="2762250"/>
            <a:ext cx="4524375"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0E066B6C-A871-4DDA-0265-A41C6582605B}"/>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C4AB3-AF52-A7D3-FE2C-B642961196F3}"/>
              </a:ext>
            </a:extLst>
          </p:cNvPr>
          <p:cNvSpPr>
            <a:spLocks noGrp="1"/>
          </p:cNvSpPr>
          <p:nvPr>
            <p:ph sz="quarter" idx="4"/>
          </p:nvPr>
        </p:nvSpPr>
        <p:spPr>
          <a:xfrm>
            <a:off x="5413375" y="2762250"/>
            <a:ext cx="454660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016E50F0-97E0-EAE0-DBC5-6ED67697193A}"/>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8" name="Footer Placeholder 7">
            <a:extLst>
              <a:ext uri="{FF2B5EF4-FFF2-40B4-BE49-F238E27FC236}">
                <a16:creationId xmlns:a16="http://schemas.microsoft.com/office/drawing/2014/main" id="{9017708E-D0F4-49F5-BA35-44F1848B176C}"/>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62F04216-1731-93CB-8C3A-9495D24A7D5D}"/>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30638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012F-B90B-54EF-3ADD-976D2E8EE7CB}"/>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AA3A67C9-51E4-76D4-630A-8B78A096A97C}"/>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4" name="Footer Placeholder 3">
            <a:extLst>
              <a:ext uri="{FF2B5EF4-FFF2-40B4-BE49-F238E27FC236}">
                <a16:creationId xmlns:a16="http://schemas.microsoft.com/office/drawing/2014/main" id="{DA517511-CC6B-501D-8763-D0722430F2D0}"/>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010F5F0A-70F1-F409-328D-9ECFF574107F}"/>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277042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2AF3B-CB54-B7AF-08EB-E0D43F73B439}"/>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3" name="Footer Placeholder 2">
            <a:extLst>
              <a:ext uri="{FF2B5EF4-FFF2-40B4-BE49-F238E27FC236}">
                <a16:creationId xmlns:a16="http://schemas.microsoft.com/office/drawing/2014/main" id="{376A723D-5E2F-A84A-1970-A127CA3F644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491B990-F816-EB67-1DC6-E1259D68AB36}"/>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11965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8061-BE3B-BAA4-2C02-DD19AAF000F5}"/>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C5F5C8CD-4DE5-BA87-43EC-8D732FAFB6B4}"/>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2EAA266F-D293-41FA-6EAA-07FF02F2E5CB}"/>
              </a:ext>
            </a:extLst>
          </p:cNvPr>
          <p:cNvSpPr>
            <a:spLocks noGrp="1"/>
          </p:cNvSpPr>
          <p:nvPr>
            <p:ph type="body" sz="half" idx="2"/>
          </p:nvPr>
        </p:nvSpPr>
        <p:spPr>
          <a:xfrm>
            <a:off x="736600" y="2268538"/>
            <a:ext cx="3449638"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ED101-C699-7E30-F5CE-59E10AA97B76}"/>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6" name="Footer Placeholder 5">
            <a:extLst>
              <a:ext uri="{FF2B5EF4-FFF2-40B4-BE49-F238E27FC236}">
                <a16:creationId xmlns:a16="http://schemas.microsoft.com/office/drawing/2014/main" id="{417ECBD0-6008-3CAF-FA5D-B780D6D69AD2}"/>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86E39CCA-6FE3-7441-B07D-53F18BEBB2B4}"/>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102262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FF64-03FA-7A40-9DDC-776F3649EFE3}"/>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0A3B51A-8772-258B-4F18-6D0FFC8C5C1C}"/>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F50194CF-0936-A471-C0A0-B7BB008CEC3F}"/>
              </a:ext>
            </a:extLst>
          </p:cNvPr>
          <p:cNvSpPr>
            <a:spLocks noGrp="1"/>
          </p:cNvSpPr>
          <p:nvPr>
            <p:ph type="body" sz="half" idx="2"/>
          </p:nvPr>
        </p:nvSpPr>
        <p:spPr>
          <a:xfrm>
            <a:off x="736600" y="2268538"/>
            <a:ext cx="3449638"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67653-48DA-BC14-0EF6-2B6CE6754F8D}"/>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6" name="Footer Placeholder 5">
            <a:extLst>
              <a:ext uri="{FF2B5EF4-FFF2-40B4-BE49-F238E27FC236}">
                <a16:creationId xmlns:a16="http://schemas.microsoft.com/office/drawing/2014/main" id="{7BFA927B-2C58-9983-B0FC-9F63BFE2875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2B1171AF-1EB3-F05D-6F23-859804014B7E}"/>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21978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328B-D449-CEA3-FEF2-75C1B7812D8A}"/>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7A5C241B-306A-8997-E88F-3B9FA451BB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EF4A502-B96A-DB66-36B4-0A71EF01EE20}"/>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5" name="Footer Placeholder 4">
            <a:extLst>
              <a:ext uri="{FF2B5EF4-FFF2-40B4-BE49-F238E27FC236}">
                <a16:creationId xmlns:a16="http://schemas.microsoft.com/office/drawing/2014/main" id="{D641FB2D-520E-88B4-DD4A-AB7370EFF64C}"/>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C840AF5-3627-4395-C0CC-9F02C68259C3}"/>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2193157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47CF9-940F-9A6B-F8C6-6DA2D54F8BF5}"/>
              </a:ext>
            </a:extLst>
          </p:cNvPr>
          <p:cNvSpPr>
            <a:spLocks noGrp="1"/>
          </p:cNvSpPr>
          <p:nvPr>
            <p:ph type="title" orient="vert"/>
          </p:nvPr>
        </p:nvSpPr>
        <p:spPr>
          <a:xfrm>
            <a:off x="7653338" y="403225"/>
            <a:ext cx="2305050" cy="64087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343A22A-3DF6-EC33-CCFF-9A1E7C61B3EA}"/>
              </a:ext>
            </a:extLst>
          </p:cNvPr>
          <p:cNvSpPr>
            <a:spLocks noGrp="1"/>
          </p:cNvSpPr>
          <p:nvPr>
            <p:ph type="body" orient="vert" idx="1"/>
          </p:nvPr>
        </p:nvSpPr>
        <p:spPr>
          <a:xfrm>
            <a:off x="735013" y="403225"/>
            <a:ext cx="6765925"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0DD5CA1-B600-4035-0363-DF945BD49E31}"/>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5" name="Footer Placeholder 4">
            <a:extLst>
              <a:ext uri="{FF2B5EF4-FFF2-40B4-BE49-F238E27FC236}">
                <a16:creationId xmlns:a16="http://schemas.microsoft.com/office/drawing/2014/main" id="{277277F5-F5F7-EA62-FD5E-7CA503C279A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A5CF818-900F-E3CC-2412-732DC6EC4D8F}"/>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380025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ny History">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5555331" y="3850047"/>
            <a:ext cx="4151457" cy="2416612"/>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61609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5731513" y="57724"/>
            <a:ext cx="4864166" cy="7438976"/>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02859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74861"/>
                </a:solidFill>
                <a:latin typeface="Poppins Medium"/>
                <a:cs typeface="Poppins Medium"/>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Poppins"/>
                <a:cs typeface="Poppins"/>
              </a:defRPr>
            </a:lvl1pPr>
          </a:lstStyle>
          <a:p>
            <a:endParaRPr dirty="0"/>
          </a:p>
        </p:txBody>
      </p:sp>
      <p:sp>
        <p:nvSpPr>
          <p:cNvPr id="4" name="Holder 4"/>
          <p:cNvSpPr>
            <a:spLocks noGrp="1"/>
          </p:cNvSpPr>
          <p:nvPr>
            <p:ph type="ftr" sz="quarter" idx="5"/>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dirty="0"/>
              <a:t>/Berlin, </a:t>
            </a:r>
            <a:r>
              <a:rPr spc="-10" dirty="0"/>
              <a:t>Germany</a:t>
            </a:r>
          </a:p>
        </p:txBody>
      </p:sp>
      <p:sp>
        <p:nvSpPr>
          <p:cNvPr id="5" name="Holder 5"/>
          <p:cNvSpPr>
            <a:spLocks noGrp="1"/>
          </p:cNvSpPr>
          <p:nvPr>
            <p:ph type="dt" sz="half" idx="6"/>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lang="de-DE"/>
              <a:t>/January 2023</a:t>
            </a:r>
            <a:endParaRPr spc="-2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ium_Break_BLACK">
    <p:bg>
      <p:bgPr>
        <a:solidFill>
          <a:srgbClr val="000000"/>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5731513" y="57724"/>
            <a:ext cx="4864166" cy="7438976"/>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07732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771360" y="2120184"/>
            <a:ext cx="6057743" cy="4293359"/>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11441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General Slide">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3875805" y="2308556"/>
            <a:ext cx="2917567" cy="225501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7023586" y="2308556"/>
            <a:ext cx="2917567" cy="225501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733535" y="2308556"/>
            <a:ext cx="2917567" cy="225501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14617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General Slide">
    <p:spTree>
      <p:nvGrpSpPr>
        <p:cNvPr id="1" name=""/>
        <p:cNvGrpSpPr/>
        <p:nvPr/>
      </p:nvGrpSpPr>
      <p:grpSpPr>
        <a:xfrm>
          <a:off x="0" y="0"/>
          <a:ext cx="0" cy="0"/>
          <a:chOff x="0" y="0"/>
          <a:chExt cx="0" cy="0"/>
        </a:xfrm>
      </p:grpSpPr>
      <p:sp>
        <p:nvSpPr>
          <p:cNvPr id="20" name="Picture Placeholder 13"/>
          <p:cNvSpPr>
            <a:spLocks noGrp="1"/>
          </p:cNvSpPr>
          <p:nvPr>
            <p:ph type="pic" sz="quarter" idx="14"/>
          </p:nvPr>
        </p:nvSpPr>
        <p:spPr>
          <a:xfrm>
            <a:off x="0" y="0"/>
            <a:ext cx="10693400" cy="352933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3081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7087779" y="2103916"/>
            <a:ext cx="2779020" cy="2618254"/>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836383" y="2103916"/>
            <a:ext cx="2783363" cy="2618254"/>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3849576" y="2103916"/>
            <a:ext cx="3008373" cy="2618254"/>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47606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027636" y="2188921"/>
            <a:ext cx="2649337" cy="3430951"/>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6908769" y="2188921"/>
            <a:ext cx="2649337" cy="3430951"/>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117155" y="2188921"/>
            <a:ext cx="2649337" cy="3430951"/>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62941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Picture-Helium">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0693400" cy="756285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0114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4950247" y="319731"/>
            <a:ext cx="831563" cy="38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5351354" cy="756285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659967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Half_picture">
    <p:spTree>
      <p:nvGrpSpPr>
        <p:cNvPr id="1" name=""/>
        <p:cNvGrpSpPr/>
        <p:nvPr/>
      </p:nvGrpSpPr>
      <p:grpSpPr>
        <a:xfrm>
          <a:off x="0" y="0"/>
          <a:ext cx="0" cy="0"/>
          <a:chOff x="0" y="0"/>
          <a:chExt cx="0" cy="0"/>
        </a:xfrm>
      </p:grpSpPr>
      <p:sp>
        <p:nvSpPr>
          <p:cNvPr id="3" name="Rectangle 2"/>
          <p:cNvSpPr/>
          <p:nvPr userDrawn="1"/>
        </p:nvSpPr>
        <p:spPr>
          <a:xfrm>
            <a:off x="4950247" y="319731"/>
            <a:ext cx="831563" cy="38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6588182" cy="756285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99665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Half_picture">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4105218" y="0"/>
            <a:ext cx="6588182" cy="756285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05493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74861"/>
                </a:solidFill>
                <a:latin typeface="Poppins Medium"/>
                <a:cs typeface="Poppins Medium"/>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dirty="0"/>
              <a:t>/Berlin, </a:t>
            </a:r>
            <a:r>
              <a:rPr spc="-10" dirty="0"/>
              <a:t>Germany</a:t>
            </a:r>
          </a:p>
        </p:txBody>
      </p:sp>
      <p:sp>
        <p:nvSpPr>
          <p:cNvPr id="6" name="Holder 6"/>
          <p:cNvSpPr>
            <a:spLocks noGrp="1"/>
          </p:cNvSpPr>
          <p:nvPr>
            <p:ph type="dt" sz="half" idx="6"/>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lang="de-DE"/>
              <a:t>/January 2023</a:t>
            </a:r>
            <a:endParaRPr spc="-2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ssion_helium">
    <p:spTree>
      <p:nvGrpSpPr>
        <p:cNvPr id="1" name=""/>
        <p:cNvGrpSpPr/>
        <p:nvPr/>
      </p:nvGrpSpPr>
      <p:grpSpPr>
        <a:xfrm>
          <a:off x="0" y="0"/>
          <a:ext cx="0" cy="0"/>
          <a:chOff x="0" y="0"/>
          <a:chExt cx="0" cy="0"/>
        </a:xfrm>
      </p:grpSpPr>
      <p:sp>
        <p:nvSpPr>
          <p:cNvPr id="3" name="Rectangle 2"/>
          <p:cNvSpPr/>
          <p:nvPr userDrawn="1"/>
        </p:nvSpPr>
        <p:spPr>
          <a:xfrm>
            <a:off x="4950247" y="319731"/>
            <a:ext cx="831563" cy="38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5342046" y="0"/>
            <a:ext cx="5351354" cy="5058266"/>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2396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_helium">
    <p:spTree>
      <p:nvGrpSpPr>
        <p:cNvPr id="1" name=""/>
        <p:cNvGrpSpPr/>
        <p:nvPr/>
      </p:nvGrpSpPr>
      <p:grpSpPr>
        <a:xfrm>
          <a:off x="0" y="0"/>
          <a:ext cx="0" cy="0"/>
          <a:chOff x="0" y="0"/>
          <a:chExt cx="0" cy="0"/>
        </a:xfrm>
      </p:grpSpPr>
      <p:sp>
        <p:nvSpPr>
          <p:cNvPr id="3" name="Rectangle 2"/>
          <p:cNvSpPr/>
          <p:nvPr userDrawn="1"/>
        </p:nvSpPr>
        <p:spPr>
          <a:xfrm>
            <a:off x="4950247" y="319731"/>
            <a:ext cx="831563" cy="38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5351354" cy="5058266"/>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532940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iangle_Helium">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5775940" y="1247105"/>
            <a:ext cx="4000095" cy="5130898"/>
          </a:xfrm>
          <a:prstGeom prst="triangle">
            <a:avLst/>
          </a:prstGeom>
        </p:spPr>
        <p:txBody>
          <a:bodyPr/>
          <a:lstStyle/>
          <a:p>
            <a:endParaRPr lang="en-US" dirty="0"/>
          </a:p>
        </p:txBody>
      </p:sp>
    </p:spTree>
    <p:extLst>
      <p:ext uri="{BB962C8B-B14F-4D97-AF65-F5344CB8AC3E}">
        <p14:creationId xmlns:p14="http://schemas.microsoft.com/office/powerpoint/2010/main" val="1374511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riangle_Helium">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7669335" y="1705013"/>
            <a:ext cx="2508262" cy="2717997"/>
          </a:xfrm>
          <a:custGeom>
            <a:avLst/>
            <a:gdLst>
              <a:gd name="connsiteX0" fmla="*/ 0 w 4197980"/>
              <a:gd name="connsiteY0" fmla="*/ 0 h 3618948"/>
              <a:gd name="connsiteX1" fmla="*/ 4197980 w 4197980"/>
              <a:gd name="connsiteY1" fmla="*/ 0 h 3618948"/>
              <a:gd name="connsiteX2" fmla="*/ 209899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0" y="0"/>
                </a:moveTo>
                <a:lnTo>
                  <a:pt x="4197980" y="0"/>
                </a:lnTo>
                <a:lnTo>
                  <a:pt x="2098990" y="3618948"/>
                </a:lnTo>
                <a:close/>
              </a:path>
            </a:pathLst>
          </a:custGeom>
        </p:spPr>
        <p:txBody>
          <a:bodyPr wrap="square">
            <a:noAutofit/>
          </a:bodyPr>
          <a:lstStyle/>
          <a:p>
            <a:endParaRPr lang="en-US"/>
          </a:p>
        </p:txBody>
      </p:sp>
      <p:sp>
        <p:nvSpPr>
          <p:cNvPr id="28" name="Picture Placeholder 27"/>
          <p:cNvSpPr>
            <a:spLocks noGrp="1"/>
          </p:cNvSpPr>
          <p:nvPr>
            <p:ph type="pic" sz="quarter" idx="12"/>
          </p:nvPr>
        </p:nvSpPr>
        <p:spPr>
          <a:xfrm>
            <a:off x="6229989" y="3885278"/>
            <a:ext cx="2508262" cy="2717997"/>
          </a:xfrm>
          <a:custGeom>
            <a:avLst/>
            <a:gdLst>
              <a:gd name="connsiteX0" fmla="*/ 2098990 w 4197980"/>
              <a:gd name="connsiteY0" fmla="*/ 0 h 3618948"/>
              <a:gd name="connsiteX1" fmla="*/ 4197980 w 4197980"/>
              <a:gd name="connsiteY1" fmla="*/ 3618948 h 3618948"/>
              <a:gd name="connsiteX2" fmla="*/ 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2098990" y="0"/>
                </a:moveTo>
                <a:lnTo>
                  <a:pt x="4197980" y="3618948"/>
                </a:lnTo>
                <a:lnTo>
                  <a:pt x="0" y="3618948"/>
                </a:lnTo>
                <a:close/>
              </a:path>
            </a:pathLst>
          </a:custGeom>
        </p:spPr>
        <p:txBody>
          <a:bodyPr wrap="square">
            <a:noAutofit/>
          </a:bodyPr>
          <a:lstStyle/>
          <a:p>
            <a:endParaRPr lang="en-US" dirty="0"/>
          </a:p>
        </p:txBody>
      </p:sp>
      <p:sp>
        <p:nvSpPr>
          <p:cNvPr id="31" name="Picture Placeholder 30"/>
          <p:cNvSpPr>
            <a:spLocks noGrp="1"/>
          </p:cNvSpPr>
          <p:nvPr>
            <p:ph type="pic" sz="quarter" idx="11"/>
          </p:nvPr>
        </p:nvSpPr>
        <p:spPr>
          <a:xfrm>
            <a:off x="4790642" y="1705013"/>
            <a:ext cx="2508262" cy="2717997"/>
          </a:xfrm>
          <a:custGeom>
            <a:avLst/>
            <a:gdLst>
              <a:gd name="connsiteX0" fmla="*/ 0 w 4197980"/>
              <a:gd name="connsiteY0" fmla="*/ 0 h 3618948"/>
              <a:gd name="connsiteX1" fmla="*/ 4197980 w 4197980"/>
              <a:gd name="connsiteY1" fmla="*/ 0 h 3618948"/>
              <a:gd name="connsiteX2" fmla="*/ 209899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0" y="0"/>
                </a:moveTo>
                <a:lnTo>
                  <a:pt x="4197980" y="0"/>
                </a:lnTo>
                <a:lnTo>
                  <a:pt x="2098990" y="3618948"/>
                </a:lnTo>
                <a:close/>
              </a:path>
            </a:pathLst>
          </a:custGeom>
        </p:spPr>
        <p:txBody>
          <a:bodyPr wrap="square">
            <a:noAutofit/>
          </a:bodyPr>
          <a:lstStyle/>
          <a:p>
            <a:endParaRPr lang="en-US"/>
          </a:p>
        </p:txBody>
      </p:sp>
    </p:spTree>
    <p:extLst>
      <p:ext uri="{BB962C8B-B14F-4D97-AF65-F5344CB8AC3E}">
        <p14:creationId xmlns:p14="http://schemas.microsoft.com/office/powerpoint/2010/main" val="2148087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4950247" y="319731"/>
            <a:ext cx="831563" cy="381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5342046" y="0"/>
            <a:ext cx="5351354" cy="756285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141625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18" name="Picture Placeholder 13"/>
          <p:cNvSpPr>
            <a:spLocks noGrp="1"/>
          </p:cNvSpPr>
          <p:nvPr>
            <p:ph type="pic" sz="quarter" idx="13"/>
          </p:nvPr>
        </p:nvSpPr>
        <p:spPr>
          <a:xfrm>
            <a:off x="1413064" y="1581985"/>
            <a:ext cx="3146935" cy="2498819"/>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09082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cbook_01_Hellium">
    <p:spTree>
      <p:nvGrpSpPr>
        <p:cNvPr id="1" name=""/>
        <p:cNvGrpSpPr/>
        <p:nvPr/>
      </p:nvGrpSpPr>
      <p:grpSpPr>
        <a:xfrm>
          <a:off x="0" y="0"/>
          <a:ext cx="0" cy="0"/>
          <a:chOff x="0" y="0"/>
          <a:chExt cx="0" cy="0"/>
        </a:xfrm>
      </p:grpSpPr>
      <p:sp>
        <p:nvSpPr>
          <p:cNvPr id="16" name="Picture Placeholder 13"/>
          <p:cNvSpPr>
            <a:spLocks noGrp="1"/>
          </p:cNvSpPr>
          <p:nvPr>
            <p:ph type="pic" sz="quarter" idx="13"/>
          </p:nvPr>
        </p:nvSpPr>
        <p:spPr>
          <a:xfrm>
            <a:off x="6387348" y="1254746"/>
            <a:ext cx="3146935" cy="2498819"/>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50320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pad_Helium">
    <p:spTree>
      <p:nvGrpSpPr>
        <p:cNvPr id="1" name=""/>
        <p:cNvGrpSpPr/>
        <p:nvPr/>
      </p:nvGrpSpPr>
      <p:grpSpPr>
        <a:xfrm>
          <a:off x="0" y="0"/>
          <a:ext cx="0" cy="0"/>
          <a:chOff x="0" y="0"/>
          <a:chExt cx="0" cy="0"/>
        </a:xfrm>
      </p:grpSpPr>
      <p:sp>
        <p:nvSpPr>
          <p:cNvPr id="18" name="Picture Placeholder 13"/>
          <p:cNvSpPr>
            <a:spLocks noGrp="1"/>
          </p:cNvSpPr>
          <p:nvPr>
            <p:ph type="pic" sz="quarter" idx="13"/>
          </p:nvPr>
        </p:nvSpPr>
        <p:spPr>
          <a:xfrm>
            <a:off x="1476537" y="1647424"/>
            <a:ext cx="2779644" cy="4385055"/>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40863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pp_helium">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1751166" y="1813089"/>
            <a:ext cx="1834813" cy="4056829"/>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30646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app_helium">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5755885" y="2470531"/>
            <a:ext cx="3714250" cy="2510866"/>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15609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174861"/>
                </a:solidFill>
                <a:latin typeface="Poppins Medium"/>
                <a:cs typeface="Poppins Medium"/>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dirty="0"/>
              <a:t>/Berlin, </a:t>
            </a:r>
            <a:r>
              <a:rPr spc="-10" dirty="0"/>
              <a:t>Germany</a:t>
            </a:r>
          </a:p>
        </p:txBody>
      </p:sp>
      <p:sp>
        <p:nvSpPr>
          <p:cNvPr id="4" name="Holder 4"/>
          <p:cNvSpPr>
            <a:spLocks noGrp="1"/>
          </p:cNvSpPr>
          <p:nvPr>
            <p:ph type="dt" sz="half" idx="6"/>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lang="de-DE"/>
              <a:t>/January 2023</a:t>
            </a:r>
            <a:endParaRPr spc="-20"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2655108" y="1877395"/>
            <a:ext cx="7249026" cy="2906262"/>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8187995" y="4959916"/>
            <a:ext cx="1716139" cy="169912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6343685" y="4959916"/>
            <a:ext cx="1700693" cy="169912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4490089" y="4959916"/>
            <a:ext cx="1700693" cy="169912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2645779" y="4959916"/>
            <a:ext cx="1700693" cy="169912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810798" y="1877394"/>
            <a:ext cx="1700693" cy="169912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810798" y="3765175"/>
            <a:ext cx="1700693" cy="2893861"/>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56339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wot_helium">
    <p:spTree>
      <p:nvGrpSpPr>
        <p:cNvPr id="1" name=""/>
        <p:cNvGrpSpPr/>
        <p:nvPr/>
      </p:nvGrpSpPr>
      <p:grpSpPr>
        <a:xfrm>
          <a:off x="0" y="0"/>
          <a:ext cx="0" cy="0"/>
          <a:chOff x="0" y="0"/>
          <a:chExt cx="0" cy="0"/>
        </a:xfrm>
      </p:grpSpPr>
      <p:sp>
        <p:nvSpPr>
          <p:cNvPr id="48" name="Picture Placeholder 47"/>
          <p:cNvSpPr>
            <a:spLocks noGrp="1"/>
          </p:cNvSpPr>
          <p:nvPr>
            <p:ph type="pic" sz="quarter" idx="19"/>
          </p:nvPr>
        </p:nvSpPr>
        <p:spPr>
          <a:xfrm>
            <a:off x="1028579" y="996424"/>
            <a:ext cx="3522386" cy="5362705"/>
          </a:xfrm>
          <a:custGeom>
            <a:avLst/>
            <a:gdLst>
              <a:gd name="connsiteX0" fmla="*/ 911804 w 8029952"/>
              <a:gd name="connsiteY0" fmla="*/ 9165497 h 9725812"/>
              <a:gd name="connsiteX1" fmla="*/ 1002164 w 8029952"/>
              <a:gd name="connsiteY1" fmla="*/ 9196017 h 9725812"/>
              <a:gd name="connsiteX2" fmla="*/ 911804 w 8029952"/>
              <a:gd name="connsiteY2" fmla="*/ 9165497 h 9725812"/>
              <a:gd name="connsiteX3" fmla="*/ 347263 w 8029952"/>
              <a:gd name="connsiteY3" fmla="*/ 7303433 h 9725812"/>
              <a:gd name="connsiteX4" fmla="*/ 330925 w 8029952"/>
              <a:gd name="connsiteY4" fmla="*/ 7334302 h 9725812"/>
              <a:gd name="connsiteX5" fmla="*/ 376692 w 8029952"/>
              <a:gd name="connsiteY5" fmla="*/ 7356604 h 9725812"/>
              <a:gd name="connsiteX6" fmla="*/ 391947 w 8029952"/>
              <a:gd name="connsiteY6" fmla="*/ 7334302 h 9725812"/>
              <a:gd name="connsiteX7" fmla="*/ 354395 w 8029952"/>
              <a:gd name="connsiteY7" fmla="*/ 7303782 h 9725812"/>
              <a:gd name="connsiteX8" fmla="*/ 347263 w 8029952"/>
              <a:gd name="connsiteY8" fmla="*/ 7303433 h 9725812"/>
              <a:gd name="connsiteX9" fmla="*/ 6066960 w 8029952"/>
              <a:gd name="connsiteY9" fmla="*/ 571 h 9725812"/>
              <a:gd name="connsiteX10" fmla="*/ 6191350 w 8029952"/>
              <a:gd name="connsiteY10" fmla="*/ 3652 h 9725812"/>
              <a:gd name="connsiteX11" fmla="*/ 6380282 w 8029952"/>
              <a:gd name="connsiteY11" fmla="*/ 18912 h 9725812"/>
              <a:gd name="connsiteX12" fmla="*/ 6590338 w 8029952"/>
              <a:gd name="connsiteY12" fmla="*/ 25955 h 9725812"/>
              <a:gd name="connsiteX13" fmla="*/ 6771056 w 8029952"/>
              <a:gd name="connsiteY13" fmla="*/ 25955 h 9725812"/>
              <a:gd name="connsiteX14" fmla="*/ 7253362 w 8029952"/>
              <a:gd name="connsiteY14" fmla="*/ 94038 h 9725812"/>
              <a:gd name="connsiteX15" fmla="*/ 7411783 w 8029952"/>
              <a:gd name="connsiteY15" fmla="*/ 109298 h 9725812"/>
              <a:gd name="connsiteX16" fmla="*/ 7434080 w 8029952"/>
              <a:gd name="connsiteY16" fmla="*/ 109298 h 9725812"/>
              <a:gd name="connsiteX17" fmla="*/ 7502142 w 8029952"/>
              <a:gd name="connsiteY17" fmla="*/ 131601 h 9725812"/>
              <a:gd name="connsiteX18" fmla="*/ 7554950 w 8029952"/>
              <a:gd name="connsiteY18" fmla="*/ 162121 h 9725812"/>
              <a:gd name="connsiteX19" fmla="*/ 7630053 w 8029952"/>
              <a:gd name="connsiteY19" fmla="*/ 237247 h 9725812"/>
              <a:gd name="connsiteX20" fmla="*/ 7652350 w 8029952"/>
              <a:gd name="connsiteY20" fmla="*/ 274810 h 9725812"/>
              <a:gd name="connsiteX21" fmla="*/ 7682860 w 8029952"/>
              <a:gd name="connsiteY21" fmla="*/ 312373 h 9725812"/>
              <a:gd name="connsiteX22" fmla="*/ 7735668 w 8029952"/>
              <a:gd name="connsiteY22" fmla="*/ 319416 h 9725812"/>
              <a:gd name="connsiteX23" fmla="*/ 7757964 w 8029952"/>
              <a:gd name="connsiteY23" fmla="*/ 327633 h 9725812"/>
              <a:gd name="connsiteX24" fmla="*/ 7766178 w 8029952"/>
              <a:gd name="connsiteY24" fmla="*/ 372239 h 9725812"/>
              <a:gd name="connsiteX25" fmla="*/ 7818986 w 8029952"/>
              <a:gd name="connsiteY25" fmla="*/ 538924 h 9725812"/>
              <a:gd name="connsiteX26" fmla="*/ 7878834 w 8029952"/>
              <a:gd name="connsiteY26" fmla="*/ 651614 h 9725812"/>
              <a:gd name="connsiteX27" fmla="*/ 7885874 w 8029952"/>
              <a:gd name="connsiteY27" fmla="*/ 673916 h 9725812"/>
              <a:gd name="connsiteX28" fmla="*/ 7931640 w 8029952"/>
              <a:gd name="connsiteY28" fmla="*/ 922771 h 9725812"/>
              <a:gd name="connsiteX29" fmla="*/ 7946896 w 8029952"/>
              <a:gd name="connsiteY29" fmla="*/ 1050720 h 9725812"/>
              <a:gd name="connsiteX30" fmla="*/ 7962152 w 8029952"/>
              <a:gd name="connsiteY30" fmla="*/ 1178669 h 9725812"/>
              <a:gd name="connsiteX31" fmla="*/ 7976234 w 8029952"/>
              <a:gd name="connsiteY31" fmla="*/ 1314835 h 9725812"/>
              <a:gd name="connsiteX32" fmla="*/ 7976234 w 8029952"/>
              <a:gd name="connsiteY32" fmla="*/ 1359441 h 9725812"/>
              <a:gd name="connsiteX33" fmla="*/ 7984448 w 8029952"/>
              <a:gd name="connsiteY33" fmla="*/ 1412264 h 9725812"/>
              <a:gd name="connsiteX34" fmla="*/ 7984448 w 8029952"/>
              <a:gd name="connsiteY34" fmla="*/ 1872410 h 9725812"/>
              <a:gd name="connsiteX35" fmla="*/ 7962152 w 8029952"/>
              <a:gd name="connsiteY35" fmla="*/ 1940493 h 9725812"/>
              <a:gd name="connsiteX36" fmla="*/ 7909344 w 8029952"/>
              <a:gd name="connsiteY36" fmla="*/ 2135351 h 9725812"/>
              <a:gd name="connsiteX37" fmla="*/ 7848322 w 8029952"/>
              <a:gd name="connsiteY37" fmla="*/ 2196391 h 9725812"/>
              <a:gd name="connsiteX38" fmla="*/ 7795516 w 8029952"/>
              <a:gd name="connsiteY38" fmla="*/ 2240997 h 9725812"/>
              <a:gd name="connsiteX39" fmla="*/ 7705156 w 8029952"/>
              <a:gd name="connsiteY39" fmla="*/ 2368946 h 9725812"/>
              <a:gd name="connsiteX40" fmla="*/ 7675819 w 8029952"/>
              <a:gd name="connsiteY40" fmla="*/ 2392423 h 9725812"/>
              <a:gd name="connsiteX41" fmla="*/ 7645308 w 8029952"/>
              <a:gd name="connsiteY41" fmla="*/ 2421769 h 9725812"/>
              <a:gd name="connsiteX42" fmla="*/ 7607756 w 8029952"/>
              <a:gd name="connsiteY42" fmla="*/ 2445246 h 9725812"/>
              <a:gd name="connsiteX43" fmla="*/ 7570205 w 8029952"/>
              <a:gd name="connsiteY43" fmla="*/ 2445246 h 9725812"/>
              <a:gd name="connsiteX44" fmla="*/ 7546735 w 8029952"/>
              <a:gd name="connsiteY44" fmla="*/ 2452289 h 9725812"/>
              <a:gd name="connsiteX45" fmla="*/ 7517398 w 8029952"/>
              <a:gd name="connsiteY45" fmla="*/ 2474592 h 9725812"/>
              <a:gd name="connsiteX46" fmla="*/ 7411783 w 8029952"/>
              <a:gd name="connsiteY46" fmla="*/ 2489852 h 9725812"/>
              <a:gd name="connsiteX47" fmla="*/ 7389487 w 8029952"/>
              <a:gd name="connsiteY47" fmla="*/ 2512155 h 9725812"/>
              <a:gd name="connsiteX48" fmla="*/ 7321424 w 8029952"/>
              <a:gd name="connsiteY48" fmla="*/ 2549718 h 9725812"/>
              <a:gd name="connsiteX49" fmla="*/ 7299128 w 8029952"/>
              <a:gd name="connsiteY49" fmla="*/ 2549718 h 9725812"/>
              <a:gd name="connsiteX50" fmla="*/ 7185299 w 8029952"/>
              <a:gd name="connsiteY50" fmla="*/ 2573194 h 9725812"/>
              <a:gd name="connsiteX51" fmla="*/ 7171217 w 8029952"/>
              <a:gd name="connsiteY51" fmla="*/ 2564977 h 9725812"/>
              <a:gd name="connsiteX52" fmla="*/ 7019836 w 8029952"/>
              <a:gd name="connsiteY52" fmla="*/ 2535631 h 9725812"/>
              <a:gd name="connsiteX53" fmla="*/ 6937692 w 8029952"/>
              <a:gd name="connsiteY53" fmla="*/ 2527415 h 9725812"/>
              <a:gd name="connsiteX54" fmla="*/ 6876670 w 8029952"/>
              <a:gd name="connsiteY54" fmla="*/ 2474592 h 9725812"/>
              <a:gd name="connsiteX55" fmla="*/ 6741718 w 8029952"/>
              <a:gd name="connsiteY55" fmla="*/ 2437029 h 9725812"/>
              <a:gd name="connsiteX56" fmla="*/ 6651360 w 8029952"/>
              <a:gd name="connsiteY56" fmla="*/ 2392423 h 9725812"/>
              <a:gd name="connsiteX57" fmla="*/ 6613808 w 8029952"/>
              <a:gd name="connsiteY57" fmla="*/ 2377163 h 9725812"/>
              <a:gd name="connsiteX58" fmla="*/ 6431916 w 8029952"/>
              <a:gd name="connsiteY58" fmla="*/ 2346643 h 9725812"/>
              <a:gd name="connsiteX59" fmla="*/ 6304006 w 8029952"/>
              <a:gd name="connsiteY59" fmla="*/ 2317297 h 9725812"/>
              <a:gd name="connsiteX60" fmla="*/ 6169054 w 8029952"/>
              <a:gd name="connsiteY60" fmla="*/ 2286777 h 9725812"/>
              <a:gd name="connsiteX61" fmla="*/ 6070480 w 8029952"/>
              <a:gd name="connsiteY61" fmla="*/ 2271517 h 9725812"/>
              <a:gd name="connsiteX62" fmla="*/ 5927315 w 8029952"/>
              <a:gd name="connsiteY62" fmla="*/ 2264474 h 9725812"/>
              <a:gd name="connsiteX63" fmla="*/ 5611645 w 8029952"/>
              <a:gd name="connsiteY63" fmla="*/ 2256257 h 9725812"/>
              <a:gd name="connsiteX64" fmla="*/ 5490775 w 8029952"/>
              <a:gd name="connsiteY64" fmla="*/ 2264474 h 9725812"/>
              <a:gd name="connsiteX65" fmla="*/ 5475520 w 8029952"/>
              <a:gd name="connsiteY65" fmla="*/ 2264474 h 9725812"/>
              <a:gd name="connsiteX66" fmla="*/ 5355823 w 8029952"/>
              <a:gd name="connsiteY66" fmla="*/ 2271517 h 9725812"/>
              <a:gd name="connsiteX67" fmla="*/ 5212657 w 8029952"/>
              <a:gd name="connsiteY67" fmla="*/ 2286777 h 9725812"/>
              <a:gd name="connsiteX68" fmla="*/ 5091787 w 8029952"/>
              <a:gd name="connsiteY68" fmla="*/ 2309080 h 9725812"/>
              <a:gd name="connsiteX69" fmla="*/ 4979132 w 8029952"/>
              <a:gd name="connsiteY69" fmla="*/ 2302037 h 9725812"/>
              <a:gd name="connsiteX70" fmla="*/ 4918110 w 8029952"/>
              <a:gd name="connsiteY70" fmla="*/ 2324340 h 9725812"/>
              <a:gd name="connsiteX71" fmla="*/ 4865303 w 8029952"/>
              <a:gd name="connsiteY71" fmla="*/ 2339600 h 9725812"/>
              <a:gd name="connsiteX72" fmla="*/ 4783159 w 8029952"/>
              <a:gd name="connsiteY72" fmla="*/ 2331383 h 9725812"/>
              <a:gd name="connsiteX73" fmla="*/ 4639992 w 8029952"/>
              <a:gd name="connsiteY73" fmla="*/ 2377163 h 9725812"/>
              <a:gd name="connsiteX74" fmla="*/ 4549633 w 8029952"/>
              <a:gd name="connsiteY74" fmla="*/ 2384206 h 9725812"/>
              <a:gd name="connsiteX75" fmla="*/ 4466315 w 8029952"/>
              <a:gd name="connsiteY75" fmla="*/ 2407683 h 9725812"/>
              <a:gd name="connsiteX76" fmla="*/ 4316108 w 8029952"/>
              <a:gd name="connsiteY76" fmla="*/ 2407683 h 9725812"/>
              <a:gd name="connsiteX77" fmla="*/ 4293812 w 8029952"/>
              <a:gd name="connsiteY77" fmla="*/ 2399466 h 9725812"/>
              <a:gd name="connsiteX78" fmla="*/ 4241005 w 8029952"/>
              <a:gd name="connsiteY78" fmla="*/ 2407683 h 9725812"/>
              <a:gd name="connsiteX79" fmla="*/ 4210494 w 8029952"/>
              <a:gd name="connsiteY79" fmla="*/ 2414726 h 9725812"/>
              <a:gd name="connsiteX80" fmla="*/ 4165901 w 8029952"/>
              <a:gd name="connsiteY80" fmla="*/ 2429986 h 9725812"/>
              <a:gd name="connsiteX81" fmla="*/ 4150646 w 8029952"/>
              <a:gd name="connsiteY81" fmla="*/ 2445246 h 9725812"/>
              <a:gd name="connsiteX82" fmla="*/ 4142431 w 8029952"/>
              <a:gd name="connsiteY82" fmla="*/ 2452289 h 9725812"/>
              <a:gd name="connsiteX83" fmla="*/ 4045031 w 8029952"/>
              <a:gd name="connsiteY83" fmla="*/ 2489852 h 9725812"/>
              <a:gd name="connsiteX84" fmla="*/ 4036817 w 8029952"/>
              <a:gd name="connsiteY84" fmla="*/ 2498068 h 9725812"/>
              <a:gd name="connsiteX85" fmla="*/ 3976969 w 8029952"/>
              <a:gd name="connsiteY85" fmla="*/ 2520371 h 9725812"/>
              <a:gd name="connsiteX86" fmla="*/ 3924161 w 8029952"/>
              <a:gd name="connsiteY86" fmla="*/ 2557934 h 9725812"/>
              <a:gd name="connsiteX87" fmla="*/ 3879569 w 8029952"/>
              <a:gd name="connsiteY87" fmla="*/ 2573194 h 9725812"/>
              <a:gd name="connsiteX88" fmla="*/ 3765740 w 8029952"/>
              <a:gd name="connsiteY88" fmla="*/ 2602540 h 9725812"/>
              <a:gd name="connsiteX89" fmla="*/ 3758699 w 8029952"/>
              <a:gd name="connsiteY89" fmla="*/ 2610757 h 9725812"/>
              <a:gd name="connsiteX90" fmla="*/ 3683595 w 8029952"/>
              <a:gd name="connsiteY90" fmla="*/ 2670623 h 9725812"/>
              <a:gd name="connsiteX91" fmla="*/ 3593236 w 8029952"/>
              <a:gd name="connsiteY91" fmla="*/ 2730489 h 9725812"/>
              <a:gd name="connsiteX92" fmla="*/ 3494663 w 8029952"/>
              <a:gd name="connsiteY92" fmla="*/ 2798572 h 9725812"/>
              <a:gd name="connsiteX93" fmla="*/ 3457111 w 8029952"/>
              <a:gd name="connsiteY93" fmla="*/ 2813832 h 9725812"/>
              <a:gd name="connsiteX94" fmla="*/ 3412518 w 8029952"/>
              <a:gd name="connsiteY94" fmla="*/ 2851395 h 9725812"/>
              <a:gd name="connsiteX95" fmla="*/ 3306904 w 8029952"/>
              <a:gd name="connsiteY95" fmla="*/ 2926521 h 9725812"/>
              <a:gd name="connsiteX96" fmla="*/ 3238841 w 8029952"/>
              <a:gd name="connsiteY96" fmla="*/ 2987561 h 9725812"/>
              <a:gd name="connsiteX97" fmla="*/ 3231800 w 8029952"/>
              <a:gd name="connsiteY97" fmla="*/ 2994604 h 9725812"/>
              <a:gd name="connsiteX98" fmla="*/ 3042868 w 8029952"/>
              <a:gd name="connsiteY98" fmla="*/ 3168333 h 9725812"/>
              <a:gd name="connsiteX99" fmla="*/ 3051083 w 8029952"/>
              <a:gd name="connsiteY99" fmla="*/ 3100250 h 9725812"/>
              <a:gd name="connsiteX100" fmla="*/ 3261138 w 8029952"/>
              <a:gd name="connsiteY100" fmla="*/ 2926521 h 9725812"/>
              <a:gd name="connsiteX101" fmla="*/ 3457111 w 8029952"/>
              <a:gd name="connsiteY101" fmla="*/ 2761009 h 9725812"/>
              <a:gd name="connsiteX102" fmla="*/ 3607318 w 8029952"/>
              <a:gd name="connsiteY102" fmla="*/ 2670623 h 9725812"/>
              <a:gd name="connsiteX103" fmla="*/ 3622574 w 8029952"/>
              <a:gd name="connsiteY103" fmla="*/ 2655363 h 9725812"/>
              <a:gd name="connsiteX104" fmla="*/ 3683595 w 8029952"/>
              <a:gd name="connsiteY104" fmla="*/ 2610757 h 9725812"/>
              <a:gd name="connsiteX105" fmla="*/ 3750484 w 8029952"/>
              <a:gd name="connsiteY105" fmla="*/ 2573194 h 9725812"/>
              <a:gd name="connsiteX106" fmla="*/ 3811506 w 8029952"/>
              <a:gd name="connsiteY106" fmla="*/ 2542674 h 9725812"/>
              <a:gd name="connsiteX107" fmla="*/ 3871354 w 8029952"/>
              <a:gd name="connsiteY107" fmla="*/ 2512155 h 9725812"/>
              <a:gd name="connsiteX108" fmla="*/ 3961713 w 8029952"/>
              <a:gd name="connsiteY108" fmla="*/ 2482808 h 9725812"/>
              <a:gd name="connsiteX109" fmla="*/ 3992224 w 8029952"/>
              <a:gd name="connsiteY109" fmla="*/ 2467549 h 9725812"/>
              <a:gd name="connsiteX110" fmla="*/ 4036817 w 8029952"/>
              <a:gd name="connsiteY110" fmla="*/ 2437029 h 9725812"/>
              <a:gd name="connsiteX111" fmla="*/ 4120135 w 8029952"/>
              <a:gd name="connsiteY111" fmla="*/ 2392423 h 9725812"/>
              <a:gd name="connsiteX112" fmla="*/ 4127176 w 8029952"/>
              <a:gd name="connsiteY112" fmla="*/ 2384206 h 9725812"/>
              <a:gd name="connsiteX113" fmla="*/ 4165901 w 8029952"/>
              <a:gd name="connsiteY113" fmla="*/ 2339600 h 9725812"/>
              <a:gd name="connsiteX114" fmla="*/ 4225749 w 8029952"/>
              <a:gd name="connsiteY114" fmla="*/ 2317297 h 9725812"/>
              <a:gd name="connsiteX115" fmla="*/ 4285598 w 8029952"/>
              <a:gd name="connsiteY115" fmla="*/ 2302037 h 9725812"/>
              <a:gd name="connsiteX116" fmla="*/ 4391212 w 8029952"/>
              <a:gd name="connsiteY116" fmla="*/ 2293820 h 9725812"/>
              <a:gd name="connsiteX117" fmla="*/ 4428764 w 8029952"/>
              <a:gd name="connsiteY117" fmla="*/ 2233954 h 9725812"/>
              <a:gd name="connsiteX118" fmla="*/ 4293812 w 8029952"/>
              <a:gd name="connsiteY118" fmla="*/ 2256257 h 9725812"/>
              <a:gd name="connsiteX119" fmla="*/ 4014520 w 8029952"/>
              <a:gd name="connsiteY119" fmla="*/ 2346643 h 9725812"/>
              <a:gd name="connsiteX120" fmla="*/ 3833802 w 8029952"/>
              <a:gd name="connsiteY120" fmla="*/ 2421769 h 9725812"/>
              <a:gd name="connsiteX121" fmla="*/ 3773954 w 8029952"/>
              <a:gd name="connsiteY121" fmla="*/ 2452289 h 9725812"/>
              <a:gd name="connsiteX122" fmla="*/ 3705892 w 8029952"/>
              <a:gd name="connsiteY122" fmla="*/ 2489852 h 9725812"/>
              <a:gd name="connsiteX123" fmla="*/ 3675381 w 8029952"/>
              <a:gd name="connsiteY123" fmla="*/ 2505111 h 9725812"/>
              <a:gd name="connsiteX124" fmla="*/ 3660125 w 8029952"/>
              <a:gd name="connsiteY124" fmla="*/ 2505111 h 9725812"/>
              <a:gd name="connsiteX125" fmla="*/ 3494663 w 8029952"/>
              <a:gd name="connsiteY125" fmla="*/ 2595497 h 9725812"/>
              <a:gd name="connsiteX126" fmla="*/ 3351497 w 8029952"/>
              <a:gd name="connsiteY126" fmla="*/ 2716403 h 9725812"/>
              <a:gd name="connsiteX127" fmla="*/ 3088634 w 8029952"/>
              <a:gd name="connsiteY127" fmla="*/ 2949998 h 9725812"/>
              <a:gd name="connsiteX128" fmla="*/ 2937254 w 8029952"/>
              <a:gd name="connsiteY128" fmla="*/ 3137813 h 9725812"/>
              <a:gd name="connsiteX129" fmla="*/ 2809343 w 8029952"/>
              <a:gd name="connsiteY129" fmla="*/ 3326802 h 9725812"/>
              <a:gd name="connsiteX130" fmla="*/ 2711943 w 8029952"/>
              <a:gd name="connsiteY130" fmla="*/ 3499357 h 9725812"/>
              <a:gd name="connsiteX131" fmla="*/ 2635666 w 8029952"/>
              <a:gd name="connsiteY131" fmla="*/ 3838597 h 9725812"/>
              <a:gd name="connsiteX132" fmla="*/ 2674391 w 8029952"/>
              <a:gd name="connsiteY132" fmla="*/ 3997066 h 9725812"/>
              <a:gd name="connsiteX133" fmla="*/ 3013531 w 8029952"/>
              <a:gd name="connsiteY133" fmla="*/ 4260007 h 9725812"/>
              <a:gd name="connsiteX134" fmla="*/ 3464152 w 8029952"/>
              <a:gd name="connsiteY134" fmla="*/ 4336307 h 9725812"/>
              <a:gd name="connsiteX135" fmla="*/ 4232790 w 8029952"/>
              <a:gd name="connsiteY135" fmla="*/ 4365653 h 9725812"/>
              <a:gd name="connsiteX136" fmla="*/ 4790200 w 8029952"/>
              <a:gd name="connsiteY136" fmla="*/ 4343350 h 9725812"/>
              <a:gd name="connsiteX137" fmla="*/ 5151636 w 8029952"/>
              <a:gd name="connsiteY137" fmla="*/ 4350393 h 9725812"/>
              <a:gd name="connsiteX138" fmla="*/ 5589348 w 8029952"/>
              <a:gd name="connsiteY138" fmla="*/ 4403216 h 9725812"/>
              <a:gd name="connsiteX139" fmla="*/ 6251198 w 8029952"/>
              <a:gd name="connsiteY139" fmla="*/ 4539382 h 9725812"/>
              <a:gd name="connsiteX140" fmla="*/ 6523449 w 8029952"/>
              <a:gd name="connsiteY140" fmla="*/ 4660287 h 9725812"/>
              <a:gd name="connsiteX141" fmla="*/ 7042133 w 8029952"/>
              <a:gd name="connsiteY141" fmla="*/ 4999528 h 9725812"/>
              <a:gd name="connsiteX142" fmla="*/ 7509183 w 8029952"/>
              <a:gd name="connsiteY142" fmla="*/ 5579406 h 9725812"/>
              <a:gd name="connsiteX143" fmla="*/ 7675819 w 8029952"/>
              <a:gd name="connsiteY143" fmla="*/ 5903387 h 9725812"/>
              <a:gd name="connsiteX144" fmla="*/ 7810771 w 8029952"/>
              <a:gd name="connsiteY144" fmla="*/ 6333014 h 9725812"/>
              <a:gd name="connsiteX145" fmla="*/ 7826026 w 8029952"/>
              <a:gd name="connsiteY145" fmla="*/ 6965715 h 9725812"/>
              <a:gd name="connsiteX146" fmla="*/ 7750922 w 8029952"/>
              <a:gd name="connsiteY146" fmla="*/ 7356604 h 9725812"/>
              <a:gd name="connsiteX147" fmla="*/ 7682860 w 8029952"/>
              <a:gd name="connsiteY147" fmla="*/ 7492770 h 9725812"/>
              <a:gd name="connsiteX148" fmla="*/ 7524438 w 8029952"/>
              <a:gd name="connsiteY148" fmla="*/ 7779188 h 9725812"/>
              <a:gd name="connsiteX149" fmla="*/ 7351935 w 8029952"/>
              <a:gd name="connsiteY149" fmla="*/ 8035086 h 9725812"/>
              <a:gd name="connsiteX150" fmla="*/ 7253362 w 8029952"/>
              <a:gd name="connsiteY150" fmla="*/ 8171252 h 9725812"/>
              <a:gd name="connsiteX151" fmla="*/ 7072644 w 8029952"/>
              <a:gd name="connsiteY151" fmla="*/ 8381370 h 9725812"/>
              <a:gd name="connsiteX152" fmla="*/ 6929478 w 8029952"/>
              <a:gd name="connsiteY152" fmla="*/ 8517535 h 9725812"/>
              <a:gd name="connsiteX153" fmla="*/ 6688912 w 8029952"/>
              <a:gd name="connsiteY153" fmla="*/ 8720610 h 9725812"/>
              <a:gd name="connsiteX154" fmla="*/ 6319261 w 8029952"/>
              <a:gd name="connsiteY154" fmla="*/ 8969465 h 9725812"/>
              <a:gd name="connsiteX155" fmla="*/ 5966040 w 8029952"/>
              <a:gd name="connsiteY155" fmla="*/ 9157280 h 9725812"/>
              <a:gd name="connsiteX156" fmla="*/ 5649197 w 8029952"/>
              <a:gd name="connsiteY156" fmla="*/ 9278186 h 9725812"/>
              <a:gd name="connsiteX157" fmla="*/ 5400416 w 8029952"/>
              <a:gd name="connsiteY157" fmla="*/ 9376788 h 9725812"/>
              <a:gd name="connsiteX158" fmla="*/ 5219698 w 8029952"/>
              <a:gd name="connsiteY158" fmla="*/ 9436654 h 9725812"/>
              <a:gd name="connsiteX159" fmla="*/ 4941580 w 8029952"/>
              <a:gd name="connsiteY159" fmla="*/ 9511780 h 9725812"/>
              <a:gd name="connsiteX160" fmla="*/ 4662289 w 8029952"/>
              <a:gd name="connsiteY160" fmla="*/ 9564603 h 9725812"/>
              <a:gd name="connsiteX161" fmla="*/ 4459275 w 8029952"/>
              <a:gd name="connsiteY161" fmla="*/ 9595123 h 9725812"/>
              <a:gd name="connsiteX162" fmla="*/ 4127176 w 8029952"/>
              <a:gd name="connsiteY162" fmla="*/ 9639729 h 9725812"/>
              <a:gd name="connsiteX163" fmla="*/ 3879569 w 8029952"/>
              <a:gd name="connsiteY163" fmla="*/ 9670249 h 9725812"/>
              <a:gd name="connsiteX164" fmla="*/ 3683595 w 8029952"/>
              <a:gd name="connsiteY164" fmla="*/ 9677292 h 9725812"/>
              <a:gd name="connsiteX165" fmla="*/ 3615533 w 8029952"/>
              <a:gd name="connsiteY165" fmla="*/ 9677292 h 9725812"/>
              <a:gd name="connsiteX166" fmla="*/ 3245882 w 8029952"/>
              <a:gd name="connsiteY166" fmla="*/ 9692552 h 9725812"/>
              <a:gd name="connsiteX167" fmla="*/ 3155523 w 8029952"/>
              <a:gd name="connsiteY167" fmla="*/ 9685509 h 9725812"/>
              <a:gd name="connsiteX168" fmla="*/ 3073379 w 8029952"/>
              <a:gd name="connsiteY168" fmla="*/ 9692552 h 9725812"/>
              <a:gd name="connsiteX169" fmla="*/ 3013531 w 8029952"/>
              <a:gd name="connsiteY169" fmla="*/ 9662032 h 9725812"/>
              <a:gd name="connsiteX170" fmla="*/ 2990061 w 8029952"/>
              <a:gd name="connsiteY170" fmla="*/ 9632686 h 9725812"/>
              <a:gd name="connsiteX171" fmla="*/ 2967764 w 8029952"/>
              <a:gd name="connsiteY171" fmla="*/ 9624469 h 9725812"/>
              <a:gd name="connsiteX172" fmla="*/ 2914957 w 8029952"/>
              <a:gd name="connsiteY172" fmla="*/ 9632686 h 9725812"/>
              <a:gd name="connsiteX173" fmla="*/ 2930213 w 8029952"/>
              <a:gd name="connsiteY173" fmla="*/ 9677292 h 9725812"/>
              <a:gd name="connsiteX174" fmla="*/ 2907916 w 8029952"/>
              <a:gd name="connsiteY174" fmla="*/ 9700769 h 9725812"/>
              <a:gd name="connsiteX175" fmla="*/ 2877406 w 8029952"/>
              <a:gd name="connsiteY175" fmla="*/ 9677292 h 9725812"/>
              <a:gd name="connsiteX176" fmla="*/ 2846895 w 8029952"/>
              <a:gd name="connsiteY176" fmla="*/ 9662032 h 9725812"/>
              <a:gd name="connsiteX177" fmla="*/ 2817557 w 8029952"/>
              <a:gd name="connsiteY177" fmla="*/ 9670249 h 9725812"/>
              <a:gd name="connsiteX178" fmla="*/ 2734239 w 8029952"/>
              <a:gd name="connsiteY178" fmla="*/ 9639729 h 9725812"/>
              <a:gd name="connsiteX179" fmla="*/ 2809343 w 8029952"/>
              <a:gd name="connsiteY179" fmla="*/ 9647946 h 9725812"/>
              <a:gd name="connsiteX180" fmla="*/ 2846895 w 8029952"/>
              <a:gd name="connsiteY180" fmla="*/ 9647946 h 9725812"/>
              <a:gd name="connsiteX181" fmla="*/ 2862150 w 8029952"/>
              <a:gd name="connsiteY181" fmla="*/ 9639729 h 9725812"/>
              <a:gd name="connsiteX182" fmla="*/ 2855109 w 8029952"/>
              <a:gd name="connsiteY182" fmla="*/ 9624469 h 9725812"/>
              <a:gd name="connsiteX183" fmla="*/ 2794087 w 8029952"/>
              <a:gd name="connsiteY183" fmla="*/ 9609209 h 9725812"/>
              <a:gd name="connsiteX184" fmla="*/ 2666177 w 8029952"/>
              <a:gd name="connsiteY184" fmla="*/ 9609209 h 9725812"/>
              <a:gd name="connsiteX185" fmla="*/ 2591073 w 8029952"/>
              <a:gd name="connsiteY185" fmla="*/ 9579863 h 9725812"/>
              <a:gd name="connsiteX186" fmla="*/ 2575818 w 8029952"/>
              <a:gd name="connsiteY186" fmla="*/ 9571646 h 9725812"/>
              <a:gd name="connsiteX187" fmla="*/ 2492500 w 8029952"/>
              <a:gd name="connsiteY187" fmla="*/ 9557560 h 9725812"/>
              <a:gd name="connsiteX188" fmla="*/ 2470203 w 8029952"/>
              <a:gd name="connsiteY188" fmla="*/ 9564603 h 9725812"/>
              <a:gd name="connsiteX189" fmla="*/ 2440866 w 8029952"/>
              <a:gd name="connsiteY189" fmla="*/ 9564603 h 9725812"/>
              <a:gd name="connsiteX190" fmla="*/ 2470203 w 8029952"/>
              <a:gd name="connsiteY190" fmla="*/ 9609209 h 9725812"/>
              <a:gd name="connsiteX191" fmla="*/ 2447907 w 8029952"/>
              <a:gd name="connsiteY191" fmla="*/ 9617426 h 9725812"/>
              <a:gd name="connsiteX192" fmla="*/ 2432652 w 8029952"/>
              <a:gd name="connsiteY192" fmla="*/ 9624469 h 9725812"/>
              <a:gd name="connsiteX193" fmla="*/ 2432652 w 8029952"/>
              <a:gd name="connsiteY193" fmla="*/ 9647946 h 9725812"/>
              <a:gd name="connsiteX194" fmla="*/ 2417396 w 8029952"/>
              <a:gd name="connsiteY194" fmla="*/ 9632686 h 9725812"/>
              <a:gd name="connsiteX195" fmla="*/ 2395100 w 8029952"/>
              <a:gd name="connsiteY195" fmla="*/ 9595123 h 9725812"/>
              <a:gd name="connsiteX196" fmla="*/ 2379844 w 8029952"/>
              <a:gd name="connsiteY196" fmla="*/ 9571646 h 9725812"/>
              <a:gd name="connsiteX197" fmla="*/ 2342293 w 8029952"/>
              <a:gd name="connsiteY197" fmla="*/ 9534083 h 9725812"/>
              <a:gd name="connsiteX198" fmla="*/ 2183871 w 8029952"/>
              <a:gd name="connsiteY198" fmla="*/ 9458957 h 9725812"/>
              <a:gd name="connsiteX199" fmla="*/ 2169789 w 8029952"/>
              <a:gd name="connsiteY199" fmla="*/ 9458957 h 9725812"/>
              <a:gd name="connsiteX200" fmla="*/ 2161575 w 8029952"/>
              <a:gd name="connsiteY200" fmla="*/ 9481260 h 9725812"/>
              <a:gd name="connsiteX201" fmla="*/ 2169789 w 8029952"/>
              <a:gd name="connsiteY201" fmla="*/ 9504737 h 9725812"/>
              <a:gd name="connsiteX202" fmla="*/ 2093512 w 8029952"/>
              <a:gd name="connsiteY202" fmla="*/ 9511780 h 9725812"/>
              <a:gd name="connsiteX203" fmla="*/ 2176830 w 8029952"/>
              <a:gd name="connsiteY203" fmla="*/ 9549343 h 9725812"/>
              <a:gd name="connsiteX204" fmla="*/ 2146319 w 8029952"/>
              <a:gd name="connsiteY204" fmla="*/ 9571646 h 9725812"/>
              <a:gd name="connsiteX205" fmla="*/ 2372803 w 8029952"/>
              <a:gd name="connsiteY205" fmla="*/ 9617426 h 9725812"/>
              <a:gd name="connsiteX206" fmla="*/ 2169789 w 8029952"/>
              <a:gd name="connsiteY206" fmla="*/ 9624469 h 9725812"/>
              <a:gd name="connsiteX207" fmla="*/ 2304741 w 8029952"/>
              <a:gd name="connsiteY207" fmla="*/ 9670249 h 9725812"/>
              <a:gd name="connsiteX208" fmla="*/ 2229637 w 8029952"/>
              <a:gd name="connsiteY208" fmla="*/ 9662032 h 9725812"/>
              <a:gd name="connsiteX209" fmla="*/ 2260148 w 8029952"/>
              <a:gd name="connsiteY209" fmla="*/ 9692552 h 9725812"/>
              <a:gd name="connsiteX210" fmla="*/ 2297700 w 8029952"/>
              <a:gd name="connsiteY210" fmla="*/ 9723072 h 9725812"/>
              <a:gd name="connsiteX211" fmla="*/ 2221423 w 8029952"/>
              <a:gd name="connsiteY211" fmla="*/ 9707812 h 9725812"/>
              <a:gd name="connsiteX212" fmla="*/ 2207341 w 8029952"/>
              <a:gd name="connsiteY212" fmla="*/ 9692552 h 9725812"/>
              <a:gd name="connsiteX213" fmla="*/ 2154534 w 8029952"/>
              <a:gd name="connsiteY213" fmla="*/ 9692552 h 9725812"/>
              <a:gd name="connsiteX214" fmla="*/ 2108767 w 8029952"/>
              <a:gd name="connsiteY214" fmla="*/ 9654989 h 9725812"/>
              <a:gd name="connsiteX215" fmla="*/ 2079430 w 8029952"/>
              <a:gd name="connsiteY215" fmla="*/ 9639729 h 9725812"/>
              <a:gd name="connsiteX216" fmla="*/ 2026623 w 8029952"/>
              <a:gd name="connsiteY216" fmla="*/ 9617426 h 9725812"/>
              <a:gd name="connsiteX217" fmla="*/ 1958560 w 8029952"/>
              <a:gd name="connsiteY217" fmla="*/ 9602166 h 9725812"/>
              <a:gd name="connsiteX218" fmla="*/ 1890498 w 8029952"/>
              <a:gd name="connsiteY218" fmla="*/ 9609209 h 9725812"/>
              <a:gd name="connsiteX219" fmla="*/ 1822435 w 8029952"/>
              <a:gd name="connsiteY219" fmla="*/ 9609209 h 9725812"/>
              <a:gd name="connsiteX220" fmla="*/ 1793098 w 8029952"/>
              <a:gd name="connsiteY220" fmla="*/ 9609209 h 9725812"/>
              <a:gd name="connsiteX221" fmla="*/ 1717994 w 8029952"/>
              <a:gd name="connsiteY221" fmla="*/ 9602166 h 9725812"/>
              <a:gd name="connsiteX222" fmla="*/ 1656973 w 8029952"/>
              <a:gd name="connsiteY222" fmla="*/ 9586906 h 9725812"/>
              <a:gd name="connsiteX223" fmla="*/ 1626462 w 8029952"/>
              <a:gd name="connsiteY223" fmla="*/ 9586906 h 9725812"/>
              <a:gd name="connsiteX224" fmla="*/ 1581869 w 8029952"/>
              <a:gd name="connsiteY224" fmla="*/ 9571646 h 9725812"/>
              <a:gd name="connsiteX225" fmla="*/ 1392937 w 8029952"/>
              <a:gd name="connsiteY225" fmla="*/ 9542300 h 9725812"/>
              <a:gd name="connsiteX226" fmla="*/ 1317833 w 8029952"/>
              <a:gd name="connsiteY226" fmla="*/ 9504737 h 9725812"/>
              <a:gd name="connsiteX227" fmla="*/ 1423448 w 8029952"/>
              <a:gd name="connsiteY227" fmla="*/ 9504737 h 9725812"/>
              <a:gd name="connsiteX228" fmla="*/ 1370640 w 8029952"/>
              <a:gd name="connsiteY228" fmla="*/ 9467174 h 9725812"/>
              <a:gd name="connsiteX229" fmla="*/ 1145330 w 8029952"/>
              <a:gd name="connsiteY229" fmla="*/ 9414351 h 9725812"/>
              <a:gd name="connsiteX230" fmla="*/ 1002164 w 8029952"/>
              <a:gd name="connsiteY230" fmla="*/ 9376788 h 9725812"/>
              <a:gd name="connsiteX231" fmla="*/ 978694 w 8029952"/>
              <a:gd name="connsiteY231" fmla="*/ 9376788 h 9725812"/>
              <a:gd name="connsiteX232" fmla="*/ 934101 w 8029952"/>
              <a:gd name="connsiteY232" fmla="*/ 9361528 h 9725812"/>
              <a:gd name="connsiteX233" fmla="*/ 925886 w 8029952"/>
              <a:gd name="connsiteY233" fmla="*/ 9346268 h 9725812"/>
              <a:gd name="connsiteX234" fmla="*/ 941142 w 8029952"/>
              <a:gd name="connsiteY234" fmla="*/ 9339225 h 9725812"/>
              <a:gd name="connsiteX235" fmla="*/ 1024460 w 8029952"/>
              <a:gd name="connsiteY235" fmla="*/ 9353312 h 9725812"/>
              <a:gd name="connsiteX236" fmla="*/ 1039715 w 8029952"/>
              <a:gd name="connsiteY236" fmla="*/ 9346268 h 9725812"/>
              <a:gd name="connsiteX237" fmla="*/ 1031501 w 8029952"/>
              <a:gd name="connsiteY237" fmla="*/ 9331009 h 9725812"/>
              <a:gd name="connsiteX238" fmla="*/ 949356 w 8029952"/>
              <a:gd name="connsiteY238" fmla="*/ 9278186 h 9725812"/>
              <a:gd name="connsiteX239" fmla="*/ 858997 w 8029952"/>
              <a:gd name="connsiteY239" fmla="*/ 9255883 h 9725812"/>
              <a:gd name="connsiteX240" fmla="*/ 783894 w 8029952"/>
              <a:gd name="connsiteY240" fmla="*/ 9225363 h 9725812"/>
              <a:gd name="connsiteX241" fmla="*/ 858997 w 8029952"/>
              <a:gd name="connsiteY241" fmla="*/ 9180757 h 9725812"/>
              <a:gd name="connsiteX242" fmla="*/ 874253 w 8029952"/>
              <a:gd name="connsiteY242" fmla="*/ 9157280 h 9725812"/>
              <a:gd name="connsiteX243" fmla="*/ 858997 w 8029952"/>
              <a:gd name="connsiteY243" fmla="*/ 9143194 h 9725812"/>
              <a:gd name="connsiteX244" fmla="*/ 806190 w 8029952"/>
              <a:gd name="connsiteY244" fmla="*/ 9127934 h 9725812"/>
              <a:gd name="connsiteX245" fmla="*/ 911804 w 8029952"/>
              <a:gd name="connsiteY245" fmla="*/ 9105631 h 9725812"/>
              <a:gd name="connsiteX246" fmla="*/ 911804 w 8029952"/>
              <a:gd name="connsiteY246" fmla="*/ 9044591 h 9725812"/>
              <a:gd name="connsiteX247" fmla="*/ 850783 w 8029952"/>
              <a:gd name="connsiteY247" fmla="*/ 8976508 h 9725812"/>
              <a:gd name="connsiteX248" fmla="*/ 790935 w 8029952"/>
              <a:gd name="connsiteY248" fmla="*/ 8931902 h 9725812"/>
              <a:gd name="connsiteX249" fmla="*/ 738127 w 8029952"/>
              <a:gd name="connsiteY249" fmla="*/ 8909599 h 9725812"/>
              <a:gd name="connsiteX250" fmla="*/ 738127 w 8029952"/>
              <a:gd name="connsiteY250" fmla="*/ 8886122 h 9725812"/>
              <a:gd name="connsiteX251" fmla="*/ 760424 w 8029952"/>
              <a:gd name="connsiteY251" fmla="*/ 8863819 h 9725812"/>
              <a:gd name="connsiteX252" fmla="*/ 760424 w 8029952"/>
              <a:gd name="connsiteY252" fmla="*/ 8788693 h 9725812"/>
              <a:gd name="connsiteX253" fmla="*/ 685320 w 8029952"/>
              <a:gd name="connsiteY253" fmla="*/ 8742913 h 9725812"/>
              <a:gd name="connsiteX254" fmla="*/ 564450 w 8029952"/>
              <a:gd name="connsiteY254" fmla="*/ 8705350 h 9725812"/>
              <a:gd name="connsiteX255" fmla="*/ 526899 w 8029952"/>
              <a:gd name="connsiteY255" fmla="*/ 8660744 h 9725812"/>
              <a:gd name="connsiteX256" fmla="*/ 550369 w 8029952"/>
              <a:gd name="connsiteY256" fmla="*/ 8638441 h 9725812"/>
              <a:gd name="connsiteX257" fmla="*/ 587920 w 8029952"/>
              <a:gd name="connsiteY257" fmla="*/ 8630224 h 9725812"/>
              <a:gd name="connsiteX258" fmla="*/ 550369 w 8029952"/>
              <a:gd name="connsiteY258" fmla="*/ 8585618 h 9725812"/>
              <a:gd name="connsiteX259" fmla="*/ 526899 w 8029952"/>
              <a:gd name="connsiteY259" fmla="*/ 8570358 h 9725812"/>
              <a:gd name="connsiteX260" fmla="*/ 460009 w 8029952"/>
              <a:gd name="connsiteY260" fmla="*/ 8532795 h 9725812"/>
              <a:gd name="connsiteX261" fmla="*/ 436540 w 8029952"/>
              <a:gd name="connsiteY261" fmla="*/ 8532795 h 9725812"/>
              <a:gd name="connsiteX262" fmla="*/ 339140 w 8029952"/>
              <a:gd name="connsiteY262" fmla="*/ 8524578 h 9725812"/>
              <a:gd name="connsiteX263" fmla="*/ 316843 w 8029952"/>
              <a:gd name="connsiteY263" fmla="*/ 8464712 h 9725812"/>
              <a:gd name="connsiteX264" fmla="*/ 278118 w 8029952"/>
              <a:gd name="connsiteY264" fmla="*/ 8418933 h 9725812"/>
              <a:gd name="connsiteX265" fmla="*/ 264036 w 8029952"/>
              <a:gd name="connsiteY265" fmla="*/ 8418933 h 9725812"/>
              <a:gd name="connsiteX266" fmla="*/ 264036 w 8029952"/>
              <a:gd name="connsiteY266" fmla="*/ 8456495 h 9725812"/>
              <a:gd name="connsiteX267" fmla="*/ 255822 w 8029952"/>
              <a:gd name="connsiteY267" fmla="*/ 8495232 h 9725812"/>
              <a:gd name="connsiteX268" fmla="*/ 233526 w 8029952"/>
              <a:gd name="connsiteY268" fmla="*/ 8495232 h 9725812"/>
              <a:gd name="connsiteX269" fmla="*/ 226485 w 8029952"/>
              <a:gd name="connsiteY269" fmla="*/ 8479972 h 9725812"/>
              <a:gd name="connsiteX270" fmla="*/ 264036 w 8029952"/>
              <a:gd name="connsiteY270" fmla="*/ 8389586 h 9725812"/>
              <a:gd name="connsiteX271" fmla="*/ 173677 w 8029952"/>
              <a:gd name="connsiteY271" fmla="*/ 8359066 h 9725812"/>
              <a:gd name="connsiteX272" fmla="*/ 180718 w 8029952"/>
              <a:gd name="connsiteY272" fmla="*/ 8328546 h 9725812"/>
              <a:gd name="connsiteX273" fmla="*/ 173677 w 8029952"/>
              <a:gd name="connsiteY273" fmla="*/ 8314460 h 9725812"/>
              <a:gd name="connsiteX274" fmla="*/ 75104 w 8029952"/>
              <a:gd name="connsiteY274" fmla="*/ 8261638 h 9725812"/>
              <a:gd name="connsiteX275" fmla="*/ 59849 w 8029952"/>
              <a:gd name="connsiteY275" fmla="*/ 8238160 h 9725812"/>
              <a:gd name="connsiteX276" fmla="*/ 82145 w 8029952"/>
              <a:gd name="connsiteY276" fmla="*/ 8231118 h 9725812"/>
              <a:gd name="connsiteX277" fmla="*/ 97400 w 8029952"/>
              <a:gd name="connsiteY277" fmla="*/ 8231118 h 9725812"/>
              <a:gd name="connsiteX278" fmla="*/ 158422 w 8029952"/>
              <a:gd name="connsiteY278" fmla="*/ 8231118 h 9725812"/>
              <a:gd name="connsiteX279" fmla="*/ 173677 w 8029952"/>
              <a:gd name="connsiteY279" fmla="*/ 8275724 h 9725812"/>
              <a:gd name="connsiteX280" fmla="*/ 195974 w 8029952"/>
              <a:gd name="connsiteY280" fmla="*/ 8215858 h 9725812"/>
              <a:gd name="connsiteX281" fmla="*/ 127911 w 8029952"/>
              <a:gd name="connsiteY281" fmla="*/ 8215858 h 9725812"/>
              <a:gd name="connsiteX282" fmla="*/ 112655 w 8029952"/>
              <a:gd name="connsiteY282" fmla="*/ 8200598 h 9725812"/>
              <a:gd name="connsiteX283" fmla="*/ 127911 w 8029952"/>
              <a:gd name="connsiteY283" fmla="*/ 8185338 h 9725812"/>
              <a:gd name="connsiteX284" fmla="*/ 165463 w 8029952"/>
              <a:gd name="connsiteY284" fmla="*/ 8185338 h 9725812"/>
              <a:gd name="connsiteX285" fmla="*/ 173677 w 8029952"/>
              <a:gd name="connsiteY285" fmla="*/ 8147775 h 9725812"/>
              <a:gd name="connsiteX286" fmla="*/ 165463 w 8029952"/>
              <a:gd name="connsiteY286" fmla="*/ 8133688 h 9725812"/>
              <a:gd name="connsiteX287" fmla="*/ 134952 w 8029952"/>
              <a:gd name="connsiteY287" fmla="*/ 8103168 h 9725812"/>
              <a:gd name="connsiteX288" fmla="*/ 90359 w 8029952"/>
              <a:gd name="connsiteY288" fmla="*/ 8087909 h 9725812"/>
              <a:gd name="connsiteX289" fmla="*/ 59849 w 8029952"/>
              <a:gd name="connsiteY289" fmla="*/ 8035086 h 9725812"/>
              <a:gd name="connsiteX290" fmla="*/ 0 w 8029952"/>
              <a:gd name="connsiteY290" fmla="*/ 7975220 h 9725812"/>
              <a:gd name="connsiteX291" fmla="*/ 22297 w 8029952"/>
              <a:gd name="connsiteY291" fmla="*/ 7922397 h 9725812"/>
              <a:gd name="connsiteX292" fmla="*/ 82145 w 8029952"/>
              <a:gd name="connsiteY292" fmla="*/ 7809708 h 9725812"/>
              <a:gd name="connsiteX293" fmla="*/ 68063 w 8029952"/>
              <a:gd name="connsiteY293" fmla="*/ 7748668 h 9725812"/>
              <a:gd name="connsiteX294" fmla="*/ 59849 w 8029952"/>
              <a:gd name="connsiteY294" fmla="*/ 7726365 h 9725812"/>
              <a:gd name="connsiteX295" fmla="*/ 90359 w 8029952"/>
              <a:gd name="connsiteY295" fmla="*/ 7673542 h 9725812"/>
              <a:gd name="connsiteX296" fmla="*/ 143166 w 8029952"/>
              <a:gd name="connsiteY296" fmla="*/ 7552636 h 9725812"/>
              <a:gd name="connsiteX297" fmla="*/ 211229 w 8029952"/>
              <a:gd name="connsiteY297" fmla="*/ 7424688 h 9725812"/>
              <a:gd name="connsiteX298" fmla="*/ 240566 w 8029952"/>
              <a:gd name="connsiteY298" fmla="*/ 7364822 h 9725812"/>
              <a:gd name="connsiteX299" fmla="*/ 278118 w 8029952"/>
              <a:gd name="connsiteY299" fmla="*/ 7303782 h 9725812"/>
              <a:gd name="connsiteX300" fmla="*/ 301588 w 8029952"/>
              <a:gd name="connsiteY300" fmla="*/ 7274436 h 9725812"/>
              <a:gd name="connsiteX301" fmla="*/ 369651 w 8029952"/>
              <a:gd name="connsiteY301" fmla="*/ 7266218 h 9725812"/>
              <a:gd name="connsiteX302" fmla="*/ 383732 w 8029952"/>
              <a:gd name="connsiteY302" fmla="*/ 7281478 h 9725812"/>
              <a:gd name="connsiteX303" fmla="*/ 421284 w 8029952"/>
              <a:gd name="connsiteY303" fmla="*/ 7266218 h 9725812"/>
              <a:gd name="connsiteX304" fmla="*/ 460009 w 8029952"/>
              <a:gd name="connsiteY304" fmla="*/ 7175832 h 9725812"/>
              <a:gd name="connsiteX305" fmla="*/ 489347 w 8029952"/>
              <a:gd name="connsiteY305" fmla="*/ 7138270 h 9725812"/>
              <a:gd name="connsiteX306" fmla="*/ 519858 w 8029952"/>
              <a:gd name="connsiteY306" fmla="*/ 7168790 h 9725812"/>
              <a:gd name="connsiteX307" fmla="*/ 625472 w 8029952"/>
              <a:gd name="connsiteY307" fmla="*/ 7199310 h 9725812"/>
              <a:gd name="connsiteX308" fmla="*/ 685320 w 8029952"/>
              <a:gd name="connsiteY308" fmla="*/ 7213396 h 9725812"/>
              <a:gd name="connsiteX309" fmla="*/ 722872 w 8029952"/>
              <a:gd name="connsiteY309" fmla="*/ 7221612 h 9725812"/>
              <a:gd name="connsiteX310" fmla="*/ 797976 w 8029952"/>
              <a:gd name="connsiteY310" fmla="*/ 7184050 h 9725812"/>
              <a:gd name="connsiteX311" fmla="*/ 874253 w 8029952"/>
              <a:gd name="connsiteY311" fmla="*/ 7146486 h 9725812"/>
              <a:gd name="connsiteX312" fmla="*/ 918845 w 8029952"/>
              <a:gd name="connsiteY312" fmla="*/ 7131226 h 9725812"/>
              <a:gd name="connsiteX313" fmla="*/ 986908 w 8029952"/>
              <a:gd name="connsiteY313" fmla="*/ 7115967 h 9725812"/>
              <a:gd name="connsiteX314" fmla="*/ 1039715 w 8029952"/>
              <a:gd name="connsiteY314" fmla="*/ 7160573 h 9725812"/>
              <a:gd name="connsiteX315" fmla="*/ 1084308 w 8029952"/>
              <a:gd name="connsiteY315" fmla="*/ 7191092 h 9725812"/>
              <a:gd name="connsiteX316" fmla="*/ 1174667 w 8029952"/>
              <a:gd name="connsiteY316" fmla="*/ 7206352 h 9725812"/>
              <a:gd name="connsiteX317" fmla="*/ 1189922 w 8029952"/>
              <a:gd name="connsiteY317" fmla="*/ 7206352 h 9725812"/>
              <a:gd name="connsiteX318" fmla="*/ 1355385 w 8029952"/>
              <a:gd name="connsiteY318" fmla="*/ 7243916 h 9725812"/>
              <a:gd name="connsiteX319" fmla="*/ 1612380 w 8029952"/>
              <a:gd name="connsiteY319" fmla="*/ 7289696 h 9725812"/>
              <a:gd name="connsiteX320" fmla="*/ 1649932 w 8029952"/>
              <a:gd name="connsiteY320" fmla="*/ 7296738 h 9725812"/>
              <a:gd name="connsiteX321" fmla="*/ 1702739 w 8029952"/>
              <a:gd name="connsiteY321" fmla="*/ 7296738 h 9725812"/>
              <a:gd name="connsiteX322" fmla="*/ 2048919 w 8029952"/>
              <a:gd name="connsiteY322" fmla="*/ 7281478 h 9725812"/>
              <a:gd name="connsiteX323" fmla="*/ 2454948 w 8029952"/>
              <a:gd name="connsiteY323" fmla="*/ 7296738 h 9725812"/>
              <a:gd name="connsiteX324" fmla="*/ 3005316 w 8029952"/>
              <a:gd name="connsiteY324" fmla="*/ 7289696 h 9725812"/>
              <a:gd name="connsiteX325" fmla="*/ 3426600 w 8029952"/>
              <a:gd name="connsiteY325" fmla="*/ 7243916 h 9725812"/>
              <a:gd name="connsiteX326" fmla="*/ 3697677 w 8029952"/>
              <a:gd name="connsiteY326" fmla="*/ 7221612 h 9725812"/>
              <a:gd name="connsiteX327" fmla="*/ 3871354 w 8029952"/>
              <a:gd name="connsiteY327" fmla="*/ 7191092 h 9725812"/>
              <a:gd name="connsiteX328" fmla="*/ 3984010 w 8029952"/>
              <a:gd name="connsiteY328" fmla="*/ 7175832 h 9725812"/>
              <a:gd name="connsiteX329" fmla="*/ 4338405 w 8029952"/>
              <a:gd name="connsiteY329" fmla="*/ 7093664 h 9725812"/>
              <a:gd name="connsiteX330" fmla="*/ 4368916 w 8029952"/>
              <a:gd name="connsiteY330" fmla="*/ 7078404 h 9725812"/>
              <a:gd name="connsiteX331" fmla="*/ 4428764 w 8029952"/>
              <a:gd name="connsiteY331" fmla="*/ 7047884 h 9725812"/>
              <a:gd name="connsiteX332" fmla="*/ 4451060 w 8029952"/>
              <a:gd name="connsiteY332" fmla="*/ 7040841 h 9725812"/>
              <a:gd name="connsiteX333" fmla="*/ 4451060 w 8029952"/>
              <a:gd name="connsiteY333" fmla="*/ 7003278 h 9725812"/>
              <a:gd name="connsiteX334" fmla="*/ 4541419 w 8029952"/>
              <a:gd name="connsiteY334" fmla="*/ 6979801 h 9725812"/>
              <a:gd name="connsiteX335" fmla="*/ 4624737 w 8029952"/>
              <a:gd name="connsiteY335" fmla="*/ 6950455 h 9725812"/>
              <a:gd name="connsiteX336" fmla="*/ 5129339 w 8029952"/>
              <a:gd name="connsiteY336" fmla="*/ 6754423 h 9725812"/>
              <a:gd name="connsiteX337" fmla="*/ 5166891 w 8029952"/>
              <a:gd name="connsiteY337" fmla="*/ 6708643 h 9725812"/>
              <a:gd name="connsiteX338" fmla="*/ 5189187 w 8029952"/>
              <a:gd name="connsiteY338" fmla="*/ 6701600 h 9725812"/>
              <a:gd name="connsiteX339" fmla="*/ 5279546 w 8029952"/>
              <a:gd name="connsiteY339" fmla="*/ 6656994 h 9725812"/>
              <a:gd name="connsiteX340" fmla="*/ 5852211 w 8029952"/>
              <a:gd name="connsiteY340" fmla="*/ 6355317 h 9725812"/>
              <a:gd name="connsiteX341" fmla="*/ 6184310 w 8029952"/>
              <a:gd name="connsiteY341" fmla="*/ 6084159 h 9725812"/>
              <a:gd name="connsiteX342" fmla="*/ 6380282 w 8029952"/>
              <a:gd name="connsiteY342" fmla="*/ 5850564 h 9725812"/>
              <a:gd name="connsiteX343" fmla="*/ 6462427 w 8029952"/>
              <a:gd name="connsiteY343" fmla="*/ 5729658 h 9725812"/>
              <a:gd name="connsiteX344" fmla="*/ 6530490 w 8029952"/>
              <a:gd name="connsiteY344" fmla="*/ 5518367 h 9725812"/>
              <a:gd name="connsiteX345" fmla="*/ 6508194 w 8029952"/>
              <a:gd name="connsiteY345" fmla="*/ 5458501 h 9725812"/>
              <a:gd name="connsiteX346" fmla="*/ 6356813 w 8029952"/>
              <a:gd name="connsiteY346" fmla="*/ 5330552 h 9725812"/>
              <a:gd name="connsiteX347" fmla="*/ 6169054 w 8029952"/>
              <a:gd name="connsiteY347" fmla="*/ 5224906 h 9725812"/>
              <a:gd name="connsiteX348" fmla="*/ 5995377 w 8029952"/>
              <a:gd name="connsiteY348" fmla="*/ 5149780 h 9725812"/>
              <a:gd name="connsiteX349" fmla="*/ 5988336 w 8029952"/>
              <a:gd name="connsiteY349" fmla="*/ 5141563 h 9725812"/>
              <a:gd name="connsiteX350" fmla="*/ 5694963 w 8029952"/>
              <a:gd name="connsiteY350" fmla="*/ 5028874 h 9725812"/>
              <a:gd name="connsiteX351" fmla="*/ 5664452 w 8029952"/>
              <a:gd name="connsiteY351" fmla="*/ 5013614 h 9725812"/>
              <a:gd name="connsiteX352" fmla="*/ 5437968 w 8029952"/>
              <a:gd name="connsiteY352" fmla="*/ 4900925 h 9725812"/>
              <a:gd name="connsiteX353" fmla="*/ 5332353 w 8029952"/>
              <a:gd name="connsiteY353" fmla="*/ 4848102 h 9725812"/>
              <a:gd name="connsiteX354" fmla="*/ 4902855 w 8029952"/>
              <a:gd name="connsiteY354" fmla="*/ 4757716 h 9725812"/>
              <a:gd name="connsiteX355" fmla="*/ 4760862 w 8029952"/>
              <a:gd name="connsiteY355" fmla="*/ 4764759 h 9725812"/>
              <a:gd name="connsiteX356" fmla="*/ 4722137 w 8029952"/>
              <a:gd name="connsiteY356" fmla="*/ 4764759 h 9725812"/>
              <a:gd name="connsiteX357" fmla="*/ 4406467 w 8029952"/>
              <a:gd name="connsiteY357" fmla="*/ 4788236 h 9725812"/>
              <a:gd name="connsiteX358" fmla="*/ 4309067 w 8029952"/>
              <a:gd name="connsiteY358" fmla="*/ 4788236 h 9725812"/>
              <a:gd name="connsiteX359" fmla="*/ 4165901 w 8029952"/>
              <a:gd name="connsiteY359" fmla="*/ 4795279 h 9725812"/>
              <a:gd name="connsiteX360" fmla="*/ 4045031 w 8029952"/>
              <a:gd name="connsiteY360" fmla="*/ 4803496 h 9725812"/>
              <a:gd name="connsiteX361" fmla="*/ 3780995 w 8029952"/>
              <a:gd name="connsiteY361" fmla="*/ 4795279 h 9725812"/>
              <a:gd name="connsiteX362" fmla="*/ 3547470 w 8029952"/>
              <a:gd name="connsiteY362" fmla="*/ 4780019 h 9725812"/>
              <a:gd name="connsiteX363" fmla="*/ 3502877 w 8029952"/>
              <a:gd name="connsiteY363" fmla="*/ 4788236 h 9725812"/>
              <a:gd name="connsiteX364" fmla="*/ 3450070 w 8029952"/>
              <a:gd name="connsiteY364" fmla="*/ 4788236 h 9725812"/>
              <a:gd name="connsiteX365" fmla="*/ 3382008 w 8029952"/>
              <a:gd name="connsiteY365" fmla="*/ 4810539 h 9725812"/>
              <a:gd name="connsiteX366" fmla="*/ 3351497 w 8029952"/>
              <a:gd name="connsiteY366" fmla="*/ 4810539 h 9725812"/>
              <a:gd name="connsiteX367" fmla="*/ 3073379 w 8029952"/>
              <a:gd name="connsiteY367" fmla="*/ 4780019 h 9725812"/>
              <a:gd name="connsiteX368" fmla="*/ 2945468 w 8029952"/>
              <a:gd name="connsiteY368" fmla="*/ 4764759 h 9725812"/>
              <a:gd name="connsiteX369" fmla="*/ 2756536 w 8029952"/>
              <a:gd name="connsiteY369" fmla="*/ 4735413 h 9725812"/>
              <a:gd name="connsiteX370" fmla="*/ 2606329 w 8029952"/>
              <a:gd name="connsiteY370" fmla="*/ 4727196 h 9725812"/>
              <a:gd name="connsiteX371" fmla="*/ 2500714 w 8029952"/>
              <a:gd name="connsiteY371" fmla="*/ 4720153 h 9725812"/>
              <a:gd name="connsiteX372" fmla="*/ 2388059 w 8029952"/>
              <a:gd name="connsiteY372" fmla="*/ 4713110 h 9725812"/>
              <a:gd name="connsiteX373" fmla="*/ 2169789 w 8029952"/>
              <a:gd name="connsiteY373" fmla="*/ 4636811 h 9725812"/>
              <a:gd name="connsiteX374" fmla="*/ 1921009 w 8029952"/>
              <a:gd name="connsiteY374" fmla="*/ 4524122 h 9725812"/>
              <a:gd name="connsiteX375" fmla="*/ 1672228 w 8029952"/>
              <a:gd name="connsiteY375" fmla="*/ 4358610 h 9725812"/>
              <a:gd name="connsiteX376" fmla="*/ 1612380 w 8029952"/>
              <a:gd name="connsiteY376" fmla="*/ 4305787 h 9725812"/>
              <a:gd name="connsiteX377" fmla="*/ 1551358 w 8029952"/>
              <a:gd name="connsiteY377" fmla="*/ 4252964 h 9725812"/>
              <a:gd name="connsiteX378" fmla="*/ 1469214 w 8029952"/>
              <a:gd name="connsiteY378" fmla="*/ 4155535 h 9725812"/>
              <a:gd name="connsiteX379" fmla="*/ 1423448 w 8029952"/>
              <a:gd name="connsiteY379" fmla="*/ 4056932 h 9725812"/>
              <a:gd name="connsiteX380" fmla="*/ 1401151 w 8029952"/>
              <a:gd name="connsiteY380" fmla="*/ 3997066 h 9725812"/>
              <a:gd name="connsiteX381" fmla="*/ 1378855 w 8029952"/>
              <a:gd name="connsiteY381" fmla="*/ 3966546 h 9725812"/>
              <a:gd name="connsiteX382" fmla="*/ 1295537 w 8029952"/>
              <a:gd name="connsiteY382" fmla="*/ 3567439 h 9725812"/>
              <a:gd name="connsiteX383" fmla="*/ 1295537 w 8029952"/>
              <a:gd name="connsiteY383" fmla="*/ 3016907 h 9725812"/>
              <a:gd name="connsiteX384" fmla="*/ 1326048 w 8029952"/>
              <a:gd name="connsiteY384" fmla="*/ 2888958 h 9725812"/>
              <a:gd name="connsiteX385" fmla="*/ 1363599 w 8029952"/>
              <a:gd name="connsiteY385" fmla="*/ 2745749 h 9725812"/>
              <a:gd name="connsiteX386" fmla="*/ 1430488 w 8029952"/>
              <a:gd name="connsiteY386" fmla="*/ 2512155 h 9725812"/>
              <a:gd name="connsiteX387" fmla="*/ 1544317 w 8029952"/>
              <a:gd name="connsiteY387" fmla="*/ 2211651 h 9725812"/>
              <a:gd name="connsiteX388" fmla="*/ 1612380 w 8029952"/>
              <a:gd name="connsiteY388" fmla="*/ 2097788 h 9725812"/>
              <a:gd name="connsiteX389" fmla="*/ 1619421 w 8029952"/>
              <a:gd name="connsiteY389" fmla="*/ 2090745 h 9725812"/>
              <a:gd name="connsiteX390" fmla="*/ 1694525 w 8029952"/>
              <a:gd name="connsiteY390" fmla="*/ 1978056 h 9725812"/>
              <a:gd name="connsiteX391" fmla="*/ 1769628 w 8029952"/>
              <a:gd name="connsiteY391" fmla="*/ 1848933 h 9725812"/>
              <a:gd name="connsiteX392" fmla="*/ 1808353 w 8029952"/>
              <a:gd name="connsiteY392" fmla="*/ 1789067 h 9725812"/>
              <a:gd name="connsiteX393" fmla="*/ 1830650 w 8029952"/>
              <a:gd name="connsiteY393" fmla="*/ 1811370 h 9725812"/>
              <a:gd name="connsiteX394" fmla="*/ 1936264 w 8029952"/>
              <a:gd name="connsiteY394" fmla="*/ 1729201 h 9725812"/>
              <a:gd name="connsiteX395" fmla="*/ 1943305 w 8029952"/>
              <a:gd name="connsiteY395" fmla="*/ 1720984 h 9725812"/>
              <a:gd name="connsiteX396" fmla="*/ 2048919 w 8029952"/>
              <a:gd name="connsiteY396" fmla="*/ 1615339 h 9725812"/>
              <a:gd name="connsiteX397" fmla="*/ 2388059 w 8029952"/>
              <a:gd name="connsiteY397" fmla="*/ 1292532 h 9725812"/>
              <a:gd name="connsiteX398" fmla="*/ 2613370 w 8029952"/>
              <a:gd name="connsiteY398" fmla="*/ 1118803 h 9725812"/>
              <a:gd name="connsiteX399" fmla="*/ 2846895 w 8029952"/>
              <a:gd name="connsiteY399" fmla="*/ 960334 h 9725812"/>
              <a:gd name="connsiteX400" fmla="*/ 2983020 w 8029952"/>
              <a:gd name="connsiteY400" fmla="*/ 878165 h 9725812"/>
              <a:gd name="connsiteX401" fmla="*/ 3126186 w 8029952"/>
              <a:gd name="connsiteY401" fmla="*/ 810082 h 9725812"/>
              <a:gd name="connsiteX402" fmla="*/ 3155523 w 8029952"/>
              <a:gd name="connsiteY402" fmla="*/ 794822 h 9725812"/>
              <a:gd name="connsiteX403" fmla="*/ 3245882 w 8029952"/>
              <a:gd name="connsiteY403" fmla="*/ 749042 h 9725812"/>
              <a:gd name="connsiteX404" fmla="*/ 3382008 w 8029952"/>
              <a:gd name="connsiteY404" fmla="*/ 658656 h 9725812"/>
              <a:gd name="connsiteX405" fmla="*/ 3509918 w 8029952"/>
              <a:gd name="connsiteY405" fmla="*/ 605834 h 9725812"/>
              <a:gd name="connsiteX406" fmla="*/ 3585022 w 8029952"/>
              <a:gd name="connsiteY406" fmla="*/ 583531 h 9725812"/>
              <a:gd name="connsiteX407" fmla="*/ 3796251 w 8029952"/>
              <a:gd name="connsiteY407" fmla="*/ 501362 h 9725812"/>
              <a:gd name="connsiteX408" fmla="*/ 3992224 w 8029952"/>
              <a:gd name="connsiteY408" fmla="*/ 433279 h 9725812"/>
              <a:gd name="connsiteX409" fmla="*/ 4195239 w 8029952"/>
              <a:gd name="connsiteY409" fmla="*/ 365196 h 9725812"/>
              <a:gd name="connsiteX410" fmla="*/ 4323149 w 8029952"/>
              <a:gd name="connsiteY410" fmla="*/ 319416 h 9725812"/>
              <a:gd name="connsiteX411" fmla="*/ 4399426 w 8029952"/>
              <a:gd name="connsiteY411" fmla="*/ 305330 h 9725812"/>
              <a:gd name="connsiteX412" fmla="*/ 4541419 w 8029952"/>
              <a:gd name="connsiteY412" fmla="*/ 259550 h 9725812"/>
              <a:gd name="connsiteX413" fmla="*/ 4647033 w 8029952"/>
              <a:gd name="connsiteY413" fmla="*/ 237247 h 9725812"/>
              <a:gd name="connsiteX414" fmla="*/ 5310057 w 8029952"/>
              <a:gd name="connsiteY414" fmla="*/ 86995 h 9725812"/>
              <a:gd name="connsiteX415" fmla="*/ 5656238 w 8029952"/>
              <a:gd name="connsiteY415" fmla="*/ 25955 h 9725812"/>
              <a:gd name="connsiteX416" fmla="*/ 5942570 w 8029952"/>
              <a:gd name="connsiteY416" fmla="*/ 3652 h 9725812"/>
              <a:gd name="connsiteX417" fmla="*/ 6066960 w 8029952"/>
              <a:gd name="connsiteY417" fmla="*/ 571 h 97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8029952" h="9725812">
                <a:moveTo>
                  <a:pt x="911804" y="9165497"/>
                </a:moveTo>
                <a:cubicBezTo>
                  <a:pt x="941142" y="9225363"/>
                  <a:pt x="949356" y="9225363"/>
                  <a:pt x="1002164" y="9196017"/>
                </a:cubicBezTo>
                <a:cubicBezTo>
                  <a:pt x="971653" y="9172540"/>
                  <a:pt x="941142" y="9172540"/>
                  <a:pt x="911804" y="9165497"/>
                </a:cubicBezTo>
                <a:close/>
                <a:moveTo>
                  <a:pt x="347263" y="7303433"/>
                </a:moveTo>
                <a:cubicBezTo>
                  <a:pt x="339507" y="7307450"/>
                  <a:pt x="330925" y="7322857"/>
                  <a:pt x="330925" y="7334302"/>
                </a:cubicBezTo>
                <a:cubicBezTo>
                  <a:pt x="330925" y="7356604"/>
                  <a:pt x="361436" y="7342518"/>
                  <a:pt x="376692" y="7356604"/>
                </a:cubicBezTo>
                <a:cubicBezTo>
                  <a:pt x="383732" y="7364822"/>
                  <a:pt x="391947" y="7342518"/>
                  <a:pt x="391947" y="7334302"/>
                </a:cubicBezTo>
                <a:cubicBezTo>
                  <a:pt x="391947" y="7303782"/>
                  <a:pt x="361436" y="7311998"/>
                  <a:pt x="354395" y="7303782"/>
                </a:cubicBezTo>
                <a:cubicBezTo>
                  <a:pt x="352342" y="7302021"/>
                  <a:pt x="349848" y="7302094"/>
                  <a:pt x="347263" y="7303433"/>
                </a:cubicBezTo>
                <a:close/>
                <a:moveTo>
                  <a:pt x="6066960" y="571"/>
                </a:moveTo>
                <a:cubicBezTo>
                  <a:pt x="6108325" y="1598"/>
                  <a:pt x="6149691" y="3652"/>
                  <a:pt x="6191350" y="3652"/>
                </a:cubicBezTo>
                <a:cubicBezTo>
                  <a:pt x="6251198" y="-4565"/>
                  <a:pt x="6312220" y="10695"/>
                  <a:pt x="6380282" y="18912"/>
                </a:cubicBezTo>
                <a:cubicBezTo>
                  <a:pt x="6447172" y="25955"/>
                  <a:pt x="6523449" y="34172"/>
                  <a:pt x="6590338" y="25955"/>
                </a:cubicBezTo>
                <a:cubicBezTo>
                  <a:pt x="6651360" y="18912"/>
                  <a:pt x="6711208" y="25955"/>
                  <a:pt x="6771056" y="25955"/>
                </a:cubicBezTo>
                <a:cubicBezTo>
                  <a:pt x="6937692" y="41215"/>
                  <a:pt x="7094940" y="63518"/>
                  <a:pt x="7253362" y="94038"/>
                </a:cubicBezTo>
                <a:cubicBezTo>
                  <a:pt x="7306169" y="101081"/>
                  <a:pt x="7358976" y="109298"/>
                  <a:pt x="7411783" y="109298"/>
                </a:cubicBezTo>
                <a:cubicBezTo>
                  <a:pt x="7418824" y="101081"/>
                  <a:pt x="7434080" y="101081"/>
                  <a:pt x="7434080" y="109298"/>
                </a:cubicBezTo>
                <a:cubicBezTo>
                  <a:pt x="7449335" y="131601"/>
                  <a:pt x="7479846" y="124558"/>
                  <a:pt x="7502142" y="131601"/>
                </a:cubicBezTo>
                <a:cubicBezTo>
                  <a:pt x="7524438" y="131601"/>
                  <a:pt x="7539694" y="146861"/>
                  <a:pt x="7554950" y="162121"/>
                </a:cubicBezTo>
                <a:cubicBezTo>
                  <a:pt x="7577246" y="191467"/>
                  <a:pt x="7599542" y="221987"/>
                  <a:pt x="7630053" y="237247"/>
                </a:cubicBezTo>
                <a:cubicBezTo>
                  <a:pt x="7645308" y="244290"/>
                  <a:pt x="7645308" y="259550"/>
                  <a:pt x="7652350" y="274810"/>
                </a:cubicBezTo>
                <a:cubicBezTo>
                  <a:pt x="7660564" y="290070"/>
                  <a:pt x="7675819" y="305330"/>
                  <a:pt x="7682860" y="312373"/>
                </a:cubicBezTo>
                <a:cubicBezTo>
                  <a:pt x="7698116" y="334676"/>
                  <a:pt x="7720412" y="319416"/>
                  <a:pt x="7735668" y="319416"/>
                </a:cubicBezTo>
                <a:cubicBezTo>
                  <a:pt x="7742708" y="312373"/>
                  <a:pt x="7750922" y="319416"/>
                  <a:pt x="7757964" y="327633"/>
                </a:cubicBezTo>
                <a:cubicBezTo>
                  <a:pt x="7757964" y="342893"/>
                  <a:pt x="7766178" y="358153"/>
                  <a:pt x="7766178" y="372239"/>
                </a:cubicBezTo>
                <a:cubicBezTo>
                  <a:pt x="7773219" y="433279"/>
                  <a:pt x="7788474" y="493145"/>
                  <a:pt x="7818986" y="538924"/>
                </a:cubicBezTo>
                <a:cubicBezTo>
                  <a:pt x="7841282" y="576488"/>
                  <a:pt x="7848322" y="621094"/>
                  <a:pt x="7878834" y="651614"/>
                </a:cubicBezTo>
                <a:cubicBezTo>
                  <a:pt x="7878834" y="658656"/>
                  <a:pt x="7878834" y="666874"/>
                  <a:pt x="7885874" y="673916"/>
                </a:cubicBezTo>
                <a:cubicBezTo>
                  <a:pt x="7901130" y="757259"/>
                  <a:pt x="7909344" y="847645"/>
                  <a:pt x="7931640" y="922771"/>
                </a:cubicBezTo>
                <a:cubicBezTo>
                  <a:pt x="7946896" y="968551"/>
                  <a:pt x="7946896" y="1006114"/>
                  <a:pt x="7946896" y="1050720"/>
                </a:cubicBezTo>
                <a:cubicBezTo>
                  <a:pt x="7953937" y="1096500"/>
                  <a:pt x="7962152" y="1134063"/>
                  <a:pt x="7962152" y="1178669"/>
                </a:cubicBezTo>
                <a:cubicBezTo>
                  <a:pt x="7969192" y="1224449"/>
                  <a:pt x="7969192" y="1269055"/>
                  <a:pt x="7976234" y="1314835"/>
                </a:cubicBezTo>
                <a:cubicBezTo>
                  <a:pt x="7976234" y="1330095"/>
                  <a:pt x="7976234" y="1344181"/>
                  <a:pt x="7976234" y="1359441"/>
                </a:cubicBezTo>
                <a:cubicBezTo>
                  <a:pt x="7976234" y="1374701"/>
                  <a:pt x="7976234" y="1389961"/>
                  <a:pt x="7984448" y="1412264"/>
                </a:cubicBezTo>
                <a:cubicBezTo>
                  <a:pt x="8052510" y="1563690"/>
                  <a:pt x="8037255" y="1713941"/>
                  <a:pt x="7984448" y="1872410"/>
                </a:cubicBezTo>
                <a:cubicBezTo>
                  <a:pt x="7976234" y="1894713"/>
                  <a:pt x="7969192" y="1917016"/>
                  <a:pt x="7962152" y="1940493"/>
                </a:cubicBezTo>
                <a:cubicBezTo>
                  <a:pt x="7953937" y="2007402"/>
                  <a:pt x="7931640" y="2075485"/>
                  <a:pt x="7909344" y="2135351"/>
                </a:cubicBezTo>
                <a:cubicBezTo>
                  <a:pt x="7901130" y="2165871"/>
                  <a:pt x="7878834" y="2188174"/>
                  <a:pt x="7848322" y="2196391"/>
                </a:cubicBezTo>
                <a:cubicBezTo>
                  <a:pt x="7826026" y="2203434"/>
                  <a:pt x="7810771" y="2226911"/>
                  <a:pt x="7795516" y="2240997"/>
                </a:cubicBezTo>
                <a:cubicBezTo>
                  <a:pt x="7757964" y="2278560"/>
                  <a:pt x="7727453" y="2324340"/>
                  <a:pt x="7705156" y="2368946"/>
                </a:cubicBezTo>
                <a:cubicBezTo>
                  <a:pt x="7705156" y="2377163"/>
                  <a:pt x="7689901" y="2392423"/>
                  <a:pt x="7675819" y="2392423"/>
                </a:cubicBezTo>
                <a:cubicBezTo>
                  <a:pt x="7660564" y="2399466"/>
                  <a:pt x="7652350" y="2407683"/>
                  <a:pt x="7645308" y="2421769"/>
                </a:cubicBezTo>
                <a:cubicBezTo>
                  <a:pt x="7637094" y="2452289"/>
                  <a:pt x="7623012" y="2452289"/>
                  <a:pt x="7607756" y="2445246"/>
                </a:cubicBezTo>
                <a:cubicBezTo>
                  <a:pt x="7592501" y="2445246"/>
                  <a:pt x="7584286" y="2445246"/>
                  <a:pt x="7570205" y="2445246"/>
                </a:cubicBezTo>
                <a:cubicBezTo>
                  <a:pt x="7561990" y="2437029"/>
                  <a:pt x="7554950" y="2437029"/>
                  <a:pt x="7546735" y="2452289"/>
                </a:cubicBezTo>
                <a:cubicBezTo>
                  <a:pt x="7546735" y="2467549"/>
                  <a:pt x="7524438" y="2467549"/>
                  <a:pt x="7517398" y="2474592"/>
                </a:cubicBezTo>
                <a:cubicBezTo>
                  <a:pt x="7486887" y="2489852"/>
                  <a:pt x="7456376" y="2505111"/>
                  <a:pt x="7411783" y="2489852"/>
                </a:cubicBezTo>
                <a:cubicBezTo>
                  <a:pt x="7403569" y="2489852"/>
                  <a:pt x="7396528" y="2498068"/>
                  <a:pt x="7389487" y="2512155"/>
                </a:cubicBezTo>
                <a:cubicBezTo>
                  <a:pt x="7366017" y="2549718"/>
                  <a:pt x="7358976" y="2557934"/>
                  <a:pt x="7321424" y="2549718"/>
                </a:cubicBezTo>
                <a:cubicBezTo>
                  <a:pt x="7313210" y="2549718"/>
                  <a:pt x="7306169" y="2549718"/>
                  <a:pt x="7299128" y="2549718"/>
                </a:cubicBezTo>
                <a:cubicBezTo>
                  <a:pt x="7268617" y="2573194"/>
                  <a:pt x="7231065" y="2588454"/>
                  <a:pt x="7185299" y="2573194"/>
                </a:cubicBezTo>
                <a:cubicBezTo>
                  <a:pt x="7185299" y="2573194"/>
                  <a:pt x="7178258" y="2564977"/>
                  <a:pt x="7171217" y="2564977"/>
                </a:cubicBezTo>
                <a:cubicBezTo>
                  <a:pt x="7118410" y="2580237"/>
                  <a:pt x="7072644" y="2549718"/>
                  <a:pt x="7019836" y="2535631"/>
                </a:cubicBezTo>
                <a:cubicBezTo>
                  <a:pt x="6997540" y="2527415"/>
                  <a:pt x="6951774" y="2542674"/>
                  <a:pt x="6937692" y="2527415"/>
                </a:cubicBezTo>
                <a:cubicBezTo>
                  <a:pt x="6922436" y="2512155"/>
                  <a:pt x="6900140" y="2482808"/>
                  <a:pt x="6876670" y="2474592"/>
                </a:cubicBezTo>
                <a:cubicBezTo>
                  <a:pt x="6832078" y="2459332"/>
                  <a:pt x="6786312" y="2445246"/>
                  <a:pt x="6741718" y="2437029"/>
                </a:cubicBezTo>
                <a:cubicBezTo>
                  <a:pt x="6704167" y="2437029"/>
                  <a:pt x="6673656" y="2414726"/>
                  <a:pt x="6651360" y="2392423"/>
                </a:cubicBezTo>
                <a:cubicBezTo>
                  <a:pt x="6636104" y="2377163"/>
                  <a:pt x="6627890" y="2377163"/>
                  <a:pt x="6613808" y="2377163"/>
                </a:cubicBezTo>
                <a:cubicBezTo>
                  <a:pt x="6552786" y="2361903"/>
                  <a:pt x="6492938" y="2361903"/>
                  <a:pt x="6431916" y="2346643"/>
                </a:cubicBezTo>
                <a:cubicBezTo>
                  <a:pt x="6387324" y="2339600"/>
                  <a:pt x="6349772" y="2324340"/>
                  <a:pt x="6304006" y="2317297"/>
                </a:cubicBezTo>
                <a:cubicBezTo>
                  <a:pt x="6259413" y="2309080"/>
                  <a:pt x="6213646" y="2317297"/>
                  <a:pt x="6169054" y="2286777"/>
                </a:cubicBezTo>
                <a:cubicBezTo>
                  <a:pt x="6146758" y="2264474"/>
                  <a:pt x="6100992" y="2271517"/>
                  <a:pt x="6070480" y="2271517"/>
                </a:cubicBezTo>
                <a:cubicBezTo>
                  <a:pt x="6017674" y="2271517"/>
                  <a:pt x="5973081" y="2264474"/>
                  <a:pt x="5927315" y="2264474"/>
                </a:cubicBezTo>
                <a:cubicBezTo>
                  <a:pt x="5822874" y="2249214"/>
                  <a:pt x="5717259" y="2240997"/>
                  <a:pt x="5611645" y="2256257"/>
                </a:cubicBezTo>
                <a:cubicBezTo>
                  <a:pt x="5574093" y="2264474"/>
                  <a:pt x="5528327" y="2256257"/>
                  <a:pt x="5490775" y="2264474"/>
                </a:cubicBezTo>
                <a:cubicBezTo>
                  <a:pt x="5483734" y="2271517"/>
                  <a:pt x="5475520" y="2271517"/>
                  <a:pt x="5475520" y="2264474"/>
                </a:cubicBezTo>
                <a:cubicBezTo>
                  <a:pt x="5430927" y="2240997"/>
                  <a:pt x="5393375" y="2264474"/>
                  <a:pt x="5355823" y="2271517"/>
                </a:cubicBezTo>
                <a:cubicBezTo>
                  <a:pt x="5303016" y="2286777"/>
                  <a:pt x="5257250" y="2278560"/>
                  <a:pt x="5212657" y="2286777"/>
                </a:cubicBezTo>
                <a:cubicBezTo>
                  <a:pt x="5166891" y="2293820"/>
                  <a:pt x="5129339" y="2302037"/>
                  <a:pt x="5091787" y="2309080"/>
                </a:cubicBezTo>
                <a:cubicBezTo>
                  <a:pt x="5054236" y="2309080"/>
                  <a:pt x="5016684" y="2309080"/>
                  <a:pt x="4979132" y="2302037"/>
                </a:cubicBezTo>
                <a:cubicBezTo>
                  <a:pt x="4955662" y="2302037"/>
                  <a:pt x="4933366" y="2286777"/>
                  <a:pt x="4918110" y="2324340"/>
                </a:cubicBezTo>
                <a:cubicBezTo>
                  <a:pt x="4911069" y="2339600"/>
                  <a:pt x="4880559" y="2339600"/>
                  <a:pt x="4865303" y="2339600"/>
                </a:cubicBezTo>
                <a:cubicBezTo>
                  <a:pt x="4820710" y="2324340"/>
                  <a:pt x="4812496" y="2324340"/>
                  <a:pt x="4783159" y="2331383"/>
                </a:cubicBezTo>
                <a:cubicBezTo>
                  <a:pt x="4730351" y="2346643"/>
                  <a:pt x="4684585" y="2361903"/>
                  <a:pt x="4639992" y="2377163"/>
                </a:cubicBezTo>
                <a:cubicBezTo>
                  <a:pt x="4609482" y="2384206"/>
                  <a:pt x="4580144" y="2384206"/>
                  <a:pt x="4549633" y="2384206"/>
                </a:cubicBezTo>
                <a:cubicBezTo>
                  <a:pt x="4519123" y="2392423"/>
                  <a:pt x="4496826" y="2399466"/>
                  <a:pt x="4466315" y="2407683"/>
                </a:cubicBezTo>
                <a:cubicBezTo>
                  <a:pt x="4413508" y="2437029"/>
                  <a:pt x="4368916" y="2421769"/>
                  <a:pt x="4316108" y="2407683"/>
                </a:cubicBezTo>
                <a:cubicBezTo>
                  <a:pt x="4309067" y="2399466"/>
                  <a:pt x="4300853" y="2399466"/>
                  <a:pt x="4293812" y="2399466"/>
                </a:cubicBezTo>
                <a:cubicBezTo>
                  <a:pt x="4278557" y="2414726"/>
                  <a:pt x="4256260" y="2414726"/>
                  <a:pt x="4241005" y="2407683"/>
                </a:cubicBezTo>
                <a:cubicBezTo>
                  <a:pt x="4232790" y="2399466"/>
                  <a:pt x="4218708" y="2407683"/>
                  <a:pt x="4210494" y="2414726"/>
                </a:cubicBezTo>
                <a:cubicBezTo>
                  <a:pt x="4195239" y="2429986"/>
                  <a:pt x="4179983" y="2421769"/>
                  <a:pt x="4165901" y="2429986"/>
                </a:cubicBezTo>
                <a:cubicBezTo>
                  <a:pt x="4150646" y="2429986"/>
                  <a:pt x="4142431" y="2421769"/>
                  <a:pt x="4150646" y="2445246"/>
                </a:cubicBezTo>
                <a:cubicBezTo>
                  <a:pt x="4157687" y="2452289"/>
                  <a:pt x="4142431" y="2459332"/>
                  <a:pt x="4142431" y="2452289"/>
                </a:cubicBezTo>
                <a:cubicBezTo>
                  <a:pt x="4097838" y="2445246"/>
                  <a:pt x="4067328" y="2459332"/>
                  <a:pt x="4045031" y="2489852"/>
                </a:cubicBezTo>
                <a:cubicBezTo>
                  <a:pt x="4036817" y="2489852"/>
                  <a:pt x="4036817" y="2489852"/>
                  <a:pt x="4036817" y="2498068"/>
                </a:cubicBezTo>
                <a:cubicBezTo>
                  <a:pt x="4022735" y="2505111"/>
                  <a:pt x="3992224" y="2474592"/>
                  <a:pt x="3976969" y="2520371"/>
                </a:cubicBezTo>
                <a:cubicBezTo>
                  <a:pt x="3976969" y="2535631"/>
                  <a:pt x="3946458" y="2542674"/>
                  <a:pt x="3924161" y="2557934"/>
                </a:cubicBezTo>
                <a:cubicBezTo>
                  <a:pt x="3908906" y="2557934"/>
                  <a:pt x="3893651" y="2564977"/>
                  <a:pt x="3879569" y="2573194"/>
                </a:cubicBezTo>
                <a:cubicBezTo>
                  <a:pt x="3840843" y="2573194"/>
                  <a:pt x="3811506" y="2610757"/>
                  <a:pt x="3765740" y="2602540"/>
                </a:cubicBezTo>
                <a:lnTo>
                  <a:pt x="3758699" y="2610757"/>
                </a:lnTo>
                <a:cubicBezTo>
                  <a:pt x="3743444" y="2640103"/>
                  <a:pt x="3705892" y="2648320"/>
                  <a:pt x="3683595" y="2670623"/>
                </a:cubicBezTo>
                <a:cubicBezTo>
                  <a:pt x="3660125" y="2701143"/>
                  <a:pt x="3615533" y="2708186"/>
                  <a:pt x="3593236" y="2730489"/>
                </a:cubicBezTo>
                <a:cubicBezTo>
                  <a:pt x="3562726" y="2761009"/>
                  <a:pt x="3516959" y="2769226"/>
                  <a:pt x="3494663" y="2798572"/>
                </a:cubicBezTo>
                <a:cubicBezTo>
                  <a:pt x="3487622" y="2806789"/>
                  <a:pt x="3472367" y="2813832"/>
                  <a:pt x="3457111" y="2813832"/>
                </a:cubicBezTo>
                <a:cubicBezTo>
                  <a:pt x="3441856" y="2820875"/>
                  <a:pt x="3426600" y="2836135"/>
                  <a:pt x="3412518" y="2851395"/>
                </a:cubicBezTo>
                <a:cubicBezTo>
                  <a:pt x="3382008" y="2873698"/>
                  <a:pt x="3344456" y="2904218"/>
                  <a:pt x="3306904" y="2926521"/>
                </a:cubicBezTo>
                <a:cubicBezTo>
                  <a:pt x="3276393" y="2941781"/>
                  <a:pt x="3254097" y="2957041"/>
                  <a:pt x="3238841" y="2987561"/>
                </a:cubicBezTo>
                <a:cubicBezTo>
                  <a:pt x="3238841" y="2994604"/>
                  <a:pt x="3231800" y="2994604"/>
                  <a:pt x="3231800" y="2994604"/>
                </a:cubicBezTo>
                <a:cubicBezTo>
                  <a:pt x="3163738" y="3047427"/>
                  <a:pt x="3110931" y="3107293"/>
                  <a:pt x="3042868" y="3168333"/>
                </a:cubicBezTo>
                <a:cubicBezTo>
                  <a:pt x="3035827" y="3137813"/>
                  <a:pt x="3027613" y="3122553"/>
                  <a:pt x="3051083" y="3100250"/>
                </a:cubicBezTo>
                <a:cubicBezTo>
                  <a:pt x="3117972" y="3040384"/>
                  <a:pt x="3194249" y="2987561"/>
                  <a:pt x="3261138" y="2926521"/>
                </a:cubicBezTo>
                <a:cubicBezTo>
                  <a:pt x="3322159" y="2866655"/>
                  <a:pt x="3382008" y="2806789"/>
                  <a:pt x="3457111" y="2761009"/>
                </a:cubicBezTo>
                <a:cubicBezTo>
                  <a:pt x="3502877" y="2730489"/>
                  <a:pt x="3547470" y="2685883"/>
                  <a:pt x="3607318" y="2670623"/>
                </a:cubicBezTo>
                <a:cubicBezTo>
                  <a:pt x="3615533" y="2670623"/>
                  <a:pt x="3622574" y="2663580"/>
                  <a:pt x="3622574" y="2655363"/>
                </a:cubicBezTo>
                <a:cubicBezTo>
                  <a:pt x="3637829" y="2626017"/>
                  <a:pt x="3660125" y="2626017"/>
                  <a:pt x="3683595" y="2610757"/>
                </a:cubicBezTo>
                <a:cubicBezTo>
                  <a:pt x="3705892" y="2602540"/>
                  <a:pt x="3735229" y="2595497"/>
                  <a:pt x="3750484" y="2573194"/>
                </a:cubicBezTo>
                <a:cubicBezTo>
                  <a:pt x="3765740" y="2549718"/>
                  <a:pt x="3780995" y="2542674"/>
                  <a:pt x="3811506" y="2542674"/>
                </a:cubicBezTo>
                <a:cubicBezTo>
                  <a:pt x="3833802" y="2535631"/>
                  <a:pt x="3856099" y="2527415"/>
                  <a:pt x="3871354" y="2512155"/>
                </a:cubicBezTo>
                <a:cubicBezTo>
                  <a:pt x="3901865" y="2498068"/>
                  <a:pt x="3924161" y="2474592"/>
                  <a:pt x="3961713" y="2482808"/>
                </a:cubicBezTo>
                <a:cubicBezTo>
                  <a:pt x="3976969" y="2482808"/>
                  <a:pt x="3984010" y="2474592"/>
                  <a:pt x="3992224" y="2467549"/>
                </a:cubicBezTo>
                <a:cubicBezTo>
                  <a:pt x="3992224" y="2437029"/>
                  <a:pt x="4007479" y="2429986"/>
                  <a:pt x="4036817" y="2437029"/>
                </a:cubicBezTo>
                <a:cubicBezTo>
                  <a:pt x="4082583" y="2445246"/>
                  <a:pt x="4097838" y="2414726"/>
                  <a:pt x="4120135" y="2392423"/>
                </a:cubicBezTo>
                <a:cubicBezTo>
                  <a:pt x="4127176" y="2392423"/>
                  <a:pt x="4127176" y="2384206"/>
                  <a:pt x="4127176" y="2384206"/>
                </a:cubicBezTo>
                <a:cubicBezTo>
                  <a:pt x="4104879" y="2339600"/>
                  <a:pt x="4150646" y="2346643"/>
                  <a:pt x="4165901" y="2339600"/>
                </a:cubicBezTo>
                <a:cubicBezTo>
                  <a:pt x="4188197" y="2331383"/>
                  <a:pt x="4210494" y="2324340"/>
                  <a:pt x="4225749" y="2317297"/>
                </a:cubicBezTo>
                <a:cubicBezTo>
                  <a:pt x="4248046" y="2302037"/>
                  <a:pt x="4263301" y="2302037"/>
                  <a:pt x="4285598" y="2302037"/>
                </a:cubicBezTo>
                <a:cubicBezTo>
                  <a:pt x="4323149" y="2317297"/>
                  <a:pt x="4360701" y="2302037"/>
                  <a:pt x="4391212" y="2293820"/>
                </a:cubicBezTo>
                <a:cubicBezTo>
                  <a:pt x="4413508" y="2286777"/>
                  <a:pt x="4428764" y="2264474"/>
                  <a:pt x="4428764" y="2233954"/>
                </a:cubicBezTo>
                <a:cubicBezTo>
                  <a:pt x="4384171" y="2240997"/>
                  <a:pt x="4338405" y="2249214"/>
                  <a:pt x="4293812" y="2256257"/>
                </a:cubicBezTo>
                <a:cubicBezTo>
                  <a:pt x="4195239" y="2278560"/>
                  <a:pt x="4104879" y="2317297"/>
                  <a:pt x="4014520" y="2346643"/>
                </a:cubicBezTo>
                <a:cubicBezTo>
                  <a:pt x="3954672" y="2368946"/>
                  <a:pt x="3893651" y="2399466"/>
                  <a:pt x="3833802" y="2421769"/>
                </a:cubicBezTo>
                <a:cubicBezTo>
                  <a:pt x="3811506" y="2437029"/>
                  <a:pt x="3796251" y="2445246"/>
                  <a:pt x="3773954" y="2452289"/>
                </a:cubicBezTo>
                <a:cubicBezTo>
                  <a:pt x="3750484" y="2459332"/>
                  <a:pt x="3721147" y="2467549"/>
                  <a:pt x="3705892" y="2489852"/>
                </a:cubicBezTo>
                <a:cubicBezTo>
                  <a:pt x="3697677" y="2498068"/>
                  <a:pt x="3690636" y="2512155"/>
                  <a:pt x="3675381" y="2505111"/>
                </a:cubicBezTo>
                <a:cubicBezTo>
                  <a:pt x="3668340" y="2505111"/>
                  <a:pt x="3660125" y="2505111"/>
                  <a:pt x="3660125" y="2505111"/>
                </a:cubicBezTo>
                <a:cubicBezTo>
                  <a:pt x="3615533" y="2549718"/>
                  <a:pt x="3547470" y="2564977"/>
                  <a:pt x="3494663" y="2595497"/>
                </a:cubicBezTo>
                <a:cubicBezTo>
                  <a:pt x="3441856" y="2633060"/>
                  <a:pt x="3404304" y="2678840"/>
                  <a:pt x="3351497" y="2716403"/>
                </a:cubicBezTo>
                <a:cubicBezTo>
                  <a:pt x="3254097" y="2783312"/>
                  <a:pt x="3170779" y="2866655"/>
                  <a:pt x="3088634" y="2949998"/>
                </a:cubicBezTo>
                <a:cubicBezTo>
                  <a:pt x="3027613" y="3009864"/>
                  <a:pt x="2983020" y="3069730"/>
                  <a:pt x="2937254" y="3137813"/>
                </a:cubicBezTo>
                <a:cubicBezTo>
                  <a:pt x="2892661" y="3197679"/>
                  <a:pt x="2846895" y="3258719"/>
                  <a:pt x="2809343" y="3326802"/>
                </a:cubicBezTo>
                <a:cubicBezTo>
                  <a:pt x="2749495" y="3371408"/>
                  <a:pt x="2734239" y="3439491"/>
                  <a:pt x="2711943" y="3499357"/>
                </a:cubicBezTo>
                <a:cubicBezTo>
                  <a:pt x="2674391" y="3613219"/>
                  <a:pt x="2650921" y="3725908"/>
                  <a:pt x="2635666" y="3838597"/>
                </a:cubicBezTo>
                <a:cubicBezTo>
                  <a:pt x="2628625" y="3898463"/>
                  <a:pt x="2643880" y="3944243"/>
                  <a:pt x="2674391" y="3997066"/>
                </a:cubicBezTo>
                <a:cubicBezTo>
                  <a:pt x="2749495" y="4132058"/>
                  <a:pt x="2862150" y="4222444"/>
                  <a:pt x="3013531" y="4260007"/>
                </a:cubicBezTo>
                <a:cubicBezTo>
                  <a:pt x="3163738" y="4297570"/>
                  <a:pt x="3313945" y="4321047"/>
                  <a:pt x="3464152" y="4336307"/>
                </a:cubicBezTo>
                <a:cubicBezTo>
                  <a:pt x="3721147" y="4358610"/>
                  <a:pt x="3976969" y="4373870"/>
                  <a:pt x="4232790" y="4365653"/>
                </a:cubicBezTo>
                <a:cubicBezTo>
                  <a:pt x="4421723" y="4358610"/>
                  <a:pt x="4602441" y="4350393"/>
                  <a:pt x="4790200" y="4343350"/>
                </a:cubicBezTo>
                <a:cubicBezTo>
                  <a:pt x="4911069" y="4336307"/>
                  <a:pt x="5031939" y="4336307"/>
                  <a:pt x="5151636" y="4350393"/>
                </a:cubicBezTo>
                <a:cubicBezTo>
                  <a:pt x="5303016" y="4358610"/>
                  <a:pt x="5446182" y="4380913"/>
                  <a:pt x="5589348" y="4403216"/>
                </a:cubicBezTo>
                <a:cubicBezTo>
                  <a:pt x="5814659" y="4448996"/>
                  <a:pt x="6032929" y="4478342"/>
                  <a:pt x="6251198" y="4539382"/>
                </a:cubicBezTo>
                <a:cubicBezTo>
                  <a:pt x="6341558" y="4569901"/>
                  <a:pt x="6431916" y="4614508"/>
                  <a:pt x="6523449" y="4660287"/>
                </a:cubicBezTo>
                <a:cubicBezTo>
                  <a:pt x="6711208" y="4757716"/>
                  <a:pt x="6884884" y="4863362"/>
                  <a:pt x="7042133" y="4999528"/>
                </a:cubicBezTo>
                <a:cubicBezTo>
                  <a:pt x="7238106" y="5165040"/>
                  <a:pt x="7396528" y="5352855"/>
                  <a:pt x="7509183" y="5579406"/>
                </a:cubicBezTo>
                <a:cubicBezTo>
                  <a:pt x="7570205" y="5683879"/>
                  <a:pt x="7630053" y="5789524"/>
                  <a:pt x="7675819" y="5903387"/>
                </a:cubicBezTo>
                <a:cubicBezTo>
                  <a:pt x="7727453" y="6046596"/>
                  <a:pt x="7788474" y="6181588"/>
                  <a:pt x="7810771" y="6333014"/>
                </a:cubicBezTo>
                <a:cubicBezTo>
                  <a:pt x="7841282" y="6543132"/>
                  <a:pt x="7848322" y="6754423"/>
                  <a:pt x="7826026" y="6965715"/>
                </a:cubicBezTo>
                <a:cubicBezTo>
                  <a:pt x="7810771" y="7100707"/>
                  <a:pt x="7788474" y="7228656"/>
                  <a:pt x="7750922" y="7356604"/>
                </a:cubicBezTo>
                <a:cubicBezTo>
                  <a:pt x="7727453" y="7402384"/>
                  <a:pt x="7713371" y="7455208"/>
                  <a:pt x="7682860" y="7492770"/>
                </a:cubicBezTo>
                <a:cubicBezTo>
                  <a:pt x="7623012" y="7583156"/>
                  <a:pt x="7577246" y="7688802"/>
                  <a:pt x="7524438" y="7779188"/>
                </a:cubicBezTo>
                <a:cubicBezTo>
                  <a:pt x="7471632" y="7869574"/>
                  <a:pt x="7411783" y="7952917"/>
                  <a:pt x="7351935" y="8035086"/>
                </a:cubicBezTo>
                <a:cubicBezTo>
                  <a:pt x="7313210" y="8080866"/>
                  <a:pt x="7283872" y="8125472"/>
                  <a:pt x="7253362" y="8171252"/>
                </a:cubicBezTo>
                <a:cubicBezTo>
                  <a:pt x="7193514" y="8238160"/>
                  <a:pt x="7132492" y="8314460"/>
                  <a:pt x="7072644" y="8381370"/>
                </a:cubicBezTo>
                <a:cubicBezTo>
                  <a:pt x="7028051" y="8427149"/>
                  <a:pt x="6982284" y="8471755"/>
                  <a:pt x="6929478" y="8517535"/>
                </a:cubicBezTo>
                <a:cubicBezTo>
                  <a:pt x="6854374" y="8585618"/>
                  <a:pt x="6771056" y="8652527"/>
                  <a:pt x="6688912" y="8720610"/>
                </a:cubicBezTo>
                <a:cubicBezTo>
                  <a:pt x="6575082" y="8810996"/>
                  <a:pt x="6447172" y="8894339"/>
                  <a:pt x="6319261" y="8969465"/>
                </a:cubicBezTo>
                <a:cubicBezTo>
                  <a:pt x="6206606" y="9037548"/>
                  <a:pt x="6085736" y="9097414"/>
                  <a:pt x="5966040" y="9157280"/>
                </a:cubicBezTo>
                <a:cubicBezTo>
                  <a:pt x="5860425" y="9203060"/>
                  <a:pt x="5754811" y="9240623"/>
                  <a:pt x="5649197" y="9278186"/>
                </a:cubicBezTo>
                <a:cubicBezTo>
                  <a:pt x="5565879" y="9315749"/>
                  <a:pt x="5483734" y="9346268"/>
                  <a:pt x="5400416" y="9376788"/>
                </a:cubicBezTo>
                <a:cubicBezTo>
                  <a:pt x="5340568" y="9399091"/>
                  <a:pt x="5279546" y="9414351"/>
                  <a:pt x="5219698" y="9436654"/>
                </a:cubicBezTo>
                <a:cubicBezTo>
                  <a:pt x="5129339" y="9467174"/>
                  <a:pt x="5038980" y="9496520"/>
                  <a:pt x="4941580" y="9511780"/>
                </a:cubicBezTo>
                <a:cubicBezTo>
                  <a:pt x="4851221" y="9527040"/>
                  <a:pt x="4760862" y="9542300"/>
                  <a:pt x="4662289" y="9564603"/>
                </a:cubicBezTo>
                <a:cubicBezTo>
                  <a:pt x="4594226" y="9579863"/>
                  <a:pt x="4527337" y="9579863"/>
                  <a:pt x="4459275" y="9595123"/>
                </a:cubicBezTo>
                <a:cubicBezTo>
                  <a:pt x="4353660" y="9617426"/>
                  <a:pt x="4232790" y="9624469"/>
                  <a:pt x="4127176" y="9639729"/>
                </a:cubicBezTo>
                <a:cubicBezTo>
                  <a:pt x="4045031" y="9647946"/>
                  <a:pt x="3961713" y="9670249"/>
                  <a:pt x="3879569" y="9670249"/>
                </a:cubicBezTo>
                <a:cubicBezTo>
                  <a:pt x="3811506" y="9670249"/>
                  <a:pt x="3743444" y="9662032"/>
                  <a:pt x="3683595" y="9677292"/>
                </a:cubicBezTo>
                <a:cubicBezTo>
                  <a:pt x="3660125" y="9685509"/>
                  <a:pt x="3637829" y="9685509"/>
                  <a:pt x="3615533" y="9677292"/>
                </a:cubicBezTo>
                <a:cubicBezTo>
                  <a:pt x="3494663" y="9677292"/>
                  <a:pt x="3366752" y="9692552"/>
                  <a:pt x="3245882" y="9692552"/>
                </a:cubicBezTo>
                <a:cubicBezTo>
                  <a:pt x="3216545" y="9692552"/>
                  <a:pt x="3186034" y="9685509"/>
                  <a:pt x="3155523" y="9685509"/>
                </a:cubicBezTo>
                <a:cubicBezTo>
                  <a:pt x="3126186" y="9677292"/>
                  <a:pt x="3103890" y="9677292"/>
                  <a:pt x="3073379" y="9692552"/>
                </a:cubicBezTo>
                <a:cubicBezTo>
                  <a:pt x="3042868" y="9700769"/>
                  <a:pt x="3042868" y="9700769"/>
                  <a:pt x="3013531" y="9662032"/>
                </a:cubicBezTo>
                <a:cubicBezTo>
                  <a:pt x="3005316" y="9654989"/>
                  <a:pt x="2990061" y="9647946"/>
                  <a:pt x="2990061" y="9632686"/>
                </a:cubicBezTo>
                <a:cubicBezTo>
                  <a:pt x="2990061" y="9624469"/>
                  <a:pt x="2974805" y="9617426"/>
                  <a:pt x="2967764" y="9624469"/>
                </a:cubicBezTo>
                <a:cubicBezTo>
                  <a:pt x="2952509" y="9624469"/>
                  <a:pt x="2937254" y="9632686"/>
                  <a:pt x="2914957" y="9632686"/>
                </a:cubicBezTo>
                <a:cubicBezTo>
                  <a:pt x="2914957" y="9654989"/>
                  <a:pt x="2952509" y="9654989"/>
                  <a:pt x="2930213" y="9677292"/>
                </a:cubicBezTo>
                <a:cubicBezTo>
                  <a:pt x="2921998" y="9685509"/>
                  <a:pt x="2930213" y="9700769"/>
                  <a:pt x="2907916" y="9700769"/>
                </a:cubicBezTo>
                <a:cubicBezTo>
                  <a:pt x="2899702" y="9692552"/>
                  <a:pt x="2877406" y="9700769"/>
                  <a:pt x="2877406" y="9677292"/>
                </a:cubicBezTo>
                <a:cubicBezTo>
                  <a:pt x="2877406" y="9662032"/>
                  <a:pt x="2862150" y="9662032"/>
                  <a:pt x="2846895" y="9662032"/>
                </a:cubicBezTo>
                <a:cubicBezTo>
                  <a:pt x="2839854" y="9670249"/>
                  <a:pt x="2831639" y="9670249"/>
                  <a:pt x="2817557" y="9670249"/>
                </a:cubicBezTo>
                <a:cubicBezTo>
                  <a:pt x="2771791" y="9685509"/>
                  <a:pt x="2771791" y="9685509"/>
                  <a:pt x="2734239" y="9639729"/>
                </a:cubicBezTo>
                <a:cubicBezTo>
                  <a:pt x="2764750" y="9632686"/>
                  <a:pt x="2787047" y="9647946"/>
                  <a:pt x="2809343" y="9647946"/>
                </a:cubicBezTo>
                <a:cubicBezTo>
                  <a:pt x="2824598" y="9647946"/>
                  <a:pt x="2839854" y="9647946"/>
                  <a:pt x="2846895" y="9647946"/>
                </a:cubicBezTo>
                <a:cubicBezTo>
                  <a:pt x="2855109" y="9647946"/>
                  <a:pt x="2855109" y="9647946"/>
                  <a:pt x="2862150" y="9639729"/>
                </a:cubicBezTo>
                <a:cubicBezTo>
                  <a:pt x="2862150" y="9632686"/>
                  <a:pt x="2862150" y="9632686"/>
                  <a:pt x="2855109" y="9624469"/>
                </a:cubicBezTo>
                <a:cubicBezTo>
                  <a:pt x="2839854" y="9617426"/>
                  <a:pt x="2817557" y="9602166"/>
                  <a:pt x="2794087" y="9609209"/>
                </a:cubicBezTo>
                <a:cubicBezTo>
                  <a:pt x="2749495" y="9624469"/>
                  <a:pt x="2711943" y="9609209"/>
                  <a:pt x="2666177" y="9609209"/>
                </a:cubicBezTo>
                <a:cubicBezTo>
                  <a:pt x="2635666" y="9617426"/>
                  <a:pt x="2621584" y="9586906"/>
                  <a:pt x="2591073" y="9579863"/>
                </a:cubicBezTo>
                <a:cubicBezTo>
                  <a:pt x="2591073" y="9579863"/>
                  <a:pt x="2582859" y="9564603"/>
                  <a:pt x="2575818" y="9571646"/>
                </a:cubicBezTo>
                <a:cubicBezTo>
                  <a:pt x="2545307" y="9579863"/>
                  <a:pt x="2523011" y="9571646"/>
                  <a:pt x="2492500" y="9557560"/>
                </a:cubicBezTo>
                <a:cubicBezTo>
                  <a:pt x="2485459" y="9557560"/>
                  <a:pt x="2478418" y="9557560"/>
                  <a:pt x="2470203" y="9564603"/>
                </a:cubicBezTo>
                <a:cubicBezTo>
                  <a:pt x="2463162" y="9579863"/>
                  <a:pt x="2454948" y="9571646"/>
                  <a:pt x="2440866" y="9564603"/>
                </a:cubicBezTo>
                <a:cubicBezTo>
                  <a:pt x="2440866" y="9595123"/>
                  <a:pt x="2470203" y="9586906"/>
                  <a:pt x="2470203" y="9609209"/>
                </a:cubicBezTo>
                <a:cubicBezTo>
                  <a:pt x="2463162" y="9624469"/>
                  <a:pt x="2454948" y="9617426"/>
                  <a:pt x="2447907" y="9617426"/>
                </a:cubicBezTo>
                <a:cubicBezTo>
                  <a:pt x="2432652" y="9609209"/>
                  <a:pt x="2432652" y="9617426"/>
                  <a:pt x="2432652" y="9624469"/>
                </a:cubicBezTo>
                <a:cubicBezTo>
                  <a:pt x="2432652" y="9632686"/>
                  <a:pt x="2447907" y="9639729"/>
                  <a:pt x="2432652" y="9647946"/>
                </a:cubicBezTo>
                <a:cubicBezTo>
                  <a:pt x="2425611" y="9647946"/>
                  <a:pt x="2417396" y="9639729"/>
                  <a:pt x="2417396" y="9632686"/>
                </a:cubicBezTo>
                <a:cubicBezTo>
                  <a:pt x="2417396" y="9617426"/>
                  <a:pt x="2410355" y="9602166"/>
                  <a:pt x="2395100" y="9595123"/>
                </a:cubicBezTo>
                <a:cubicBezTo>
                  <a:pt x="2388059" y="9595123"/>
                  <a:pt x="2379844" y="9586906"/>
                  <a:pt x="2379844" y="9571646"/>
                </a:cubicBezTo>
                <a:cubicBezTo>
                  <a:pt x="2388059" y="9542300"/>
                  <a:pt x="2364589" y="9542300"/>
                  <a:pt x="2342293" y="9534083"/>
                </a:cubicBezTo>
                <a:cubicBezTo>
                  <a:pt x="2289485" y="9504737"/>
                  <a:pt x="2229637" y="9504737"/>
                  <a:pt x="2183871" y="9458957"/>
                </a:cubicBezTo>
                <a:cubicBezTo>
                  <a:pt x="2183871" y="9451914"/>
                  <a:pt x="2176830" y="9451914"/>
                  <a:pt x="2169789" y="9458957"/>
                </a:cubicBezTo>
                <a:cubicBezTo>
                  <a:pt x="2161575" y="9467174"/>
                  <a:pt x="2154534" y="9467174"/>
                  <a:pt x="2161575" y="9481260"/>
                </a:cubicBezTo>
                <a:cubicBezTo>
                  <a:pt x="2169789" y="9489477"/>
                  <a:pt x="2169789" y="9496520"/>
                  <a:pt x="2169789" y="9504737"/>
                </a:cubicBezTo>
                <a:cubicBezTo>
                  <a:pt x="2154534" y="9527040"/>
                  <a:pt x="2124023" y="9504737"/>
                  <a:pt x="2093512" y="9511780"/>
                </a:cubicBezTo>
                <a:cubicBezTo>
                  <a:pt x="2131064" y="9527040"/>
                  <a:pt x="2154534" y="9534083"/>
                  <a:pt x="2176830" y="9549343"/>
                </a:cubicBezTo>
                <a:cubicBezTo>
                  <a:pt x="2169789" y="9564603"/>
                  <a:pt x="2154534" y="9557560"/>
                  <a:pt x="2146319" y="9571646"/>
                </a:cubicBezTo>
                <a:cubicBezTo>
                  <a:pt x="2221423" y="9579863"/>
                  <a:pt x="2304741" y="9595123"/>
                  <a:pt x="2372803" y="9617426"/>
                </a:cubicBezTo>
                <a:cubicBezTo>
                  <a:pt x="2304741" y="9624469"/>
                  <a:pt x="2236678" y="9609209"/>
                  <a:pt x="2169789" y="9624469"/>
                </a:cubicBezTo>
                <a:cubicBezTo>
                  <a:pt x="2214382" y="9639729"/>
                  <a:pt x="2260148" y="9647946"/>
                  <a:pt x="2304741" y="9670249"/>
                </a:cubicBezTo>
                <a:cubicBezTo>
                  <a:pt x="2274230" y="9685509"/>
                  <a:pt x="2251934" y="9662032"/>
                  <a:pt x="2229637" y="9662032"/>
                </a:cubicBezTo>
                <a:cubicBezTo>
                  <a:pt x="2221423" y="9685509"/>
                  <a:pt x="2244893" y="9685509"/>
                  <a:pt x="2260148" y="9692552"/>
                </a:cubicBezTo>
                <a:cubicBezTo>
                  <a:pt x="2274230" y="9700769"/>
                  <a:pt x="2289485" y="9700769"/>
                  <a:pt x="2297700" y="9723072"/>
                </a:cubicBezTo>
                <a:cubicBezTo>
                  <a:pt x="2267189" y="9730115"/>
                  <a:pt x="2244893" y="9723072"/>
                  <a:pt x="2221423" y="9707812"/>
                </a:cubicBezTo>
                <a:cubicBezTo>
                  <a:pt x="2214382" y="9707812"/>
                  <a:pt x="2214382" y="9700769"/>
                  <a:pt x="2207341" y="9692552"/>
                </a:cubicBezTo>
                <a:cubicBezTo>
                  <a:pt x="2192085" y="9685509"/>
                  <a:pt x="2169789" y="9692552"/>
                  <a:pt x="2154534" y="9692552"/>
                </a:cubicBezTo>
                <a:cubicBezTo>
                  <a:pt x="2131064" y="9685509"/>
                  <a:pt x="2131064" y="9654989"/>
                  <a:pt x="2108767" y="9654989"/>
                </a:cubicBezTo>
                <a:cubicBezTo>
                  <a:pt x="2093512" y="9662032"/>
                  <a:pt x="2079430" y="9654989"/>
                  <a:pt x="2079430" y="9639729"/>
                </a:cubicBezTo>
                <a:cubicBezTo>
                  <a:pt x="2064175" y="9617426"/>
                  <a:pt x="2048919" y="9617426"/>
                  <a:pt x="2026623" y="9617426"/>
                </a:cubicBezTo>
                <a:cubicBezTo>
                  <a:pt x="2003153" y="9617426"/>
                  <a:pt x="1980857" y="9617426"/>
                  <a:pt x="1958560" y="9602166"/>
                </a:cubicBezTo>
                <a:cubicBezTo>
                  <a:pt x="1936264" y="9586906"/>
                  <a:pt x="1905753" y="9602166"/>
                  <a:pt x="1890498" y="9609209"/>
                </a:cubicBezTo>
                <a:cubicBezTo>
                  <a:pt x="1859987" y="9624469"/>
                  <a:pt x="1845905" y="9617426"/>
                  <a:pt x="1822435" y="9609209"/>
                </a:cubicBezTo>
                <a:cubicBezTo>
                  <a:pt x="1808353" y="9602166"/>
                  <a:pt x="1808353" y="9602166"/>
                  <a:pt x="1793098" y="9609209"/>
                </a:cubicBezTo>
                <a:cubicBezTo>
                  <a:pt x="1777843" y="9639729"/>
                  <a:pt x="1732076" y="9632686"/>
                  <a:pt x="1717994" y="9602166"/>
                </a:cubicBezTo>
                <a:cubicBezTo>
                  <a:pt x="1702739" y="9579863"/>
                  <a:pt x="1672228" y="9564603"/>
                  <a:pt x="1656973" y="9586906"/>
                </a:cubicBezTo>
                <a:cubicBezTo>
                  <a:pt x="1641717" y="9602166"/>
                  <a:pt x="1634676" y="9602166"/>
                  <a:pt x="1626462" y="9586906"/>
                </a:cubicBezTo>
                <a:cubicBezTo>
                  <a:pt x="1612380" y="9571646"/>
                  <a:pt x="1597125" y="9571646"/>
                  <a:pt x="1581869" y="9571646"/>
                </a:cubicBezTo>
                <a:cubicBezTo>
                  <a:pt x="1522021" y="9571646"/>
                  <a:pt x="1453958" y="9542300"/>
                  <a:pt x="1392937" y="9542300"/>
                </a:cubicBezTo>
                <a:cubicBezTo>
                  <a:pt x="1363599" y="9542300"/>
                  <a:pt x="1340129" y="9534083"/>
                  <a:pt x="1317833" y="9504737"/>
                </a:cubicBezTo>
                <a:cubicBezTo>
                  <a:pt x="1355385" y="9504737"/>
                  <a:pt x="1385896" y="9527040"/>
                  <a:pt x="1423448" y="9504737"/>
                </a:cubicBezTo>
                <a:cubicBezTo>
                  <a:pt x="1408192" y="9481260"/>
                  <a:pt x="1392937" y="9474217"/>
                  <a:pt x="1370640" y="9467174"/>
                </a:cubicBezTo>
                <a:cubicBezTo>
                  <a:pt x="1295537" y="9451914"/>
                  <a:pt x="1220433" y="9436654"/>
                  <a:pt x="1145330" y="9414351"/>
                </a:cubicBezTo>
                <a:cubicBezTo>
                  <a:pt x="1099563" y="9399091"/>
                  <a:pt x="1046756" y="9390875"/>
                  <a:pt x="1002164" y="9376788"/>
                </a:cubicBezTo>
                <a:cubicBezTo>
                  <a:pt x="993949" y="9368572"/>
                  <a:pt x="986908" y="9368572"/>
                  <a:pt x="978694" y="9376788"/>
                </a:cubicBezTo>
                <a:cubicBezTo>
                  <a:pt x="956397" y="9383831"/>
                  <a:pt x="949356" y="9368572"/>
                  <a:pt x="934101" y="9361528"/>
                </a:cubicBezTo>
                <a:cubicBezTo>
                  <a:pt x="925886" y="9361528"/>
                  <a:pt x="918845" y="9353312"/>
                  <a:pt x="925886" y="9346268"/>
                </a:cubicBezTo>
                <a:cubicBezTo>
                  <a:pt x="934101" y="9339225"/>
                  <a:pt x="941142" y="9339225"/>
                  <a:pt x="941142" y="9339225"/>
                </a:cubicBezTo>
                <a:cubicBezTo>
                  <a:pt x="971653" y="9353312"/>
                  <a:pt x="1002164" y="9346268"/>
                  <a:pt x="1024460" y="9353312"/>
                </a:cubicBezTo>
                <a:cubicBezTo>
                  <a:pt x="1031501" y="9353312"/>
                  <a:pt x="1039715" y="9353312"/>
                  <a:pt x="1039715" y="9346268"/>
                </a:cubicBezTo>
                <a:cubicBezTo>
                  <a:pt x="1039715" y="9339225"/>
                  <a:pt x="1039715" y="9331009"/>
                  <a:pt x="1031501" y="9331009"/>
                </a:cubicBezTo>
                <a:cubicBezTo>
                  <a:pt x="993949" y="9331009"/>
                  <a:pt x="978694" y="9300489"/>
                  <a:pt x="949356" y="9278186"/>
                </a:cubicBezTo>
                <a:cubicBezTo>
                  <a:pt x="925886" y="9255883"/>
                  <a:pt x="888335" y="9262926"/>
                  <a:pt x="858997" y="9255883"/>
                </a:cubicBezTo>
                <a:cubicBezTo>
                  <a:pt x="828487" y="9248840"/>
                  <a:pt x="806190" y="9240623"/>
                  <a:pt x="783894" y="9225363"/>
                </a:cubicBezTo>
                <a:cubicBezTo>
                  <a:pt x="813231" y="9225363"/>
                  <a:pt x="821446" y="9172540"/>
                  <a:pt x="858997" y="9180757"/>
                </a:cubicBezTo>
                <a:cubicBezTo>
                  <a:pt x="866038" y="9180757"/>
                  <a:pt x="874253" y="9172540"/>
                  <a:pt x="874253" y="9157280"/>
                </a:cubicBezTo>
                <a:cubicBezTo>
                  <a:pt x="881294" y="9150237"/>
                  <a:pt x="866038" y="9143194"/>
                  <a:pt x="858997" y="9143194"/>
                </a:cubicBezTo>
                <a:cubicBezTo>
                  <a:pt x="843742" y="9134977"/>
                  <a:pt x="828487" y="9134977"/>
                  <a:pt x="806190" y="9127934"/>
                </a:cubicBezTo>
                <a:cubicBezTo>
                  <a:pt x="835527" y="9097414"/>
                  <a:pt x="874253" y="9105631"/>
                  <a:pt x="911804" y="9105631"/>
                </a:cubicBezTo>
                <a:cubicBezTo>
                  <a:pt x="881294" y="9082154"/>
                  <a:pt x="903590" y="9068068"/>
                  <a:pt x="911804" y="9044591"/>
                </a:cubicBezTo>
                <a:cubicBezTo>
                  <a:pt x="881294" y="9029331"/>
                  <a:pt x="858997" y="9015245"/>
                  <a:pt x="850783" y="8976508"/>
                </a:cubicBezTo>
                <a:cubicBezTo>
                  <a:pt x="850783" y="8954205"/>
                  <a:pt x="821446" y="8931902"/>
                  <a:pt x="790935" y="8931902"/>
                </a:cubicBezTo>
                <a:cubicBezTo>
                  <a:pt x="775679" y="8924859"/>
                  <a:pt x="760424" y="8916642"/>
                  <a:pt x="738127" y="8909599"/>
                </a:cubicBezTo>
                <a:cubicBezTo>
                  <a:pt x="731087" y="8894339"/>
                  <a:pt x="731087" y="8894339"/>
                  <a:pt x="738127" y="8886122"/>
                </a:cubicBezTo>
                <a:cubicBezTo>
                  <a:pt x="745169" y="8879079"/>
                  <a:pt x="753383" y="8872036"/>
                  <a:pt x="760424" y="8863819"/>
                </a:cubicBezTo>
                <a:cubicBezTo>
                  <a:pt x="790935" y="8833299"/>
                  <a:pt x="790935" y="8819213"/>
                  <a:pt x="760424" y="8788693"/>
                </a:cubicBezTo>
                <a:cubicBezTo>
                  <a:pt x="738127" y="8773433"/>
                  <a:pt x="715831" y="8751130"/>
                  <a:pt x="685320" y="8742913"/>
                </a:cubicBezTo>
                <a:cubicBezTo>
                  <a:pt x="647769" y="8735870"/>
                  <a:pt x="610217" y="8713567"/>
                  <a:pt x="564450" y="8705350"/>
                </a:cubicBezTo>
                <a:cubicBezTo>
                  <a:pt x="550369" y="8705350"/>
                  <a:pt x="535113" y="8676004"/>
                  <a:pt x="526899" y="8660744"/>
                </a:cubicBezTo>
                <a:cubicBezTo>
                  <a:pt x="519858" y="8645484"/>
                  <a:pt x="535113" y="8630224"/>
                  <a:pt x="550369" y="8638441"/>
                </a:cubicBezTo>
                <a:cubicBezTo>
                  <a:pt x="564450" y="8645484"/>
                  <a:pt x="579706" y="8645484"/>
                  <a:pt x="587920" y="8630224"/>
                </a:cubicBezTo>
                <a:cubicBezTo>
                  <a:pt x="572665" y="8614964"/>
                  <a:pt x="564450" y="8599704"/>
                  <a:pt x="550369" y="8585618"/>
                </a:cubicBezTo>
                <a:cubicBezTo>
                  <a:pt x="542154" y="8577401"/>
                  <a:pt x="542154" y="8570358"/>
                  <a:pt x="526899" y="8570358"/>
                </a:cubicBezTo>
                <a:cubicBezTo>
                  <a:pt x="497561" y="8570358"/>
                  <a:pt x="474092" y="8562141"/>
                  <a:pt x="460009" y="8532795"/>
                </a:cubicBezTo>
                <a:cubicBezTo>
                  <a:pt x="451795" y="8524578"/>
                  <a:pt x="444754" y="8532795"/>
                  <a:pt x="436540" y="8532795"/>
                </a:cubicBezTo>
                <a:cubicBezTo>
                  <a:pt x="407203" y="8546881"/>
                  <a:pt x="369651" y="8539838"/>
                  <a:pt x="339140" y="8524578"/>
                </a:cubicBezTo>
                <a:cubicBezTo>
                  <a:pt x="316843" y="8509318"/>
                  <a:pt x="308629" y="8487015"/>
                  <a:pt x="316843" y="8464712"/>
                </a:cubicBezTo>
                <a:cubicBezTo>
                  <a:pt x="316843" y="8427149"/>
                  <a:pt x="316843" y="8427149"/>
                  <a:pt x="278118" y="8418933"/>
                </a:cubicBezTo>
                <a:cubicBezTo>
                  <a:pt x="271077" y="8418933"/>
                  <a:pt x="264036" y="8418933"/>
                  <a:pt x="264036" y="8418933"/>
                </a:cubicBezTo>
                <a:cubicBezTo>
                  <a:pt x="248781" y="8434192"/>
                  <a:pt x="264036" y="8442409"/>
                  <a:pt x="264036" y="8456495"/>
                </a:cubicBezTo>
                <a:cubicBezTo>
                  <a:pt x="271077" y="8471755"/>
                  <a:pt x="264036" y="8479972"/>
                  <a:pt x="255822" y="8495232"/>
                </a:cubicBezTo>
                <a:cubicBezTo>
                  <a:pt x="248781" y="8502275"/>
                  <a:pt x="240566" y="8502275"/>
                  <a:pt x="233526" y="8495232"/>
                </a:cubicBezTo>
                <a:cubicBezTo>
                  <a:pt x="226485" y="8495232"/>
                  <a:pt x="218270" y="8487015"/>
                  <a:pt x="226485" y="8479972"/>
                </a:cubicBezTo>
                <a:cubicBezTo>
                  <a:pt x="233526" y="8449452"/>
                  <a:pt x="226485" y="8411889"/>
                  <a:pt x="264036" y="8389586"/>
                </a:cubicBezTo>
                <a:cubicBezTo>
                  <a:pt x="226485" y="8374326"/>
                  <a:pt x="203015" y="8366110"/>
                  <a:pt x="173677" y="8359066"/>
                </a:cubicBezTo>
                <a:cubicBezTo>
                  <a:pt x="165463" y="8352024"/>
                  <a:pt x="173677" y="8336764"/>
                  <a:pt x="180718" y="8328546"/>
                </a:cubicBezTo>
                <a:cubicBezTo>
                  <a:pt x="180718" y="8321504"/>
                  <a:pt x="180718" y="8314460"/>
                  <a:pt x="173677" y="8314460"/>
                </a:cubicBezTo>
                <a:cubicBezTo>
                  <a:pt x="143166" y="8290984"/>
                  <a:pt x="120870" y="8253420"/>
                  <a:pt x="75104" y="8261638"/>
                </a:cubicBezTo>
                <a:cubicBezTo>
                  <a:pt x="68063" y="8261638"/>
                  <a:pt x="52808" y="8253420"/>
                  <a:pt x="59849" y="8238160"/>
                </a:cubicBezTo>
                <a:cubicBezTo>
                  <a:pt x="59849" y="8224074"/>
                  <a:pt x="75104" y="8224074"/>
                  <a:pt x="82145" y="8231118"/>
                </a:cubicBezTo>
                <a:cubicBezTo>
                  <a:pt x="90359" y="8231118"/>
                  <a:pt x="90359" y="8231118"/>
                  <a:pt x="97400" y="8231118"/>
                </a:cubicBezTo>
                <a:cubicBezTo>
                  <a:pt x="112655" y="8253420"/>
                  <a:pt x="134952" y="8253420"/>
                  <a:pt x="158422" y="8231118"/>
                </a:cubicBezTo>
                <a:cubicBezTo>
                  <a:pt x="173677" y="8246378"/>
                  <a:pt x="150207" y="8268680"/>
                  <a:pt x="173677" y="8275724"/>
                </a:cubicBezTo>
                <a:cubicBezTo>
                  <a:pt x="187759" y="8261638"/>
                  <a:pt x="187759" y="8238160"/>
                  <a:pt x="195974" y="8215858"/>
                </a:cubicBezTo>
                <a:cubicBezTo>
                  <a:pt x="173677" y="8215858"/>
                  <a:pt x="150207" y="8215858"/>
                  <a:pt x="127911" y="8215858"/>
                </a:cubicBezTo>
                <a:cubicBezTo>
                  <a:pt x="120870" y="8215858"/>
                  <a:pt x="112655" y="8208814"/>
                  <a:pt x="112655" y="8200598"/>
                </a:cubicBezTo>
                <a:cubicBezTo>
                  <a:pt x="112655" y="8193554"/>
                  <a:pt x="120870" y="8185338"/>
                  <a:pt x="127911" y="8185338"/>
                </a:cubicBezTo>
                <a:cubicBezTo>
                  <a:pt x="143166" y="8193554"/>
                  <a:pt x="150207" y="8193554"/>
                  <a:pt x="165463" y="8185338"/>
                </a:cubicBezTo>
                <a:cubicBezTo>
                  <a:pt x="180718" y="8178294"/>
                  <a:pt x="187759" y="8171252"/>
                  <a:pt x="173677" y="8147775"/>
                </a:cubicBezTo>
                <a:cubicBezTo>
                  <a:pt x="173677" y="8140732"/>
                  <a:pt x="165463" y="8140732"/>
                  <a:pt x="165463" y="8133688"/>
                </a:cubicBezTo>
                <a:cubicBezTo>
                  <a:pt x="173677" y="8103168"/>
                  <a:pt x="150207" y="8103168"/>
                  <a:pt x="134952" y="8103168"/>
                </a:cubicBezTo>
                <a:cubicBezTo>
                  <a:pt x="112655" y="8110212"/>
                  <a:pt x="105615" y="8094952"/>
                  <a:pt x="90359" y="8087909"/>
                </a:cubicBezTo>
                <a:cubicBezTo>
                  <a:pt x="59849" y="8080866"/>
                  <a:pt x="59849" y="8057389"/>
                  <a:pt x="59849" y="8035086"/>
                </a:cubicBezTo>
                <a:cubicBezTo>
                  <a:pt x="52808" y="8004566"/>
                  <a:pt x="44593" y="7975220"/>
                  <a:pt x="0" y="7975220"/>
                </a:cubicBezTo>
                <a:cubicBezTo>
                  <a:pt x="0" y="7952917"/>
                  <a:pt x="15256" y="7937657"/>
                  <a:pt x="22297" y="7922397"/>
                </a:cubicBezTo>
                <a:cubicBezTo>
                  <a:pt x="52808" y="7884834"/>
                  <a:pt x="68063" y="7847271"/>
                  <a:pt x="82145" y="7809708"/>
                </a:cubicBezTo>
                <a:cubicBezTo>
                  <a:pt x="97400" y="7779188"/>
                  <a:pt x="97400" y="7772145"/>
                  <a:pt x="68063" y="7748668"/>
                </a:cubicBezTo>
                <a:cubicBezTo>
                  <a:pt x="52808" y="7741625"/>
                  <a:pt x="52808" y="7733408"/>
                  <a:pt x="59849" y="7726365"/>
                </a:cubicBezTo>
                <a:cubicBezTo>
                  <a:pt x="68063" y="7711105"/>
                  <a:pt x="75104" y="7688802"/>
                  <a:pt x="90359" y="7673542"/>
                </a:cubicBezTo>
                <a:cubicBezTo>
                  <a:pt x="112655" y="7635979"/>
                  <a:pt x="127911" y="7598416"/>
                  <a:pt x="143166" y="7552636"/>
                </a:cubicBezTo>
                <a:cubicBezTo>
                  <a:pt x="158422" y="7508030"/>
                  <a:pt x="173677" y="7462250"/>
                  <a:pt x="211229" y="7424688"/>
                </a:cubicBezTo>
                <a:cubicBezTo>
                  <a:pt x="226485" y="7417644"/>
                  <a:pt x="233526" y="7387124"/>
                  <a:pt x="240566" y="7364822"/>
                </a:cubicBezTo>
                <a:cubicBezTo>
                  <a:pt x="248781" y="7342518"/>
                  <a:pt x="255822" y="7319042"/>
                  <a:pt x="278118" y="7303782"/>
                </a:cubicBezTo>
                <a:cubicBezTo>
                  <a:pt x="293373" y="7296738"/>
                  <a:pt x="293373" y="7281478"/>
                  <a:pt x="301588" y="7274436"/>
                </a:cubicBezTo>
                <a:cubicBezTo>
                  <a:pt x="323884" y="7243916"/>
                  <a:pt x="339140" y="7236872"/>
                  <a:pt x="369651" y="7266218"/>
                </a:cubicBezTo>
                <a:cubicBezTo>
                  <a:pt x="369651" y="7266218"/>
                  <a:pt x="376692" y="7274436"/>
                  <a:pt x="383732" y="7281478"/>
                </a:cubicBezTo>
                <a:cubicBezTo>
                  <a:pt x="398988" y="7289696"/>
                  <a:pt x="414243" y="7289696"/>
                  <a:pt x="421284" y="7266218"/>
                </a:cubicBezTo>
                <a:cubicBezTo>
                  <a:pt x="436540" y="7236872"/>
                  <a:pt x="444754" y="7206352"/>
                  <a:pt x="460009" y="7175832"/>
                </a:cubicBezTo>
                <a:cubicBezTo>
                  <a:pt x="467050" y="7160573"/>
                  <a:pt x="467050" y="7146486"/>
                  <a:pt x="489347" y="7138270"/>
                </a:cubicBezTo>
                <a:cubicBezTo>
                  <a:pt x="504602" y="7138270"/>
                  <a:pt x="504602" y="7153530"/>
                  <a:pt x="519858" y="7168790"/>
                </a:cubicBezTo>
                <a:cubicBezTo>
                  <a:pt x="550369" y="7206352"/>
                  <a:pt x="579706" y="7221612"/>
                  <a:pt x="625472" y="7199310"/>
                </a:cubicBezTo>
                <a:cubicBezTo>
                  <a:pt x="654810" y="7191092"/>
                  <a:pt x="670065" y="7191092"/>
                  <a:pt x="685320" y="7213396"/>
                </a:cubicBezTo>
                <a:cubicBezTo>
                  <a:pt x="693535" y="7228656"/>
                  <a:pt x="707617" y="7236872"/>
                  <a:pt x="722872" y="7221612"/>
                </a:cubicBezTo>
                <a:cubicBezTo>
                  <a:pt x="797976" y="7184050"/>
                  <a:pt x="797976" y="7184050"/>
                  <a:pt x="797976" y="7184050"/>
                </a:cubicBezTo>
                <a:cubicBezTo>
                  <a:pt x="821446" y="7175832"/>
                  <a:pt x="843742" y="7153530"/>
                  <a:pt x="874253" y="7146486"/>
                </a:cubicBezTo>
                <a:cubicBezTo>
                  <a:pt x="888335" y="7146486"/>
                  <a:pt x="903590" y="7138270"/>
                  <a:pt x="918845" y="7131226"/>
                </a:cubicBezTo>
                <a:cubicBezTo>
                  <a:pt x="941142" y="7115967"/>
                  <a:pt x="964612" y="7115967"/>
                  <a:pt x="986908" y="7115967"/>
                </a:cubicBezTo>
                <a:cubicBezTo>
                  <a:pt x="1016245" y="7123010"/>
                  <a:pt x="1039715" y="7123010"/>
                  <a:pt x="1039715" y="7160573"/>
                </a:cubicBezTo>
                <a:cubicBezTo>
                  <a:pt x="1039715" y="7184050"/>
                  <a:pt x="1062012" y="7191092"/>
                  <a:pt x="1084308" y="7191092"/>
                </a:cubicBezTo>
                <a:cubicBezTo>
                  <a:pt x="1114819" y="7184050"/>
                  <a:pt x="1145330" y="7191092"/>
                  <a:pt x="1174667" y="7206352"/>
                </a:cubicBezTo>
                <a:cubicBezTo>
                  <a:pt x="1174667" y="7206352"/>
                  <a:pt x="1182881" y="7206352"/>
                  <a:pt x="1189922" y="7206352"/>
                </a:cubicBezTo>
                <a:cubicBezTo>
                  <a:pt x="1249771" y="7206352"/>
                  <a:pt x="1302578" y="7236872"/>
                  <a:pt x="1355385" y="7243916"/>
                </a:cubicBezTo>
                <a:cubicBezTo>
                  <a:pt x="1438703" y="7259176"/>
                  <a:pt x="1522021" y="7281478"/>
                  <a:pt x="1612380" y="7289696"/>
                </a:cubicBezTo>
                <a:cubicBezTo>
                  <a:pt x="1626462" y="7289696"/>
                  <a:pt x="1634676" y="7289696"/>
                  <a:pt x="1649932" y="7296738"/>
                </a:cubicBezTo>
                <a:cubicBezTo>
                  <a:pt x="1665187" y="7296738"/>
                  <a:pt x="1679269" y="7303782"/>
                  <a:pt x="1702739" y="7296738"/>
                </a:cubicBezTo>
                <a:cubicBezTo>
                  <a:pt x="1845905" y="7259176"/>
                  <a:pt x="1898712" y="7274436"/>
                  <a:pt x="2048919" y="7281478"/>
                </a:cubicBezTo>
                <a:cubicBezTo>
                  <a:pt x="2183871" y="7296738"/>
                  <a:pt x="2319996" y="7296738"/>
                  <a:pt x="2454948" y="7296738"/>
                </a:cubicBezTo>
                <a:cubicBezTo>
                  <a:pt x="2635666" y="7303782"/>
                  <a:pt x="2817557" y="7296738"/>
                  <a:pt x="3005316" y="7289696"/>
                </a:cubicBezTo>
                <a:cubicBezTo>
                  <a:pt x="3148482" y="7281478"/>
                  <a:pt x="3284608" y="7266218"/>
                  <a:pt x="3426600" y="7243916"/>
                </a:cubicBezTo>
                <a:cubicBezTo>
                  <a:pt x="3516959" y="7236872"/>
                  <a:pt x="3607318" y="7228656"/>
                  <a:pt x="3697677" y="7221612"/>
                </a:cubicBezTo>
                <a:cubicBezTo>
                  <a:pt x="3750484" y="7213396"/>
                  <a:pt x="3811506" y="7206352"/>
                  <a:pt x="3871354" y="7191092"/>
                </a:cubicBezTo>
                <a:cubicBezTo>
                  <a:pt x="3901865" y="7175832"/>
                  <a:pt x="3946458" y="7184050"/>
                  <a:pt x="3984010" y="7175832"/>
                </a:cubicBezTo>
                <a:cubicBezTo>
                  <a:pt x="4104879" y="7160573"/>
                  <a:pt x="4218708" y="7123010"/>
                  <a:pt x="4338405" y="7093664"/>
                </a:cubicBezTo>
                <a:cubicBezTo>
                  <a:pt x="4353660" y="7093664"/>
                  <a:pt x="4360701" y="7085447"/>
                  <a:pt x="4368916" y="7078404"/>
                </a:cubicBezTo>
                <a:cubicBezTo>
                  <a:pt x="4384171" y="7056101"/>
                  <a:pt x="4406467" y="7056101"/>
                  <a:pt x="4428764" y="7047884"/>
                </a:cubicBezTo>
                <a:cubicBezTo>
                  <a:pt x="4436978" y="7047884"/>
                  <a:pt x="4444019" y="7047884"/>
                  <a:pt x="4451060" y="7040841"/>
                </a:cubicBezTo>
                <a:cubicBezTo>
                  <a:pt x="4474530" y="7032624"/>
                  <a:pt x="4474530" y="7025581"/>
                  <a:pt x="4451060" y="7003278"/>
                </a:cubicBezTo>
                <a:cubicBezTo>
                  <a:pt x="4481571" y="7003278"/>
                  <a:pt x="4512082" y="7003278"/>
                  <a:pt x="4541419" y="6979801"/>
                </a:cubicBezTo>
                <a:cubicBezTo>
                  <a:pt x="4564889" y="6965715"/>
                  <a:pt x="4594226" y="6957498"/>
                  <a:pt x="4624737" y="6950455"/>
                </a:cubicBezTo>
                <a:cubicBezTo>
                  <a:pt x="4798414" y="6889415"/>
                  <a:pt x="4963877" y="6829549"/>
                  <a:pt x="5129339" y="6754423"/>
                </a:cubicBezTo>
                <a:cubicBezTo>
                  <a:pt x="5144595" y="6747380"/>
                  <a:pt x="5189187" y="6754423"/>
                  <a:pt x="5166891" y="6708643"/>
                </a:cubicBezTo>
                <a:cubicBezTo>
                  <a:pt x="5166891" y="6701600"/>
                  <a:pt x="5182146" y="6701600"/>
                  <a:pt x="5189187" y="6701600"/>
                </a:cubicBezTo>
                <a:cubicBezTo>
                  <a:pt x="5212657" y="6679297"/>
                  <a:pt x="5250209" y="6679297"/>
                  <a:pt x="5279546" y="6656994"/>
                </a:cubicBezTo>
                <a:cubicBezTo>
                  <a:pt x="5475520" y="6566608"/>
                  <a:pt x="5664452" y="6468006"/>
                  <a:pt x="5852211" y="6355317"/>
                </a:cubicBezTo>
                <a:cubicBezTo>
                  <a:pt x="5973081" y="6280191"/>
                  <a:pt x="6085736" y="6189805"/>
                  <a:pt x="6184310" y="6084159"/>
                </a:cubicBezTo>
                <a:cubicBezTo>
                  <a:pt x="6259413" y="6016076"/>
                  <a:pt x="6319261" y="5932733"/>
                  <a:pt x="6380282" y="5850564"/>
                </a:cubicBezTo>
                <a:cubicBezTo>
                  <a:pt x="6402579" y="5813001"/>
                  <a:pt x="6431916" y="5774264"/>
                  <a:pt x="6462427" y="5729658"/>
                </a:cubicBezTo>
                <a:cubicBezTo>
                  <a:pt x="6499979" y="5669792"/>
                  <a:pt x="6523449" y="5593493"/>
                  <a:pt x="6530490" y="5518367"/>
                </a:cubicBezTo>
                <a:cubicBezTo>
                  <a:pt x="6530490" y="5496064"/>
                  <a:pt x="6530490" y="5480804"/>
                  <a:pt x="6508194" y="5458501"/>
                </a:cubicBezTo>
                <a:cubicBezTo>
                  <a:pt x="6455386" y="5420938"/>
                  <a:pt x="6409620" y="5368115"/>
                  <a:pt x="6356813" y="5330552"/>
                </a:cubicBezTo>
                <a:cubicBezTo>
                  <a:pt x="6304006" y="5284772"/>
                  <a:pt x="6237116" y="5255426"/>
                  <a:pt x="6169054" y="5224906"/>
                </a:cubicBezTo>
                <a:cubicBezTo>
                  <a:pt x="6108032" y="5202603"/>
                  <a:pt x="6056398" y="5180300"/>
                  <a:pt x="5995377" y="5149780"/>
                </a:cubicBezTo>
                <a:lnTo>
                  <a:pt x="5988336" y="5141563"/>
                </a:lnTo>
                <a:cubicBezTo>
                  <a:pt x="5882722" y="5127477"/>
                  <a:pt x="5799404" y="5059394"/>
                  <a:pt x="5694963" y="5028874"/>
                </a:cubicBezTo>
                <a:cubicBezTo>
                  <a:pt x="5686748" y="5028874"/>
                  <a:pt x="5671493" y="5021831"/>
                  <a:pt x="5664452" y="5013614"/>
                </a:cubicBezTo>
                <a:cubicBezTo>
                  <a:pt x="5596389" y="4969008"/>
                  <a:pt x="5514245" y="4931445"/>
                  <a:pt x="5437968" y="4900925"/>
                </a:cubicBezTo>
                <a:cubicBezTo>
                  <a:pt x="5400416" y="4885665"/>
                  <a:pt x="5362864" y="4863362"/>
                  <a:pt x="5332353" y="4848102"/>
                </a:cubicBezTo>
                <a:cubicBezTo>
                  <a:pt x="5189187" y="4780019"/>
                  <a:pt x="5046021" y="4764759"/>
                  <a:pt x="4902855" y="4757716"/>
                </a:cubicBezTo>
                <a:cubicBezTo>
                  <a:pt x="4851221" y="4750673"/>
                  <a:pt x="4805455" y="4750673"/>
                  <a:pt x="4760862" y="4764759"/>
                </a:cubicBezTo>
                <a:cubicBezTo>
                  <a:pt x="4745607" y="4764759"/>
                  <a:pt x="4730351" y="4764759"/>
                  <a:pt x="4722137" y="4764759"/>
                </a:cubicBezTo>
                <a:cubicBezTo>
                  <a:pt x="4609482" y="4764759"/>
                  <a:pt x="4512082" y="4772976"/>
                  <a:pt x="4406467" y="4788236"/>
                </a:cubicBezTo>
                <a:cubicBezTo>
                  <a:pt x="4368916" y="4795279"/>
                  <a:pt x="4338405" y="4788236"/>
                  <a:pt x="4309067" y="4788236"/>
                </a:cubicBezTo>
                <a:cubicBezTo>
                  <a:pt x="4263301" y="4788236"/>
                  <a:pt x="4218708" y="4795279"/>
                  <a:pt x="4165901" y="4795279"/>
                </a:cubicBezTo>
                <a:cubicBezTo>
                  <a:pt x="4127176" y="4803496"/>
                  <a:pt x="4082583" y="4803496"/>
                  <a:pt x="4045031" y="4803496"/>
                </a:cubicBezTo>
                <a:cubicBezTo>
                  <a:pt x="3954672" y="4795279"/>
                  <a:pt x="3864313" y="4803496"/>
                  <a:pt x="3780995" y="4795279"/>
                </a:cubicBezTo>
                <a:cubicBezTo>
                  <a:pt x="3697677" y="4788236"/>
                  <a:pt x="3622574" y="4795279"/>
                  <a:pt x="3547470" y="4780019"/>
                </a:cubicBezTo>
                <a:cubicBezTo>
                  <a:pt x="3532215" y="4780019"/>
                  <a:pt x="3516959" y="4780019"/>
                  <a:pt x="3502877" y="4788236"/>
                </a:cubicBezTo>
                <a:cubicBezTo>
                  <a:pt x="3479408" y="4795279"/>
                  <a:pt x="3464152" y="4795279"/>
                  <a:pt x="3450070" y="4788236"/>
                </a:cubicBezTo>
                <a:cubicBezTo>
                  <a:pt x="3426600" y="4788236"/>
                  <a:pt x="3397263" y="4780019"/>
                  <a:pt x="3382008" y="4810539"/>
                </a:cubicBezTo>
                <a:cubicBezTo>
                  <a:pt x="3374967" y="4817582"/>
                  <a:pt x="3359711" y="4810539"/>
                  <a:pt x="3351497" y="4810539"/>
                </a:cubicBezTo>
                <a:cubicBezTo>
                  <a:pt x="3261138" y="4795279"/>
                  <a:pt x="3163738" y="4795279"/>
                  <a:pt x="3073379" y="4780019"/>
                </a:cubicBezTo>
                <a:cubicBezTo>
                  <a:pt x="3035827" y="4772976"/>
                  <a:pt x="2990061" y="4772976"/>
                  <a:pt x="2945468" y="4764759"/>
                </a:cubicBezTo>
                <a:cubicBezTo>
                  <a:pt x="2884446" y="4757716"/>
                  <a:pt x="2817557" y="4742456"/>
                  <a:pt x="2756536" y="4735413"/>
                </a:cubicBezTo>
                <a:cubicBezTo>
                  <a:pt x="2703729" y="4735413"/>
                  <a:pt x="2659136" y="4727196"/>
                  <a:pt x="2606329" y="4727196"/>
                </a:cubicBezTo>
                <a:cubicBezTo>
                  <a:pt x="2568777" y="4727196"/>
                  <a:pt x="2538266" y="4720153"/>
                  <a:pt x="2500714" y="4720153"/>
                </a:cubicBezTo>
                <a:cubicBezTo>
                  <a:pt x="2463162" y="4727196"/>
                  <a:pt x="2425611" y="4720153"/>
                  <a:pt x="2388059" y="4713110"/>
                </a:cubicBezTo>
                <a:cubicBezTo>
                  <a:pt x="2319996" y="4689633"/>
                  <a:pt x="2244893" y="4660287"/>
                  <a:pt x="2169789" y="4636811"/>
                </a:cubicBezTo>
                <a:cubicBezTo>
                  <a:pt x="2086471" y="4607464"/>
                  <a:pt x="2003153" y="4569901"/>
                  <a:pt x="1921009" y="4524122"/>
                </a:cubicBezTo>
                <a:cubicBezTo>
                  <a:pt x="1830650" y="4478342"/>
                  <a:pt x="1747332" y="4426693"/>
                  <a:pt x="1672228" y="4358610"/>
                </a:cubicBezTo>
                <a:cubicBezTo>
                  <a:pt x="1649932" y="4336307"/>
                  <a:pt x="1634676" y="4321047"/>
                  <a:pt x="1612380" y="4305787"/>
                </a:cubicBezTo>
                <a:cubicBezTo>
                  <a:pt x="1588910" y="4290527"/>
                  <a:pt x="1573655" y="4275267"/>
                  <a:pt x="1551358" y="4252964"/>
                </a:cubicBezTo>
                <a:cubicBezTo>
                  <a:pt x="1529062" y="4222444"/>
                  <a:pt x="1506766" y="4184881"/>
                  <a:pt x="1469214" y="4155535"/>
                </a:cubicBezTo>
                <a:cubicBezTo>
                  <a:pt x="1438703" y="4132058"/>
                  <a:pt x="1423448" y="4094495"/>
                  <a:pt x="1423448" y="4056932"/>
                </a:cubicBezTo>
                <a:cubicBezTo>
                  <a:pt x="1423448" y="4034629"/>
                  <a:pt x="1408192" y="4012326"/>
                  <a:pt x="1401151" y="3997066"/>
                </a:cubicBezTo>
                <a:cubicBezTo>
                  <a:pt x="1385896" y="3988849"/>
                  <a:pt x="1385896" y="3974763"/>
                  <a:pt x="1378855" y="3966546"/>
                </a:cubicBezTo>
                <a:cubicBezTo>
                  <a:pt x="1333088" y="3838597"/>
                  <a:pt x="1310792" y="3703605"/>
                  <a:pt x="1295537" y="3567439"/>
                </a:cubicBezTo>
                <a:cubicBezTo>
                  <a:pt x="1273240" y="3386668"/>
                  <a:pt x="1287322" y="3197679"/>
                  <a:pt x="1295537" y="3016907"/>
                </a:cubicBezTo>
                <a:cubicBezTo>
                  <a:pt x="1295537" y="2972301"/>
                  <a:pt x="1310792" y="2934738"/>
                  <a:pt x="1326048" y="2888958"/>
                </a:cubicBezTo>
                <a:cubicBezTo>
                  <a:pt x="1340129" y="2844352"/>
                  <a:pt x="1355385" y="2791529"/>
                  <a:pt x="1363599" y="2745749"/>
                </a:cubicBezTo>
                <a:cubicBezTo>
                  <a:pt x="1370640" y="2663580"/>
                  <a:pt x="1401151" y="2588454"/>
                  <a:pt x="1430488" y="2512155"/>
                </a:cubicBezTo>
                <a:cubicBezTo>
                  <a:pt x="1460999" y="2407683"/>
                  <a:pt x="1491510" y="2309080"/>
                  <a:pt x="1544317" y="2211651"/>
                </a:cubicBezTo>
                <a:cubicBezTo>
                  <a:pt x="1559573" y="2174088"/>
                  <a:pt x="1573655" y="2128308"/>
                  <a:pt x="1612380" y="2097788"/>
                </a:cubicBezTo>
                <a:cubicBezTo>
                  <a:pt x="1612380" y="2097788"/>
                  <a:pt x="1619421" y="2097788"/>
                  <a:pt x="1619421" y="2090745"/>
                </a:cubicBezTo>
                <a:cubicBezTo>
                  <a:pt x="1619421" y="2037922"/>
                  <a:pt x="1672228" y="2015619"/>
                  <a:pt x="1694525" y="1978056"/>
                </a:cubicBezTo>
                <a:cubicBezTo>
                  <a:pt x="1717994" y="1932276"/>
                  <a:pt x="1755546" y="1894713"/>
                  <a:pt x="1769628" y="1848933"/>
                </a:cubicBezTo>
                <a:cubicBezTo>
                  <a:pt x="1784883" y="1826630"/>
                  <a:pt x="1808353" y="1819587"/>
                  <a:pt x="1808353" y="1789067"/>
                </a:cubicBezTo>
                <a:cubicBezTo>
                  <a:pt x="1830650" y="1789067"/>
                  <a:pt x="1815394" y="1811370"/>
                  <a:pt x="1830650" y="1811370"/>
                </a:cubicBezTo>
                <a:cubicBezTo>
                  <a:pt x="1859987" y="1782024"/>
                  <a:pt x="1890498" y="1744461"/>
                  <a:pt x="1936264" y="1729201"/>
                </a:cubicBezTo>
                <a:lnTo>
                  <a:pt x="1943305" y="1720984"/>
                </a:lnTo>
                <a:cubicBezTo>
                  <a:pt x="1965601" y="1676378"/>
                  <a:pt x="2011368" y="1645859"/>
                  <a:pt x="2048919" y="1615339"/>
                </a:cubicBezTo>
                <a:cubicBezTo>
                  <a:pt x="2154534" y="1502650"/>
                  <a:pt x="2260148" y="1382918"/>
                  <a:pt x="2388059" y="1292532"/>
                </a:cubicBezTo>
                <a:cubicBezTo>
                  <a:pt x="2463162" y="1239709"/>
                  <a:pt x="2538266" y="1171626"/>
                  <a:pt x="2613370" y="1118803"/>
                </a:cubicBezTo>
                <a:cubicBezTo>
                  <a:pt x="2688473" y="1058937"/>
                  <a:pt x="2771791" y="1013157"/>
                  <a:pt x="2846895" y="960334"/>
                </a:cubicBezTo>
                <a:cubicBezTo>
                  <a:pt x="2892661" y="938031"/>
                  <a:pt x="2937254" y="907511"/>
                  <a:pt x="2983020" y="878165"/>
                </a:cubicBezTo>
                <a:cubicBezTo>
                  <a:pt x="3027613" y="854688"/>
                  <a:pt x="3073379" y="825342"/>
                  <a:pt x="3126186" y="810082"/>
                </a:cubicBezTo>
                <a:cubicBezTo>
                  <a:pt x="3141441" y="810082"/>
                  <a:pt x="3148482" y="801865"/>
                  <a:pt x="3155523" y="794822"/>
                </a:cubicBezTo>
                <a:cubicBezTo>
                  <a:pt x="3186034" y="772519"/>
                  <a:pt x="3208331" y="742000"/>
                  <a:pt x="3245882" y="749042"/>
                </a:cubicBezTo>
                <a:cubicBezTo>
                  <a:pt x="3284608" y="704436"/>
                  <a:pt x="3351497" y="719696"/>
                  <a:pt x="3382008" y="658656"/>
                </a:cubicBezTo>
                <a:cubicBezTo>
                  <a:pt x="3426600" y="644570"/>
                  <a:pt x="3464152" y="614050"/>
                  <a:pt x="3509918" y="605834"/>
                </a:cubicBezTo>
                <a:cubicBezTo>
                  <a:pt x="3532215" y="605834"/>
                  <a:pt x="3555685" y="598790"/>
                  <a:pt x="3585022" y="583531"/>
                </a:cubicBezTo>
                <a:cubicBezTo>
                  <a:pt x="3653085" y="553011"/>
                  <a:pt x="3721147" y="523665"/>
                  <a:pt x="3796251" y="501362"/>
                </a:cubicBezTo>
                <a:cubicBezTo>
                  <a:pt x="3856099" y="477885"/>
                  <a:pt x="3924161" y="455582"/>
                  <a:pt x="3992224" y="433279"/>
                </a:cubicBezTo>
                <a:cubicBezTo>
                  <a:pt x="4060287" y="409802"/>
                  <a:pt x="4127176" y="395716"/>
                  <a:pt x="4195239" y="365196"/>
                </a:cubicBezTo>
                <a:cubicBezTo>
                  <a:pt x="4232790" y="349936"/>
                  <a:pt x="4278557" y="342893"/>
                  <a:pt x="4323149" y="319416"/>
                </a:cubicBezTo>
                <a:cubicBezTo>
                  <a:pt x="4346619" y="312373"/>
                  <a:pt x="4368916" y="312373"/>
                  <a:pt x="4399426" y="305330"/>
                </a:cubicBezTo>
                <a:cubicBezTo>
                  <a:pt x="4444019" y="290070"/>
                  <a:pt x="4496826" y="281853"/>
                  <a:pt x="4541419" y="259550"/>
                </a:cubicBezTo>
                <a:cubicBezTo>
                  <a:pt x="4580144" y="252507"/>
                  <a:pt x="4609482" y="244290"/>
                  <a:pt x="4647033" y="237247"/>
                </a:cubicBezTo>
                <a:cubicBezTo>
                  <a:pt x="4865303" y="184424"/>
                  <a:pt x="5083573" y="131601"/>
                  <a:pt x="5310057" y="86995"/>
                </a:cubicBezTo>
                <a:cubicBezTo>
                  <a:pt x="5422712" y="56475"/>
                  <a:pt x="5543582" y="34172"/>
                  <a:pt x="5656238" y="25955"/>
                </a:cubicBezTo>
                <a:cubicBezTo>
                  <a:pt x="5754811" y="10695"/>
                  <a:pt x="5845170" y="10695"/>
                  <a:pt x="5942570" y="3652"/>
                </a:cubicBezTo>
                <a:cubicBezTo>
                  <a:pt x="5984229" y="-456"/>
                  <a:pt x="6025594" y="-456"/>
                  <a:pt x="6066960" y="571"/>
                </a:cubicBezTo>
                <a:close/>
              </a:path>
            </a:pathLst>
          </a:custGeom>
          <a:effectLst/>
        </p:spPr>
        <p:txBody>
          <a:bodyPr wrap="square">
            <a:no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04606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aknesses">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847887" y="1693169"/>
            <a:ext cx="4197614" cy="4611802"/>
          </a:xfrm>
          <a:custGeom>
            <a:avLst/>
            <a:gdLst>
              <a:gd name="connsiteX0" fmla="*/ 3936695 w 9569264"/>
              <a:gd name="connsiteY0" fmla="*/ 7760371 h 8363974"/>
              <a:gd name="connsiteX1" fmla="*/ 3963630 w 9569264"/>
              <a:gd name="connsiteY1" fmla="*/ 7814239 h 8363974"/>
              <a:gd name="connsiteX2" fmla="*/ 4002997 w 9569264"/>
              <a:gd name="connsiteY2" fmla="*/ 7867072 h 8363974"/>
              <a:gd name="connsiteX3" fmla="*/ 3936695 w 9569264"/>
              <a:gd name="connsiteY3" fmla="*/ 7760371 h 8363974"/>
              <a:gd name="connsiteX4" fmla="*/ 5160178 w 9569264"/>
              <a:gd name="connsiteY4" fmla="*/ 5653300 h 8363974"/>
              <a:gd name="connsiteX5" fmla="*/ 5140494 w 9569264"/>
              <a:gd name="connsiteY5" fmla="*/ 5672982 h 8363974"/>
              <a:gd name="connsiteX6" fmla="*/ 5140494 w 9569264"/>
              <a:gd name="connsiteY6" fmla="*/ 5692665 h 8363974"/>
              <a:gd name="connsiteX7" fmla="*/ 5140494 w 9569264"/>
              <a:gd name="connsiteY7" fmla="*/ 5839766 h 8363974"/>
              <a:gd name="connsiteX8" fmla="*/ 5160178 w 9569264"/>
              <a:gd name="connsiteY8" fmla="*/ 5952682 h 8363974"/>
              <a:gd name="connsiteX9" fmla="*/ 5179861 w 9569264"/>
              <a:gd name="connsiteY9" fmla="*/ 6065598 h 8363974"/>
              <a:gd name="connsiteX10" fmla="*/ 5200581 w 9569264"/>
              <a:gd name="connsiteY10" fmla="*/ 5945431 h 8363974"/>
              <a:gd name="connsiteX11" fmla="*/ 5187113 w 9569264"/>
              <a:gd name="connsiteY11" fmla="*/ 5772432 h 8363974"/>
              <a:gd name="connsiteX12" fmla="*/ 5166394 w 9569264"/>
              <a:gd name="connsiteY12" fmla="*/ 5713384 h 8363974"/>
              <a:gd name="connsiteX13" fmla="*/ 5160178 w 9569264"/>
              <a:gd name="connsiteY13" fmla="*/ 5679198 h 8363974"/>
              <a:gd name="connsiteX14" fmla="*/ 5160178 w 9569264"/>
              <a:gd name="connsiteY14" fmla="*/ 5653300 h 8363974"/>
              <a:gd name="connsiteX15" fmla="*/ 1595398 w 9569264"/>
              <a:gd name="connsiteY15" fmla="*/ 5626366 h 8363974"/>
              <a:gd name="connsiteX16" fmla="*/ 1622333 w 9569264"/>
              <a:gd name="connsiteY16" fmla="*/ 5892598 h 8363974"/>
              <a:gd name="connsiteX17" fmla="*/ 1616117 w 9569264"/>
              <a:gd name="connsiteY17" fmla="*/ 5746534 h 8363974"/>
              <a:gd name="connsiteX18" fmla="*/ 1608865 w 9569264"/>
              <a:gd name="connsiteY18" fmla="*/ 5699916 h 8363974"/>
              <a:gd name="connsiteX19" fmla="*/ 1595398 w 9569264"/>
              <a:gd name="connsiteY19" fmla="*/ 5626366 h 8363974"/>
              <a:gd name="connsiteX20" fmla="*/ 1536347 w 9569264"/>
              <a:gd name="connsiteY20" fmla="*/ 5426432 h 8363974"/>
              <a:gd name="connsiteX21" fmla="*/ 1522879 w 9569264"/>
              <a:gd name="connsiteY21" fmla="*/ 5493768 h 8363974"/>
              <a:gd name="connsiteX22" fmla="*/ 1515628 w 9569264"/>
              <a:gd name="connsiteY22" fmla="*/ 5552816 h 8363974"/>
              <a:gd name="connsiteX23" fmla="*/ 1503196 w 9569264"/>
              <a:gd name="connsiteY23" fmla="*/ 5620150 h 8363974"/>
              <a:gd name="connsiteX24" fmla="*/ 1503196 w 9569264"/>
              <a:gd name="connsiteY24" fmla="*/ 5699916 h 8363974"/>
              <a:gd name="connsiteX25" fmla="*/ 1503196 w 9569264"/>
              <a:gd name="connsiteY25" fmla="*/ 5772432 h 8363974"/>
              <a:gd name="connsiteX26" fmla="*/ 1503196 w 9569264"/>
              <a:gd name="connsiteY26" fmla="*/ 5785898 h 8363974"/>
              <a:gd name="connsiteX27" fmla="*/ 1476261 w 9569264"/>
              <a:gd name="connsiteY27" fmla="*/ 5885347 h 8363974"/>
              <a:gd name="connsiteX28" fmla="*/ 1489728 w 9569264"/>
              <a:gd name="connsiteY28" fmla="*/ 6025197 h 8363974"/>
              <a:gd name="connsiteX29" fmla="*/ 1509412 w 9569264"/>
              <a:gd name="connsiteY29" fmla="*/ 6204412 h 8363974"/>
              <a:gd name="connsiteX30" fmla="*/ 1509412 w 9569264"/>
              <a:gd name="connsiteY30" fmla="*/ 6264496 h 8363974"/>
              <a:gd name="connsiteX31" fmla="*/ 1515628 w 9569264"/>
              <a:gd name="connsiteY31" fmla="*/ 6371196 h 8363974"/>
              <a:gd name="connsiteX32" fmla="*/ 1515628 w 9569264"/>
              <a:gd name="connsiteY32" fmla="*/ 6390878 h 8363974"/>
              <a:gd name="connsiteX33" fmla="*/ 1509412 w 9569264"/>
              <a:gd name="connsiteY33" fmla="*/ 6443710 h 8363974"/>
              <a:gd name="connsiteX34" fmla="*/ 1536347 w 9569264"/>
              <a:gd name="connsiteY34" fmla="*/ 6437495 h 8363974"/>
              <a:gd name="connsiteX35" fmla="*/ 1536347 w 9569264"/>
              <a:gd name="connsiteY35" fmla="*/ 6497579 h 8363974"/>
              <a:gd name="connsiteX36" fmla="*/ 1536347 w 9569264"/>
              <a:gd name="connsiteY36" fmla="*/ 6530728 h 8363974"/>
              <a:gd name="connsiteX37" fmla="*/ 1542563 w 9569264"/>
              <a:gd name="connsiteY37" fmla="*/ 6616710 h 8363974"/>
              <a:gd name="connsiteX38" fmla="*/ 1549815 w 9569264"/>
              <a:gd name="connsiteY38" fmla="*/ 6670578 h 8363974"/>
              <a:gd name="connsiteX39" fmla="*/ 1562246 w 9569264"/>
              <a:gd name="connsiteY39" fmla="*/ 6670578 h 8363974"/>
              <a:gd name="connsiteX40" fmla="*/ 1569498 w 9569264"/>
              <a:gd name="connsiteY40" fmla="*/ 6690261 h 8363974"/>
              <a:gd name="connsiteX41" fmla="*/ 1575714 w 9569264"/>
              <a:gd name="connsiteY41" fmla="*/ 6750344 h 8363974"/>
              <a:gd name="connsiteX42" fmla="*/ 1569498 w 9569264"/>
              <a:gd name="connsiteY42" fmla="*/ 6822859 h 8363974"/>
              <a:gd name="connsiteX43" fmla="*/ 1489728 w 9569264"/>
              <a:gd name="connsiteY43" fmla="*/ 6517262 h 8363974"/>
              <a:gd name="connsiteX44" fmla="*/ 1476261 w 9569264"/>
              <a:gd name="connsiteY44" fmla="*/ 6603243 h 8363974"/>
              <a:gd name="connsiteX45" fmla="*/ 1503196 w 9569264"/>
              <a:gd name="connsiteY45" fmla="*/ 6803176 h 8363974"/>
              <a:gd name="connsiteX46" fmla="*/ 1556030 w 9569264"/>
              <a:gd name="connsiteY46" fmla="*/ 7102559 h 8363974"/>
              <a:gd name="connsiteX47" fmla="*/ 1575714 w 9569264"/>
              <a:gd name="connsiteY47" fmla="*/ 7149176 h 8363974"/>
              <a:gd name="connsiteX48" fmla="*/ 1602649 w 9569264"/>
              <a:gd name="connsiteY48" fmla="*/ 7069410 h 8363974"/>
              <a:gd name="connsiteX49" fmla="*/ 1569498 w 9569264"/>
              <a:gd name="connsiteY49" fmla="*/ 6876728 h 8363974"/>
              <a:gd name="connsiteX50" fmla="*/ 1589182 w 9569264"/>
              <a:gd name="connsiteY50" fmla="*/ 6830110 h 8363974"/>
              <a:gd name="connsiteX51" fmla="*/ 1602649 w 9569264"/>
              <a:gd name="connsiteY51" fmla="*/ 6863260 h 8363974"/>
              <a:gd name="connsiteX52" fmla="*/ 1616117 w 9569264"/>
              <a:gd name="connsiteY52" fmla="*/ 6976176 h 8363974"/>
              <a:gd name="connsiteX53" fmla="*/ 1642016 w 9569264"/>
              <a:gd name="connsiteY53" fmla="*/ 7049726 h 8363974"/>
              <a:gd name="connsiteX54" fmla="*/ 1742505 w 9569264"/>
              <a:gd name="connsiteY54" fmla="*/ 6890194 h 8363974"/>
              <a:gd name="connsiteX55" fmla="*/ 1742505 w 9569264"/>
              <a:gd name="connsiteY55" fmla="*/ 6849793 h 8363974"/>
              <a:gd name="connsiteX56" fmla="*/ 1709354 w 9569264"/>
              <a:gd name="connsiteY56" fmla="*/ 6630177 h 8363974"/>
              <a:gd name="connsiteX57" fmla="*/ 1676203 w 9569264"/>
              <a:gd name="connsiteY57" fmla="*/ 6384663 h 8363974"/>
              <a:gd name="connsiteX58" fmla="*/ 1622333 w 9569264"/>
              <a:gd name="connsiteY58" fmla="*/ 6091496 h 8363974"/>
              <a:gd name="connsiteX59" fmla="*/ 1562246 w 9569264"/>
              <a:gd name="connsiteY59" fmla="*/ 5612899 h 8363974"/>
              <a:gd name="connsiteX60" fmla="*/ 1536347 w 9569264"/>
              <a:gd name="connsiteY60" fmla="*/ 5426432 h 8363974"/>
              <a:gd name="connsiteX61" fmla="*/ 5133243 w 9569264"/>
              <a:gd name="connsiteY61" fmla="*/ 5373600 h 8363974"/>
              <a:gd name="connsiteX62" fmla="*/ 5119775 w 9569264"/>
              <a:gd name="connsiteY62" fmla="*/ 5447151 h 8363974"/>
              <a:gd name="connsiteX63" fmla="*/ 5140494 w 9569264"/>
              <a:gd name="connsiteY63" fmla="*/ 5546600 h 8363974"/>
              <a:gd name="connsiteX64" fmla="*/ 5153962 w 9569264"/>
              <a:gd name="connsiteY64" fmla="*/ 5552816 h 8363974"/>
              <a:gd name="connsiteX65" fmla="*/ 5160178 w 9569264"/>
              <a:gd name="connsiteY65" fmla="*/ 5540384 h 8363974"/>
              <a:gd name="connsiteX66" fmla="*/ 5153962 w 9569264"/>
              <a:gd name="connsiteY66" fmla="*/ 5499983 h 8363974"/>
              <a:gd name="connsiteX67" fmla="*/ 5133243 w 9569264"/>
              <a:gd name="connsiteY67" fmla="*/ 5373600 h 8363974"/>
              <a:gd name="connsiteX68" fmla="*/ 9136239 w 9569264"/>
              <a:gd name="connsiteY68" fmla="*/ 0 h 8363974"/>
              <a:gd name="connsiteX69" fmla="*/ 9182858 w 9569264"/>
              <a:gd name="connsiteY69" fmla="*/ 14762 h 8363974"/>
              <a:gd name="connsiteX70" fmla="*/ 9209793 w 9569264"/>
              <a:gd name="connsiteY70" fmla="*/ 14762 h 8363974"/>
              <a:gd name="connsiteX71" fmla="*/ 9262628 w 9569264"/>
              <a:gd name="connsiteY71" fmla="*/ 7510 h 8363974"/>
              <a:gd name="connsiteX72" fmla="*/ 9415951 w 9569264"/>
              <a:gd name="connsiteY72" fmla="*/ 74845 h 8363974"/>
              <a:gd name="connsiteX73" fmla="*/ 9468786 w 9569264"/>
              <a:gd name="connsiteY73" fmla="*/ 127678 h 8363974"/>
              <a:gd name="connsiteX74" fmla="*/ 9495721 w 9569264"/>
              <a:gd name="connsiteY74" fmla="*/ 174294 h 8363974"/>
              <a:gd name="connsiteX75" fmla="*/ 9528872 w 9569264"/>
              <a:gd name="connsiteY75" fmla="*/ 273743 h 8363974"/>
              <a:gd name="connsiteX76" fmla="*/ 9562024 w 9569264"/>
              <a:gd name="connsiteY76" fmla="*/ 393910 h 8363974"/>
              <a:gd name="connsiteX77" fmla="*/ 9548556 w 9569264"/>
              <a:gd name="connsiteY77" fmla="*/ 553443 h 8363974"/>
              <a:gd name="connsiteX78" fmla="*/ 9495721 w 9569264"/>
              <a:gd name="connsiteY78" fmla="*/ 773059 h 8363974"/>
              <a:gd name="connsiteX79" fmla="*/ 9429419 w 9569264"/>
              <a:gd name="connsiteY79" fmla="*/ 938807 h 8363974"/>
              <a:gd name="connsiteX80" fmla="*/ 9322714 w 9569264"/>
              <a:gd name="connsiteY80" fmla="*/ 1144956 h 8363974"/>
              <a:gd name="connsiteX81" fmla="*/ 9143491 w 9569264"/>
              <a:gd name="connsiteY81" fmla="*/ 1397721 h 8363974"/>
              <a:gd name="connsiteX82" fmla="*/ 9036786 w 9569264"/>
              <a:gd name="connsiteY82" fmla="*/ 1543787 h 8363974"/>
              <a:gd name="connsiteX83" fmla="*/ 8937332 w 9569264"/>
              <a:gd name="connsiteY83" fmla="*/ 1716786 h 8363974"/>
              <a:gd name="connsiteX84" fmla="*/ 8871030 w 9569264"/>
              <a:gd name="connsiteY84" fmla="*/ 1823486 h 8363974"/>
              <a:gd name="connsiteX85" fmla="*/ 8797476 w 9569264"/>
              <a:gd name="connsiteY85" fmla="*/ 1936402 h 8363974"/>
              <a:gd name="connsiteX86" fmla="*/ 8784008 w 9569264"/>
              <a:gd name="connsiteY86" fmla="*/ 1956085 h 8363974"/>
              <a:gd name="connsiteX87" fmla="*/ 8737390 w 9569264"/>
              <a:gd name="connsiteY87" fmla="*/ 2035851 h 8363974"/>
              <a:gd name="connsiteX88" fmla="*/ 8711490 w 9569264"/>
              <a:gd name="connsiteY88" fmla="*/ 2088683 h 8363974"/>
              <a:gd name="connsiteX89" fmla="*/ 8624469 w 9569264"/>
              <a:gd name="connsiteY89" fmla="*/ 2208850 h 8363974"/>
              <a:gd name="connsiteX90" fmla="*/ 8531231 w 9569264"/>
              <a:gd name="connsiteY90" fmla="*/ 2401532 h 8363974"/>
              <a:gd name="connsiteX91" fmla="*/ 8505332 w 9569264"/>
              <a:gd name="connsiteY91" fmla="*/ 2488550 h 8363974"/>
              <a:gd name="connsiteX92" fmla="*/ 8425562 w 9569264"/>
              <a:gd name="connsiteY92" fmla="*/ 2634615 h 8363974"/>
              <a:gd name="connsiteX93" fmla="*/ 8425562 w 9569264"/>
              <a:gd name="connsiteY93" fmla="*/ 2648082 h 8363974"/>
              <a:gd name="connsiteX94" fmla="*/ 8425562 w 9569264"/>
              <a:gd name="connsiteY94" fmla="*/ 2673981 h 8363974"/>
              <a:gd name="connsiteX95" fmla="*/ 8332325 w 9569264"/>
              <a:gd name="connsiteY95" fmla="*/ 2833513 h 8363974"/>
              <a:gd name="connsiteX96" fmla="*/ 8305389 w 9569264"/>
              <a:gd name="connsiteY96" fmla="*/ 2887381 h 8363974"/>
              <a:gd name="connsiteX97" fmla="*/ 8252555 w 9569264"/>
              <a:gd name="connsiteY97" fmla="*/ 3046914 h 8363974"/>
              <a:gd name="connsiteX98" fmla="*/ 8185217 w 9569264"/>
              <a:gd name="connsiteY98" fmla="*/ 3166045 h 8363974"/>
              <a:gd name="connsiteX99" fmla="*/ 8112699 w 9569264"/>
              <a:gd name="connsiteY99" fmla="*/ 3352511 h 8363974"/>
              <a:gd name="connsiteX100" fmla="*/ 8058828 w 9569264"/>
              <a:gd name="connsiteY100" fmla="*/ 3451960 h 8363974"/>
              <a:gd name="connsiteX101" fmla="*/ 8032929 w 9569264"/>
              <a:gd name="connsiteY101" fmla="*/ 3512044 h 8363974"/>
              <a:gd name="connsiteX102" fmla="*/ 7966627 w 9569264"/>
              <a:gd name="connsiteY102" fmla="*/ 3685043 h 8363974"/>
              <a:gd name="connsiteX103" fmla="*/ 7945907 w 9569264"/>
              <a:gd name="connsiteY103" fmla="*/ 3711977 h 8363974"/>
              <a:gd name="connsiteX104" fmla="*/ 7926223 w 9569264"/>
              <a:gd name="connsiteY104" fmla="*/ 3751342 h 8363974"/>
              <a:gd name="connsiteX105" fmla="*/ 7945907 w 9569264"/>
              <a:gd name="connsiteY105" fmla="*/ 3771025 h 8363974"/>
              <a:gd name="connsiteX106" fmla="*/ 7966627 w 9569264"/>
              <a:gd name="connsiteY106" fmla="*/ 3804175 h 8363974"/>
              <a:gd name="connsiteX107" fmla="*/ 7879605 w 9569264"/>
              <a:gd name="connsiteY107" fmla="*/ 4004108 h 8363974"/>
              <a:gd name="connsiteX108" fmla="*/ 7840237 w 9569264"/>
              <a:gd name="connsiteY108" fmla="*/ 4110808 h 8363974"/>
              <a:gd name="connsiteX109" fmla="*/ 7747000 w 9569264"/>
              <a:gd name="connsiteY109" fmla="*/ 4316957 h 8363974"/>
              <a:gd name="connsiteX110" fmla="*/ 7680698 w 9569264"/>
              <a:gd name="connsiteY110" fmla="*/ 4449556 h 8363974"/>
              <a:gd name="connsiteX111" fmla="*/ 7673446 w 9569264"/>
              <a:gd name="connsiteY111" fmla="*/ 4469238 h 8363974"/>
              <a:gd name="connsiteX112" fmla="*/ 7653763 w 9569264"/>
              <a:gd name="connsiteY112" fmla="*/ 4523106 h 8363974"/>
              <a:gd name="connsiteX113" fmla="*/ 7640295 w 9569264"/>
              <a:gd name="connsiteY113" fmla="*/ 4556256 h 8363974"/>
              <a:gd name="connsiteX114" fmla="*/ 7567777 w 9569264"/>
              <a:gd name="connsiteY114" fmla="*/ 4675387 h 8363974"/>
              <a:gd name="connsiteX115" fmla="*/ 7527374 w 9569264"/>
              <a:gd name="connsiteY115" fmla="*/ 4715788 h 8363974"/>
              <a:gd name="connsiteX116" fmla="*/ 7500439 w 9569264"/>
              <a:gd name="connsiteY116" fmla="*/ 4768621 h 8363974"/>
              <a:gd name="connsiteX117" fmla="*/ 7467287 w 9569264"/>
              <a:gd name="connsiteY117" fmla="*/ 4842171 h 8363974"/>
              <a:gd name="connsiteX118" fmla="*/ 7374050 w 9569264"/>
              <a:gd name="connsiteY118" fmla="*/ 5007919 h 8363974"/>
              <a:gd name="connsiteX119" fmla="*/ 7280813 w 9569264"/>
              <a:gd name="connsiteY119" fmla="*/ 5174703 h 8363974"/>
              <a:gd name="connsiteX120" fmla="*/ 7227978 w 9569264"/>
              <a:gd name="connsiteY120" fmla="*/ 5260685 h 8363974"/>
              <a:gd name="connsiteX121" fmla="*/ 7161676 w 9569264"/>
              <a:gd name="connsiteY121" fmla="*/ 5367385 h 8363974"/>
              <a:gd name="connsiteX122" fmla="*/ 7121273 w 9569264"/>
              <a:gd name="connsiteY122" fmla="*/ 5447151 h 8363974"/>
              <a:gd name="connsiteX123" fmla="*/ 7108841 w 9569264"/>
              <a:gd name="connsiteY123" fmla="*/ 5493768 h 8363974"/>
              <a:gd name="connsiteX124" fmla="*/ 7101589 w 9569264"/>
              <a:gd name="connsiteY124" fmla="*/ 5573534 h 8363974"/>
              <a:gd name="connsiteX125" fmla="*/ 7074655 w 9569264"/>
              <a:gd name="connsiteY125" fmla="*/ 5606684 h 8363974"/>
              <a:gd name="connsiteX126" fmla="*/ 7088122 w 9569264"/>
              <a:gd name="connsiteY126" fmla="*/ 5526918 h 8363974"/>
              <a:gd name="connsiteX127" fmla="*/ 7041503 w 9569264"/>
              <a:gd name="connsiteY127" fmla="*/ 5587001 h 8363974"/>
              <a:gd name="connsiteX128" fmla="*/ 6949301 w 9569264"/>
              <a:gd name="connsiteY128" fmla="*/ 5779683 h 8363974"/>
              <a:gd name="connsiteX129" fmla="*/ 6928582 w 9569264"/>
              <a:gd name="connsiteY129" fmla="*/ 5965114 h 8363974"/>
              <a:gd name="connsiteX130" fmla="*/ 6922367 w 9569264"/>
              <a:gd name="connsiteY130" fmla="*/ 5992048 h 8363974"/>
              <a:gd name="connsiteX131" fmla="*/ 6735891 w 9569264"/>
              <a:gd name="connsiteY131" fmla="*/ 6318364 h 8363974"/>
              <a:gd name="connsiteX132" fmla="*/ 6430280 w 9569264"/>
              <a:gd name="connsiteY132" fmla="*/ 6796961 h 8363974"/>
              <a:gd name="connsiteX133" fmla="*/ 6284208 w 9569264"/>
              <a:gd name="connsiteY133" fmla="*/ 7036260 h 8363974"/>
              <a:gd name="connsiteX134" fmla="*/ 6204438 w 9569264"/>
              <a:gd name="connsiteY134" fmla="*/ 7155391 h 8363974"/>
              <a:gd name="connsiteX135" fmla="*/ 6137100 w 9569264"/>
              <a:gd name="connsiteY135" fmla="*/ 7262092 h 8363974"/>
              <a:gd name="connsiteX136" fmla="*/ 6010711 w 9569264"/>
              <a:gd name="connsiteY136" fmla="*/ 7454774 h 8363974"/>
              <a:gd name="connsiteX137" fmla="*/ 5771401 w 9569264"/>
              <a:gd name="connsiteY137" fmla="*/ 7727222 h 8363974"/>
              <a:gd name="connsiteX138" fmla="*/ 5545560 w 9569264"/>
              <a:gd name="connsiteY138" fmla="*/ 7900221 h 8363974"/>
              <a:gd name="connsiteX139" fmla="*/ 5393272 w 9569264"/>
              <a:gd name="connsiteY139" fmla="*/ 8006921 h 8363974"/>
              <a:gd name="connsiteX140" fmla="*/ 5379804 w 9569264"/>
              <a:gd name="connsiteY140" fmla="*/ 8033855 h 8363974"/>
              <a:gd name="connsiteX141" fmla="*/ 5346653 w 9569264"/>
              <a:gd name="connsiteY141" fmla="*/ 8059754 h 8363974"/>
              <a:gd name="connsiteX142" fmla="*/ 5333185 w 9569264"/>
              <a:gd name="connsiteY142" fmla="*/ 8067005 h 8363974"/>
              <a:gd name="connsiteX143" fmla="*/ 5233732 w 9569264"/>
              <a:gd name="connsiteY143" fmla="*/ 8119837 h 8363974"/>
              <a:gd name="connsiteX144" fmla="*/ 5187113 w 9569264"/>
              <a:gd name="connsiteY144" fmla="*/ 8213070 h 8363974"/>
              <a:gd name="connsiteX145" fmla="*/ 5133243 w 9569264"/>
              <a:gd name="connsiteY145" fmla="*/ 8273154 h 8363974"/>
              <a:gd name="connsiteX146" fmla="*/ 5020322 w 9569264"/>
              <a:gd name="connsiteY146" fmla="*/ 8279370 h 8363974"/>
              <a:gd name="connsiteX147" fmla="*/ 4993386 w 9569264"/>
              <a:gd name="connsiteY147" fmla="*/ 8279370 h 8363974"/>
              <a:gd name="connsiteX148" fmla="*/ 4946768 w 9569264"/>
              <a:gd name="connsiteY148" fmla="*/ 8299052 h 8363974"/>
              <a:gd name="connsiteX149" fmla="*/ 4901185 w 9569264"/>
              <a:gd name="connsiteY149" fmla="*/ 8319770 h 8363974"/>
              <a:gd name="connsiteX150" fmla="*/ 4767544 w 9569264"/>
              <a:gd name="connsiteY150" fmla="*/ 8286621 h 8363974"/>
              <a:gd name="connsiteX151" fmla="*/ 4654623 w 9569264"/>
              <a:gd name="connsiteY151" fmla="*/ 8252436 h 8363974"/>
              <a:gd name="connsiteX152" fmla="*/ 4422566 w 9569264"/>
              <a:gd name="connsiteY152" fmla="*/ 8199603 h 8363974"/>
              <a:gd name="connsiteX153" fmla="*/ 4216407 w 9569264"/>
              <a:gd name="connsiteY153" fmla="*/ 8139520 h 8363974"/>
              <a:gd name="connsiteX154" fmla="*/ 3969846 w 9569264"/>
              <a:gd name="connsiteY154" fmla="*/ 7987238 h 8363974"/>
              <a:gd name="connsiteX155" fmla="*/ 3956378 w 9569264"/>
              <a:gd name="connsiteY155" fmla="*/ 7966520 h 8363974"/>
              <a:gd name="connsiteX156" fmla="*/ 3896292 w 9569264"/>
              <a:gd name="connsiteY156" fmla="*/ 7873287 h 8363974"/>
              <a:gd name="connsiteX157" fmla="*/ 3856925 w 9569264"/>
              <a:gd name="connsiteY157" fmla="*/ 7793520 h 8363974"/>
              <a:gd name="connsiteX158" fmla="*/ 3856925 w 9569264"/>
              <a:gd name="connsiteY158" fmla="*/ 7781090 h 8363974"/>
              <a:gd name="connsiteX159" fmla="*/ 3796838 w 9569264"/>
              <a:gd name="connsiteY159" fmla="*/ 7627772 h 8363974"/>
              <a:gd name="connsiteX160" fmla="*/ 3763687 w 9569264"/>
              <a:gd name="connsiteY160" fmla="*/ 7514857 h 8363974"/>
              <a:gd name="connsiteX161" fmla="*/ 3810306 w 9569264"/>
              <a:gd name="connsiteY161" fmla="*/ 7594623 h 8363974"/>
              <a:gd name="connsiteX162" fmla="*/ 3803054 w 9569264"/>
              <a:gd name="connsiteY162" fmla="*/ 7548006 h 8363974"/>
              <a:gd name="connsiteX163" fmla="*/ 3756435 w 9569264"/>
              <a:gd name="connsiteY163" fmla="*/ 7388474 h 8363974"/>
              <a:gd name="connsiteX164" fmla="*/ 3744004 w 9569264"/>
              <a:gd name="connsiteY164" fmla="*/ 7289026 h 8363974"/>
              <a:gd name="connsiteX165" fmla="*/ 3730536 w 9569264"/>
              <a:gd name="connsiteY165" fmla="*/ 7248624 h 8363974"/>
              <a:gd name="connsiteX166" fmla="*/ 3723284 w 9569264"/>
              <a:gd name="connsiteY166" fmla="*/ 7228942 h 8363974"/>
              <a:gd name="connsiteX167" fmla="*/ 3670450 w 9569264"/>
              <a:gd name="connsiteY167" fmla="*/ 6969960 h 8363974"/>
              <a:gd name="connsiteX168" fmla="*/ 3617615 w 9569264"/>
              <a:gd name="connsiteY168" fmla="*/ 6649860 h 8363974"/>
              <a:gd name="connsiteX169" fmla="*/ 3584464 w 9569264"/>
              <a:gd name="connsiteY169" fmla="*/ 6390878 h 8363974"/>
              <a:gd name="connsiteX170" fmla="*/ 3570996 w 9569264"/>
              <a:gd name="connsiteY170" fmla="*/ 6311112 h 8363974"/>
              <a:gd name="connsiteX171" fmla="*/ 3544061 w 9569264"/>
              <a:gd name="connsiteY171" fmla="*/ 6044880 h 8363974"/>
              <a:gd name="connsiteX172" fmla="*/ 3524378 w 9569264"/>
              <a:gd name="connsiteY172" fmla="*/ 5906066 h 8363974"/>
              <a:gd name="connsiteX173" fmla="*/ 3517126 w 9569264"/>
              <a:gd name="connsiteY173" fmla="*/ 5859449 h 8363974"/>
              <a:gd name="connsiteX174" fmla="*/ 3504694 w 9569264"/>
              <a:gd name="connsiteY174" fmla="*/ 5679198 h 8363974"/>
              <a:gd name="connsiteX175" fmla="*/ 3483975 w 9569264"/>
              <a:gd name="connsiteY175" fmla="*/ 5499983 h 8363974"/>
              <a:gd name="connsiteX176" fmla="*/ 3464291 w 9569264"/>
              <a:gd name="connsiteY176" fmla="*/ 5447151 h 8363974"/>
              <a:gd name="connsiteX177" fmla="*/ 3458075 w 9569264"/>
              <a:gd name="connsiteY177" fmla="*/ 5414002 h 8363974"/>
              <a:gd name="connsiteX178" fmla="*/ 3450824 w 9569264"/>
              <a:gd name="connsiteY178" fmla="*/ 5274152 h 8363974"/>
              <a:gd name="connsiteX179" fmla="*/ 3438392 w 9569264"/>
              <a:gd name="connsiteY179" fmla="*/ 5320768 h 8363974"/>
              <a:gd name="connsiteX180" fmla="*/ 3444608 w 9569264"/>
              <a:gd name="connsiteY180" fmla="*/ 5426432 h 8363974"/>
              <a:gd name="connsiteX181" fmla="*/ 3431140 w 9569264"/>
              <a:gd name="connsiteY181" fmla="*/ 5220284 h 8363974"/>
              <a:gd name="connsiteX182" fmla="*/ 3444608 w 9569264"/>
              <a:gd name="connsiteY182" fmla="*/ 5233751 h 8363974"/>
              <a:gd name="connsiteX183" fmla="*/ 3438392 w 9569264"/>
              <a:gd name="connsiteY183" fmla="*/ 5140518 h 8363974"/>
              <a:gd name="connsiteX184" fmla="*/ 3417672 w 9569264"/>
              <a:gd name="connsiteY184" fmla="*/ 4914686 h 8363974"/>
              <a:gd name="connsiteX185" fmla="*/ 3411457 w 9569264"/>
              <a:gd name="connsiteY185" fmla="*/ 4828704 h 8363974"/>
              <a:gd name="connsiteX186" fmla="*/ 3404205 w 9569264"/>
              <a:gd name="connsiteY186" fmla="*/ 4549005 h 8363974"/>
              <a:gd name="connsiteX187" fmla="*/ 3397989 w 9569264"/>
              <a:gd name="connsiteY187" fmla="*/ 4469238 h 8363974"/>
              <a:gd name="connsiteX188" fmla="*/ 3384521 w 9569264"/>
              <a:gd name="connsiteY188" fmla="*/ 4488921 h 8363974"/>
              <a:gd name="connsiteX189" fmla="*/ 3378306 w 9569264"/>
              <a:gd name="connsiteY189" fmla="*/ 4476490 h 8363974"/>
              <a:gd name="connsiteX190" fmla="*/ 3358622 w 9569264"/>
              <a:gd name="connsiteY190" fmla="*/ 4409155 h 8363974"/>
              <a:gd name="connsiteX191" fmla="*/ 3364838 w 9569264"/>
              <a:gd name="connsiteY191" fmla="*/ 4396724 h 8363974"/>
              <a:gd name="connsiteX192" fmla="*/ 3378306 w 9569264"/>
              <a:gd name="connsiteY192" fmla="*/ 4336640 h 8363974"/>
              <a:gd name="connsiteX193" fmla="*/ 3331687 w 9569264"/>
              <a:gd name="connsiteY193" fmla="*/ 4476490 h 8363974"/>
              <a:gd name="connsiteX194" fmla="*/ 3304751 w 9569264"/>
              <a:gd name="connsiteY194" fmla="*/ 4515855 h 8363974"/>
              <a:gd name="connsiteX195" fmla="*/ 3291284 w 9569264"/>
              <a:gd name="connsiteY195" fmla="*/ 4529322 h 8363974"/>
              <a:gd name="connsiteX196" fmla="*/ 3251917 w 9569264"/>
              <a:gd name="connsiteY196" fmla="*/ 4616340 h 8363974"/>
              <a:gd name="connsiteX197" fmla="*/ 3251917 w 9569264"/>
              <a:gd name="connsiteY197" fmla="*/ 4655705 h 8363974"/>
              <a:gd name="connsiteX198" fmla="*/ 3251917 w 9569264"/>
              <a:gd name="connsiteY198" fmla="*/ 4729255 h 8363974"/>
              <a:gd name="connsiteX199" fmla="*/ 3224982 w 9569264"/>
              <a:gd name="connsiteY199" fmla="*/ 4696106 h 8363974"/>
              <a:gd name="connsiteX200" fmla="*/ 3191831 w 9569264"/>
              <a:gd name="connsiteY200" fmla="*/ 4755154 h 8363974"/>
              <a:gd name="connsiteX201" fmla="*/ 3199082 w 9569264"/>
              <a:gd name="connsiteY201" fmla="*/ 4795555 h 8363974"/>
              <a:gd name="connsiteX202" fmla="*/ 3178363 w 9569264"/>
              <a:gd name="connsiteY202" fmla="*/ 4895003 h 8363974"/>
              <a:gd name="connsiteX203" fmla="*/ 3158679 w 9569264"/>
              <a:gd name="connsiteY203" fmla="*/ 4974770 h 8363974"/>
              <a:gd name="connsiteX204" fmla="*/ 3119312 w 9569264"/>
              <a:gd name="connsiteY204" fmla="*/ 5027602 h 8363974"/>
              <a:gd name="connsiteX205" fmla="*/ 3112061 w 9569264"/>
              <a:gd name="connsiteY205" fmla="*/ 5054536 h 8363974"/>
              <a:gd name="connsiteX206" fmla="*/ 3072694 w 9569264"/>
              <a:gd name="connsiteY206" fmla="*/ 5174703 h 8363974"/>
              <a:gd name="connsiteX207" fmla="*/ 3065442 w 9569264"/>
              <a:gd name="connsiteY207" fmla="*/ 5194386 h 8363974"/>
              <a:gd name="connsiteX208" fmla="*/ 3012607 w 9569264"/>
              <a:gd name="connsiteY208" fmla="*/ 5307301 h 8363974"/>
              <a:gd name="connsiteX209" fmla="*/ 2992924 w 9569264"/>
              <a:gd name="connsiteY209" fmla="*/ 5340451 h 8363974"/>
              <a:gd name="connsiteX210" fmla="*/ 2939053 w 9569264"/>
              <a:gd name="connsiteY210" fmla="*/ 5447151 h 8363974"/>
              <a:gd name="connsiteX211" fmla="*/ 2872751 w 9569264"/>
              <a:gd name="connsiteY211" fmla="*/ 5606684 h 8363974"/>
              <a:gd name="connsiteX212" fmla="*/ 2859283 w 9569264"/>
              <a:gd name="connsiteY212" fmla="*/ 5646048 h 8363974"/>
              <a:gd name="connsiteX213" fmla="*/ 2859283 w 9569264"/>
              <a:gd name="connsiteY213" fmla="*/ 5666767 h 8363974"/>
              <a:gd name="connsiteX214" fmla="*/ 2832348 w 9569264"/>
              <a:gd name="connsiteY214" fmla="*/ 5725815 h 8363974"/>
              <a:gd name="connsiteX215" fmla="*/ 2806449 w 9569264"/>
              <a:gd name="connsiteY215" fmla="*/ 5739282 h 8363974"/>
              <a:gd name="connsiteX216" fmla="*/ 2799197 w 9569264"/>
              <a:gd name="connsiteY216" fmla="*/ 5752749 h 8363974"/>
              <a:gd name="connsiteX217" fmla="*/ 2779514 w 9569264"/>
              <a:gd name="connsiteY217" fmla="*/ 5805581 h 8363974"/>
              <a:gd name="connsiteX218" fmla="*/ 2732895 w 9569264"/>
              <a:gd name="connsiteY218" fmla="*/ 5919533 h 8363974"/>
              <a:gd name="connsiteX219" fmla="*/ 2719427 w 9569264"/>
              <a:gd name="connsiteY219" fmla="*/ 5939216 h 8363974"/>
              <a:gd name="connsiteX220" fmla="*/ 2713211 w 9569264"/>
              <a:gd name="connsiteY220" fmla="*/ 5965114 h 8363974"/>
              <a:gd name="connsiteX221" fmla="*/ 2686276 w 9569264"/>
              <a:gd name="connsiteY221" fmla="*/ 6032448 h 8363974"/>
              <a:gd name="connsiteX222" fmla="*/ 2666593 w 9569264"/>
              <a:gd name="connsiteY222" fmla="*/ 6065598 h 8363974"/>
              <a:gd name="connsiteX223" fmla="*/ 2633441 w 9569264"/>
              <a:gd name="connsiteY223" fmla="*/ 6151580 h 8363974"/>
              <a:gd name="connsiteX224" fmla="*/ 2606506 w 9569264"/>
              <a:gd name="connsiteY224" fmla="*/ 6184730 h 8363974"/>
              <a:gd name="connsiteX225" fmla="*/ 2579571 w 9569264"/>
              <a:gd name="connsiteY225" fmla="*/ 6217879 h 8363974"/>
              <a:gd name="connsiteX226" fmla="*/ 2546420 w 9569264"/>
              <a:gd name="connsiteY226" fmla="*/ 6324580 h 8363974"/>
              <a:gd name="connsiteX227" fmla="*/ 2533988 w 9569264"/>
              <a:gd name="connsiteY227" fmla="*/ 6404346 h 8363974"/>
              <a:gd name="connsiteX228" fmla="*/ 2526736 w 9569264"/>
              <a:gd name="connsiteY228" fmla="*/ 6431280 h 8363974"/>
              <a:gd name="connsiteX229" fmla="*/ 2520521 w 9569264"/>
              <a:gd name="connsiteY229" fmla="*/ 6404346 h 8363974"/>
              <a:gd name="connsiteX230" fmla="*/ 2499801 w 9569264"/>
              <a:gd name="connsiteY230" fmla="*/ 6437495 h 8363974"/>
              <a:gd name="connsiteX231" fmla="*/ 2460434 w 9569264"/>
              <a:gd name="connsiteY231" fmla="*/ 6590812 h 8363974"/>
              <a:gd name="connsiteX232" fmla="*/ 2380664 w 9569264"/>
              <a:gd name="connsiteY232" fmla="*/ 6717195 h 8363974"/>
              <a:gd name="connsiteX233" fmla="*/ 2367197 w 9569264"/>
              <a:gd name="connsiteY233" fmla="*/ 6743093 h 8363974"/>
              <a:gd name="connsiteX234" fmla="*/ 2320578 w 9569264"/>
              <a:gd name="connsiteY234" fmla="*/ 6822859 h 8363974"/>
              <a:gd name="connsiteX235" fmla="*/ 2314362 w 9569264"/>
              <a:gd name="connsiteY235" fmla="*/ 6830110 h 8363974"/>
              <a:gd name="connsiteX236" fmla="*/ 2260492 w 9569264"/>
              <a:gd name="connsiteY236" fmla="*/ 6943026 h 8363974"/>
              <a:gd name="connsiteX237" fmla="*/ 2227340 w 9569264"/>
              <a:gd name="connsiteY237" fmla="*/ 6976176 h 8363974"/>
              <a:gd name="connsiteX238" fmla="*/ 2207657 w 9569264"/>
              <a:gd name="connsiteY238" fmla="*/ 7016577 h 8363974"/>
              <a:gd name="connsiteX239" fmla="*/ 2207657 w 9569264"/>
              <a:gd name="connsiteY239" fmla="*/ 7062158 h 8363974"/>
              <a:gd name="connsiteX240" fmla="*/ 2061585 w 9569264"/>
              <a:gd name="connsiteY240" fmla="*/ 7341858 h 8363974"/>
              <a:gd name="connsiteX241" fmla="*/ 1981815 w 9569264"/>
              <a:gd name="connsiteY241" fmla="*/ 7507606 h 8363974"/>
              <a:gd name="connsiteX242" fmla="*/ 1954880 w 9569264"/>
              <a:gd name="connsiteY242" fmla="*/ 7567689 h 8363974"/>
              <a:gd name="connsiteX243" fmla="*/ 1882362 w 9569264"/>
              <a:gd name="connsiteY243" fmla="*/ 7746904 h 8363974"/>
              <a:gd name="connsiteX244" fmla="*/ 1729038 w 9569264"/>
              <a:gd name="connsiteY244" fmla="*/ 8006921 h 8363974"/>
              <a:gd name="connsiteX245" fmla="*/ 1688635 w 9569264"/>
              <a:gd name="connsiteY245" fmla="*/ 8092903 h 8363974"/>
              <a:gd name="connsiteX246" fmla="*/ 1629585 w 9569264"/>
              <a:gd name="connsiteY246" fmla="*/ 8126052 h 8363974"/>
              <a:gd name="connsiteX247" fmla="*/ 1549815 w 9569264"/>
              <a:gd name="connsiteY247" fmla="*/ 8119837 h 8363974"/>
              <a:gd name="connsiteX248" fmla="*/ 1569498 w 9569264"/>
              <a:gd name="connsiteY248" fmla="*/ 8152986 h 8363974"/>
              <a:gd name="connsiteX249" fmla="*/ 1515628 w 9569264"/>
              <a:gd name="connsiteY249" fmla="*/ 8240004 h 8363974"/>
              <a:gd name="connsiteX250" fmla="*/ 1515628 w 9569264"/>
              <a:gd name="connsiteY250" fmla="*/ 8259687 h 8363974"/>
              <a:gd name="connsiteX251" fmla="*/ 1489728 w 9569264"/>
              <a:gd name="connsiteY251" fmla="*/ 8319770 h 8363974"/>
              <a:gd name="connsiteX252" fmla="*/ 1435858 w 9569264"/>
              <a:gd name="connsiteY252" fmla="*/ 8312519 h 8363974"/>
              <a:gd name="connsiteX253" fmla="*/ 1369555 w 9569264"/>
              <a:gd name="connsiteY253" fmla="*/ 8292836 h 8363974"/>
              <a:gd name="connsiteX254" fmla="*/ 1343656 w 9569264"/>
              <a:gd name="connsiteY254" fmla="*/ 8312519 h 8363974"/>
              <a:gd name="connsiteX255" fmla="*/ 1330189 w 9569264"/>
              <a:gd name="connsiteY255" fmla="*/ 8325986 h 8363974"/>
              <a:gd name="connsiteX256" fmla="*/ 1263886 w 9569264"/>
              <a:gd name="connsiteY256" fmla="*/ 8345668 h 8363974"/>
              <a:gd name="connsiteX257" fmla="*/ 1236951 w 9569264"/>
              <a:gd name="connsiteY257" fmla="*/ 8345668 h 8363974"/>
              <a:gd name="connsiteX258" fmla="*/ 1170649 w 9569264"/>
              <a:gd name="connsiteY258" fmla="*/ 8352920 h 8363974"/>
              <a:gd name="connsiteX259" fmla="*/ 1124030 w 9569264"/>
              <a:gd name="connsiteY259" fmla="*/ 8359136 h 8363974"/>
              <a:gd name="connsiteX260" fmla="*/ 1024577 w 9569264"/>
              <a:gd name="connsiteY260" fmla="*/ 8292836 h 8363974"/>
              <a:gd name="connsiteX261" fmla="*/ 871253 w 9569264"/>
              <a:gd name="connsiteY261" fmla="*/ 8193388 h 8363974"/>
              <a:gd name="connsiteX262" fmla="*/ 785267 w 9569264"/>
              <a:gd name="connsiteY262" fmla="*/ 8146771 h 8363974"/>
              <a:gd name="connsiteX263" fmla="*/ 725181 w 9569264"/>
              <a:gd name="connsiteY263" fmla="*/ 8073220 h 8363974"/>
              <a:gd name="connsiteX264" fmla="*/ 717929 w 9569264"/>
              <a:gd name="connsiteY264" fmla="*/ 8053538 h 8363974"/>
              <a:gd name="connsiteX265" fmla="*/ 612260 w 9569264"/>
              <a:gd name="connsiteY265" fmla="*/ 7919904 h 8363974"/>
              <a:gd name="connsiteX266" fmla="*/ 392634 w 9569264"/>
              <a:gd name="connsiteY266" fmla="*/ 7627772 h 8363974"/>
              <a:gd name="connsiteX267" fmla="*/ 365699 w 9569264"/>
              <a:gd name="connsiteY267" fmla="*/ 7574940 h 8363974"/>
              <a:gd name="connsiteX268" fmla="*/ 338763 w 9569264"/>
              <a:gd name="connsiteY268" fmla="*/ 7427839 h 8363974"/>
              <a:gd name="connsiteX269" fmla="*/ 418533 w 9569264"/>
              <a:gd name="connsiteY269" fmla="*/ 7600838 h 8363974"/>
              <a:gd name="connsiteX270" fmla="*/ 425785 w 9569264"/>
              <a:gd name="connsiteY270" fmla="*/ 7554222 h 8363974"/>
              <a:gd name="connsiteX271" fmla="*/ 412317 w 9569264"/>
              <a:gd name="connsiteY271" fmla="*/ 7521072 h 8363974"/>
              <a:gd name="connsiteX272" fmla="*/ 292145 w 9569264"/>
              <a:gd name="connsiteY272" fmla="*/ 7122242 h 8363974"/>
              <a:gd name="connsiteX273" fmla="*/ 206159 w 9569264"/>
              <a:gd name="connsiteY273" fmla="*/ 6690261 h 8363974"/>
              <a:gd name="connsiteX274" fmla="*/ 139856 w 9569264"/>
              <a:gd name="connsiteY274" fmla="*/ 6338046 h 8363974"/>
              <a:gd name="connsiteX275" fmla="*/ 106705 w 9569264"/>
              <a:gd name="connsiteY275" fmla="*/ 6085280 h 8363974"/>
              <a:gd name="connsiteX276" fmla="*/ 66303 w 9569264"/>
              <a:gd name="connsiteY276" fmla="*/ 5819048 h 8363974"/>
              <a:gd name="connsiteX277" fmla="*/ 66303 w 9569264"/>
              <a:gd name="connsiteY277" fmla="*/ 5733066 h 8363974"/>
              <a:gd name="connsiteX278" fmla="*/ 52835 w 9569264"/>
              <a:gd name="connsiteY278" fmla="*/ 5593216 h 8363974"/>
              <a:gd name="connsiteX279" fmla="*/ 33151 w 9569264"/>
              <a:gd name="connsiteY279" fmla="*/ 5353918 h 8363974"/>
              <a:gd name="connsiteX280" fmla="*/ 26935 w 9569264"/>
              <a:gd name="connsiteY280" fmla="*/ 5334236 h 8363974"/>
              <a:gd name="connsiteX281" fmla="*/ 46619 w 9569264"/>
              <a:gd name="connsiteY281" fmla="*/ 5606684 h 8363974"/>
              <a:gd name="connsiteX282" fmla="*/ 33151 w 9569264"/>
              <a:gd name="connsiteY282" fmla="*/ 5606684 h 8363974"/>
              <a:gd name="connsiteX283" fmla="*/ 19684 w 9569264"/>
              <a:gd name="connsiteY283" fmla="*/ 5360134 h 8363974"/>
              <a:gd name="connsiteX284" fmla="*/ 0 w 9569264"/>
              <a:gd name="connsiteY284" fmla="*/ 4901219 h 8363974"/>
              <a:gd name="connsiteX285" fmla="*/ 7252 w 9569264"/>
              <a:gd name="connsiteY285" fmla="*/ 4569723 h 8363974"/>
              <a:gd name="connsiteX286" fmla="*/ 7252 w 9569264"/>
              <a:gd name="connsiteY286" fmla="*/ 4290023 h 8363974"/>
              <a:gd name="connsiteX287" fmla="*/ 19684 w 9569264"/>
              <a:gd name="connsiteY287" fmla="*/ 4064192 h 8363974"/>
              <a:gd name="connsiteX288" fmla="*/ 19684 w 9569264"/>
              <a:gd name="connsiteY288" fmla="*/ 3910875 h 8363974"/>
              <a:gd name="connsiteX289" fmla="*/ 33151 w 9569264"/>
              <a:gd name="connsiteY289" fmla="*/ 3618744 h 8363974"/>
              <a:gd name="connsiteX290" fmla="*/ 46619 w 9569264"/>
              <a:gd name="connsiteY290" fmla="*/ 3412595 h 8363974"/>
              <a:gd name="connsiteX291" fmla="*/ 66303 w 9569264"/>
              <a:gd name="connsiteY291" fmla="*/ 3166045 h 8363974"/>
              <a:gd name="connsiteX292" fmla="*/ 106705 w 9569264"/>
              <a:gd name="connsiteY292" fmla="*/ 2654298 h 8363974"/>
              <a:gd name="connsiteX293" fmla="*/ 139856 w 9569264"/>
              <a:gd name="connsiteY293" fmla="*/ 2354916 h 8363974"/>
              <a:gd name="connsiteX294" fmla="*/ 153324 w 9569264"/>
              <a:gd name="connsiteY294" fmla="*/ 2235784 h 8363974"/>
              <a:gd name="connsiteX295" fmla="*/ 173008 w 9569264"/>
              <a:gd name="connsiteY295" fmla="*/ 2148767 h 8363974"/>
              <a:gd name="connsiteX296" fmla="*/ 192691 w 9569264"/>
              <a:gd name="connsiteY296" fmla="*/ 2008917 h 8363974"/>
              <a:gd name="connsiteX297" fmla="*/ 219626 w 9569264"/>
              <a:gd name="connsiteY297" fmla="*/ 1829702 h 8363974"/>
              <a:gd name="connsiteX298" fmla="*/ 239310 w 9569264"/>
              <a:gd name="connsiteY298" fmla="*/ 1709535 h 8363974"/>
              <a:gd name="connsiteX299" fmla="*/ 258993 w 9569264"/>
              <a:gd name="connsiteY299" fmla="*/ 1550002 h 8363974"/>
              <a:gd name="connsiteX300" fmla="*/ 312864 w 9569264"/>
              <a:gd name="connsiteY300" fmla="*/ 1310704 h 8363974"/>
              <a:gd name="connsiteX301" fmla="*/ 352231 w 9569264"/>
              <a:gd name="connsiteY301" fmla="*/ 1125273 h 8363974"/>
              <a:gd name="connsiteX302" fmla="*/ 398850 w 9569264"/>
              <a:gd name="connsiteY302" fmla="*/ 945022 h 8363974"/>
              <a:gd name="connsiteX303" fmla="*/ 445468 w 9569264"/>
              <a:gd name="connsiteY303" fmla="*/ 806208 h 8363974"/>
              <a:gd name="connsiteX304" fmla="*/ 485871 w 9569264"/>
              <a:gd name="connsiteY304" fmla="*/ 738873 h 8363974"/>
              <a:gd name="connsiteX305" fmla="*/ 492087 w 9569264"/>
              <a:gd name="connsiteY305" fmla="*/ 726442 h 8363974"/>
              <a:gd name="connsiteX306" fmla="*/ 505555 w 9569264"/>
              <a:gd name="connsiteY306" fmla="*/ 679826 h 8363974"/>
              <a:gd name="connsiteX307" fmla="*/ 585325 w 9569264"/>
              <a:gd name="connsiteY307" fmla="*/ 666359 h 8363974"/>
              <a:gd name="connsiteX308" fmla="*/ 684778 w 9569264"/>
              <a:gd name="connsiteY308" fmla="*/ 652891 h 8363974"/>
              <a:gd name="connsiteX309" fmla="*/ 797699 w 9569264"/>
              <a:gd name="connsiteY309" fmla="*/ 633209 h 8363974"/>
              <a:gd name="connsiteX310" fmla="*/ 904404 w 9569264"/>
              <a:gd name="connsiteY310" fmla="*/ 600059 h 8363974"/>
              <a:gd name="connsiteX311" fmla="*/ 977958 w 9569264"/>
              <a:gd name="connsiteY311" fmla="*/ 586592 h 8363974"/>
              <a:gd name="connsiteX312" fmla="*/ 1017325 w 9569264"/>
              <a:gd name="connsiteY312" fmla="*/ 606275 h 8363974"/>
              <a:gd name="connsiteX313" fmla="*/ 1104347 w 9569264"/>
              <a:gd name="connsiteY313" fmla="*/ 639424 h 8363974"/>
              <a:gd name="connsiteX314" fmla="*/ 1190332 w 9569264"/>
              <a:gd name="connsiteY314" fmla="*/ 659107 h 8363974"/>
              <a:gd name="connsiteX315" fmla="*/ 1256635 w 9569264"/>
              <a:gd name="connsiteY315" fmla="*/ 652891 h 8363974"/>
              <a:gd name="connsiteX316" fmla="*/ 1310505 w 9569264"/>
              <a:gd name="connsiteY316" fmla="*/ 666359 h 8363974"/>
              <a:gd name="connsiteX317" fmla="*/ 1376807 w 9569264"/>
              <a:gd name="connsiteY317" fmla="*/ 692257 h 8363974"/>
              <a:gd name="connsiteX318" fmla="*/ 1495944 w 9569264"/>
              <a:gd name="connsiteY318" fmla="*/ 719191 h 8363974"/>
              <a:gd name="connsiteX319" fmla="*/ 1556030 w 9569264"/>
              <a:gd name="connsiteY319" fmla="*/ 726442 h 8363974"/>
              <a:gd name="connsiteX320" fmla="*/ 1589182 w 9569264"/>
              <a:gd name="connsiteY320" fmla="*/ 732658 h 8363974"/>
              <a:gd name="connsiteX321" fmla="*/ 1735254 w 9569264"/>
              <a:gd name="connsiteY321" fmla="*/ 832106 h 8363974"/>
              <a:gd name="connsiteX322" fmla="*/ 1875110 w 9569264"/>
              <a:gd name="connsiteY322" fmla="*/ 925340 h 8363974"/>
              <a:gd name="connsiteX323" fmla="*/ 2055369 w 9569264"/>
              <a:gd name="connsiteY323" fmla="*/ 1038256 h 8363974"/>
              <a:gd name="connsiteX324" fmla="*/ 2121671 w 9569264"/>
              <a:gd name="connsiteY324" fmla="*/ 1178105 h 8363974"/>
              <a:gd name="connsiteX325" fmla="*/ 2127887 w 9569264"/>
              <a:gd name="connsiteY325" fmla="*/ 1211255 h 8363974"/>
              <a:gd name="connsiteX326" fmla="*/ 2127887 w 9569264"/>
              <a:gd name="connsiteY326" fmla="*/ 1265123 h 8363974"/>
              <a:gd name="connsiteX327" fmla="*/ 2121671 w 9569264"/>
              <a:gd name="connsiteY327" fmla="*/ 1457805 h 8363974"/>
              <a:gd name="connsiteX328" fmla="*/ 2094736 w 9569264"/>
              <a:gd name="connsiteY328" fmla="*/ 1590403 h 8363974"/>
              <a:gd name="connsiteX329" fmla="*/ 2088520 w 9569264"/>
              <a:gd name="connsiteY329" fmla="*/ 1603870 h 8363974"/>
              <a:gd name="connsiteX330" fmla="*/ 2041902 w 9569264"/>
              <a:gd name="connsiteY330" fmla="*/ 1835918 h 8363974"/>
              <a:gd name="connsiteX331" fmla="*/ 2021182 w 9569264"/>
              <a:gd name="connsiteY331" fmla="*/ 1983019 h 8363974"/>
              <a:gd name="connsiteX332" fmla="*/ 1968347 w 9569264"/>
              <a:gd name="connsiteY332" fmla="*/ 2348700 h 8363974"/>
              <a:gd name="connsiteX333" fmla="*/ 1948664 w 9569264"/>
              <a:gd name="connsiteY333" fmla="*/ 2541382 h 8363974"/>
              <a:gd name="connsiteX334" fmla="*/ 1948664 w 9569264"/>
              <a:gd name="connsiteY334" fmla="*/ 2554849 h 8363974"/>
              <a:gd name="connsiteX335" fmla="*/ 1915513 w 9569264"/>
              <a:gd name="connsiteY335" fmla="*/ 2899812 h 8363974"/>
              <a:gd name="connsiteX336" fmla="*/ 1861642 w 9569264"/>
              <a:gd name="connsiteY336" fmla="*/ 3219913 h 8363974"/>
              <a:gd name="connsiteX337" fmla="*/ 1835743 w 9569264"/>
              <a:gd name="connsiteY337" fmla="*/ 3292428 h 8363974"/>
              <a:gd name="connsiteX338" fmla="*/ 1808808 w 9569264"/>
              <a:gd name="connsiteY338" fmla="*/ 3545193 h 8363974"/>
              <a:gd name="connsiteX339" fmla="*/ 1795340 w 9569264"/>
              <a:gd name="connsiteY339" fmla="*/ 3632211 h 8363974"/>
              <a:gd name="connsiteX340" fmla="*/ 1795340 w 9569264"/>
              <a:gd name="connsiteY340" fmla="*/ 3711977 h 8363974"/>
              <a:gd name="connsiteX341" fmla="*/ 1789124 w 9569264"/>
              <a:gd name="connsiteY341" fmla="*/ 3784492 h 8363974"/>
              <a:gd name="connsiteX342" fmla="*/ 1781872 w 9569264"/>
              <a:gd name="connsiteY342" fmla="*/ 3811426 h 8363974"/>
              <a:gd name="connsiteX343" fmla="*/ 1729038 w 9569264"/>
              <a:gd name="connsiteY343" fmla="*/ 4023791 h 8363974"/>
              <a:gd name="connsiteX344" fmla="*/ 1702103 w 9569264"/>
              <a:gd name="connsiteY344" fmla="*/ 4136706 h 8363974"/>
              <a:gd name="connsiteX345" fmla="*/ 1688635 w 9569264"/>
              <a:gd name="connsiteY345" fmla="*/ 4243407 h 8363974"/>
              <a:gd name="connsiteX346" fmla="*/ 1676203 w 9569264"/>
              <a:gd name="connsiteY346" fmla="*/ 4316957 h 8363974"/>
              <a:gd name="connsiteX347" fmla="*/ 1655484 w 9569264"/>
              <a:gd name="connsiteY347" fmla="*/ 4535538 h 8363974"/>
              <a:gd name="connsiteX348" fmla="*/ 1622333 w 9569264"/>
              <a:gd name="connsiteY348" fmla="*/ 4801770 h 8363974"/>
              <a:gd name="connsiteX349" fmla="*/ 1616117 w 9569264"/>
              <a:gd name="connsiteY349" fmla="*/ 4788303 h 8363974"/>
              <a:gd name="connsiteX350" fmla="*/ 1608865 w 9569264"/>
              <a:gd name="connsiteY350" fmla="*/ 4788303 h 8363974"/>
              <a:gd name="connsiteX351" fmla="*/ 1602649 w 9569264"/>
              <a:gd name="connsiteY351" fmla="*/ 4895003 h 8363974"/>
              <a:gd name="connsiteX352" fmla="*/ 1602649 w 9569264"/>
              <a:gd name="connsiteY352" fmla="*/ 5094937 h 8363974"/>
              <a:gd name="connsiteX353" fmla="*/ 1595398 w 9569264"/>
              <a:gd name="connsiteY353" fmla="*/ 5114619 h 8363974"/>
              <a:gd name="connsiteX354" fmla="*/ 1575714 w 9569264"/>
              <a:gd name="connsiteY354" fmla="*/ 5187134 h 8363974"/>
              <a:gd name="connsiteX355" fmla="*/ 1569498 w 9569264"/>
              <a:gd name="connsiteY355" fmla="*/ 5334236 h 8363974"/>
              <a:gd name="connsiteX356" fmla="*/ 1569498 w 9569264"/>
              <a:gd name="connsiteY356" fmla="*/ 5400534 h 8363974"/>
              <a:gd name="connsiteX357" fmla="*/ 1602649 w 9569264"/>
              <a:gd name="connsiteY357" fmla="*/ 5287619 h 8363974"/>
              <a:gd name="connsiteX358" fmla="*/ 1616117 w 9569264"/>
              <a:gd name="connsiteY358" fmla="*/ 5353918 h 8363974"/>
              <a:gd name="connsiteX359" fmla="*/ 1616117 w 9569264"/>
              <a:gd name="connsiteY359" fmla="*/ 5406750 h 8363974"/>
              <a:gd name="connsiteX360" fmla="*/ 1608865 w 9569264"/>
              <a:gd name="connsiteY360" fmla="*/ 5506199 h 8363974"/>
              <a:gd name="connsiteX361" fmla="*/ 1616117 w 9569264"/>
              <a:gd name="connsiteY361" fmla="*/ 5533133 h 8363974"/>
              <a:gd name="connsiteX362" fmla="*/ 1622333 w 9569264"/>
              <a:gd name="connsiteY362" fmla="*/ 5579750 h 8363974"/>
              <a:gd name="connsiteX363" fmla="*/ 1642016 w 9569264"/>
              <a:gd name="connsiteY363" fmla="*/ 5779683 h 8363974"/>
              <a:gd name="connsiteX364" fmla="*/ 1662736 w 9569264"/>
              <a:gd name="connsiteY364" fmla="*/ 5972365 h 8363974"/>
              <a:gd name="connsiteX365" fmla="*/ 1655484 w 9569264"/>
              <a:gd name="connsiteY365" fmla="*/ 6071814 h 8363974"/>
              <a:gd name="connsiteX366" fmla="*/ 1655484 w 9569264"/>
              <a:gd name="connsiteY366" fmla="*/ 6184730 h 8363974"/>
              <a:gd name="connsiteX367" fmla="*/ 1668952 w 9569264"/>
              <a:gd name="connsiteY367" fmla="*/ 6191981 h 8363974"/>
              <a:gd name="connsiteX368" fmla="*/ 1682419 w 9569264"/>
              <a:gd name="connsiteY368" fmla="*/ 6198196 h 8363974"/>
              <a:gd name="connsiteX369" fmla="*/ 1682419 w 9569264"/>
              <a:gd name="connsiteY369" fmla="*/ 6304897 h 8363974"/>
              <a:gd name="connsiteX370" fmla="*/ 1695887 w 9569264"/>
              <a:gd name="connsiteY370" fmla="*/ 6338046 h 8363974"/>
              <a:gd name="connsiteX371" fmla="*/ 1695887 w 9569264"/>
              <a:gd name="connsiteY371" fmla="*/ 6351514 h 8363974"/>
              <a:gd name="connsiteX372" fmla="*/ 1702103 w 9569264"/>
              <a:gd name="connsiteY372" fmla="*/ 6437495 h 8363974"/>
              <a:gd name="connsiteX373" fmla="*/ 1715570 w 9569264"/>
              <a:gd name="connsiteY373" fmla="*/ 6523477 h 8363974"/>
              <a:gd name="connsiteX374" fmla="*/ 1715570 w 9569264"/>
              <a:gd name="connsiteY374" fmla="*/ 6570094 h 8363974"/>
              <a:gd name="connsiteX375" fmla="*/ 1742505 w 9569264"/>
              <a:gd name="connsiteY375" fmla="*/ 6789710 h 8363974"/>
              <a:gd name="connsiteX376" fmla="*/ 1755973 w 9569264"/>
              <a:gd name="connsiteY376" fmla="*/ 6836326 h 8363974"/>
              <a:gd name="connsiteX377" fmla="*/ 1781872 w 9569264"/>
              <a:gd name="connsiteY377" fmla="*/ 6810428 h 8363974"/>
              <a:gd name="connsiteX378" fmla="*/ 2187973 w 9569264"/>
              <a:gd name="connsiteY378" fmla="*/ 6065598 h 8363974"/>
              <a:gd name="connsiteX379" fmla="*/ 2407600 w 9569264"/>
              <a:gd name="connsiteY379" fmla="*/ 5639833 h 8363974"/>
              <a:gd name="connsiteX380" fmla="*/ 2466650 w 9569264"/>
              <a:gd name="connsiteY380" fmla="*/ 5526918 h 8363974"/>
              <a:gd name="connsiteX381" fmla="*/ 2567139 w 9569264"/>
              <a:gd name="connsiteY381" fmla="*/ 5340451 h 8363974"/>
              <a:gd name="connsiteX382" fmla="*/ 2659341 w 9569264"/>
              <a:gd name="connsiteY382" fmla="*/ 5134302 h 8363974"/>
              <a:gd name="connsiteX383" fmla="*/ 2773298 w 9569264"/>
              <a:gd name="connsiteY383" fmla="*/ 4914686 h 8363974"/>
              <a:gd name="connsiteX384" fmla="*/ 2819916 w 9569264"/>
              <a:gd name="connsiteY384" fmla="*/ 4815237 h 8363974"/>
              <a:gd name="connsiteX385" fmla="*/ 3005356 w 9569264"/>
              <a:gd name="connsiteY385" fmla="*/ 4389472 h 8363974"/>
              <a:gd name="connsiteX386" fmla="*/ 3178363 w 9569264"/>
              <a:gd name="connsiteY386" fmla="*/ 3990641 h 8363974"/>
              <a:gd name="connsiteX387" fmla="*/ 3232233 w 9569264"/>
              <a:gd name="connsiteY387" fmla="*/ 3883941 h 8363974"/>
              <a:gd name="connsiteX388" fmla="*/ 3278852 w 9569264"/>
              <a:gd name="connsiteY388" fmla="*/ 3771025 h 8363974"/>
              <a:gd name="connsiteX389" fmla="*/ 3358622 w 9569264"/>
              <a:gd name="connsiteY389" fmla="*/ 3632211 h 8363974"/>
              <a:gd name="connsiteX390" fmla="*/ 3391773 w 9569264"/>
              <a:gd name="connsiteY390" fmla="*/ 3531726 h 8363974"/>
              <a:gd name="connsiteX391" fmla="*/ 3431140 w 9569264"/>
              <a:gd name="connsiteY391" fmla="*/ 3445745 h 8363974"/>
              <a:gd name="connsiteX392" fmla="*/ 3450824 w 9569264"/>
              <a:gd name="connsiteY392" fmla="*/ 3385661 h 8363974"/>
              <a:gd name="connsiteX393" fmla="*/ 3483975 w 9569264"/>
              <a:gd name="connsiteY393" fmla="*/ 3072812 h 8363974"/>
              <a:gd name="connsiteX394" fmla="*/ 3491226 w 9569264"/>
              <a:gd name="connsiteY394" fmla="*/ 2920531 h 8363974"/>
              <a:gd name="connsiteX395" fmla="*/ 3477759 w 9569264"/>
              <a:gd name="connsiteY395" fmla="*/ 2860447 h 8363974"/>
              <a:gd name="connsiteX396" fmla="*/ 3491226 w 9569264"/>
              <a:gd name="connsiteY396" fmla="*/ 2753747 h 8363974"/>
              <a:gd name="connsiteX397" fmla="*/ 3517126 w 9569264"/>
              <a:gd name="connsiteY397" fmla="*/ 2527915 h 8363974"/>
              <a:gd name="connsiteX398" fmla="*/ 3551313 w 9569264"/>
              <a:gd name="connsiteY398" fmla="*/ 2335233 h 8363974"/>
              <a:gd name="connsiteX399" fmla="*/ 3557529 w 9569264"/>
              <a:gd name="connsiteY399" fmla="*/ 2282401 h 8363974"/>
              <a:gd name="connsiteX400" fmla="*/ 3604147 w 9569264"/>
              <a:gd name="connsiteY400" fmla="*/ 1876319 h 8363974"/>
              <a:gd name="connsiteX401" fmla="*/ 3710853 w 9569264"/>
              <a:gd name="connsiteY401" fmla="*/ 1277554 h 8363974"/>
              <a:gd name="connsiteX402" fmla="*/ 3870392 w 9569264"/>
              <a:gd name="connsiteY402" fmla="*/ 785490 h 8363974"/>
              <a:gd name="connsiteX403" fmla="*/ 3883860 w 9569264"/>
              <a:gd name="connsiteY403" fmla="*/ 746125 h 8363974"/>
              <a:gd name="connsiteX404" fmla="*/ 3936695 w 9569264"/>
              <a:gd name="connsiteY404" fmla="*/ 679826 h 8363974"/>
              <a:gd name="connsiteX405" fmla="*/ 3996781 w 9569264"/>
              <a:gd name="connsiteY405" fmla="*/ 652891 h 8363974"/>
              <a:gd name="connsiteX406" fmla="*/ 4010249 w 9569264"/>
              <a:gd name="connsiteY406" fmla="*/ 646676 h 8363974"/>
              <a:gd name="connsiteX407" fmla="*/ 4082767 w 9569264"/>
              <a:gd name="connsiteY407" fmla="*/ 579341 h 8363974"/>
              <a:gd name="connsiteX408" fmla="*/ 4162536 w 9569264"/>
              <a:gd name="connsiteY408" fmla="*/ 526509 h 8363974"/>
              <a:gd name="connsiteX409" fmla="*/ 4222623 w 9569264"/>
              <a:gd name="connsiteY409" fmla="*/ 427060 h 8363974"/>
              <a:gd name="connsiteX410" fmla="*/ 4228839 w 9569264"/>
              <a:gd name="connsiteY410" fmla="*/ 413593 h 8363974"/>
              <a:gd name="connsiteX411" fmla="*/ 4275458 w 9569264"/>
              <a:gd name="connsiteY411" fmla="*/ 386659 h 8363974"/>
              <a:gd name="connsiteX412" fmla="*/ 4395630 w 9569264"/>
              <a:gd name="connsiteY412" fmla="*/ 366976 h 8363974"/>
              <a:gd name="connsiteX413" fmla="*/ 4714710 w 9569264"/>
              <a:gd name="connsiteY413" fmla="*/ 380443 h 8363974"/>
              <a:gd name="connsiteX414" fmla="*/ 4940552 w 9569264"/>
              <a:gd name="connsiteY414" fmla="*/ 393910 h 8363974"/>
              <a:gd name="connsiteX415" fmla="*/ 5127027 w 9569264"/>
              <a:gd name="connsiteY415" fmla="*/ 427060 h 8363974"/>
              <a:gd name="connsiteX416" fmla="*/ 5306250 w 9569264"/>
              <a:gd name="connsiteY416" fmla="*/ 499575 h 8363974"/>
              <a:gd name="connsiteX417" fmla="*/ 5319718 w 9569264"/>
              <a:gd name="connsiteY417" fmla="*/ 506826 h 8363974"/>
              <a:gd name="connsiteX418" fmla="*/ 5512408 w 9569264"/>
              <a:gd name="connsiteY418" fmla="*/ 619742 h 8363974"/>
              <a:gd name="connsiteX419" fmla="*/ 5646049 w 9569264"/>
              <a:gd name="connsiteY419" fmla="*/ 719191 h 8363974"/>
              <a:gd name="connsiteX420" fmla="*/ 5691632 w 9569264"/>
              <a:gd name="connsiteY420" fmla="*/ 798957 h 8363974"/>
              <a:gd name="connsiteX421" fmla="*/ 5758970 w 9569264"/>
              <a:gd name="connsiteY421" fmla="*/ 971956 h 8363974"/>
              <a:gd name="connsiteX422" fmla="*/ 5765186 w 9569264"/>
              <a:gd name="connsiteY422" fmla="*/ 1038256 h 8363974"/>
              <a:gd name="connsiteX423" fmla="*/ 5718567 w 9569264"/>
              <a:gd name="connsiteY423" fmla="*/ 1277554 h 8363974"/>
              <a:gd name="connsiteX424" fmla="*/ 5705099 w 9569264"/>
              <a:gd name="connsiteY424" fmla="*/ 1497170 h 8363974"/>
              <a:gd name="connsiteX425" fmla="*/ 5671948 w 9569264"/>
              <a:gd name="connsiteY425" fmla="*/ 1663954 h 8363974"/>
              <a:gd name="connsiteX426" fmla="*/ 5605646 w 9569264"/>
              <a:gd name="connsiteY426" fmla="*/ 1962300 h 8363974"/>
              <a:gd name="connsiteX427" fmla="*/ 5592178 w 9569264"/>
              <a:gd name="connsiteY427" fmla="*/ 2029635 h 8363974"/>
              <a:gd name="connsiteX428" fmla="*/ 5566279 w 9569264"/>
              <a:gd name="connsiteY428" fmla="*/ 2122869 h 8363974"/>
              <a:gd name="connsiteX429" fmla="*/ 5532092 w 9569264"/>
              <a:gd name="connsiteY429" fmla="*/ 2302084 h 8363974"/>
              <a:gd name="connsiteX430" fmla="*/ 5506193 w 9569264"/>
              <a:gd name="connsiteY430" fmla="*/ 2467832 h 8363974"/>
              <a:gd name="connsiteX431" fmla="*/ 5446106 w 9569264"/>
              <a:gd name="connsiteY431" fmla="*/ 2786896 h 8363974"/>
              <a:gd name="connsiteX432" fmla="*/ 5412955 w 9569264"/>
              <a:gd name="connsiteY432" fmla="*/ 3000297 h 8363974"/>
              <a:gd name="connsiteX433" fmla="*/ 5386020 w 9569264"/>
              <a:gd name="connsiteY433" fmla="*/ 3080063 h 8363974"/>
              <a:gd name="connsiteX434" fmla="*/ 5386020 w 9569264"/>
              <a:gd name="connsiteY434" fmla="*/ 3146362 h 8363974"/>
              <a:gd name="connsiteX435" fmla="*/ 5386020 w 9569264"/>
              <a:gd name="connsiteY435" fmla="*/ 3199194 h 8363974"/>
              <a:gd name="connsiteX436" fmla="*/ 5319718 w 9569264"/>
              <a:gd name="connsiteY436" fmla="*/ 3319362 h 8363974"/>
              <a:gd name="connsiteX437" fmla="*/ 5306250 w 9569264"/>
              <a:gd name="connsiteY437" fmla="*/ 3358727 h 8363974"/>
              <a:gd name="connsiteX438" fmla="*/ 5292782 w 9569264"/>
              <a:gd name="connsiteY438" fmla="*/ 3459212 h 8363974"/>
              <a:gd name="connsiteX439" fmla="*/ 5292782 w 9569264"/>
              <a:gd name="connsiteY439" fmla="*/ 3478894 h 8363974"/>
              <a:gd name="connsiteX440" fmla="*/ 5280351 w 9569264"/>
              <a:gd name="connsiteY440" fmla="*/ 3538978 h 8363974"/>
              <a:gd name="connsiteX441" fmla="*/ 5259631 w 9569264"/>
              <a:gd name="connsiteY441" fmla="*/ 3585594 h 8363974"/>
              <a:gd name="connsiteX442" fmla="*/ 5259631 w 9569264"/>
              <a:gd name="connsiteY442" fmla="*/ 3558660 h 8363974"/>
              <a:gd name="connsiteX443" fmla="*/ 5259631 w 9569264"/>
              <a:gd name="connsiteY443" fmla="*/ 3538978 h 8363974"/>
              <a:gd name="connsiteX444" fmla="*/ 5259631 w 9569264"/>
              <a:gd name="connsiteY444" fmla="*/ 3451960 h 8363974"/>
              <a:gd name="connsiteX445" fmla="*/ 5266883 w 9569264"/>
              <a:gd name="connsiteY445" fmla="*/ 3346296 h 8363974"/>
              <a:gd name="connsiteX446" fmla="*/ 5253415 w 9569264"/>
              <a:gd name="connsiteY446" fmla="*/ 3325577 h 8363974"/>
              <a:gd name="connsiteX447" fmla="*/ 5239948 w 9569264"/>
              <a:gd name="connsiteY447" fmla="*/ 3358727 h 8363974"/>
              <a:gd name="connsiteX448" fmla="*/ 5233732 w 9569264"/>
              <a:gd name="connsiteY448" fmla="*/ 3498577 h 8363974"/>
              <a:gd name="connsiteX449" fmla="*/ 5220264 w 9569264"/>
              <a:gd name="connsiteY449" fmla="*/ 3718193 h 8363974"/>
              <a:gd name="connsiteX450" fmla="*/ 5206797 w 9569264"/>
              <a:gd name="connsiteY450" fmla="*/ 3910875 h 8363974"/>
              <a:gd name="connsiteX451" fmla="*/ 5206797 w 9569264"/>
              <a:gd name="connsiteY451" fmla="*/ 3990641 h 8363974"/>
              <a:gd name="connsiteX452" fmla="*/ 5206797 w 9569264"/>
              <a:gd name="connsiteY452" fmla="*/ 4010324 h 8363974"/>
              <a:gd name="connsiteX453" fmla="*/ 5200581 w 9569264"/>
              <a:gd name="connsiteY453" fmla="*/ 4143958 h 8363974"/>
              <a:gd name="connsiteX454" fmla="*/ 5200581 w 9569264"/>
              <a:gd name="connsiteY454" fmla="*/ 4296239 h 8363974"/>
              <a:gd name="connsiteX455" fmla="*/ 5193329 w 9569264"/>
              <a:gd name="connsiteY455" fmla="*/ 4422622 h 8363974"/>
              <a:gd name="connsiteX456" fmla="*/ 5193329 w 9569264"/>
              <a:gd name="connsiteY456" fmla="*/ 4556256 h 8363974"/>
              <a:gd name="connsiteX457" fmla="*/ 5187113 w 9569264"/>
              <a:gd name="connsiteY457" fmla="*/ 4661920 h 8363974"/>
              <a:gd name="connsiteX458" fmla="*/ 5173645 w 9569264"/>
              <a:gd name="connsiteY458" fmla="*/ 4688854 h 8363974"/>
              <a:gd name="connsiteX459" fmla="*/ 5166394 w 9569264"/>
              <a:gd name="connsiteY459" fmla="*/ 4735471 h 8363974"/>
              <a:gd name="connsiteX460" fmla="*/ 5193329 w 9569264"/>
              <a:gd name="connsiteY460" fmla="*/ 4715788 h 8363974"/>
              <a:gd name="connsiteX461" fmla="*/ 5200581 w 9569264"/>
              <a:gd name="connsiteY461" fmla="*/ 4762405 h 8363974"/>
              <a:gd name="connsiteX462" fmla="*/ 5213012 w 9569264"/>
              <a:gd name="connsiteY462" fmla="*/ 5015171 h 8363974"/>
              <a:gd name="connsiteX463" fmla="*/ 5206797 w 9569264"/>
              <a:gd name="connsiteY463" fmla="*/ 5174703 h 8363974"/>
              <a:gd name="connsiteX464" fmla="*/ 5213012 w 9569264"/>
              <a:gd name="connsiteY464" fmla="*/ 5207853 h 8363974"/>
              <a:gd name="connsiteX465" fmla="*/ 5206797 w 9569264"/>
              <a:gd name="connsiteY465" fmla="*/ 5241002 h 8363974"/>
              <a:gd name="connsiteX466" fmla="*/ 5213012 w 9569264"/>
              <a:gd name="connsiteY466" fmla="*/ 5313517 h 8363974"/>
              <a:gd name="connsiteX467" fmla="*/ 5226480 w 9569264"/>
              <a:gd name="connsiteY467" fmla="*/ 5367385 h 8363974"/>
              <a:gd name="connsiteX468" fmla="*/ 5213012 w 9569264"/>
              <a:gd name="connsiteY468" fmla="*/ 5459582 h 8363974"/>
              <a:gd name="connsiteX469" fmla="*/ 5220264 w 9569264"/>
              <a:gd name="connsiteY469" fmla="*/ 5493768 h 8363974"/>
              <a:gd name="connsiteX470" fmla="*/ 5226480 w 9569264"/>
              <a:gd name="connsiteY470" fmla="*/ 5593216 h 8363974"/>
              <a:gd name="connsiteX471" fmla="*/ 5226480 w 9569264"/>
              <a:gd name="connsiteY471" fmla="*/ 5706132 h 8363974"/>
              <a:gd name="connsiteX472" fmla="*/ 5226480 w 9569264"/>
              <a:gd name="connsiteY472" fmla="*/ 5779683 h 8363974"/>
              <a:gd name="connsiteX473" fmla="*/ 5206797 w 9569264"/>
              <a:gd name="connsiteY473" fmla="*/ 5799366 h 8363974"/>
              <a:gd name="connsiteX474" fmla="*/ 5213012 w 9569264"/>
              <a:gd name="connsiteY474" fmla="*/ 5819048 h 8363974"/>
              <a:gd name="connsiteX475" fmla="*/ 5226480 w 9569264"/>
              <a:gd name="connsiteY475" fmla="*/ 5859449 h 8363974"/>
              <a:gd name="connsiteX476" fmla="*/ 5233732 w 9569264"/>
              <a:gd name="connsiteY476" fmla="*/ 5906066 h 8363974"/>
              <a:gd name="connsiteX477" fmla="*/ 5233732 w 9569264"/>
              <a:gd name="connsiteY477" fmla="*/ 5925748 h 8363974"/>
              <a:gd name="connsiteX478" fmla="*/ 5226480 w 9569264"/>
              <a:gd name="connsiteY478" fmla="*/ 5978580 h 8363974"/>
              <a:gd name="connsiteX479" fmla="*/ 5206797 w 9569264"/>
              <a:gd name="connsiteY479" fmla="*/ 6038664 h 8363974"/>
              <a:gd name="connsiteX480" fmla="*/ 5200581 w 9569264"/>
              <a:gd name="connsiteY480" fmla="*/ 6085280 h 8363974"/>
              <a:gd name="connsiteX481" fmla="*/ 5200581 w 9569264"/>
              <a:gd name="connsiteY481" fmla="*/ 6198196 h 8363974"/>
              <a:gd name="connsiteX482" fmla="*/ 5213012 w 9569264"/>
              <a:gd name="connsiteY482" fmla="*/ 6291430 h 8363974"/>
              <a:gd name="connsiteX483" fmla="*/ 5220264 w 9569264"/>
              <a:gd name="connsiteY483" fmla="*/ 6330795 h 8363974"/>
              <a:gd name="connsiteX484" fmla="*/ 5239948 w 9569264"/>
              <a:gd name="connsiteY484" fmla="*/ 6490328 h 8363974"/>
              <a:gd name="connsiteX485" fmla="*/ 5239948 w 9569264"/>
              <a:gd name="connsiteY485" fmla="*/ 6557662 h 8363974"/>
              <a:gd name="connsiteX486" fmla="*/ 5253415 w 9569264"/>
              <a:gd name="connsiteY486" fmla="*/ 6623962 h 8363974"/>
              <a:gd name="connsiteX487" fmla="*/ 5253415 w 9569264"/>
              <a:gd name="connsiteY487" fmla="*/ 6643644 h 8363974"/>
              <a:gd name="connsiteX488" fmla="*/ 5239948 w 9569264"/>
              <a:gd name="connsiteY488" fmla="*/ 6696476 h 8363974"/>
              <a:gd name="connsiteX489" fmla="*/ 5233732 w 9569264"/>
              <a:gd name="connsiteY489" fmla="*/ 6709944 h 8363974"/>
              <a:gd name="connsiteX490" fmla="*/ 5206797 w 9569264"/>
              <a:gd name="connsiteY490" fmla="*/ 6789710 h 8363974"/>
              <a:gd name="connsiteX491" fmla="*/ 5213012 w 9569264"/>
              <a:gd name="connsiteY491" fmla="*/ 6810428 h 8363974"/>
              <a:gd name="connsiteX492" fmla="*/ 5220264 w 9569264"/>
              <a:gd name="connsiteY492" fmla="*/ 6783494 h 8363974"/>
              <a:gd name="connsiteX493" fmla="*/ 5239948 w 9569264"/>
              <a:gd name="connsiteY493" fmla="*/ 6770027 h 8363974"/>
              <a:gd name="connsiteX494" fmla="*/ 5246164 w 9569264"/>
              <a:gd name="connsiteY494" fmla="*/ 6763812 h 8363974"/>
              <a:gd name="connsiteX495" fmla="*/ 5259631 w 9569264"/>
              <a:gd name="connsiteY495" fmla="*/ 6723410 h 8363974"/>
              <a:gd name="connsiteX496" fmla="*/ 5266883 w 9569264"/>
              <a:gd name="connsiteY496" fmla="*/ 6676794 h 8363974"/>
              <a:gd name="connsiteX497" fmla="*/ 5300034 w 9569264"/>
              <a:gd name="connsiteY497" fmla="*/ 6816644 h 8363974"/>
              <a:gd name="connsiteX498" fmla="*/ 5333185 w 9569264"/>
              <a:gd name="connsiteY498" fmla="*/ 6902626 h 8363974"/>
              <a:gd name="connsiteX499" fmla="*/ 5432639 w 9569264"/>
              <a:gd name="connsiteY499" fmla="*/ 6816644 h 8363974"/>
              <a:gd name="connsiteX500" fmla="*/ 5778653 w 9569264"/>
              <a:gd name="connsiteY500" fmla="*/ 6384663 h 8363974"/>
              <a:gd name="connsiteX501" fmla="*/ 5965128 w 9569264"/>
              <a:gd name="connsiteY501" fmla="*/ 6124646 h 8363974"/>
              <a:gd name="connsiteX502" fmla="*/ 6237589 w 9569264"/>
              <a:gd name="connsiteY502" fmla="*/ 5713384 h 8363974"/>
              <a:gd name="connsiteX503" fmla="*/ 6516265 w 9569264"/>
              <a:gd name="connsiteY503" fmla="*/ 5254469 h 8363974"/>
              <a:gd name="connsiteX504" fmla="*/ 6696525 w 9569264"/>
              <a:gd name="connsiteY504" fmla="*/ 4941620 h 8363974"/>
              <a:gd name="connsiteX505" fmla="*/ 6908899 w 9569264"/>
              <a:gd name="connsiteY505" fmla="*/ 4556256 h 8363974"/>
              <a:gd name="connsiteX506" fmla="*/ 7108841 w 9569264"/>
              <a:gd name="connsiteY506" fmla="*/ 4156389 h 8363974"/>
              <a:gd name="connsiteX507" fmla="*/ 7247661 w 9569264"/>
              <a:gd name="connsiteY507" fmla="*/ 3864258 h 8363974"/>
              <a:gd name="connsiteX508" fmla="*/ 7414453 w 9569264"/>
              <a:gd name="connsiteY508" fmla="*/ 3525511 h 8363974"/>
              <a:gd name="connsiteX509" fmla="*/ 7580209 w 9569264"/>
              <a:gd name="connsiteY509" fmla="*/ 3173296 h 8363974"/>
              <a:gd name="connsiteX510" fmla="*/ 7713849 w 9569264"/>
              <a:gd name="connsiteY510" fmla="*/ 2893597 h 8363974"/>
              <a:gd name="connsiteX511" fmla="*/ 7893073 w 9569264"/>
              <a:gd name="connsiteY511" fmla="*/ 2488550 h 8363974"/>
              <a:gd name="connsiteX512" fmla="*/ 8245303 w 9569264"/>
              <a:gd name="connsiteY512" fmla="*/ 1570721 h 8363974"/>
              <a:gd name="connsiteX513" fmla="*/ 8332325 w 9569264"/>
              <a:gd name="connsiteY513" fmla="*/ 1244404 h 8363974"/>
              <a:gd name="connsiteX514" fmla="*/ 8365475 w 9569264"/>
              <a:gd name="connsiteY514" fmla="*/ 905657 h 8363974"/>
              <a:gd name="connsiteX515" fmla="*/ 8385159 w 9569264"/>
              <a:gd name="connsiteY515" fmla="*/ 738873 h 8363974"/>
              <a:gd name="connsiteX516" fmla="*/ 8431778 w 9569264"/>
              <a:gd name="connsiteY516" fmla="*/ 639424 h 8363974"/>
              <a:gd name="connsiteX517" fmla="*/ 8445246 w 9569264"/>
              <a:gd name="connsiteY517" fmla="*/ 592808 h 8363974"/>
              <a:gd name="connsiteX518" fmla="*/ 8471145 w 9569264"/>
              <a:gd name="connsiteY518" fmla="*/ 539976 h 8363974"/>
              <a:gd name="connsiteX519" fmla="*/ 8498080 w 9569264"/>
              <a:gd name="connsiteY519" fmla="*/ 526509 h 8363974"/>
              <a:gd name="connsiteX520" fmla="*/ 8551951 w 9569264"/>
              <a:gd name="connsiteY520" fmla="*/ 440527 h 8363974"/>
              <a:gd name="connsiteX521" fmla="*/ 8618253 w 9569264"/>
              <a:gd name="connsiteY521" fmla="*/ 320360 h 8363974"/>
              <a:gd name="connsiteX522" fmla="*/ 8644152 w 9569264"/>
              <a:gd name="connsiteY522" fmla="*/ 260276 h 8363974"/>
              <a:gd name="connsiteX523" fmla="*/ 8704239 w 9569264"/>
              <a:gd name="connsiteY523" fmla="*/ 193977 h 8363974"/>
              <a:gd name="connsiteX524" fmla="*/ 8871030 w 9569264"/>
              <a:gd name="connsiteY524" fmla="*/ 94528 h 8363974"/>
              <a:gd name="connsiteX525" fmla="*/ 8923865 w 9569264"/>
              <a:gd name="connsiteY525" fmla="*/ 61378 h 8363974"/>
              <a:gd name="connsiteX526" fmla="*/ 8976699 w 9569264"/>
              <a:gd name="connsiteY526" fmla="*/ 47911 h 8363974"/>
              <a:gd name="connsiteX527" fmla="*/ 9089620 w 9569264"/>
              <a:gd name="connsiteY527" fmla="*/ 14762 h 8363974"/>
              <a:gd name="connsiteX528" fmla="*/ 9136239 w 9569264"/>
              <a:gd name="connsiteY528" fmla="*/ 0 h 83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9569264" h="8363974">
                <a:moveTo>
                  <a:pt x="3936695" y="7760371"/>
                </a:moveTo>
                <a:cubicBezTo>
                  <a:pt x="3950162" y="7773838"/>
                  <a:pt x="3942910" y="7800772"/>
                  <a:pt x="3963630" y="7814239"/>
                </a:cubicBezTo>
                <a:cubicBezTo>
                  <a:pt x="3983313" y="7826670"/>
                  <a:pt x="3983313" y="7853604"/>
                  <a:pt x="4002997" y="7867072"/>
                </a:cubicBezTo>
                <a:cubicBezTo>
                  <a:pt x="3996781" y="7826670"/>
                  <a:pt x="3963630" y="7793520"/>
                  <a:pt x="3936695" y="7760371"/>
                </a:cubicBezTo>
                <a:close/>
                <a:moveTo>
                  <a:pt x="5160178" y="5653300"/>
                </a:moveTo>
                <a:cubicBezTo>
                  <a:pt x="5146710" y="5653300"/>
                  <a:pt x="5146710" y="5666767"/>
                  <a:pt x="5140494" y="5672982"/>
                </a:cubicBezTo>
                <a:cubicBezTo>
                  <a:pt x="5140494" y="5679198"/>
                  <a:pt x="5140494" y="5686450"/>
                  <a:pt x="5140494" y="5692665"/>
                </a:cubicBezTo>
                <a:cubicBezTo>
                  <a:pt x="5133243" y="5739282"/>
                  <a:pt x="5160178" y="5785898"/>
                  <a:pt x="5140494" y="5839766"/>
                </a:cubicBezTo>
                <a:cubicBezTo>
                  <a:pt x="5160178" y="5879132"/>
                  <a:pt x="5153962" y="5919533"/>
                  <a:pt x="5160178" y="5952682"/>
                </a:cubicBezTo>
                <a:cubicBezTo>
                  <a:pt x="5166394" y="5992048"/>
                  <a:pt x="5160178" y="6025197"/>
                  <a:pt x="5179861" y="6065598"/>
                </a:cubicBezTo>
                <a:cubicBezTo>
                  <a:pt x="5206797" y="6025197"/>
                  <a:pt x="5200581" y="5985832"/>
                  <a:pt x="5200581" y="5945431"/>
                </a:cubicBezTo>
                <a:cubicBezTo>
                  <a:pt x="5200581" y="5885347"/>
                  <a:pt x="5187113" y="5832515"/>
                  <a:pt x="5187113" y="5772432"/>
                </a:cubicBezTo>
                <a:cubicBezTo>
                  <a:pt x="5187113" y="5752749"/>
                  <a:pt x="5187113" y="5725815"/>
                  <a:pt x="5166394" y="5713384"/>
                </a:cubicBezTo>
                <a:cubicBezTo>
                  <a:pt x="5153962" y="5706132"/>
                  <a:pt x="5153962" y="5692665"/>
                  <a:pt x="5160178" y="5679198"/>
                </a:cubicBezTo>
                <a:cubicBezTo>
                  <a:pt x="5166394" y="5672982"/>
                  <a:pt x="5166394" y="5659516"/>
                  <a:pt x="5160178" y="5653300"/>
                </a:cubicBezTo>
                <a:close/>
                <a:moveTo>
                  <a:pt x="1595398" y="5626366"/>
                </a:moveTo>
                <a:cubicBezTo>
                  <a:pt x="1602649" y="5713384"/>
                  <a:pt x="1602649" y="5805581"/>
                  <a:pt x="1622333" y="5892598"/>
                </a:cubicBezTo>
                <a:cubicBezTo>
                  <a:pt x="1629585" y="5845982"/>
                  <a:pt x="1622333" y="5793150"/>
                  <a:pt x="1616117" y="5746534"/>
                </a:cubicBezTo>
                <a:cubicBezTo>
                  <a:pt x="1608865" y="5733066"/>
                  <a:pt x="1602649" y="5713384"/>
                  <a:pt x="1608865" y="5699916"/>
                </a:cubicBezTo>
                <a:cubicBezTo>
                  <a:pt x="1616117" y="5672982"/>
                  <a:pt x="1608865" y="5646048"/>
                  <a:pt x="1595398" y="5626366"/>
                </a:cubicBezTo>
                <a:close/>
                <a:moveTo>
                  <a:pt x="1536347" y="5426432"/>
                </a:moveTo>
                <a:cubicBezTo>
                  <a:pt x="1515628" y="5447151"/>
                  <a:pt x="1522879" y="5473049"/>
                  <a:pt x="1522879" y="5493768"/>
                </a:cubicBezTo>
                <a:cubicBezTo>
                  <a:pt x="1522879" y="5513450"/>
                  <a:pt x="1529095" y="5540384"/>
                  <a:pt x="1515628" y="5552816"/>
                </a:cubicBezTo>
                <a:cubicBezTo>
                  <a:pt x="1503196" y="5573534"/>
                  <a:pt x="1503196" y="5599432"/>
                  <a:pt x="1503196" y="5620150"/>
                </a:cubicBezTo>
                <a:cubicBezTo>
                  <a:pt x="1509412" y="5646048"/>
                  <a:pt x="1509412" y="5672982"/>
                  <a:pt x="1503196" y="5699916"/>
                </a:cubicBezTo>
                <a:cubicBezTo>
                  <a:pt x="1495944" y="5725815"/>
                  <a:pt x="1482477" y="5746534"/>
                  <a:pt x="1503196" y="5772432"/>
                </a:cubicBezTo>
                <a:cubicBezTo>
                  <a:pt x="1509412" y="5779683"/>
                  <a:pt x="1503196" y="5785898"/>
                  <a:pt x="1503196" y="5785898"/>
                </a:cubicBezTo>
                <a:cubicBezTo>
                  <a:pt x="1495944" y="5819048"/>
                  <a:pt x="1470045" y="5852198"/>
                  <a:pt x="1476261" y="5885347"/>
                </a:cubicBezTo>
                <a:cubicBezTo>
                  <a:pt x="1482477" y="5931964"/>
                  <a:pt x="1476261" y="5978580"/>
                  <a:pt x="1489728" y="6025197"/>
                </a:cubicBezTo>
                <a:cubicBezTo>
                  <a:pt x="1503196" y="6085280"/>
                  <a:pt x="1495944" y="6145364"/>
                  <a:pt x="1509412" y="6204412"/>
                </a:cubicBezTo>
                <a:cubicBezTo>
                  <a:pt x="1515628" y="6225130"/>
                  <a:pt x="1509412" y="6244813"/>
                  <a:pt x="1509412" y="6264496"/>
                </a:cubicBezTo>
                <a:cubicBezTo>
                  <a:pt x="1509412" y="6297646"/>
                  <a:pt x="1482477" y="6338046"/>
                  <a:pt x="1515628" y="6371196"/>
                </a:cubicBezTo>
                <a:cubicBezTo>
                  <a:pt x="1522879" y="6377412"/>
                  <a:pt x="1515628" y="6384663"/>
                  <a:pt x="1515628" y="6390878"/>
                </a:cubicBezTo>
                <a:cubicBezTo>
                  <a:pt x="1509412" y="6410561"/>
                  <a:pt x="1503196" y="6424028"/>
                  <a:pt x="1509412" y="6443710"/>
                </a:cubicBezTo>
                <a:cubicBezTo>
                  <a:pt x="1522879" y="6450962"/>
                  <a:pt x="1522879" y="6431280"/>
                  <a:pt x="1536347" y="6437495"/>
                </a:cubicBezTo>
                <a:cubicBezTo>
                  <a:pt x="1536347" y="6457178"/>
                  <a:pt x="1536347" y="6477896"/>
                  <a:pt x="1536347" y="6497579"/>
                </a:cubicBezTo>
                <a:cubicBezTo>
                  <a:pt x="1529095" y="6511046"/>
                  <a:pt x="1529095" y="6517262"/>
                  <a:pt x="1536347" y="6530728"/>
                </a:cubicBezTo>
                <a:cubicBezTo>
                  <a:pt x="1542563" y="6557662"/>
                  <a:pt x="1562246" y="6583560"/>
                  <a:pt x="1542563" y="6616710"/>
                </a:cubicBezTo>
                <a:cubicBezTo>
                  <a:pt x="1529095" y="6630177"/>
                  <a:pt x="1536347" y="6657111"/>
                  <a:pt x="1549815" y="6670578"/>
                </a:cubicBezTo>
                <a:cubicBezTo>
                  <a:pt x="1556030" y="6684045"/>
                  <a:pt x="1556030" y="6663327"/>
                  <a:pt x="1562246" y="6670578"/>
                </a:cubicBezTo>
                <a:cubicBezTo>
                  <a:pt x="1569498" y="6676794"/>
                  <a:pt x="1569498" y="6684045"/>
                  <a:pt x="1569498" y="6690261"/>
                </a:cubicBezTo>
                <a:cubicBezTo>
                  <a:pt x="1562246" y="6709944"/>
                  <a:pt x="1569498" y="6729626"/>
                  <a:pt x="1575714" y="6750344"/>
                </a:cubicBezTo>
                <a:cubicBezTo>
                  <a:pt x="1589182" y="6770027"/>
                  <a:pt x="1582966" y="6796961"/>
                  <a:pt x="1569498" y="6822859"/>
                </a:cubicBezTo>
                <a:cubicBezTo>
                  <a:pt x="1536347" y="6717195"/>
                  <a:pt x="1522879" y="6616710"/>
                  <a:pt x="1489728" y="6517262"/>
                </a:cubicBezTo>
                <a:cubicBezTo>
                  <a:pt x="1482477" y="6544196"/>
                  <a:pt x="1470045" y="6570094"/>
                  <a:pt x="1476261" y="6603243"/>
                </a:cubicBezTo>
                <a:cubicBezTo>
                  <a:pt x="1489728" y="6670578"/>
                  <a:pt x="1495944" y="6736878"/>
                  <a:pt x="1503196" y="6803176"/>
                </a:cubicBezTo>
                <a:cubicBezTo>
                  <a:pt x="1515628" y="6902626"/>
                  <a:pt x="1542563" y="7003110"/>
                  <a:pt x="1556030" y="7102559"/>
                </a:cubicBezTo>
                <a:cubicBezTo>
                  <a:pt x="1556030" y="7116026"/>
                  <a:pt x="1562246" y="7135708"/>
                  <a:pt x="1575714" y="7149176"/>
                </a:cubicBezTo>
                <a:cubicBezTo>
                  <a:pt x="1602649" y="7122242"/>
                  <a:pt x="1608865" y="7102559"/>
                  <a:pt x="1602649" y="7069410"/>
                </a:cubicBezTo>
                <a:cubicBezTo>
                  <a:pt x="1582966" y="7009326"/>
                  <a:pt x="1582966" y="6936811"/>
                  <a:pt x="1569498" y="6876728"/>
                </a:cubicBezTo>
                <a:cubicBezTo>
                  <a:pt x="1562246" y="6849793"/>
                  <a:pt x="1569498" y="6836326"/>
                  <a:pt x="1589182" y="6830110"/>
                </a:cubicBezTo>
                <a:cubicBezTo>
                  <a:pt x="1595398" y="6843578"/>
                  <a:pt x="1595398" y="6856009"/>
                  <a:pt x="1602649" y="6863260"/>
                </a:cubicBezTo>
                <a:cubicBezTo>
                  <a:pt x="1608865" y="6902626"/>
                  <a:pt x="1622333" y="6936811"/>
                  <a:pt x="1616117" y="6976176"/>
                </a:cubicBezTo>
                <a:cubicBezTo>
                  <a:pt x="1616117" y="7009326"/>
                  <a:pt x="1629585" y="7022792"/>
                  <a:pt x="1642016" y="7049726"/>
                </a:cubicBezTo>
                <a:cubicBezTo>
                  <a:pt x="1676203" y="6989643"/>
                  <a:pt x="1709354" y="6943026"/>
                  <a:pt x="1742505" y="6890194"/>
                </a:cubicBezTo>
                <a:cubicBezTo>
                  <a:pt x="1748721" y="6876728"/>
                  <a:pt x="1742505" y="6863260"/>
                  <a:pt x="1742505" y="6849793"/>
                </a:cubicBezTo>
                <a:cubicBezTo>
                  <a:pt x="1735254" y="6776242"/>
                  <a:pt x="1715570" y="6703728"/>
                  <a:pt x="1709354" y="6630177"/>
                </a:cubicBezTo>
                <a:cubicBezTo>
                  <a:pt x="1695887" y="6550411"/>
                  <a:pt x="1682419" y="6464429"/>
                  <a:pt x="1676203" y="6384663"/>
                </a:cubicBezTo>
                <a:cubicBezTo>
                  <a:pt x="1662736" y="6284178"/>
                  <a:pt x="1635800" y="6191981"/>
                  <a:pt x="1622333" y="6091496"/>
                </a:cubicBezTo>
                <a:cubicBezTo>
                  <a:pt x="1602649" y="5931964"/>
                  <a:pt x="1582966" y="5772432"/>
                  <a:pt x="1562246" y="5612899"/>
                </a:cubicBezTo>
                <a:cubicBezTo>
                  <a:pt x="1556030" y="5552816"/>
                  <a:pt x="1556030" y="5493768"/>
                  <a:pt x="1536347" y="5426432"/>
                </a:cubicBezTo>
                <a:close/>
                <a:moveTo>
                  <a:pt x="5133243" y="5373600"/>
                </a:moveTo>
                <a:cubicBezTo>
                  <a:pt x="5113559" y="5400534"/>
                  <a:pt x="5119775" y="5426432"/>
                  <a:pt x="5119775" y="5447151"/>
                </a:cubicBezTo>
                <a:cubicBezTo>
                  <a:pt x="5119775" y="5486516"/>
                  <a:pt x="5127027" y="5513450"/>
                  <a:pt x="5140494" y="5546600"/>
                </a:cubicBezTo>
                <a:cubicBezTo>
                  <a:pt x="5140494" y="5552816"/>
                  <a:pt x="5146710" y="5560067"/>
                  <a:pt x="5153962" y="5552816"/>
                </a:cubicBezTo>
                <a:cubicBezTo>
                  <a:pt x="5160178" y="5552816"/>
                  <a:pt x="5160178" y="5546600"/>
                  <a:pt x="5160178" y="5540384"/>
                </a:cubicBezTo>
                <a:cubicBezTo>
                  <a:pt x="5146710" y="5526918"/>
                  <a:pt x="5146710" y="5513450"/>
                  <a:pt x="5153962" y="5499983"/>
                </a:cubicBezTo>
                <a:cubicBezTo>
                  <a:pt x="5166394" y="5453366"/>
                  <a:pt x="5140494" y="5420217"/>
                  <a:pt x="5133243" y="5373600"/>
                </a:cubicBezTo>
                <a:close/>
                <a:moveTo>
                  <a:pt x="9136239" y="0"/>
                </a:moveTo>
                <a:cubicBezTo>
                  <a:pt x="9151261" y="0"/>
                  <a:pt x="9166283" y="4921"/>
                  <a:pt x="9182858" y="14762"/>
                </a:cubicBezTo>
                <a:cubicBezTo>
                  <a:pt x="9190110" y="20977"/>
                  <a:pt x="9202541" y="20977"/>
                  <a:pt x="9209793" y="14762"/>
                </a:cubicBezTo>
                <a:cubicBezTo>
                  <a:pt x="9229476" y="14762"/>
                  <a:pt x="9242944" y="7510"/>
                  <a:pt x="9262628" y="7510"/>
                </a:cubicBezTo>
                <a:cubicBezTo>
                  <a:pt x="9328930" y="-4921"/>
                  <a:pt x="9375549" y="20977"/>
                  <a:pt x="9415951" y="74845"/>
                </a:cubicBezTo>
                <a:cubicBezTo>
                  <a:pt x="9429419" y="94528"/>
                  <a:pt x="9442887" y="114210"/>
                  <a:pt x="9468786" y="127678"/>
                </a:cubicBezTo>
                <a:cubicBezTo>
                  <a:pt x="9482254" y="141145"/>
                  <a:pt x="9488470" y="154612"/>
                  <a:pt x="9495721" y="174294"/>
                </a:cubicBezTo>
                <a:cubicBezTo>
                  <a:pt x="9495721" y="207444"/>
                  <a:pt x="9509189" y="246809"/>
                  <a:pt x="9528872" y="273743"/>
                </a:cubicBezTo>
                <a:cubicBezTo>
                  <a:pt x="9548556" y="314144"/>
                  <a:pt x="9548556" y="353509"/>
                  <a:pt x="9562024" y="393910"/>
                </a:cubicBezTo>
                <a:cubicBezTo>
                  <a:pt x="9581707" y="446742"/>
                  <a:pt x="9555808" y="499575"/>
                  <a:pt x="9548556" y="553443"/>
                </a:cubicBezTo>
                <a:cubicBezTo>
                  <a:pt x="9535088" y="633209"/>
                  <a:pt x="9528872" y="705724"/>
                  <a:pt x="9495721" y="773059"/>
                </a:cubicBezTo>
                <a:cubicBezTo>
                  <a:pt x="9476038" y="825891"/>
                  <a:pt x="9449103" y="878723"/>
                  <a:pt x="9429419" y="938807"/>
                </a:cubicBezTo>
                <a:cubicBezTo>
                  <a:pt x="9408700" y="1012357"/>
                  <a:pt x="9362081" y="1078657"/>
                  <a:pt x="9322714" y="1144956"/>
                </a:cubicBezTo>
                <a:cubicBezTo>
                  <a:pt x="9262628" y="1230937"/>
                  <a:pt x="9202541" y="1310704"/>
                  <a:pt x="9143491" y="1397721"/>
                </a:cubicBezTo>
                <a:cubicBezTo>
                  <a:pt x="9110340" y="1444338"/>
                  <a:pt x="9069937" y="1490955"/>
                  <a:pt x="9036786" y="1543787"/>
                </a:cubicBezTo>
                <a:cubicBezTo>
                  <a:pt x="9003635" y="1596619"/>
                  <a:pt x="8970483" y="1663954"/>
                  <a:pt x="8937332" y="1716786"/>
                </a:cubicBezTo>
                <a:cubicBezTo>
                  <a:pt x="8917649" y="1756151"/>
                  <a:pt x="8890714" y="1783085"/>
                  <a:pt x="8871030" y="1823486"/>
                </a:cubicBezTo>
                <a:cubicBezTo>
                  <a:pt x="8850311" y="1862852"/>
                  <a:pt x="8810944" y="1896001"/>
                  <a:pt x="8797476" y="1936402"/>
                </a:cubicBezTo>
                <a:cubicBezTo>
                  <a:pt x="8797476" y="1949869"/>
                  <a:pt x="8791260" y="1949869"/>
                  <a:pt x="8784008" y="1956085"/>
                </a:cubicBezTo>
                <a:cubicBezTo>
                  <a:pt x="8758109" y="1969552"/>
                  <a:pt x="8737390" y="2002701"/>
                  <a:pt x="8737390" y="2035851"/>
                </a:cubicBezTo>
                <a:cubicBezTo>
                  <a:pt x="8731174" y="2055534"/>
                  <a:pt x="8731174" y="2076252"/>
                  <a:pt x="8711490" y="2088683"/>
                </a:cubicBezTo>
                <a:cubicBezTo>
                  <a:pt x="8678339" y="2122869"/>
                  <a:pt x="8644152" y="2162234"/>
                  <a:pt x="8624469" y="2208850"/>
                </a:cubicBezTo>
                <a:cubicBezTo>
                  <a:pt x="8598569" y="2275150"/>
                  <a:pt x="8564382" y="2341449"/>
                  <a:pt x="8531231" y="2401532"/>
                </a:cubicBezTo>
                <a:cubicBezTo>
                  <a:pt x="8517764" y="2434682"/>
                  <a:pt x="8511548" y="2461616"/>
                  <a:pt x="8505332" y="2488550"/>
                </a:cubicBezTo>
                <a:cubicBezTo>
                  <a:pt x="8478397" y="2541382"/>
                  <a:pt x="8451461" y="2587999"/>
                  <a:pt x="8425562" y="2634615"/>
                </a:cubicBezTo>
                <a:cubicBezTo>
                  <a:pt x="8418310" y="2640831"/>
                  <a:pt x="8418310" y="2640831"/>
                  <a:pt x="8425562" y="2648082"/>
                </a:cubicBezTo>
                <a:cubicBezTo>
                  <a:pt x="8437994" y="2654298"/>
                  <a:pt x="8425562" y="2667765"/>
                  <a:pt x="8425562" y="2673981"/>
                </a:cubicBezTo>
                <a:cubicBezTo>
                  <a:pt x="8385159" y="2720597"/>
                  <a:pt x="8371691" y="2780681"/>
                  <a:pt x="8332325" y="2833513"/>
                </a:cubicBezTo>
                <a:cubicBezTo>
                  <a:pt x="8318857" y="2846980"/>
                  <a:pt x="8305389" y="2866663"/>
                  <a:pt x="8305389" y="2887381"/>
                </a:cubicBezTo>
                <a:cubicBezTo>
                  <a:pt x="8299173" y="2946429"/>
                  <a:pt x="8272238" y="3000297"/>
                  <a:pt x="8252555" y="3046914"/>
                </a:cubicBezTo>
                <a:cubicBezTo>
                  <a:pt x="8231835" y="3086279"/>
                  <a:pt x="8212152" y="3126680"/>
                  <a:pt x="8185217" y="3166045"/>
                </a:cubicBezTo>
                <a:cubicBezTo>
                  <a:pt x="8159317" y="3226128"/>
                  <a:pt x="8132382" y="3286212"/>
                  <a:pt x="8112699" y="3352511"/>
                </a:cubicBezTo>
                <a:cubicBezTo>
                  <a:pt x="8105447" y="3385661"/>
                  <a:pt x="8079547" y="3418810"/>
                  <a:pt x="8058828" y="3451960"/>
                </a:cubicBezTo>
                <a:cubicBezTo>
                  <a:pt x="8052612" y="3472679"/>
                  <a:pt x="8039145" y="3492361"/>
                  <a:pt x="8032929" y="3512044"/>
                </a:cubicBezTo>
                <a:cubicBezTo>
                  <a:pt x="8012209" y="3572127"/>
                  <a:pt x="7986310" y="3624960"/>
                  <a:pt x="7966627" y="3685043"/>
                </a:cubicBezTo>
                <a:cubicBezTo>
                  <a:pt x="7959375" y="3691259"/>
                  <a:pt x="7959375" y="3704726"/>
                  <a:pt x="7945907" y="3711977"/>
                </a:cubicBezTo>
                <a:cubicBezTo>
                  <a:pt x="7933475" y="3724408"/>
                  <a:pt x="7933475" y="3737875"/>
                  <a:pt x="7926223" y="3751342"/>
                </a:cubicBezTo>
                <a:cubicBezTo>
                  <a:pt x="7926223" y="3764809"/>
                  <a:pt x="7933475" y="3771025"/>
                  <a:pt x="7945907" y="3771025"/>
                </a:cubicBezTo>
                <a:cubicBezTo>
                  <a:pt x="7966627" y="3778276"/>
                  <a:pt x="7972842" y="3784492"/>
                  <a:pt x="7966627" y="3804175"/>
                </a:cubicBezTo>
                <a:cubicBezTo>
                  <a:pt x="7926223" y="3864258"/>
                  <a:pt x="7912756" y="3937809"/>
                  <a:pt x="7879605" y="4004108"/>
                </a:cubicBezTo>
                <a:cubicBezTo>
                  <a:pt x="7859921" y="4031042"/>
                  <a:pt x="7846453" y="4070407"/>
                  <a:pt x="7840237" y="4110808"/>
                </a:cubicBezTo>
                <a:cubicBezTo>
                  <a:pt x="7813303" y="4183323"/>
                  <a:pt x="7780151" y="4249622"/>
                  <a:pt x="7747000" y="4316957"/>
                </a:cubicBezTo>
                <a:cubicBezTo>
                  <a:pt x="7720065" y="4362538"/>
                  <a:pt x="7713849" y="4409155"/>
                  <a:pt x="7680698" y="4449556"/>
                </a:cubicBezTo>
                <a:cubicBezTo>
                  <a:pt x="7673446" y="4449556"/>
                  <a:pt x="7673446" y="4463023"/>
                  <a:pt x="7673446" y="4469238"/>
                </a:cubicBezTo>
                <a:cubicBezTo>
                  <a:pt x="7673446" y="4488921"/>
                  <a:pt x="7667231" y="4502388"/>
                  <a:pt x="7653763" y="4523106"/>
                </a:cubicBezTo>
                <a:cubicBezTo>
                  <a:pt x="7647547" y="4529322"/>
                  <a:pt x="7647547" y="4542789"/>
                  <a:pt x="7640295" y="4556256"/>
                </a:cubicBezTo>
                <a:cubicBezTo>
                  <a:pt x="7607144" y="4589406"/>
                  <a:pt x="7587461" y="4636022"/>
                  <a:pt x="7567777" y="4675387"/>
                </a:cubicBezTo>
                <a:cubicBezTo>
                  <a:pt x="7554309" y="4696106"/>
                  <a:pt x="7534626" y="4696106"/>
                  <a:pt x="7527374" y="4715788"/>
                </a:cubicBezTo>
                <a:cubicBezTo>
                  <a:pt x="7521159" y="4735471"/>
                  <a:pt x="7507691" y="4755154"/>
                  <a:pt x="7500439" y="4768621"/>
                </a:cubicBezTo>
                <a:cubicBezTo>
                  <a:pt x="7480755" y="4795555"/>
                  <a:pt x="7480755" y="4815237"/>
                  <a:pt x="7467287" y="4842171"/>
                </a:cubicBezTo>
                <a:cubicBezTo>
                  <a:pt x="7434137" y="4895003"/>
                  <a:pt x="7408237" y="4955087"/>
                  <a:pt x="7374050" y="5007919"/>
                </a:cubicBezTo>
                <a:cubicBezTo>
                  <a:pt x="7348151" y="5060751"/>
                  <a:pt x="7315000" y="5120835"/>
                  <a:pt x="7280813" y="5174703"/>
                </a:cubicBezTo>
                <a:cubicBezTo>
                  <a:pt x="7261129" y="5200601"/>
                  <a:pt x="7241446" y="5227535"/>
                  <a:pt x="7227978" y="5260685"/>
                </a:cubicBezTo>
                <a:cubicBezTo>
                  <a:pt x="7214511" y="5300050"/>
                  <a:pt x="7181359" y="5326984"/>
                  <a:pt x="7161676" y="5367385"/>
                </a:cubicBezTo>
                <a:cubicBezTo>
                  <a:pt x="7148209" y="5393283"/>
                  <a:pt x="7141993" y="5420217"/>
                  <a:pt x="7121273" y="5447151"/>
                </a:cubicBezTo>
                <a:cubicBezTo>
                  <a:pt x="7108841" y="5453366"/>
                  <a:pt x="7108841" y="5473049"/>
                  <a:pt x="7108841" y="5493768"/>
                </a:cubicBezTo>
                <a:cubicBezTo>
                  <a:pt x="7121273" y="5519666"/>
                  <a:pt x="7108841" y="5546600"/>
                  <a:pt x="7101589" y="5573534"/>
                </a:cubicBezTo>
                <a:cubicBezTo>
                  <a:pt x="7101589" y="5587001"/>
                  <a:pt x="7088122" y="5599432"/>
                  <a:pt x="7074655" y="5606684"/>
                </a:cubicBezTo>
                <a:cubicBezTo>
                  <a:pt x="7054971" y="5573534"/>
                  <a:pt x="7095373" y="5560067"/>
                  <a:pt x="7088122" y="5526918"/>
                </a:cubicBezTo>
                <a:cubicBezTo>
                  <a:pt x="7062223" y="5540384"/>
                  <a:pt x="7054971" y="5566282"/>
                  <a:pt x="7041503" y="5587001"/>
                </a:cubicBezTo>
                <a:cubicBezTo>
                  <a:pt x="7002136" y="5646048"/>
                  <a:pt x="6968985" y="5706132"/>
                  <a:pt x="6949301" y="5779683"/>
                </a:cubicBezTo>
                <a:cubicBezTo>
                  <a:pt x="6935834" y="5839766"/>
                  <a:pt x="6928582" y="5898814"/>
                  <a:pt x="6928582" y="5965114"/>
                </a:cubicBezTo>
                <a:cubicBezTo>
                  <a:pt x="6935834" y="5972365"/>
                  <a:pt x="6928582" y="5985832"/>
                  <a:pt x="6922367" y="5992048"/>
                </a:cubicBezTo>
                <a:cubicBezTo>
                  <a:pt x="6856064" y="6098748"/>
                  <a:pt x="6795977" y="6211664"/>
                  <a:pt x="6735891" y="6318364"/>
                </a:cubicBezTo>
                <a:cubicBezTo>
                  <a:pt x="6649905" y="6484112"/>
                  <a:pt x="6529733" y="6637428"/>
                  <a:pt x="6430280" y="6796961"/>
                </a:cubicBezTo>
                <a:cubicBezTo>
                  <a:pt x="6377445" y="6876728"/>
                  <a:pt x="6330826" y="6956494"/>
                  <a:pt x="6284208" y="7036260"/>
                </a:cubicBezTo>
                <a:cubicBezTo>
                  <a:pt x="6257272" y="7075625"/>
                  <a:pt x="6230337" y="7116026"/>
                  <a:pt x="6204438" y="7155391"/>
                </a:cubicBezTo>
                <a:cubicBezTo>
                  <a:pt x="6177503" y="7188540"/>
                  <a:pt x="6150567" y="7222726"/>
                  <a:pt x="6137100" y="7262092"/>
                </a:cubicBezTo>
                <a:cubicBezTo>
                  <a:pt x="6117416" y="7341858"/>
                  <a:pt x="6057330" y="7394690"/>
                  <a:pt x="6010711" y="7454774"/>
                </a:cubicBezTo>
                <a:cubicBezTo>
                  <a:pt x="5938193" y="7554222"/>
                  <a:pt x="5858423" y="7641240"/>
                  <a:pt x="5771401" y="7727222"/>
                </a:cubicBezTo>
                <a:cubicBezTo>
                  <a:pt x="5705099" y="7793520"/>
                  <a:pt x="5625329" y="7847389"/>
                  <a:pt x="5545560" y="7900221"/>
                </a:cubicBezTo>
                <a:cubicBezTo>
                  <a:pt x="5492725" y="7933370"/>
                  <a:pt x="5439890" y="7960304"/>
                  <a:pt x="5393272" y="8006921"/>
                </a:cubicBezTo>
                <a:cubicBezTo>
                  <a:pt x="5393272" y="8013136"/>
                  <a:pt x="5386020" y="8020388"/>
                  <a:pt x="5379804" y="8033855"/>
                </a:cubicBezTo>
                <a:cubicBezTo>
                  <a:pt x="5372552" y="8046286"/>
                  <a:pt x="5366336" y="8059754"/>
                  <a:pt x="5346653" y="8059754"/>
                </a:cubicBezTo>
                <a:cubicBezTo>
                  <a:pt x="5339401" y="8059754"/>
                  <a:pt x="5339401" y="8067005"/>
                  <a:pt x="5333185" y="8067005"/>
                </a:cubicBezTo>
                <a:cubicBezTo>
                  <a:pt x="5306250" y="8092903"/>
                  <a:pt x="5266883" y="8106370"/>
                  <a:pt x="5233732" y="8119837"/>
                </a:cubicBezTo>
                <a:cubicBezTo>
                  <a:pt x="5193329" y="8139520"/>
                  <a:pt x="5179861" y="8172669"/>
                  <a:pt x="5187113" y="8213070"/>
                </a:cubicBezTo>
                <a:cubicBezTo>
                  <a:pt x="5187113" y="8240004"/>
                  <a:pt x="5153962" y="8273154"/>
                  <a:pt x="5133243" y="8273154"/>
                </a:cubicBezTo>
                <a:cubicBezTo>
                  <a:pt x="5093876" y="8265902"/>
                  <a:pt x="5060725" y="8265902"/>
                  <a:pt x="5020322" y="8279370"/>
                </a:cubicBezTo>
                <a:cubicBezTo>
                  <a:pt x="5014106" y="8286621"/>
                  <a:pt x="5000638" y="8286621"/>
                  <a:pt x="4993386" y="8279370"/>
                </a:cubicBezTo>
                <a:cubicBezTo>
                  <a:pt x="4973703" y="8273154"/>
                  <a:pt x="4960235" y="8279370"/>
                  <a:pt x="4946768" y="8299052"/>
                </a:cubicBezTo>
                <a:cubicBezTo>
                  <a:pt x="4940552" y="8319770"/>
                  <a:pt x="4920868" y="8319770"/>
                  <a:pt x="4901185" y="8319770"/>
                </a:cubicBezTo>
                <a:cubicBezTo>
                  <a:pt x="4854566" y="8312519"/>
                  <a:pt x="4807947" y="8306304"/>
                  <a:pt x="4767544" y="8286621"/>
                </a:cubicBezTo>
                <a:cubicBezTo>
                  <a:pt x="4728177" y="8273154"/>
                  <a:pt x="4687775" y="8252436"/>
                  <a:pt x="4654623" y="8252436"/>
                </a:cubicBezTo>
                <a:cubicBezTo>
                  <a:pt x="4568638" y="8246220"/>
                  <a:pt x="4502336" y="8213070"/>
                  <a:pt x="4422566" y="8199603"/>
                </a:cubicBezTo>
                <a:cubicBezTo>
                  <a:pt x="4349012" y="8186136"/>
                  <a:pt x="4282709" y="8166454"/>
                  <a:pt x="4216407" y="8139520"/>
                </a:cubicBezTo>
                <a:cubicBezTo>
                  <a:pt x="4123170" y="8100154"/>
                  <a:pt x="4043400" y="8046286"/>
                  <a:pt x="3969846" y="7987238"/>
                </a:cubicBezTo>
                <a:cubicBezTo>
                  <a:pt x="3963630" y="7979987"/>
                  <a:pt x="3956378" y="7973772"/>
                  <a:pt x="3956378" y="7966520"/>
                </a:cubicBezTo>
                <a:cubicBezTo>
                  <a:pt x="3936695" y="7933370"/>
                  <a:pt x="3917011" y="7907472"/>
                  <a:pt x="3896292" y="7873287"/>
                </a:cubicBezTo>
                <a:cubicBezTo>
                  <a:pt x="3876608" y="7847389"/>
                  <a:pt x="3856925" y="7826670"/>
                  <a:pt x="3856925" y="7793520"/>
                </a:cubicBezTo>
                <a:cubicBezTo>
                  <a:pt x="3856925" y="7787305"/>
                  <a:pt x="3856925" y="7781090"/>
                  <a:pt x="3856925" y="7781090"/>
                </a:cubicBezTo>
                <a:cubicBezTo>
                  <a:pt x="3823774" y="7734473"/>
                  <a:pt x="3816522" y="7674390"/>
                  <a:pt x="3796838" y="7627772"/>
                </a:cubicBezTo>
                <a:cubicBezTo>
                  <a:pt x="3777155" y="7594623"/>
                  <a:pt x="3777155" y="7554222"/>
                  <a:pt x="3763687" y="7514857"/>
                </a:cubicBezTo>
                <a:cubicBezTo>
                  <a:pt x="3783371" y="7541791"/>
                  <a:pt x="3796838" y="7567689"/>
                  <a:pt x="3810306" y="7594623"/>
                </a:cubicBezTo>
                <a:cubicBezTo>
                  <a:pt x="3810306" y="7574940"/>
                  <a:pt x="3810306" y="7561474"/>
                  <a:pt x="3803054" y="7548006"/>
                </a:cubicBezTo>
                <a:cubicBezTo>
                  <a:pt x="3783371" y="7495174"/>
                  <a:pt x="3769903" y="7441306"/>
                  <a:pt x="3756435" y="7388474"/>
                </a:cubicBezTo>
                <a:cubicBezTo>
                  <a:pt x="3750220" y="7355324"/>
                  <a:pt x="3744004" y="7322175"/>
                  <a:pt x="3744004" y="7289026"/>
                </a:cubicBezTo>
                <a:cubicBezTo>
                  <a:pt x="3736752" y="7275558"/>
                  <a:pt x="3736752" y="7262092"/>
                  <a:pt x="3730536" y="7248624"/>
                </a:cubicBezTo>
                <a:cubicBezTo>
                  <a:pt x="3723284" y="7242408"/>
                  <a:pt x="3723284" y="7235157"/>
                  <a:pt x="3723284" y="7228942"/>
                </a:cubicBezTo>
                <a:cubicBezTo>
                  <a:pt x="3703601" y="7142960"/>
                  <a:pt x="3683917" y="7055942"/>
                  <a:pt x="3670450" y="6969960"/>
                </a:cubicBezTo>
                <a:cubicBezTo>
                  <a:pt x="3656982" y="6863260"/>
                  <a:pt x="3637299" y="6756560"/>
                  <a:pt x="3617615" y="6649860"/>
                </a:cubicBezTo>
                <a:cubicBezTo>
                  <a:pt x="3604147" y="6563878"/>
                  <a:pt x="3584464" y="6484112"/>
                  <a:pt x="3584464" y="6390878"/>
                </a:cubicBezTo>
                <a:cubicBezTo>
                  <a:pt x="3584464" y="6363944"/>
                  <a:pt x="3570996" y="6338046"/>
                  <a:pt x="3570996" y="6311112"/>
                </a:cubicBezTo>
                <a:cubicBezTo>
                  <a:pt x="3557529" y="6225130"/>
                  <a:pt x="3551313" y="6131898"/>
                  <a:pt x="3544061" y="6044880"/>
                </a:cubicBezTo>
                <a:cubicBezTo>
                  <a:pt x="3537845" y="5999299"/>
                  <a:pt x="3530593" y="5952682"/>
                  <a:pt x="3524378" y="5906066"/>
                </a:cubicBezTo>
                <a:cubicBezTo>
                  <a:pt x="3517126" y="5892598"/>
                  <a:pt x="3517126" y="5879132"/>
                  <a:pt x="3517126" y="5859449"/>
                </a:cubicBezTo>
                <a:cubicBezTo>
                  <a:pt x="3524378" y="5799366"/>
                  <a:pt x="3524378" y="5739282"/>
                  <a:pt x="3504694" y="5679198"/>
                </a:cubicBezTo>
                <a:cubicBezTo>
                  <a:pt x="3491226" y="5620150"/>
                  <a:pt x="3491226" y="5560067"/>
                  <a:pt x="3483975" y="5499983"/>
                </a:cubicBezTo>
                <a:cubicBezTo>
                  <a:pt x="3477759" y="5480300"/>
                  <a:pt x="3477759" y="5459582"/>
                  <a:pt x="3464291" y="5447151"/>
                </a:cubicBezTo>
                <a:cubicBezTo>
                  <a:pt x="3458075" y="5433684"/>
                  <a:pt x="3458075" y="5420217"/>
                  <a:pt x="3458075" y="5414002"/>
                </a:cubicBezTo>
                <a:cubicBezTo>
                  <a:pt x="3458075" y="5367385"/>
                  <a:pt x="3450824" y="5320768"/>
                  <a:pt x="3450824" y="5274152"/>
                </a:cubicBezTo>
                <a:cubicBezTo>
                  <a:pt x="3438392" y="5293834"/>
                  <a:pt x="3438392" y="5300050"/>
                  <a:pt x="3438392" y="5320768"/>
                </a:cubicBezTo>
                <a:cubicBezTo>
                  <a:pt x="3444608" y="5353918"/>
                  <a:pt x="3444608" y="5393283"/>
                  <a:pt x="3444608" y="5426432"/>
                </a:cubicBezTo>
                <a:cubicBezTo>
                  <a:pt x="3424924" y="5379816"/>
                  <a:pt x="3424924" y="5280367"/>
                  <a:pt x="3431140" y="5220284"/>
                </a:cubicBezTo>
                <a:cubicBezTo>
                  <a:pt x="3444608" y="5220284"/>
                  <a:pt x="3438392" y="5227535"/>
                  <a:pt x="3444608" y="5233751"/>
                </a:cubicBezTo>
                <a:cubicBezTo>
                  <a:pt x="3444608" y="5200601"/>
                  <a:pt x="3438392" y="5167452"/>
                  <a:pt x="3438392" y="5140518"/>
                </a:cubicBezTo>
                <a:cubicBezTo>
                  <a:pt x="3424924" y="5060751"/>
                  <a:pt x="3424924" y="4988237"/>
                  <a:pt x="3417672" y="4914686"/>
                </a:cubicBezTo>
                <a:cubicBezTo>
                  <a:pt x="3417672" y="4881536"/>
                  <a:pt x="3411457" y="4855638"/>
                  <a:pt x="3411457" y="4828704"/>
                </a:cubicBezTo>
                <a:cubicBezTo>
                  <a:pt x="3404205" y="4735471"/>
                  <a:pt x="3404205" y="4642238"/>
                  <a:pt x="3404205" y="4549005"/>
                </a:cubicBezTo>
                <a:cubicBezTo>
                  <a:pt x="3404205" y="4523106"/>
                  <a:pt x="3391773" y="4496172"/>
                  <a:pt x="3397989" y="4469238"/>
                </a:cubicBezTo>
                <a:cubicBezTo>
                  <a:pt x="3384521" y="4469238"/>
                  <a:pt x="3391773" y="4482705"/>
                  <a:pt x="3384521" y="4488921"/>
                </a:cubicBezTo>
                <a:cubicBezTo>
                  <a:pt x="3378306" y="4488921"/>
                  <a:pt x="3378306" y="4482705"/>
                  <a:pt x="3378306" y="4476490"/>
                </a:cubicBezTo>
                <a:cubicBezTo>
                  <a:pt x="3371054" y="4455771"/>
                  <a:pt x="3384521" y="4429873"/>
                  <a:pt x="3358622" y="4409155"/>
                </a:cubicBezTo>
                <a:cubicBezTo>
                  <a:pt x="3358622" y="4402939"/>
                  <a:pt x="3364838" y="4396724"/>
                  <a:pt x="3364838" y="4396724"/>
                </a:cubicBezTo>
                <a:cubicBezTo>
                  <a:pt x="3391773" y="4383257"/>
                  <a:pt x="3378306" y="4356323"/>
                  <a:pt x="3378306" y="4336640"/>
                </a:cubicBezTo>
                <a:cubicBezTo>
                  <a:pt x="3358622" y="4376005"/>
                  <a:pt x="3324435" y="4416406"/>
                  <a:pt x="3331687" y="4476490"/>
                </a:cubicBezTo>
                <a:cubicBezTo>
                  <a:pt x="3337903" y="4496172"/>
                  <a:pt x="3331687" y="4515855"/>
                  <a:pt x="3304751" y="4515855"/>
                </a:cubicBezTo>
                <a:cubicBezTo>
                  <a:pt x="3298536" y="4515855"/>
                  <a:pt x="3291284" y="4523106"/>
                  <a:pt x="3291284" y="4529322"/>
                </a:cubicBezTo>
                <a:cubicBezTo>
                  <a:pt x="3285068" y="4562472"/>
                  <a:pt x="3265385" y="4589406"/>
                  <a:pt x="3251917" y="4616340"/>
                </a:cubicBezTo>
                <a:cubicBezTo>
                  <a:pt x="3251917" y="4628771"/>
                  <a:pt x="3244665" y="4642238"/>
                  <a:pt x="3251917" y="4655705"/>
                </a:cubicBezTo>
                <a:cubicBezTo>
                  <a:pt x="3258133" y="4675387"/>
                  <a:pt x="3251917" y="4702321"/>
                  <a:pt x="3251917" y="4729255"/>
                </a:cubicBezTo>
                <a:cubicBezTo>
                  <a:pt x="3232233" y="4722004"/>
                  <a:pt x="3244665" y="4702321"/>
                  <a:pt x="3224982" y="4696106"/>
                </a:cubicBezTo>
                <a:cubicBezTo>
                  <a:pt x="3211514" y="4715788"/>
                  <a:pt x="3211514" y="4735471"/>
                  <a:pt x="3191831" y="4755154"/>
                </a:cubicBezTo>
                <a:cubicBezTo>
                  <a:pt x="3185615" y="4762405"/>
                  <a:pt x="3191831" y="4782088"/>
                  <a:pt x="3199082" y="4795555"/>
                </a:cubicBezTo>
                <a:cubicBezTo>
                  <a:pt x="3205298" y="4828704"/>
                  <a:pt x="3205298" y="4861854"/>
                  <a:pt x="3178363" y="4895003"/>
                </a:cubicBezTo>
                <a:cubicBezTo>
                  <a:pt x="3164895" y="4921937"/>
                  <a:pt x="3164895" y="4947836"/>
                  <a:pt x="3158679" y="4974770"/>
                </a:cubicBezTo>
                <a:cubicBezTo>
                  <a:pt x="3152464" y="4994452"/>
                  <a:pt x="3152464" y="5021386"/>
                  <a:pt x="3119312" y="5027602"/>
                </a:cubicBezTo>
                <a:cubicBezTo>
                  <a:pt x="3112061" y="5027602"/>
                  <a:pt x="3119312" y="5048320"/>
                  <a:pt x="3112061" y="5054536"/>
                </a:cubicBezTo>
                <a:cubicBezTo>
                  <a:pt x="3098593" y="5094937"/>
                  <a:pt x="3078910" y="5128086"/>
                  <a:pt x="3072694" y="5174703"/>
                </a:cubicBezTo>
                <a:cubicBezTo>
                  <a:pt x="3072694" y="5180919"/>
                  <a:pt x="3065442" y="5187134"/>
                  <a:pt x="3065442" y="5194386"/>
                </a:cubicBezTo>
                <a:cubicBezTo>
                  <a:pt x="3032291" y="5227535"/>
                  <a:pt x="3026075" y="5266900"/>
                  <a:pt x="3012607" y="5307301"/>
                </a:cubicBezTo>
                <a:cubicBezTo>
                  <a:pt x="3005356" y="5320768"/>
                  <a:pt x="2999140" y="5334236"/>
                  <a:pt x="2992924" y="5340451"/>
                </a:cubicBezTo>
                <a:cubicBezTo>
                  <a:pt x="2958737" y="5373600"/>
                  <a:pt x="2952521" y="5414002"/>
                  <a:pt x="2939053" y="5447151"/>
                </a:cubicBezTo>
                <a:cubicBezTo>
                  <a:pt x="2919370" y="5499983"/>
                  <a:pt x="2892435" y="5552816"/>
                  <a:pt x="2872751" y="5606684"/>
                </a:cubicBezTo>
                <a:cubicBezTo>
                  <a:pt x="2866535" y="5620150"/>
                  <a:pt x="2859283" y="5632582"/>
                  <a:pt x="2859283" y="5646048"/>
                </a:cubicBezTo>
                <a:cubicBezTo>
                  <a:pt x="2859283" y="5653300"/>
                  <a:pt x="2859283" y="5659516"/>
                  <a:pt x="2859283" y="5666767"/>
                </a:cubicBezTo>
                <a:cubicBezTo>
                  <a:pt x="2832348" y="5679198"/>
                  <a:pt x="2839600" y="5706132"/>
                  <a:pt x="2832348" y="5725815"/>
                </a:cubicBezTo>
                <a:cubicBezTo>
                  <a:pt x="2826132" y="5739282"/>
                  <a:pt x="2826132" y="5752749"/>
                  <a:pt x="2806449" y="5739282"/>
                </a:cubicBezTo>
                <a:cubicBezTo>
                  <a:pt x="2806449" y="5739282"/>
                  <a:pt x="2799197" y="5746534"/>
                  <a:pt x="2799197" y="5752749"/>
                </a:cubicBezTo>
                <a:cubicBezTo>
                  <a:pt x="2799197" y="5772432"/>
                  <a:pt x="2799197" y="5793150"/>
                  <a:pt x="2779514" y="5805581"/>
                </a:cubicBezTo>
                <a:cubicBezTo>
                  <a:pt x="2779514" y="5845982"/>
                  <a:pt x="2732895" y="5872916"/>
                  <a:pt x="2732895" y="5919533"/>
                </a:cubicBezTo>
                <a:cubicBezTo>
                  <a:pt x="2732895" y="5925748"/>
                  <a:pt x="2732895" y="5939216"/>
                  <a:pt x="2719427" y="5939216"/>
                </a:cubicBezTo>
                <a:cubicBezTo>
                  <a:pt x="2705960" y="5939216"/>
                  <a:pt x="2705960" y="5952682"/>
                  <a:pt x="2713211" y="5965114"/>
                </a:cubicBezTo>
                <a:cubicBezTo>
                  <a:pt x="2719427" y="5992048"/>
                  <a:pt x="2713211" y="6011730"/>
                  <a:pt x="2686276" y="6032448"/>
                </a:cubicBezTo>
                <a:cubicBezTo>
                  <a:pt x="2666593" y="6038664"/>
                  <a:pt x="2672808" y="6052131"/>
                  <a:pt x="2666593" y="6065598"/>
                </a:cubicBezTo>
                <a:cubicBezTo>
                  <a:pt x="2646909" y="6091496"/>
                  <a:pt x="2633441" y="6118430"/>
                  <a:pt x="2633441" y="6151580"/>
                </a:cubicBezTo>
                <a:cubicBezTo>
                  <a:pt x="2626190" y="6171262"/>
                  <a:pt x="2626190" y="6184730"/>
                  <a:pt x="2606506" y="6184730"/>
                </a:cubicBezTo>
                <a:cubicBezTo>
                  <a:pt x="2593039" y="6191981"/>
                  <a:pt x="2579571" y="6204412"/>
                  <a:pt x="2579571" y="6217879"/>
                </a:cubicBezTo>
                <a:cubicBezTo>
                  <a:pt x="2573355" y="6251028"/>
                  <a:pt x="2553672" y="6291430"/>
                  <a:pt x="2546420" y="6324580"/>
                </a:cubicBezTo>
                <a:cubicBezTo>
                  <a:pt x="2540204" y="6351514"/>
                  <a:pt x="2533988" y="6377412"/>
                  <a:pt x="2533988" y="6404346"/>
                </a:cubicBezTo>
                <a:cubicBezTo>
                  <a:pt x="2540204" y="6410561"/>
                  <a:pt x="2533988" y="6424028"/>
                  <a:pt x="2526736" y="6431280"/>
                </a:cubicBezTo>
                <a:cubicBezTo>
                  <a:pt x="2513269" y="6424028"/>
                  <a:pt x="2526736" y="6410561"/>
                  <a:pt x="2520521" y="6404346"/>
                </a:cubicBezTo>
                <a:cubicBezTo>
                  <a:pt x="2507053" y="6410561"/>
                  <a:pt x="2507053" y="6424028"/>
                  <a:pt x="2499801" y="6437495"/>
                </a:cubicBezTo>
                <a:cubicBezTo>
                  <a:pt x="2493585" y="6490328"/>
                  <a:pt x="2487369" y="6536944"/>
                  <a:pt x="2460434" y="6590812"/>
                </a:cubicBezTo>
                <a:cubicBezTo>
                  <a:pt x="2433499" y="6630177"/>
                  <a:pt x="2413815" y="6676794"/>
                  <a:pt x="2380664" y="6717195"/>
                </a:cubicBezTo>
                <a:cubicBezTo>
                  <a:pt x="2374448" y="6723410"/>
                  <a:pt x="2374448" y="6736878"/>
                  <a:pt x="2367197" y="6743093"/>
                </a:cubicBezTo>
                <a:cubicBezTo>
                  <a:pt x="2353729" y="6776242"/>
                  <a:pt x="2347513" y="6803176"/>
                  <a:pt x="2320578" y="6822859"/>
                </a:cubicBezTo>
                <a:lnTo>
                  <a:pt x="2314362" y="6830110"/>
                </a:lnTo>
                <a:cubicBezTo>
                  <a:pt x="2314362" y="6876728"/>
                  <a:pt x="2281211" y="6909877"/>
                  <a:pt x="2260492" y="6943026"/>
                </a:cubicBezTo>
                <a:cubicBezTo>
                  <a:pt x="2254276" y="6962709"/>
                  <a:pt x="2240808" y="6969960"/>
                  <a:pt x="2227340" y="6976176"/>
                </a:cubicBezTo>
                <a:cubicBezTo>
                  <a:pt x="2207657" y="6982392"/>
                  <a:pt x="2201441" y="7003110"/>
                  <a:pt x="2207657" y="7016577"/>
                </a:cubicBezTo>
                <a:cubicBezTo>
                  <a:pt x="2221125" y="7036260"/>
                  <a:pt x="2214909" y="7049726"/>
                  <a:pt x="2207657" y="7062158"/>
                </a:cubicBezTo>
                <a:cubicBezTo>
                  <a:pt x="2154822" y="7155391"/>
                  <a:pt x="2108204" y="7248624"/>
                  <a:pt x="2061585" y="7341858"/>
                </a:cubicBezTo>
                <a:cubicBezTo>
                  <a:pt x="2034650" y="7394690"/>
                  <a:pt x="2008750" y="7454774"/>
                  <a:pt x="1981815" y="7507606"/>
                </a:cubicBezTo>
                <a:cubicBezTo>
                  <a:pt x="1975599" y="7528324"/>
                  <a:pt x="1962132" y="7548006"/>
                  <a:pt x="1954880" y="7567689"/>
                </a:cubicBezTo>
                <a:cubicBezTo>
                  <a:pt x="1928980" y="7627772"/>
                  <a:pt x="1908261" y="7687856"/>
                  <a:pt x="1882362" y="7746904"/>
                </a:cubicBezTo>
                <a:cubicBezTo>
                  <a:pt x="1841959" y="7840138"/>
                  <a:pt x="1808808" y="7940622"/>
                  <a:pt x="1729038" y="8006921"/>
                </a:cubicBezTo>
                <a:cubicBezTo>
                  <a:pt x="1729038" y="8040071"/>
                  <a:pt x="1682419" y="8053538"/>
                  <a:pt x="1688635" y="8092903"/>
                </a:cubicBezTo>
                <a:cubicBezTo>
                  <a:pt x="1695887" y="8113622"/>
                  <a:pt x="1649268" y="8139520"/>
                  <a:pt x="1629585" y="8126052"/>
                </a:cubicBezTo>
                <a:cubicBezTo>
                  <a:pt x="1602649" y="8106370"/>
                  <a:pt x="1575714" y="8113622"/>
                  <a:pt x="1549815" y="8119837"/>
                </a:cubicBezTo>
                <a:cubicBezTo>
                  <a:pt x="1542563" y="8139520"/>
                  <a:pt x="1562246" y="8139520"/>
                  <a:pt x="1569498" y="8152986"/>
                </a:cubicBezTo>
                <a:cubicBezTo>
                  <a:pt x="1542563" y="8172669"/>
                  <a:pt x="1536347" y="8213070"/>
                  <a:pt x="1515628" y="8240004"/>
                </a:cubicBezTo>
                <a:cubicBezTo>
                  <a:pt x="1509412" y="8246220"/>
                  <a:pt x="1515628" y="8252436"/>
                  <a:pt x="1515628" y="8259687"/>
                </a:cubicBezTo>
                <a:cubicBezTo>
                  <a:pt x="1529095" y="8292836"/>
                  <a:pt x="1515628" y="8306304"/>
                  <a:pt x="1489728" y="8319770"/>
                </a:cubicBezTo>
                <a:cubicBezTo>
                  <a:pt x="1470045" y="8325986"/>
                  <a:pt x="1456577" y="8319770"/>
                  <a:pt x="1435858" y="8312519"/>
                </a:cubicBezTo>
                <a:cubicBezTo>
                  <a:pt x="1416174" y="8306304"/>
                  <a:pt x="1390275" y="8299052"/>
                  <a:pt x="1369555" y="8292836"/>
                </a:cubicBezTo>
                <a:cubicBezTo>
                  <a:pt x="1356088" y="8292836"/>
                  <a:pt x="1343656" y="8286621"/>
                  <a:pt x="1343656" y="8312519"/>
                </a:cubicBezTo>
                <a:cubicBezTo>
                  <a:pt x="1349872" y="8319770"/>
                  <a:pt x="1336404" y="8325986"/>
                  <a:pt x="1330189" y="8325986"/>
                </a:cubicBezTo>
                <a:cubicBezTo>
                  <a:pt x="1310505" y="8332202"/>
                  <a:pt x="1283570" y="8332202"/>
                  <a:pt x="1263886" y="8345668"/>
                </a:cubicBezTo>
                <a:cubicBezTo>
                  <a:pt x="1256635" y="8352920"/>
                  <a:pt x="1243167" y="8345668"/>
                  <a:pt x="1236951" y="8345668"/>
                </a:cubicBezTo>
                <a:cubicBezTo>
                  <a:pt x="1217268" y="8339453"/>
                  <a:pt x="1190332" y="8339453"/>
                  <a:pt x="1170649" y="8352920"/>
                </a:cubicBezTo>
                <a:cubicBezTo>
                  <a:pt x="1157181" y="8366387"/>
                  <a:pt x="1143714" y="8366387"/>
                  <a:pt x="1124030" y="8359136"/>
                </a:cubicBezTo>
                <a:cubicBezTo>
                  <a:pt x="1083627" y="8345668"/>
                  <a:pt x="1057728" y="8319770"/>
                  <a:pt x="1024577" y="8292836"/>
                </a:cubicBezTo>
                <a:cubicBezTo>
                  <a:pt x="970706" y="8265902"/>
                  <a:pt x="924088" y="8232753"/>
                  <a:pt x="871253" y="8193388"/>
                </a:cubicBezTo>
                <a:cubicBezTo>
                  <a:pt x="844318" y="8172669"/>
                  <a:pt x="811167" y="8166454"/>
                  <a:pt x="785267" y="8146771"/>
                </a:cubicBezTo>
                <a:cubicBezTo>
                  <a:pt x="758332" y="8133304"/>
                  <a:pt x="725181" y="8113622"/>
                  <a:pt x="725181" y="8073220"/>
                </a:cubicBezTo>
                <a:cubicBezTo>
                  <a:pt x="725181" y="8067005"/>
                  <a:pt x="725181" y="8059754"/>
                  <a:pt x="717929" y="8053538"/>
                </a:cubicBezTo>
                <a:cubicBezTo>
                  <a:pt x="678562" y="8013136"/>
                  <a:pt x="651627" y="7966520"/>
                  <a:pt x="612260" y="7919904"/>
                </a:cubicBezTo>
                <a:cubicBezTo>
                  <a:pt x="525238" y="7833922"/>
                  <a:pt x="458936" y="7734473"/>
                  <a:pt x="392634" y="7627772"/>
                </a:cubicBezTo>
                <a:cubicBezTo>
                  <a:pt x="385382" y="7608090"/>
                  <a:pt x="371914" y="7594623"/>
                  <a:pt x="365699" y="7574940"/>
                </a:cubicBezTo>
                <a:cubicBezTo>
                  <a:pt x="326332" y="7501390"/>
                  <a:pt x="332547" y="7534540"/>
                  <a:pt x="338763" y="7427839"/>
                </a:cubicBezTo>
                <a:cubicBezTo>
                  <a:pt x="365699" y="7487923"/>
                  <a:pt x="379166" y="7548006"/>
                  <a:pt x="418533" y="7600838"/>
                </a:cubicBezTo>
                <a:cubicBezTo>
                  <a:pt x="425785" y="7587372"/>
                  <a:pt x="432001" y="7574940"/>
                  <a:pt x="425785" y="7554222"/>
                </a:cubicBezTo>
                <a:cubicBezTo>
                  <a:pt x="418533" y="7541791"/>
                  <a:pt x="412317" y="7528324"/>
                  <a:pt x="412317" y="7521072"/>
                </a:cubicBezTo>
                <a:cubicBezTo>
                  <a:pt x="352231" y="7388474"/>
                  <a:pt x="326332" y="7255876"/>
                  <a:pt x="292145" y="7122242"/>
                </a:cubicBezTo>
                <a:cubicBezTo>
                  <a:pt x="258993" y="6976176"/>
                  <a:pt x="239310" y="6830110"/>
                  <a:pt x="206159" y="6690261"/>
                </a:cubicBezTo>
                <a:cubicBezTo>
                  <a:pt x="179224" y="6570094"/>
                  <a:pt x="159540" y="6450962"/>
                  <a:pt x="139856" y="6338046"/>
                </a:cubicBezTo>
                <a:cubicBezTo>
                  <a:pt x="126389" y="6251028"/>
                  <a:pt x="112921" y="6171262"/>
                  <a:pt x="106705" y="6085280"/>
                </a:cubicBezTo>
                <a:cubicBezTo>
                  <a:pt x="93238" y="5992048"/>
                  <a:pt x="79770" y="5906066"/>
                  <a:pt x="66303" y="5819048"/>
                </a:cubicBezTo>
                <a:cubicBezTo>
                  <a:pt x="66303" y="5785898"/>
                  <a:pt x="66303" y="5758964"/>
                  <a:pt x="66303" y="5733066"/>
                </a:cubicBezTo>
                <a:cubicBezTo>
                  <a:pt x="66303" y="5686450"/>
                  <a:pt x="52835" y="5639833"/>
                  <a:pt x="52835" y="5593216"/>
                </a:cubicBezTo>
                <a:cubicBezTo>
                  <a:pt x="52835" y="5513450"/>
                  <a:pt x="33151" y="5433684"/>
                  <a:pt x="33151" y="5353918"/>
                </a:cubicBezTo>
                <a:cubicBezTo>
                  <a:pt x="33151" y="5346666"/>
                  <a:pt x="33151" y="5340451"/>
                  <a:pt x="26935" y="5334236"/>
                </a:cubicBezTo>
                <a:cubicBezTo>
                  <a:pt x="33151" y="5420217"/>
                  <a:pt x="40403" y="5513450"/>
                  <a:pt x="46619" y="5606684"/>
                </a:cubicBezTo>
                <a:cubicBezTo>
                  <a:pt x="40403" y="5606684"/>
                  <a:pt x="40403" y="5606684"/>
                  <a:pt x="33151" y="5606684"/>
                </a:cubicBezTo>
                <a:cubicBezTo>
                  <a:pt x="26935" y="5526918"/>
                  <a:pt x="19684" y="5439900"/>
                  <a:pt x="19684" y="5360134"/>
                </a:cubicBezTo>
                <a:cubicBezTo>
                  <a:pt x="7252" y="5207853"/>
                  <a:pt x="7252" y="5054536"/>
                  <a:pt x="0" y="4901219"/>
                </a:cubicBezTo>
                <a:cubicBezTo>
                  <a:pt x="0" y="4788303"/>
                  <a:pt x="0" y="4682639"/>
                  <a:pt x="7252" y="4569723"/>
                </a:cubicBezTo>
                <a:cubicBezTo>
                  <a:pt x="7252" y="4476490"/>
                  <a:pt x="7252" y="4383257"/>
                  <a:pt x="7252" y="4290023"/>
                </a:cubicBezTo>
                <a:cubicBezTo>
                  <a:pt x="7252" y="4216473"/>
                  <a:pt x="7252" y="4136706"/>
                  <a:pt x="19684" y="4064192"/>
                </a:cubicBezTo>
                <a:cubicBezTo>
                  <a:pt x="26935" y="4010324"/>
                  <a:pt x="19684" y="3963707"/>
                  <a:pt x="19684" y="3910875"/>
                </a:cubicBezTo>
                <a:cubicBezTo>
                  <a:pt x="33151" y="3817642"/>
                  <a:pt x="33151" y="3718193"/>
                  <a:pt x="33151" y="3618744"/>
                </a:cubicBezTo>
                <a:cubicBezTo>
                  <a:pt x="40403" y="3552445"/>
                  <a:pt x="46619" y="3478894"/>
                  <a:pt x="46619" y="3412595"/>
                </a:cubicBezTo>
                <a:cubicBezTo>
                  <a:pt x="52835" y="3332829"/>
                  <a:pt x="60087" y="3245811"/>
                  <a:pt x="66303" y="3166045"/>
                </a:cubicBezTo>
                <a:cubicBezTo>
                  <a:pt x="73554" y="3000297"/>
                  <a:pt x="87022" y="2827297"/>
                  <a:pt x="106705" y="2654298"/>
                </a:cubicBezTo>
                <a:cubicBezTo>
                  <a:pt x="112921" y="2554849"/>
                  <a:pt x="120173" y="2454365"/>
                  <a:pt x="139856" y="2354916"/>
                </a:cubicBezTo>
                <a:cubicBezTo>
                  <a:pt x="153324" y="2315551"/>
                  <a:pt x="153324" y="2275150"/>
                  <a:pt x="153324" y="2235784"/>
                </a:cubicBezTo>
                <a:cubicBezTo>
                  <a:pt x="159540" y="2202635"/>
                  <a:pt x="159540" y="2175701"/>
                  <a:pt x="173008" y="2148767"/>
                </a:cubicBezTo>
                <a:cubicBezTo>
                  <a:pt x="179224" y="2102150"/>
                  <a:pt x="179224" y="2055534"/>
                  <a:pt x="192691" y="2008917"/>
                </a:cubicBezTo>
                <a:cubicBezTo>
                  <a:pt x="206159" y="1949869"/>
                  <a:pt x="212375" y="1889786"/>
                  <a:pt x="219626" y="1829702"/>
                </a:cubicBezTo>
                <a:cubicBezTo>
                  <a:pt x="225842" y="1789301"/>
                  <a:pt x="239310" y="1749936"/>
                  <a:pt x="239310" y="1709535"/>
                </a:cubicBezTo>
                <a:cubicBezTo>
                  <a:pt x="239310" y="1656703"/>
                  <a:pt x="252778" y="1603870"/>
                  <a:pt x="258993" y="1550002"/>
                </a:cubicBezTo>
                <a:cubicBezTo>
                  <a:pt x="272461" y="1470236"/>
                  <a:pt x="292145" y="1390470"/>
                  <a:pt x="312864" y="1310704"/>
                </a:cubicBezTo>
                <a:cubicBezTo>
                  <a:pt x="319080" y="1251656"/>
                  <a:pt x="338763" y="1185357"/>
                  <a:pt x="352231" y="1125273"/>
                </a:cubicBezTo>
                <a:cubicBezTo>
                  <a:pt x="359483" y="1065190"/>
                  <a:pt x="385382" y="1005106"/>
                  <a:pt x="398850" y="945022"/>
                </a:cubicBezTo>
                <a:cubicBezTo>
                  <a:pt x="406101" y="899442"/>
                  <a:pt x="425785" y="852825"/>
                  <a:pt x="445468" y="806208"/>
                </a:cubicBezTo>
                <a:cubicBezTo>
                  <a:pt x="451684" y="785490"/>
                  <a:pt x="478620" y="765807"/>
                  <a:pt x="485871" y="738873"/>
                </a:cubicBezTo>
                <a:cubicBezTo>
                  <a:pt x="485871" y="732658"/>
                  <a:pt x="485871" y="726442"/>
                  <a:pt x="492087" y="726442"/>
                </a:cubicBezTo>
                <a:cubicBezTo>
                  <a:pt x="492087" y="705724"/>
                  <a:pt x="485871" y="679826"/>
                  <a:pt x="505555" y="679826"/>
                </a:cubicBezTo>
                <a:cubicBezTo>
                  <a:pt x="525238" y="666359"/>
                  <a:pt x="552174" y="652891"/>
                  <a:pt x="585325" y="666359"/>
                </a:cubicBezTo>
                <a:cubicBezTo>
                  <a:pt x="618476" y="672574"/>
                  <a:pt x="651627" y="666359"/>
                  <a:pt x="684778" y="652891"/>
                </a:cubicBezTo>
                <a:cubicBezTo>
                  <a:pt x="725181" y="633209"/>
                  <a:pt x="758332" y="625957"/>
                  <a:pt x="797699" y="633209"/>
                </a:cubicBezTo>
                <a:cubicBezTo>
                  <a:pt x="838102" y="633209"/>
                  <a:pt x="871253" y="633209"/>
                  <a:pt x="904404" y="600059"/>
                </a:cubicBezTo>
                <a:cubicBezTo>
                  <a:pt x="917872" y="579341"/>
                  <a:pt x="951023" y="579341"/>
                  <a:pt x="977958" y="586592"/>
                </a:cubicBezTo>
                <a:cubicBezTo>
                  <a:pt x="991426" y="592808"/>
                  <a:pt x="1003857" y="600059"/>
                  <a:pt x="1017325" y="606275"/>
                </a:cubicBezTo>
                <a:cubicBezTo>
                  <a:pt x="1044260" y="633209"/>
                  <a:pt x="1071195" y="633209"/>
                  <a:pt x="1104347" y="639424"/>
                </a:cubicBezTo>
                <a:cubicBezTo>
                  <a:pt x="1137498" y="646676"/>
                  <a:pt x="1163397" y="652891"/>
                  <a:pt x="1190332" y="659107"/>
                </a:cubicBezTo>
                <a:cubicBezTo>
                  <a:pt x="1217268" y="659107"/>
                  <a:pt x="1236951" y="659107"/>
                  <a:pt x="1256635" y="652891"/>
                </a:cubicBezTo>
                <a:cubicBezTo>
                  <a:pt x="1276318" y="646676"/>
                  <a:pt x="1297037" y="646676"/>
                  <a:pt x="1310505" y="666359"/>
                </a:cubicBezTo>
                <a:cubicBezTo>
                  <a:pt x="1330189" y="679826"/>
                  <a:pt x="1349872" y="686041"/>
                  <a:pt x="1376807" y="692257"/>
                </a:cubicBezTo>
                <a:cubicBezTo>
                  <a:pt x="1416174" y="699508"/>
                  <a:pt x="1456577" y="712975"/>
                  <a:pt x="1495944" y="719191"/>
                </a:cubicBezTo>
                <a:cubicBezTo>
                  <a:pt x="1515628" y="726442"/>
                  <a:pt x="1536347" y="732658"/>
                  <a:pt x="1556030" y="726442"/>
                </a:cubicBezTo>
                <a:cubicBezTo>
                  <a:pt x="1569498" y="726442"/>
                  <a:pt x="1582966" y="726442"/>
                  <a:pt x="1589182" y="732658"/>
                </a:cubicBezTo>
                <a:cubicBezTo>
                  <a:pt x="1635800" y="765807"/>
                  <a:pt x="1695887" y="785490"/>
                  <a:pt x="1735254" y="832106"/>
                </a:cubicBezTo>
                <a:cubicBezTo>
                  <a:pt x="1768405" y="878723"/>
                  <a:pt x="1822275" y="899442"/>
                  <a:pt x="1875110" y="925340"/>
                </a:cubicBezTo>
                <a:cubicBezTo>
                  <a:pt x="1941412" y="952274"/>
                  <a:pt x="2001499" y="991639"/>
                  <a:pt x="2055369" y="1038256"/>
                </a:cubicBezTo>
                <a:cubicBezTo>
                  <a:pt x="2094736" y="1071405"/>
                  <a:pt x="2135139" y="1118022"/>
                  <a:pt x="2121671" y="1178105"/>
                </a:cubicBezTo>
                <a:cubicBezTo>
                  <a:pt x="2121671" y="1191572"/>
                  <a:pt x="2121671" y="1205039"/>
                  <a:pt x="2127887" y="1211255"/>
                </a:cubicBezTo>
                <a:cubicBezTo>
                  <a:pt x="2127887" y="1230937"/>
                  <a:pt x="2135139" y="1251656"/>
                  <a:pt x="2127887" y="1265123"/>
                </a:cubicBezTo>
                <a:cubicBezTo>
                  <a:pt x="2114420" y="1331422"/>
                  <a:pt x="2121671" y="1390470"/>
                  <a:pt x="2121671" y="1457805"/>
                </a:cubicBezTo>
                <a:cubicBezTo>
                  <a:pt x="2121671" y="1504422"/>
                  <a:pt x="2114420" y="1550002"/>
                  <a:pt x="2094736" y="1590403"/>
                </a:cubicBezTo>
                <a:cubicBezTo>
                  <a:pt x="2094736" y="1596619"/>
                  <a:pt x="2088520" y="1596619"/>
                  <a:pt x="2088520" y="1603870"/>
                </a:cubicBezTo>
                <a:cubicBezTo>
                  <a:pt x="2075053" y="1683637"/>
                  <a:pt x="2041902" y="1749936"/>
                  <a:pt x="2041902" y="1835918"/>
                </a:cubicBezTo>
                <a:cubicBezTo>
                  <a:pt x="2041902" y="1882534"/>
                  <a:pt x="2028434" y="1936402"/>
                  <a:pt x="2021182" y="1983019"/>
                </a:cubicBezTo>
                <a:cubicBezTo>
                  <a:pt x="2001499" y="2109402"/>
                  <a:pt x="1981815" y="2228533"/>
                  <a:pt x="1968347" y="2348700"/>
                </a:cubicBezTo>
                <a:cubicBezTo>
                  <a:pt x="1968347" y="2414999"/>
                  <a:pt x="1962132" y="2475083"/>
                  <a:pt x="1948664" y="2541382"/>
                </a:cubicBezTo>
                <a:cubicBezTo>
                  <a:pt x="1948664" y="2547598"/>
                  <a:pt x="1948664" y="2547598"/>
                  <a:pt x="1948664" y="2554849"/>
                </a:cubicBezTo>
                <a:cubicBezTo>
                  <a:pt x="1948664" y="2667765"/>
                  <a:pt x="1928980" y="2780681"/>
                  <a:pt x="1915513" y="2899812"/>
                </a:cubicBezTo>
                <a:cubicBezTo>
                  <a:pt x="1902045" y="3006512"/>
                  <a:pt x="1882362" y="3113213"/>
                  <a:pt x="1861642" y="3219913"/>
                </a:cubicBezTo>
                <a:cubicBezTo>
                  <a:pt x="1855427" y="3245811"/>
                  <a:pt x="1841959" y="3265494"/>
                  <a:pt x="1835743" y="3292428"/>
                </a:cubicBezTo>
                <a:cubicBezTo>
                  <a:pt x="1828491" y="3372194"/>
                  <a:pt x="1808808" y="3459212"/>
                  <a:pt x="1808808" y="3545193"/>
                </a:cubicBezTo>
                <a:cubicBezTo>
                  <a:pt x="1808808" y="3572127"/>
                  <a:pt x="1802592" y="3605277"/>
                  <a:pt x="1795340" y="3632211"/>
                </a:cubicBezTo>
                <a:cubicBezTo>
                  <a:pt x="1795340" y="3658109"/>
                  <a:pt x="1808808" y="3685043"/>
                  <a:pt x="1795340" y="3711977"/>
                </a:cubicBezTo>
                <a:cubicBezTo>
                  <a:pt x="1789124" y="3731660"/>
                  <a:pt x="1789124" y="3757558"/>
                  <a:pt x="1789124" y="3784492"/>
                </a:cubicBezTo>
                <a:cubicBezTo>
                  <a:pt x="1781872" y="3797959"/>
                  <a:pt x="1789124" y="3804175"/>
                  <a:pt x="1781872" y="3811426"/>
                </a:cubicBezTo>
                <a:cubicBezTo>
                  <a:pt x="1742505" y="3877725"/>
                  <a:pt x="1742505" y="3951276"/>
                  <a:pt x="1729038" y="4023791"/>
                </a:cubicBezTo>
                <a:cubicBezTo>
                  <a:pt x="1729038" y="4056940"/>
                  <a:pt x="1721786" y="4097341"/>
                  <a:pt x="1702103" y="4136706"/>
                </a:cubicBezTo>
                <a:cubicBezTo>
                  <a:pt x="1682419" y="4169856"/>
                  <a:pt x="1688635" y="4210257"/>
                  <a:pt x="1688635" y="4243407"/>
                </a:cubicBezTo>
                <a:cubicBezTo>
                  <a:pt x="1682419" y="4270341"/>
                  <a:pt x="1682419" y="4296239"/>
                  <a:pt x="1676203" y="4316957"/>
                </a:cubicBezTo>
                <a:cubicBezTo>
                  <a:pt x="1662736" y="4389472"/>
                  <a:pt x="1662736" y="4463023"/>
                  <a:pt x="1655484" y="4535538"/>
                </a:cubicBezTo>
                <a:cubicBezTo>
                  <a:pt x="1655484" y="4628771"/>
                  <a:pt x="1649268" y="4715788"/>
                  <a:pt x="1622333" y="4801770"/>
                </a:cubicBezTo>
                <a:cubicBezTo>
                  <a:pt x="1616117" y="4795555"/>
                  <a:pt x="1616117" y="4788303"/>
                  <a:pt x="1616117" y="4788303"/>
                </a:cubicBezTo>
                <a:cubicBezTo>
                  <a:pt x="1608865" y="4782088"/>
                  <a:pt x="1608865" y="4788303"/>
                  <a:pt x="1608865" y="4788303"/>
                </a:cubicBezTo>
                <a:cubicBezTo>
                  <a:pt x="1602649" y="4821453"/>
                  <a:pt x="1595398" y="4861854"/>
                  <a:pt x="1602649" y="4895003"/>
                </a:cubicBezTo>
                <a:cubicBezTo>
                  <a:pt x="1616117" y="4961303"/>
                  <a:pt x="1595398" y="5027602"/>
                  <a:pt x="1602649" y="5094937"/>
                </a:cubicBezTo>
                <a:cubicBezTo>
                  <a:pt x="1602649" y="5101152"/>
                  <a:pt x="1602649" y="5114619"/>
                  <a:pt x="1595398" y="5114619"/>
                </a:cubicBezTo>
                <a:cubicBezTo>
                  <a:pt x="1562246" y="5134302"/>
                  <a:pt x="1582966" y="5167452"/>
                  <a:pt x="1575714" y="5187134"/>
                </a:cubicBezTo>
                <a:cubicBezTo>
                  <a:pt x="1569498" y="5233751"/>
                  <a:pt x="1582966" y="5287619"/>
                  <a:pt x="1569498" y="5334236"/>
                </a:cubicBezTo>
                <a:cubicBezTo>
                  <a:pt x="1562246" y="5353918"/>
                  <a:pt x="1569498" y="5373600"/>
                  <a:pt x="1569498" y="5400534"/>
                </a:cubicBezTo>
                <a:cubicBezTo>
                  <a:pt x="1575714" y="5360134"/>
                  <a:pt x="1602649" y="5326984"/>
                  <a:pt x="1602649" y="5287619"/>
                </a:cubicBezTo>
                <a:cubicBezTo>
                  <a:pt x="1616117" y="5307301"/>
                  <a:pt x="1616117" y="5334236"/>
                  <a:pt x="1616117" y="5353918"/>
                </a:cubicBezTo>
                <a:cubicBezTo>
                  <a:pt x="1608865" y="5373600"/>
                  <a:pt x="1608865" y="5387068"/>
                  <a:pt x="1616117" y="5406750"/>
                </a:cubicBezTo>
                <a:cubicBezTo>
                  <a:pt x="1616117" y="5439900"/>
                  <a:pt x="1622333" y="5473049"/>
                  <a:pt x="1608865" y="5506199"/>
                </a:cubicBezTo>
                <a:cubicBezTo>
                  <a:pt x="1608865" y="5519666"/>
                  <a:pt x="1608865" y="5526918"/>
                  <a:pt x="1616117" y="5533133"/>
                </a:cubicBezTo>
                <a:cubicBezTo>
                  <a:pt x="1622333" y="5546600"/>
                  <a:pt x="1622333" y="5566282"/>
                  <a:pt x="1622333" y="5579750"/>
                </a:cubicBezTo>
                <a:cubicBezTo>
                  <a:pt x="1622333" y="5646048"/>
                  <a:pt x="1629585" y="5713384"/>
                  <a:pt x="1642016" y="5779683"/>
                </a:cubicBezTo>
                <a:cubicBezTo>
                  <a:pt x="1649268" y="5839766"/>
                  <a:pt x="1649268" y="5906066"/>
                  <a:pt x="1662736" y="5972365"/>
                </a:cubicBezTo>
                <a:cubicBezTo>
                  <a:pt x="1668952" y="6005514"/>
                  <a:pt x="1662736" y="6038664"/>
                  <a:pt x="1655484" y="6071814"/>
                </a:cubicBezTo>
                <a:cubicBezTo>
                  <a:pt x="1642016" y="6112215"/>
                  <a:pt x="1655484" y="6145364"/>
                  <a:pt x="1655484" y="6184730"/>
                </a:cubicBezTo>
                <a:cubicBezTo>
                  <a:pt x="1655484" y="6191981"/>
                  <a:pt x="1662736" y="6198196"/>
                  <a:pt x="1668952" y="6191981"/>
                </a:cubicBezTo>
                <a:cubicBezTo>
                  <a:pt x="1682419" y="6184730"/>
                  <a:pt x="1682419" y="6191981"/>
                  <a:pt x="1682419" y="6198196"/>
                </a:cubicBezTo>
                <a:cubicBezTo>
                  <a:pt x="1688635" y="6231346"/>
                  <a:pt x="1695887" y="6271747"/>
                  <a:pt x="1682419" y="6304897"/>
                </a:cubicBezTo>
                <a:cubicBezTo>
                  <a:pt x="1676203" y="6318364"/>
                  <a:pt x="1668952" y="6330795"/>
                  <a:pt x="1695887" y="6338046"/>
                </a:cubicBezTo>
                <a:cubicBezTo>
                  <a:pt x="1702103" y="6338046"/>
                  <a:pt x="1702103" y="6344262"/>
                  <a:pt x="1695887" y="6351514"/>
                </a:cubicBezTo>
                <a:cubicBezTo>
                  <a:pt x="1682419" y="6384663"/>
                  <a:pt x="1688635" y="6410561"/>
                  <a:pt x="1702103" y="6437495"/>
                </a:cubicBezTo>
                <a:cubicBezTo>
                  <a:pt x="1721786" y="6464429"/>
                  <a:pt x="1721786" y="6497579"/>
                  <a:pt x="1715570" y="6523477"/>
                </a:cubicBezTo>
                <a:cubicBezTo>
                  <a:pt x="1715570" y="6536944"/>
                  <a:pt x="1715570" y="6557662"/>
                  <a:pt x="1715570" y="6570094"/>
                </a:cubicBezTo>
                <a:cubicBezTo>
                  <a:pt x="1721786" y="6643644"/>
                  <a:pt x="1735254" y="6717195"/>
                  <a:pt x="1742505" y="6789710"/>
                </a:cubicBezTo>
                <a:cubicBezTo>
                  <a:pt x="1742505" y="6810428"/>
                  <a:pt x="1748721" y="6822859"/>
                  <a:pt x="1755973" y="6836326"/>
                </a:cubicBezTo>
                <a:cubicBezTo>
                  <a:pt x="1768405" y="6830110"/>
                  <a:pt x="1775657" y="6822859"/>
                  <a:pt x="1781872" y="6810428"/>
                </a:cubicBezTo>
                <a:cubicBezTo>
                  <a:pt x="1921729" y="6563878"/>
                  <a:pt x="2048117" y="6311112"/>
                  <a:pt x="2187973" y="6065598"/>
                </a:cubicBezTo>
                <a:cubicBezTo>
                  <a:pt x="2260492" y="5925748"/>
                  <a:pt x="2327830" y="5779683"/>
                  <a:pt x="2407600" y="5639833"/>
                </a:cubicBezTo>
                <a:cubicBezTo>
                  <a:pt x="2433499" y="5606684"/>
                  <a:pt x="2446966" y="5566282"/>
                  <a:pt x="2466650" y="5526918"/>
                </a:cubicBezTo>
                <a:cubicBezTo>
                  <a:pt x="2499801" y="5466834"/>
                  <a:pt x="2533988" y="5406750"/>
                  <a:pt x="2567139" y="5340451"/>
                </a:cubicBezTo>
                <a:cubicBezTo>
                  <a:pt x="2600290" y="5274152"/>
                  <a:pt x="2626190" y="5207853"/>
                  <a:pt x="2659341" y="5134302"/>
                </a:cubicBezTo>
                <a:cubicBezTo>
                  <a:pt x="2699744" y="5060751"/>
                  <a:pt x="2732895" y="4988237"/>
                  <a:pt x="2773298" y="4914686"/>
                </a:cubicBezTo>
                <a:cubicBezTo>
                  <a:pt x="2792981" y="4881536"/>
                  <a:pt x="2806449" y="4848387"/>
                  <a:pt x="2819916" y="4815237"/>
                </a:cubicBezTo>
                <a:cubicBezTo>
                  <a:pt x="2878967" y="4675387"/>
                  <a:pt x="2946305" y="4535538"/>
                  <a:pt x="3005356" y="4389472"/>
                </a:cubicBezTo>
                <a:cubicBezTo>
                  <a:pt x="3065442" y="4256874"/>
                  <a:pt x="3119312" y="4123239"/>
                  <a:pt x="3178363" y="3990641"/>
                </a:cubicBezTo>
                <a:cubicBezTo>
                  <a:pt x="3191831" y="3957491"/>
                  <a:pt x="3211514" y="3917090"/>
                  <a:pt x="3232233" y="3883941"/>
                </a:cubicBezTo>
                <a:cubicBezTo>
                  <a:pt x="3258133" y="3850791"/>
                  <a:pt x="3265385" y="3804175"/>
                  <a:pt x="3278852" y="3771025"/>
                </a:cubicBezTo>
                <a:cubicBezTo>
                  <a:pt x="3304751" y="3718193"/>
                  <a:pt x="3331687" y="3677792"/>
                  <a:pt x="3358622" y="3632211"/>
                </a:cubicBezTo>
                <a:cubicBezTo>
                  <a:pt x="3371054" y="3598025"/>
                  <a:pt x="3371054" y="3564876"/>
                  <a:pt x="3391773" y="3531726"/>
                </a:cubicBezTo>
                <a:cubicBezTo>
                  <a:pt x="3404205" y="3505828"/>
                  <a:pt x="3417672" y="3478894"/>
                  <a:pt x="3431140" y="3445745"/>
                </a:cubicBezTo>
                <a:cubicBezTo>
                  <a:pt x="3444608" y="3426062"/>
                  <a:pt x="3450824" y="3405343"/>
                  <a:pt x="3450824" y="3385661"/>
                </a:cubicBezTo>
                <a:cubicBezTo>
                  <a:pt x="3450824" y="3278961"/>
                  <a:pt x="3471543" y="3179512"/>
                  <a:pt x="3483975" y="3072812"/>
                </a:cubicBezTo>
                <a:cubicBezTo>
                  <a:pt x="3491226" y="3019979"/>
                  <a:pt x="3491226" y="2973363"/>
                  <a:pt x="3491226" y="2920531"/>
                </a:cubicBezTo>
                <a:cubicBezTo>
                  <a:pt x="3491226" y="2899812"/>
                  <a:pt x="3477759" y="2880130"/>
                  <a:pt x="3477759" y="2860447"/>
                </a:cubicBezTo>
                <a:cubicBezTo>
                  <a:pt x="3483975" y="2820046"/>
                  <a:pt x="3491226" y="2786896"/>
                  <a:pt x="3491226" y="2753747"/>
                </a:cubicBezTo>
                <a:cubicBezTo>
                  <a:pt x="3497442" y="2681232"/>
                  <a:pt x="3510910" y="2601466"/>
                  <a:pt x="3517126" y="2527915"/>
                </a:cubicBezTo>
                <a:cubicBezTo>
                  <a:pt x="3530593" y="2467832"/>
                  <a:pt x="3530593" y="2401532"/>
                  <a:pt x="3551313" y="2335233"/>
                </a:cubicBezTo>
                <a:cubicBezTo>
                  <a:pt x="3557529" y="2315551"/>
                  <a:pt x="3551313" y="2302084"/>
                  <a:pt x="3557529" y="2282401"/>
                </a:cubicBezTo>
                <a:cubicBezTo>
                  <a:pt x="3577212" y="2148767"/>
                  <a:pt x="3577212" y="2008917"/>
                  <a:pt x="3604147" y="1876319"/>
                </a:cubicBezTo>
                <a:cubicBezTo>
                  <a:pt x="3637299" y="1676385"/>
                  <a:pt x="3664234" y="1477488"/>
                  <a:pt x="3710853" y="1277554"/>
                </a:cubicBezTo>
                <a:cubicBezTo>
                  <a:pt x="3750220" y="1111806"/>
                  <a:pt x="3796838" y="945022"/>
                  <a:pt x="3870392" y="785490"/>
                </a:cubicBezTo>
                <a:cubicBezTo>
                  <a:pt x="3876608" y="773059"/>
                  <a:pt x="3883860" y="759592"/>
                  <a:pt x="3883860" y="746125"/>
                </a:cubicBezTo>
                <a:cubicBezTo>
                  <a:pt x="3890076" y="712975"/>
                  <a:pt x="3896292" y="686041"/>
                  <a:pt x="3936695" y="679826"/>
                </a:cubicBezTo>
                <a:cubicBezTo>
                  <a:pt x="3950162" y="652891"/>
                  <a:pt x="3976061" y="652891"/>
                  <a:pt x="3996781" y="652891"/>
                </a:cubicBezTo>
                <a:cubicBezTo>
                  <a:pt x="4002997" y="652891"/>
                  <a:pt x="4002997" y="646676"/>
                  <a:pt x="4010249" y="646676"/>
                </a:cubicBezTo>
                <a:cubicBezTo>
                  <a:pt x="4022680" y="612490"/>
                  <a:pt x="4055831" y="606275"/>
                  <a:pt x="4082767" y="579341"/>
                </a:cubicBezTo>
                <a:cubicBezTo>
                  <a:pt x="4102450" y="559658"/>
                  <a:pt x="4129385" y="539976"/>
                  <a:pt x="4162536" y="526509"/>
                </a:cubicBezTo>
                <a:cubicBezTo>
                  <a:pt x="4209155" y="513042"/>
                  <a:pt x="4228839" y="473676"/>
                  <a:pt x="4222623" y="427060"/>
                </a:cubicBezTo>
                <a:cubicBezTo>
                  <a:pt x="4222623" y="419808"/>
                  <a:pt x="4222623" y="413593"/>
                  <a:pt x="4228839" y="413593"/>
                </a:cubicBezTo>
                <a:cubicBezTo>
                  <a:pt x="4249558" y="406341"/>
                  <a:pt x="4263026" y="386659"/>
                  <a:pt x="4275458" y="386659"/>
                </a:cubicBezTo>
                <a:cubicBezTo>
                  <a:pt x="4315861" y="373192"/>
                  <a:pt x="4349012" y="366976"/>
                  <a:pt x="4395630" y="366976"/>
                </a:cubicBezTo>
                <a:cubicBezTo>
                  <a:pt x="4502336" y="373192"/>
                  <a:pt x="4608005" y="380443"/>
                  <a:pt x="4714710" y="380443"/>
                </a:cubicBezTo>
                <a:cubicBezTo>
                  <a:pt x="4787228" y="380443"/>
                  <a:pt x="4866998" y="380443"/>
                  <a:pt x="4940552" y="393910"/>
                </a:cubicBezTo>
                <a:cubicBezTo>
                  <a:pt x="5000638" y="406341"/>
                  <a:pt x="5066940" y="406341"/>
                  <a:pt x="5127027" y="427060"/>
                </a:cubicBezTo>
                <a:cubicBezTo>
                  <a:pt x="5187113" y="446742"/>
                  <a:pt x="5253415" y="460209"/>
                  <a:pt x="5306250" y="499575"/>
                </a:cubicBezTo>
                <a:cubicBezTo>
                  <a:pt x="5306250" y="499575"/>
                  <a:pt x="5313502" y="506826"/>
                  <a:pt x="5319718" y="506826"/>
                </a:cubicBezTo>
                <a:cubicBezTo>
                  <a:pt x="5393272" y="526509"/>
                  <a:pt x="5446106" y="579341"/>
                  <a:pt x="5512408" y="619742"/>
                </a:cubicBezTo>
                <a:cubicBezTo>
                  <a:pt x="5559027" y="646676"/>
                  <a:pt x="5599430" y="686041"/>
                  <a:pt x="5646049" y="719191"/>
                </a:cubicBezTo>
                <a:cubicBezTo>
                  <a:pt x="5671948" y="732658"/>
                  <a:pt x="5691632" y="765807"/>
                  <a:pt x="5691632" y="798957"/>
                </a:cubicBezTo>
                <a:cubicBezTo>
                  <a:pt x="5698883" y="865256"/>
                  <a:pt x="5725819" y="919124"/>
                  <a:pt x="5758970" y="971956"/>
                </a:cubicBezTo>
                <a:cubicBezTo>
                  <a:pt x="5765186" y="991639"/>
                  <a:pt x="5771401" y="1012357"/>
                  <a:pt x="5765186" y="1038256"/>
                </a:cubicBezTo>
                <a:cubicBezTo>
                  <a:pt x="5738250" y="1118022"/>
                  <a:pt x="5732035" y="1197788"/>
                  <a:pt x="5718567" y="1277554"/>
                </a:cubicBezTo>
                <a:cubicBezTo>
                  <a:pt x="5712351" y="1351105"/>
                  <a:pt x="5712351" y="1424655"/>
                  <a:pt x="5705099" y="1497170"/>
                </a:cubicBezTo>
                <a:cubicBezTo>
                  <a:pt x="5705099" y="1557254"/>
                  <a:pt x="5685416" y="1610086"/>
                  <a:pt x="5671948" y="1663954"/>
                </a:cubicBezTo>
                <a:cubicBezTo>
                  <a:pt x="5652265" y="1763403"/>
                  <a:pt x="5619114" y="1862852"/>
                  <a:pt x="5605646" y="1962300"/>
                </a:cubicBezTo>
                <a:cubicBezTo>
                  <a:pt x="5599430" y="1983019"/>
                  <a:pt x="5599430" y="2002701"/>
                  <a:pt x="5592178" y="2029635"/>
                </a:cubicBezTo>
                <a:cubicBezTo>
                  <a:pt x="5578711" y="2055534"/>
                  <a:pt x="5572495" y="2088683"/>
                  <a:pt x="5566279" y="2122869"/>
                </a:cubicBezTo>
                <a:cubicBezTo>
                  <a:pt x="5559027" y="2181916"/>
                  <a:pt x="5545560" y="2242000"/>
                  <a:pt x="5532092" y="2302084"/>
                </a:cubicBezTo>
                <a:cubicBezTo>
                  <a:pt x="5519660" y="2354916"/>
                  <a:pt x="5512408" y="2414999"/>
                  <a:pt x="5506193" y="2467832"/>
                </a:cubicBezTo>
                <a:cubicBezTo>
                  <a:pt x="5486509" y="2574532"/>
                  <a:pt x="5465790" y="2681232"/>
                  <a:pt x="5446106" y="2786896"/>
                </a:cubicBezTo>
                <a:cubicBezTo>
                  <a:pt x="5432639" y="2853196"/>
                  <a:pt x="5426423" y="2926746"/>
                  <a:pt x="5412955" y="3000297"/>
                </a:cubicBezTo>
                <a:cubicBezTo>
                  <a:pt x="5412955" y="3026195"/>
                  <a:pt x="5406739" y="3053129"/>
                  <a:pt x="5386020" y="3080063"/>
                </a:cubicBezTo>
                <a:cubicBezTo>
                  <a:pt x="5372552" y="3093530"/>
                  <a:pt x="5360120" y="3119428"/>
                  <a:pt x="5386020" y="3146362"/>
                </a:cubicBezTo>
                <a:cubicBezTo>
                  <a:pt x="5399487" y="3152578"/>
                  <a:pt x="5393272" y="3185727"/>
                  <a:pt x="5386020" y="3199194"/>
                </a:cubicBezTo>
                <a:cubicBezTo>
                  <a:pt x="5360120" y="3239596"/>
                  <a:pt x="5366336" y="3292428"/>
                  <a:pt x="5319718" y="3319362"/>
                </a:cubicBezTo>
                <a:cubicBezTo>
                  <a:pt x="5313502" y="3325577"/>
                  <a:pt x="5306250" y="3346296"/>
                  <a:pt x="5306250" y="3358727"/>
                </a:cubicBezTo>
                <a:cubicBezTo>
                  <a:pt x="5300034" y="3391876"/>
                  <a:pt x="5300034" y="3426062"/>
                  <a:pt x="5292782" y="3459212"/>
                </a:cubicBezTo>
                <a:cubicBezTo>
                  <a:pt x="5292782" y="3465427"/>
                  <a:pt x="5300034" y="3472679"/>
                  <a:pt x="5292782" y="3478894"/>
                </a:cubicBezTo>
                <a:cubicBezTo>
                  <a:pt x="5273099" y="3498577"/>
                  <a:pt x="5280351" y="3518259"/>
                  <a:pt x="5280351" y="3538978"/>
                </a:cubicBezTo>
                <a:cubicBezTo>
                  <a:pt x="5286566" y="3558660"/>
                  <a:pt x="5280351" y="3572127"/>
                  <a:pt x="5259631" y="3585594"/>
                </a:cubicBezTo>
                <a:cubicBezTo>
                  <a:pt x="5253415" y="3578343"/>
                  <a:pt x="5259631" y="3564876"/>
                  <a:pt x="5259631" y="3558660"/>
                </a:cubicBezTo>
                <a:cubicBezTo>
                  <a:pt x="5259631" y="3552445"/>
                  <a:pt x="5266883" y="3545193"/>
                  <a:pt x="5259631" y="3538978"/>
                </a:cubicBezTo>
                <a:cubicBezTo>
                  <a:pt x="5246164" y="3505828"/>
                  <a:pt x="5253415" y="3478894"/>
                  <a:pt x="5259631" y="3451960"/>
                </a:cubicBezTo>
                <a:cubicBezTo>
                  <a:pt x="5259631" y="3418810"/>
                  <a:pt x="5259631" y="3385661"/>
                  <a:pt x="5266883" y="3346296"/>
                </a:cubicBezTo>
                <a:cubicBezTo>
                  <a:pt x="5266883" y="3339044"/>
                  <a:pt x="5266883" y="3332829"/>
                  <a:pt x="5253415" y="3325577"/>
                </a:cubicBezTo>
                <a:cubicBezTo>
                  <a:pt x="5239948" y="3332829"/>
                  <a:pt x="5239948" y="3346296"/>
                  <a:pt x="5239948" y="3358727"/>
                </a:cubicBezTo>
                <a:cubicBezTo>
                  <a:pt x="5233732" y="3405343"/>
                  <a:pt x="5239948" y="3451960"/>
                  <a:pt x="5233732" y="3498577"/>
                </a:cubicBezTo>
                <a:cubicBezTo>
                  <a:pt x="5220264" y="3572127"/>
                  <a:pt x="5226480" y="3644642"/>
                  <a:pt x="5220264" y="3718193"/>
                </a:cubicBezTo>
                <a:cubicBezTo>
                  <a:pt x="5213012" y="3784492"/>
                  <a:pt x="5213012" y="3844576"/>
                  <a:pt x="5206797" y="3910875"/>
                </a:cubicBezTo>
                <a:cubicBezTo>
                  <a:pt x="5206797" y="3937809"/>
                  <a:pt x="5200581" y="3963707"/>
                  <a:pt x="5206797" y="3990641"/>
                </a:cubicBezTo>
                <a:cubicBezTo>
                  <a:pt x="5206797" y="3996857"/>
                  <a:pt x="5213012" y="4004108"/>
                  <a:pt x="5206797" y="4010324"/>
                </a:cubicBezTo>
                <a:cubicBezTo>
                  <a:pt x="5200581" y="4056940"/>
                  <a:pt x="5206797" y="4097341"/>
                  <a:pt x="5200581" y="4143958"/>
                </a:cubicBezTo>
                <a:cubicBezTo>
                  <a:pt x="5187113" y="4196790"/>
                  <a:pt x="5206797" y="4243407"/>
                  <a:pt x="5200581" y="4296239"/>
                </a:cubicBezTo>
                <a:cubicBezTo>
                  <a:pt x="5193329" y="4336640"/>
                  <a:pt x="5200581" y="4383257"/>
                  <a:pt x="5193329" y="4422622"/>
                </a:cubicBezTo>
                <a:cubicBezTo>
                  <a:pt x="5179861" y="4469238"/>
                  <a:pt x="5193329" y="4509639"/>
                  <a:pt x="5193329" y="4556256"/>
                </a:cubicBezTo>
                <a:cubicBezTo>
                  <a:pt x="5193329" y="4589406"/>
                  <a:pt x="5187113" y="4622555"/>
                  <a:pt x="5187113" y="4661920"/>
                </a:cubicBezTo>
                <a:cubicBezTo>
                  <a:pt x="5187113" y="4675387"/>
                  <a:pt x="5179861" y="4682639"/>
                  <a:pt x="5173645" y="4688854"/>
                </a:cubicBezTo>
                <a:cubicBezTo>
                  <a:pt x="5166394" y="4708537"/>
                  <a:pt x="5160178" y="4722004"/>
                  <a:pt x="5166394" y="4735471"/>
                </a:cubicBezTo>
                <a:cubicBezTo>
                  <a:pt x="5187113" y="4741687"/>
                  <a:pt x="5173645" y="4715788"/>
                  <a:pt x="5193329" y="4715788"/>
                </a:cubicBezTo>
                <a:cubicBezTo>
                  <a:pt x="5193329" y="4729255"/>
                  <a:pt x="5200581" y="4748938"/>
                  <a:pt x="5200581" y="4762405"/>
                </a:cubicBezTo>
                <a:cubicBezTo>
                  <a:pt x="5200581" y="4848387"/>
                  <a:pt x="5206797" y="4928153"/>
                  <a:pt x="5213012" y="5015171"/>
                </a:cubicBezTo>
                <a:cubicBezTo>
                  <a:pt x="5213012" y="5068003"/>
                  <a:pt x="5200581" y="5120835"/>
                  <a:pt x="5206797" y="5174703"/>
                </a:cubicBezTo>
                <a:cubicBezTo>
                  <a:pt x="5206797" y="5180919"/>
                  <a:pt x="5200581" y="5194386"/>
                  <a:pt x="5213012" y="5207853"/>
                </a:cubicBezTo>
                <a:cubicBezTo>
                  <a:pt x="5220264" y="5214068"/>
                  <a:pt x="5213012" y="5227535"/>
                  <a:pt x="5206797" y="5241002"/>
                </a:cubicBezTo>
                <a:cubicBezTo>
                  <a:pt x="5200581" y="5260685"/>
                  <a:pt x="5193329" y="5287619"/>
                  <a:pt x="5213012" y="5313517"/>
                </a:cubicBezTo>
                <a:cubicBezTo>
                  <a:pt x="5226480" y="5326984"/>
                  <a:pt x="5226480" y="5353918"/>
                  <a:pt x="5226480" y="5367385"/>
                </a:cubicBezTo>
                <a:cubicBezTo>
                  <a:pt x="5220264" y="5400534"/>
                  <a:pt x="5239948" y="5433684"/>
                  <a:pt x="5213012" y="5459582"/>
                </a:cubicBezTo>
                <a:cubicBezTo>
                  <a:pt x="5213012" y="5466834"/>
                  <a:pt x="5213012" y="5486516"/>
                  <a:pt x="5220264" y="5493768"/>
                </a:cubicBezTo>
                <a:cubicBezTo>
                  <a:pt x="5246164" y="5526918"/>
                  <a:pt x="5226480" y="5560067"/>
                  <a:pt x="5226480" y="5593216"/>
                </a:cubicBezTo>
                <a:cubicBezTo>
                  <a:pt x="5220264" y="5626366"/>
                  <a:pt x="5213012" y="5666767"/>
                  <a:pt x="5226480" y="5706132"/>
                </a:cubicBezTo>
                <a:cubicBezTo>
                  <a:pt x="5239948" y="5733066"/>
                  <a:pt x="5226480" y="5752749"/>
                  <a:pt x="5226480" y="5779683"/>
                </a:cubicBezTo>
                <a:cubicBezTo>
                  <a:pt x="5226480" y="5793150"/>
                  <a:pt x="5220264" y="5799366"/>
                  <a:pt x="5206797" y="5799366"/>
                </a:cubicBezTo>
                <a:cubicBezTo>
                  <a:pt x="5200581" y="5805581"/>
                  <a:pt x="5200581" y="5819048"/>
                  <a:pt x="5213012" y="5819048"/>
                </a:cubicBezTo>
                <a:cubicBezTo>
                  <a:pt x="5239948" y="5826300"/>
                  <a:pt x="5226480" y="5845982"/>
                  <a:pt x="5226480" y="5859449"/>
                </a:cubicBezTo>
                <a:cubicBezTo>
                  <a:pt x="5226480" y="5879132"/>
                  <a:pt x="5206797" y="5892598"/>
                  <a:pt x="5233732" y="5906066"/>
                </a:cubicBezTo>
                <a:cubicBezTo>
                  <a:pt x="5239948" y="5906066"/>
                  <a:pt x="5239948" y="5919533"/>
                  <a:pt x="5233732" y="5925748"/>
                </a:cubicBezTo>
                <a:cubicBezTo>
                  <a:pt x="5226480" y="5939216"/>
                  <a:pt x="5226480" y="5958898"/>
                  <a:pt x="5226480" y="5978580"/>
                </a:cubicBezTo>
                <a:cubicBezTo>
                  <a:pt x="5226480" y="5999299"/>
                  <a:pt x="5226480" y="6018982"/>
                  <a:pt x="5206797" y="6038664"/>
                </a:cubicBezTo>
                <a:cubicBezTo>
                  <a:pt x="5200581" y="6052131"/>
                  <a:pt x="5206797" y="6071814"/>
                  <a:pt x="5200581" y="6085280"/>
                </a:cubicBezTo>
                <a:cubicBezTo>
                  <a:pt x="5193329" y="6124646"/>
                  <a:pt x="5193329" y="6158832"/>
                  <a:pt x="5200581" y="6198196"/>
                </a:cubicBezTo>
                <a:cubicBezTo>
                  <a:pt x="5200581" y="6231346"/>
                  <a:pt x="5206797" y="6258280"/>
                  <a:pt x="5213012" y="6291430"/>
                </a:cubicBezTo>
                <a:cubicBezTo>
                  <a:pt x="5213012" y="6304897"/>
                  <a:pt x="5220264" y="6318364"/>
                  <a:pt x="5220264" y="6330795"/>
                </a:cubicBezTo>
                <a:cubicBezTo>
                  <a:pt x="5213012" y="6384663"/>
                  <a:pt x="5226480" y="6437495"/>
                  <a:pt x="5239948" y="6490328"/>
                </a:cubicBezTo>
                <a:cubicBezTo>
                  <a:pt x="5246164" y="6517262"/>
                  <a:pt x="5239948" y="6536944"/>
                  <a:pt x="5239948" y="6557662"/>
                </a:cubicBezTo>
                <a:cubicBezTo>
                  <a:pt x="5246164" y="6583560"/>
                  <a:pt x="5233732" y="6603243"/>
                  <a:pt x="5253415" y="6623962"/>
                </a:cubicBezTo>
                <a:cubicBezTo>
                  <a:pt x="5259631" y="6630177"/>
                  <a:pt x="5253415" y="6637428"/>
                  <a:pt x="5253415" y="6643644"/>
                </a:cubicBezTo>
                <a:cubicBezTo>
                  <a:pt x="5239948" y="6663327"/>
                  <a:pt x="5220264" y="6676794"/>
                  <a:pt x="5239948" y="6696476"/>
                </a:cubicBezTo>
                <a:cubicBezTo>
                  <a:pt x="5239948" y="6696476"/>
                  <a:pt x="5239948" y="6709944"/>
                  <a:pt x="5233732" y="6709944"/>
                </a:cubicBezTo>
                <a:cubicBezTo>
                  <a:pt x="5193329" y="6723410"/>
                  <a:pt x="5206797" y="6756560"/>
                  <a:pt x="5206797" y="6789710"/>
                </a:cubicBezTo>
                <a:cubicBezTo>
                  <a:pt x="5206797" y="6796961"/>
                  <a:pt x="5206797" y="6803176"/>
                  <a:pt x="5213012" y="6810428"/>
                </a:cubicBezTo>
                <a:cubicBezTo>
                  <a:pt x="5226480" y="6803176"/>
                  <a:pt x="5220264" y="6789710"/>
                  <a:pt x="5220264" y="6783494"/>
                </a:cubicBezTo>
                <a:cubicBezTo>
                  <a:pt x="5226480" y="6770027"/>
                  <a:pt x="5226480" y="6756560"/>
                  <a:pt x="5239948" y="6770027"/>
                </a:cubicBezTo>
                <a:cubicBezTo>
                  <a:pt x="5246164" y="6776242"/>
                  <a:pt x="5246164" y="6770027"/>
                  <a:pt x="5246164" y="6763812"/>
                </a:cubicBezTo>
                <a:cubicBezTo>
                  <a:pt x="5253415" y="6750344"/>
                  <a:pt x="5266883" y="6743093"/>
                  <a:pt x="5259631" y="6723410"/>
                </a:cubicBezTo>
                <a:cubicBezTo>
                  <a:pt x="5259631" y="6709944"/>
                  <a:pt x="5253415" y="6696476"/>
                  <a:pt x="5266883" y="6676794"/>
                </a:cubicBezTo>
                <a:cubicBezTo>
                  <a:pt x="5286566" y="6723410"/>
                  <a:pt x="5300034" y="6770027"/>
                  <a:pt x="5300034" y="6816644"/>
                </a:cubicBezTo>
                <a:cubicBezTo>
                  <a:pt x="5300034" y="6849793"/>
                  <a:pt x="5319718" y="6876728"/>
                  <a:pt x="5333185" y="6902626"/>
                </a:cubicBezTo>
                <a:cubicBezTo>
                  <a:pt x="5372552" y="6882943"/>
                  <a:pt x="5399487" y="6849793"/>
                  <a:pt x="5432639" y="6816644"/>
                </a:cubicBezTo>
                <a:cubicBezTo>
                  <a:pt x="5559027" y="6676794"/>
                  <a:pt x="5671948" y="6530728"/>
                  <a:pt x="5778653" y="6384663"/>
                </a:cubicBezTo>
                <a:cubicBezTo>
                  <a:pt x="5844955" y="6297646"/>
                  <a:pt x="5905042" y="6211664"/>
                  <a:pt x="5965128" y="6124646"/>
                </a:cubicBezTo>
                <a:cubicBezTo>
                  <a:pt x="6057330" y="5992048"/>
                  <a:pt x="6150567" y="5859449"/>
                  <a:pt x="6237589" y="5713384"/>
                </a:cubicBezTo>
                <a:cubicBezTo>
                  <a:pt x="6323575" y="5560067"/>
                  <a:pt x="6424064" y="5406750"/>
                  <a:pt x="6516265" y="5254469"/>
                </a:cubicBezTo>
                <a:cubicBezTo>
                  <a:pt x="6576351" y="5147769"/>
                  <a:pt x="6636438" y="5048320"/>
                  <a:pt x="6696525" y="4941620"/>
                </a:cubicBezTo>
                <a:cubicBezTo>
                  <a:pt x="6769043" y="4815237"/>
                  <a:pt x="6842597" y="4688854"/>
                  <a:pt x="6908899" y="4556256"/>
                </a:cubicBezTo>
                <a:cubicBezTo>
                  <a:pt x="6975201" y="4422622"/>
                  <a:pt x="7048755" y="4290023"/>
                  <a:pt x="7108841" y="4156389"/>
                </a:cubicBezTo>
                <a:cubicBezTo>
                  <a:pt x="7154424" y="4056940"/>
                  <a:pt x="7201043" y="3963707"/>
                  <a:pt x="7247661" y="3864258"/>
                </a:cubicBezTo>
                <a:cubicBezTo>
                  <a:pt x="7307748" y="3751342"/>
                  <a:pt x="7361619" y="3638427"/>
                  <a:pt x="7414453" y="3525511"/>
                </a:cubicBezTo>
                <a:cubicBezTo>
                  <a:pt x="7467287" y="3405343"/>
                  <a:pt x="7527374" y="3292428"/>
                  <a:pt x="7580209" y="3173296"/>
                </a:cubicBezTo>
                <a:cubicBezTo>
                  <a:pt x="7626827" y="3080063"/>
                  <a:pt x="7667231" y="2986830"/>
                  <a:pt x="7713849" y="2893597"/>
                </a:cubicBezTo>
                <a:cubicBezTo>
                  <a:pt x="7773935" y="2760998"/>
                  <a:pt x="7832986" y="2627364"/>
                  <a:pt x="7893073" y="2488550"/>
                </a:cubicBezTo>
                <a:cubicBezTo>
                  <a:pt x="8025677" y="2189168"/>
                  <a:pt x="8145849" y="1882534"/>
                  <a:pt x="8245303" y="1570721"/>
                </a:cubicBezTo>
                <a:cubicBezTo>
                  <a:pt x="8278454" y="1464021"/>
                  <a:pt x="8305389" y="1351105"/>
                  <a:pt x="8332325" y="1244404"/>
                </a:cubicBezTo>
                <a:cubicBezTo>
                  <a:pt x="8358224" y="1131489"/>
                  <a:pt x="8358224" y="1018573"/>
                  <a:pt x="8365475" y="905657"/>
                </a:cubicBezTo>
                <a:cubicBezTo>
                  <a:pt x="8371691" y="852825"/>
                  <a:pt x="8378943" y="798957"/>
                  <a:pt x="8385159" y="738873"/>
                </a:cubicBezTo>
                <a:cubicBezTo>
                  <a:pt x="8391375" y="705724"/>
                  <a:pt x="8412094" y="672574"/>
                  <a:pt x="8431778" y="639424"/>
                </a:cubicBezTo>
                <a:cubicBezTo>
                  <a:pt x="8437994" y="619742"/>
                  <a:pt x="8445246" y="606275"/>
                  <a:pt x="8445246" y="592808"/>
                </a:cubicBezTo>
                <a:cubicBezTo>
                  <a:pt x="8437994" y="565874"/>
                  <a:pt x="8451461" y="553443"/>
                  <a:pt x="8471145" y="539976"/>
                </a:cubicBezTo>
                <a:cubicBezTo>
                  <a:pt x="8478397" y="539976"/>
                  <a:pt x="8491864" y="539976"/>
                  <a:pt x="8498080" y="526509"/>
                </a:cubicBezTo>
                <a:cubicBezTo>
                  <a:pt x="8511548" y="493359"/>
                  <a:pt x="8538483" y="473676"/>
                  <a:pt x="8551951" y="440527"/>
                </a:cubicBezTo>
                <a:cubicBezTo>
                  <a:pt x="8571634" y="400126"/>
                  <a:pt x="8598569" y="360761"/>
                  <a:pt x="8618253" y="320360"/>
                </a:cubicBezTo>
                <a:cubicBezTo>
                  <a:pt x="8631721" y="300677"/>
                  <a:pt x="8637936" y="280994"/>
                  <a:pt x="8644152" y="260276"/>
                </a:cubicBezTo>
                <a:cubicBezTo>
                  <a:pt x="8657620" y="234378"/>
                  <a:pt x="8671087" y="207444"/>
                  <a:pt x="8704239" y="193977"/>
                </a:cubicBezTo>
                <a:cubicBezTo>
                  <a:pt x="8764325" y="167043"/>
                  <a:pt x="8817160" y="127678"/>
                  <a:pt x="8871030" y="94528"/>
                </a:cubicBezTo>
                <a:cubicBezTo>
                  <a:pt x="8883462" y="81061"/>
                  <a:pt x="8904181" y="74845"/>
                  <a:pt x="8923865" y="61378"/>
                </a:cubicBezTo>
                <a:cubicBezTo>
                  <a:pt x="8937332" y="54127"/>
                  <a:pt x="8957016" y="41696"/>
                  <a:pt x="8976699" y="47911"/>
                </a:cubicBezTo>
                <a:cubicBezTo>
                  <a:pt x="9017102" y="47911"/>
                  <a:pt x="9056469" y="28229"/>
                  <a:pt x="9089620" y="14762"/>
                </a:cubicBezTo>
                <a:cubicBezTo>
                  <a:pt x="9106195" y="4921"/>
                  <a:pt x="9121217" y="0"/>
                  <a:pt x="9136239" y="0"/>
                </a:cubicBezTo>
                <a:close/>
              </a:path>
            </a:pathLst>
          </a:custGeom>
          <a:effectLst/>
        </p:spPr>
        <p:txBody>
          <a:bodyPr wrap="square">
            <a:no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954780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portunities">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1244910" y="902768"/>
            <a:ext cx="3067937" cy="5553495"/>
          </a:xfrm>
          <a:custGeom>
            <a:avLst/>
            <a:gdLst>
              <a:gd name="connsiteX0" fmla="*/ 858609 w 6993950"/>
              <a:gd name="connsiteY0" fmla="*/ 8870794 h 10071829"/>
              <a:gd name="connsiteX1" fmla="*/ 906333 w 6993950"/>
              <a:gd name="connsiteY1" fmla="*/ 8967530 h 10071829"/>
              <a:gd name="connsiteX2" fmla="*/ 971639 w 6993950"/>
              <a:gd name="connsiteY2" fmla="*/ 9031602 h 10071829"/>
              <a:gd name="connsiteX3" fmla="*/ 922660 w 6993950"/>
              <a:gd name="connsiteY3" fmla="*/ 8943660 h 10071829"/>
              <a:gd name="connsiteX4" fmla="*/ 858609 w 6993950"/>
              <a:gd name="connsiteY4" fmla="*/ 8870794 h 10071829"/>
              <a:gd name="connsiteX5" fmla="*/ 318578 w 6993950"/>
              <a:gd name="connsiteY5" fmla="*/ 6233795 h 10071829"/>
              <a:gd name="connsiteX6" fmla="*/ 318578 w 6993950"/>
              <a:gd name="connsiteY6" fmla="*/ 6282791 h 10071829"/>
              <a:gd name="connsiteX7" fmla="*/ 342439 w 6993950"/>
              <a:gd name="connsiteY7" fmla="*/ 6532798 h 10071829"/>
              <a:gd name="connsiteX8" fmla="*/ 349975 w 6993950"/>
              <a:gd name="connsiteY8" fmla="*/ 6693605 h 10071829"/>
              <a:gd name="connsiteX9" fmla="*/ 375093 w 6993950"/>
              <a:gd name="connsiteY9" fmla="*/ 6726270 h 10071829"/>
              <a:gd name="connsiteX10" fmla="*/ 375093 w 6993950"/>
              <a:gd name="connsiteY10" fmla="*/ 6653403 h 10071829"/>
              <a:gd name="connsiteX11" fmla="*/ 358766 w 6993950"/>
              <a:gd name="connsiteY11" fmla="*/ 6322993 h 10071829"/>
              <a:gd name="connsiteX12" fmla="*/ 318578 w 6993950"/>
              <a:gd name="connsiteY12" fmla="*/ 6233795 h 10071829"/>
              <a:gd name="connsiteX13" fmla="*/ 262063 w 6993950"/>
              <a:gd name="connsiteY13" fmla="*/ 4637022 h 10071829"/>
              <a:gd name="connsiteX14" fmla="*/ 238201 w 6993950"/>
              <a:gd name="connsiteY14" fmla="*/ 4839289 h 10071829"/>
              <a:gd name="connsiteX15" fmla="*/ 278389 w 6993950"/>
              <a:gd name="connsiteY15" fmla="*/ 4637022 h 10071829"/>
              <a:gd name="connsiteX16" fmla="*/ 262063 w 6993950"/>
              <a:gd name="connsiteY16" fmla="*/ 4637022 h 10071829"/>
              <a:gd name="connsiteX17" fmla="*/ 882472 w 6993950"/>
              <a:gd name="connsiteY17" fmla="*/ 3629460 h 10071829"/>
              <a:gd name="connsiteX18" fmla="*/ 825956 w 6993950"/>
              <a:gd name="connsiteY18" fmla="*/ 3831726 h 10071829"/>
              <a:gd name="connsiteX19" fmla="*/ 882472 w 6993950"/>
              <a:gd name="connsiteY19" fmla="*/ 3629460 h 10071829"/>
              <a:gd name="connsiteX20" fmla="*/ 971639 w 6993950"/>
              <a:gd name="connsiteY20" fmla="*/ 3218646 h 10071829"/>
              <a:gd name="connsiteX21" fmla="*/ 930195 w 6993950"/>
              <a:gd name="connsiteY21" fmla="*/ 3322920 h 10071829"/>
              <a:gd name="connsiteX22" fmla="*/ 818421 w 6993950"/>
              <a:gd name="connsiteY22" fmla="*/ 3572926 h 10071829"/>
              <a:gd name="connsiteX23" fmla="*/ 793303 w 6993950"/>
              <a:gd name="connsiteY23" fmla="*/ 3598052 h 10071829"/>
              <a:gd name="connsiteX24" fmla="*/ 745580 w 6993950"/>
              <a:gd name="connsiteY24" fmla="*/ 3645792 h 10071829"/>
              <a:gd name="connsiteX25" fmla="*/ 712926 w 6993950"/>
              <a:gd name="connsiteY25" fmla="*/ 3766398 h 10071829"/>
              <a:gd name="connsiteX26" fmla="*/ 665203 w 6993950"/>
              <a:gd name="connsiteY26" fmla="*/ 3879466 h 10071829"/>
              <a:gd name="connsiteX27" fmla="*/ 640085 w 6993950"/>
              <a:gd name="connsiteY27" fmla="*/ 3959870 h 10071829"/>
              <a:gd name="connsiteX28" fmla="*/ 583570 w 6993950"/>
              <a:gd name="connsiteY28" fmla="*/ 4178468 h 10071829"/>
              <a:gd name="connsiteX29" fmla="*/ 625014 w 6993950"/>
              <a:gd name="connsiteY29" fmla="*/ 4121934 h 10071829"/>
              <a:gd name="connsiteX30" fmla="*/ 632550 w 6993950"/>
              <a:gd name="connsiteY30" fmla="*/ 4105602 h 10071829"/>
              <a:gd name="connsiteX31" fmla="*/ 665203 w 6993950"/>
              <a:gd name="connsiteY31" fmla="*/ 4032736 h 10071829"/>
              <a:gd name="connsiteX32" fmla="*/ 712926 w 6993950"/>
              <a:gd name="connsiteY32" fmla="*/ 3839264 h 10071829"/>
              <a:gd name="connsiteX33" fmla="*/ 729253 w 6993950"/>
              <a:gd name="connsiteY33" fmla="*/ 3782730 h 10071829"/>
              <a:gd name="connsiteX34" fmla="*/ 785768 w 6993950"/>
              <a:gd name="connsiteY34" fmla="*/ 3782730 h 10071829"/>
              <a:gd name="connsiteX35" fmla="*/ 842283 w 6993950"/>
              <a:gd name="connsiteY35" fmla="*/ 3638254 h 10071829"/>
              <a:gd name="connsiteX36" fmla="*/ 866145 w 6993950"/>
              <a:gd name="connsiteY36" fmla="*/ 3589258 h 10071829"/>
              <a:gd name="connsiteX37" fmla="*/ 898798 w 6993950"/>
              <a:gd name="connsiteY37" fmla="*/ 3532724 h 10071829"/>
              <a:gd name="connsiteX38" fmla="*/ 922660 w 6993950"/>
              <a:gd name="connsiteY38" fmla="*/ 3459858 h 10071829"/>
              <a:gd name="connsiteX39" fmla="*/ 979175 w 6993950"/>
              <a:gd name="connsiteY39" fmla="*/ 3299050 h 10071829"/>
              <a:gd name="connsiteX40" fmla="*/ 986710 w 6993950"/>
              <a:gd name="connsiteY40" fmla="*/ 3226184 h 10071829"/>
              <a:gd name="connsiteX41" fmla="*/ 971639 w 6993950"/>
              <a:gd name="connsiteY41" fmla="*/ 3218646 h 10071829"/>
              <a:gd name="connsiteX42" fmla="*/ 2139616 w 6993950"/>
              <a:gd name="connsiteY42" fmla="*/ 1452271 h 10071829"/>
              <a:gd name="connsiteX43" fmla="*/ 2026586 w 6993950"/>
              <a:gd name="connsiteY43" fmla="*/ 1501267 h 10071829"/>
              <a:gd name="connsiteX44" fmla="*/ 1889694 w 6993950"/>
              <a:gd name="connsiteY44" fmla="*/ 1613079 h 10071829"/>
              <a:gd name="connsiteX45" fmla="*/ 1841970 w 6993950"/>
              <a:gd name="connsiteY45" fmla="*/ 1685945 h 10071829"/>
              <a:gd name="connsiteX46" fmla="*/ 1792990 w 6993950"/>
              <a:gd name="connsiteY46" fmla="*/ 1751273 h 10071829"/>
              <a:gd name="connsiteX47" fmla="*/ 1752802 w 6993950"/>
              <a:gd name="connsiteY47" fmla="*/ 1751273 h 10071829"/>
              <a:gd name="connsiteX48" fmla="*/ 1769129 w 6993950"/>
              <a:gd name="connsiteY48" fmla="*/ 1718609 h 10071829"/>
              <a:gd name="connsiteX49" fmla="*/ 1833179 w 6993950"/>
              <a:gd name="connsiteY49" fmla="*/ 1638205 h 10071829"/>
              <a:gd name="connsiteX50" fmla="*/ 1825643 w 6993950"/>
              <a:gd name="connsiteY50" fmla="*/ 1629411 h 10071829"/>
              <a:gd name="connsiteX51" fmla="*/ 1745267 w 6993950"/>
              <a:gd name="connsiteY51" fmla="*/ 1702277 h 10071829"/>
              <a:gd name="connsiteX52" fmla="*/ 1615910 w 6993950"/>
              <a:gd name="connsiteY52" fmla="*/ 1782681 h 10071829"/>
              <a:gd name="connsiteX53" fmla="*/ 1583257 w 6993950"/>
              <a:gd name="connsiteY53" fmla="*/ 1815345 h 10071829"/>
              <a:gd name="connsiteX54" fmla="*/ 1535533 w 6993950"/>
              <a:gd name="connsiteY54" fmla="*/ 1855547 h 10071829"/>
              <a:gd name="connsiteX55" fmla="*/ 1502880 w 6993950"/>
              <a:gd name="connsiteY55" fmla="*/ 1888211 h 10071829"/>
              <a:gd name="connsiteX56" fmla="*/ 1342126 w 6993950"/>
              <a:gd name="connsiteY56" fmla="*/ 2072889 h 10071829"/>
              <a:gd name="connsiteX57" fmla="*/ 1237888 w 6993950"/>
              <a:gd name="connsiteY57" fmla="*/ 2211084 h 10071829"/>
              <a:gd name="connsiteX58" fmla="*/ 1011828 w 6993950"/>
              <a:gd name="connsiteY58" fmla="*/ 2581696 h 10071829"/>
              <a:gd name="connsiteX59" fmla="*/ 979175 w 6993950"/>
              <a:gd name="connsiteY59" fmla="*/ 2613103 h 10071829"/>
              <a:gd name="connsiteX60" fmla="*/ 930195 w 6993950"/>
              <a:gd name="connsiteY60" fmla="*/ 2685969 h 10071829"/>
              <a:gd name="connsiteX61" fmla="*/ 849818 w 6993950"/>
              <a:gd name="connsiteY61" fmla="*/ 2863109 h 10071829"/>
              <a:gd name="connsiteX62" fmla="*/ 818421 w 6993950"/>
              <a:gd name="connsiteY62" fmla="*/ 2903311 h 10071829"/>
              <a:gd name="connsiteX63" fmla="*/ 761906 w 6993950"/>
              <a:gd name="connsiteY63" fmla="*/ 3049044 h 10071829"/>
              <a:gd name="connsiteX64" fmla="*/ 599896 w 6993950"/>
              <a:gd name="connsiteY64" fmla="*/ 3508854 h 10071829"/>
              <a:gd name="connsiteX65" fmla="*/ 559708 w 6993950"/>
              <a:gd name="connsiteY65" fmla="*/ 3629460 h 10071829"/>
              <a:gd name="connsiteX66" fmla="*/ 583570 w 6993950"/>
              <a:gd name="connsiteY66" fmla="*/ 3613128 h 10071829"/>
              <a:gd name="connsiteX67" fmla="*/ 665203 w 6993950"/>
              <a:gd name="connsiteY67" fmla="*/ 3452320 h 10071829"/>
              <a:gd name="connsiteX68" fmla="*/ 736788 w 6993950"/>
              <a:gd name="connsiteY68" fmla="*/ 3275180 h 10071829"/>
              <a:gd name="connsiteX69" fmla="*/ 745580 w 6993950"/>
              <a:gd name="connsiteY69" fmla="*/ 3266386 h 10071829"/>
              <a:gd name="connsiteX70" fmla="*/ 776977 w 6993950"/>
              <a:gd name="connsiteY70" fmla="*/ 3291512 h 10071829"/>
              <a:gd name="connsiteX71" fmla="*/ 785768 w 6993950"/>
              <a:gd name="connsiteY71" fmla="*/ 3234978 h 10071829"/>
              <a:gd name="connsiteX72" fmla="*/ 785768 w 6993950"/>
              <a:gd name="connsiteY72" fmla="*/ 3193520 h 10071829"/>
              <a:gd name="connsiteX73" fmla="*/ 866145 w 6993950"/>
              <a:gd name="connsiteY73" fmla="*/ 3016380 h 10071829"/>
              <a:gd name="connsiteX74" fmla="*/ 971639 w 6993950"/>
              <a:gd name="connsiteY74" fmla="*/ 2815370 h 10071829"/>
              <a:gd name="connsiteX75" fmla="*/ 1092205 w 6993950"/>
              <a:gd name="connsiteY75" fmla="*/ 2613103 h 10071829"/>
              <a:gd name="connsiteX76" fmla="*/ 1245423 w 6993950"/>
              <a:gd name="connsiteY76" fmla="*/ 2395761 h 10071829"/>
              <a:gd name="connsiteX77" fmla="*/ 1455156 w 6993950"/>
              <a:gd name="connsiteY77" fmla="*/ 2114348 h 10071829"/>
              <a:gd name="connsiteX78" fmla="*/ 1527998 w 6993950"/>
              <a:gd name="connsiteY78" fmla="*/ 2025149 h 10071829"/>
              <a:gd name="connsiteX79" fmla="*/ 1559395 w 6993950"/>
              <a:gd name="connsiteY79" fmla="*/ 2008817 h 10071829"/>
              <a:gd name="connsiteX80" fmla="*/ 1672425 w 6993950"/>
              <a:gd name="connsiteY80" fmla="*/ 1944745 h 10071829"/>
              <a:gd name="connsiteX81" fmla="*/ 1785455 w 6993950"/>
              <a:gd name="connsiteY81" fmla="*/ 1839215 h 10071829"/>
              <a:gd name="connsiteX82" fmla="*/ 2026586 w 6993950"/>
              <a:gd name="connsiteY82" fmla="*/ 1572877 h 10071829"/>
              <a:gd name="connsiteX83" fmla="*/ 2139616 w 6993950"/>
              <a:gd name="connsiteY83" fmla="*/ 1452271 h 10071829"/>
              <a:gd name="connsiteX84" fmla="*/ 4728001 w 6993950"/>
              <a:gd name="connsiteY84" fmla="*/ 1428401 h 10071829"/>
              <a:gd name="connsiteX85" fmla="*/ 4631298 w 6993950"/>
              <a:gd name="connsiteY85" fmla="*/ 1435939 h 10071829"/>
              <a:gd name="connsiteX86" fmla="*/ 4518268 w 6993950"/>
              <a:gd name="connsiteY86" fmla="*/ 1435939 h 10071829"/>
              <a:gd name="connsiteX87" fmla="*/ 4397703 w 6993950"/>
              <a:gd name="connsiteY87" fmla="*/ 1468603 h 10071829"/>
              <a:gd name="connsiteX88" fmla="*/ 4147781 w 6993950"/>
              <a:gd name="connsiteY88" fmla="*/ 1613079 h 10071829"/>
              <a:gd name="connsiteX89" fmla="*/ 3994563 w 6993950"/>
              <a:gd name="connsiteY89" fmla="*/ 1726147 h 10071829"/>
              <a:gd name="connsiteX90" fmla="*/ 3832553 w 6993950"/>
              <a:gd name="connsiteY90" fmla="*/ 1888211 h 10071829"/>
              <a:gd name="connsiteX91" fmla="*/ 3606493 w 6993950"/>
              <a:gd name="connsiteY91" fmla="*/ 2121886 h 10071829"/>
              <a:gd name="connsiteX92" fmla="*/ 3551234 w 6993950"/>
              <a:gd name="connsiteY92" fmla="*/ 2169625 h 10071829"/>
              <a:gd name="connsiteX93" fmla="*/ 3365363 w 6993950"/>
              <a:gd name="connsiteY93" fmla="*/ 2355560 h 10071829"/>
              <a:gd name="connsiteX94" fmla="*/ 3148094 w 6993950"/>
              <a:gd name="connsiteY94" fmla="*/ 2581696 h 10071829"/>
              <a:gd name="connsiteX95" fmla="*/ 2962222 w 6993950"/>
              <a:gd name="connsiteY95" fmla="*/ 2782705 h 10071829"/>
              <a:gd name="connsiteX96" fmla="*/ 2817795 w 6993950"/>
              <a:gd name="connsiteY96" fmla="*/ 2959846 h 10071829"/>
              <a:gd name="connsiteX97" fmla="*/ 2728627 w 6993950"/>
              <a:gd name="connsiteY97" fmla="*/ 3081708 h 10071829"/>
              <a:gd name="connsiteX98" fmla="*/ 2575409 w 6993950"/>
              <a:gd name="connsiteY98" fmla="*/ 3306588 h 10071829"/>
              <a:gd name="connsiteX99" fmla="*/ 2446052 w 6993950"/>
              <a:gd name="connsiteY99" fmla="*/ 3581720 h 10071829"/>
              <a:gd name="connsiteX100" fmla="*/ 2405864 w 6993950"/>
              <a:gd name="connsiteY100" fmla="*/ 3645792 h 10071829"/>
              <a:gd name="connsiteX101" fmla="*/ 2261437 w 6993950"/>
              <a:gd name="connsiteY101" fmla="*/ 3928462 h 10071829"/>
              <a:gd name="connsiteX102" fmla="*/ 2212457 w 6993950"/>
              <a:gd name="connsiteY102" fmla="*/ 3984996 h 10071829"/>
              <a:gd name="connsiteX103" fmla="*/ 2108218 w 6993950"/>
              <a:gd name="connsiteY103" fmla="*/ 4193544 h 10071829"/>
              <a:gd name="connsiteX104" fmla="*/ 2051703 w 6993950"/>
              <a:gd name="connsiteY104" fmla="*/ 4355608 h 10071829"/>
              <a:gd name="connsiteX105" fmla="*/ 1978862 w 6993950"/>
              <a:gd name="connsiteY105" fmla="*/ 4476214 h 10071829"/>
              <a:gd name="connsiteX106" fmla="*/ 1955000 w 6993950"/>
              <a:gd name="connsiteY106" fmla="*/ 4549081 h 10071829"/>
              <a:gd name="connsiteX107" fmla="*/ 1946209 w 6993950"/>
              <a:gd name="connsiteY107" fmla="*/ 4580488 h 10071829"/>
              <a:gd name="connsiteX108" fmla="*/ 1889694 w 6993950"/>
              <a:gd name="connsiteY108" fmla="*/ 4733758 h 10071829"/>
              <a:gd name="connsiteX109" fmla="*/ 1889694 w 6993950"/>
              <a:gd name="connsiteY109" fmla="*/ 4790292 h 10071829"/>
              <a:gd name="connsiteX110" fmla="*/ 1849505 w 6993950"/>
              <a:gd name="connsiteY110" fmla="*/ 4903361 h 10071829"/>
              <a:gd name="connsiteX111" fmla="*/ 1745267 w 6993950"/>
              <a:gd name="connsiteY111" fmla="*/ 5202363 h 10071829"/>
              <a:gd name="connsiteX112" fmla="*/ 1745267 w 6993950"/>
              <a:gd name="connsiteY112" fmla="*/ 5226233 h 10071829"/>
              <a:gd name="connsiteX113" fmla="*/ 1721405 w 6993950"/>
              <a:gd name="connsiteY113" fmla="*/ 5371965 h 10071829"/>
              <a:gd name="connsiteX114" fmla="*/ 1712614 w 6993950"/>
              <a:gd name="connsiteY114" fmla="*/ 5556643 h 10071829"/>
              <a:gd name="connsiteX115" fmla="*/ 1705078 w 6993950"/>
              <a:gd name="connsiteY115" fmla="*/ 5589307 h 10071829"/>
              <a:gd name="connsiteX116" fmla="*/ 1656099 w 6993950"/>
              <a:gd name="connsiteY116" fmla="*/ 5814187 h 10071829"/>
              <a:gd name="connsiteX117" fmla="*/ 1648563 w 6993950"/>
              <a:gd name="connsiteY117" fmla="*/ 5855645 h 10071829"/>
              <a:gd name="connsiteX118" fmla="*/ 1624701 w 6993950"/>
              <a:gd name="connsiteY118" fmla="*/ 5983789 h 10071829"/>
              <a:gd name="connsiteX119" fmla="*/ 1639772 w 6993950"/>
              <a:gd name="connsiteY119" fmla="*/ 5983789 h 10071829"/>
              <a:gd name="connsiteX120" fmla="*/ 1656099 w 6993950"/>
              <a:gd name="connsiteY120" fmla="*/ 5983789 h 10071829"/>
              <a:gd name="connsiteX121" fmla="*/ 1639772 w 6993950"/>
              <a:gd name="connsiteY121" fmla="*/ 6049117 h 10071829"/>
              <a:gd name="connsiteX122" fmla="*/ 1608375 w 6993950"/>
              <a:gd name="connsiteY122" fmla="*/ 6089319 h 10071829"/>
              <a:gd name="connsiteX123" fmla="*/ 1608375 w 6993950"/>
              <a:gd name="connsiteY123" fmla="*/ 6186055 h 10071829"/>
              <a:gd name="connsiteX124" fmla="*/ 1648563 w 6993950"/>
              <a:gd name="connsiteY124" fmla="*/ 6080525 h 10071829"/>
              <a:gd name="connsiteX125" fmla="*/ 1648563 w 6993950"/>
              <a:gd name="connsiteY125" fmla="*/ 6242589 h 10071829"/>
              <a:gd name="connsiteX126" fmla="*/ 1639772 w 6993950"/>
              <a:gd name="connsiteY126" fmla="*/ 6355657 h 10071829"/>
              <a:gd name="connsiteX127" fmla="*/ 1639772 w 6993950"/>
              <a:gd name="connsiteY127" fmla="*/ 6468726 h 10071829"/>
              <a:gd name="connsiteX128" fmla="*/ 1632237 w 6993950"/>
              <a:gd name="connsiteY128" fmla="*/ 6492596 h 10071829"/>
              <a:gd name="connsiteX129" fmla="*/ 1599584 w 6993950"/>
              <a:gd name="connsiteY129" fmla="*/ 6556667 h 10071829"/>
              <a:gd name="connsiteX130" fmla="*/ 1599584 w 6993950"/>
              <a:gd name="connsiteY130" fmla="*/ 6823005 h 10071829"/>
              <a:gd name="connsiteX131" fmla="*/ 1639772 w 6993950"/>
              <a:gd name="connsiteY131" fmla="*/ 7160953 h 10071829"/>
              <a:gd name="connsiteX132" fmla="*/ 1632237 w 6993950"/>
              <a:gd name="connsiteY132" fmla="*/ 7226281 h 10071829"/>
              <a:gd name="connsiteX133" fmla="*/ 1608375 w 6993950"/>
              <a:gd name="connsiteY133" fmla="*/ 7073011 h 10071829"/>
              <a:gd name="connsiteX134" fmla="*/ 1568186 w 6993950"/>
              <a:gd name="connsiteY134" fmla="*/ 6919741 h 10071829"/>
              <a:gd name="connsiteX135" fmla="*/ 1583257 w 6993950"/>
              <a:gd name="connsiteY135" fmla="*/ 7354425 h 10071829"/>
              <a:gd name="connsiteX136" fmla="*/ 1608375 w 6993950"/>
              <a:gd name="connsiteY136" fmla="*/ 7323017 h 10071829"/>
              <a:gd name="connsiteX137" fmla="*/ 1624701 w 6993950"/>
              <a:gd name="connsiteY137" fmla="*/ 7459955 h 10071829"/>
              <a:gd name="connsiteX138" fmla="*/ 1639772 w 6993950"/>
              <a:gd name="connsiteY138" fmla="*/ 7564229 h 10071829"/>
              <a:gd name="connsiteX139" fmla="*/ 1632237 w 6993950"/>
              <a:gd name="connsiteY139" fmla="*/ 7660965 h 10071829"/>
              <a:gd name="connsiteX140" fmla="*/ 1632237 w 6993950"/>
              <a:gd name="connsiteY140" fmla="*/ 7669760 h 10071829"/>
              <a:gd name="connsiteX141" fmla="*/ 1672425 w 6993950"/>
              <a:gd name="connsiteY141" fmla="*/ 7823030 h 10071829"/>
              <a:gd name="connsiteX142" fmla="*/ 1688752 w 6993950"/>
              <a:gd name="connsiteY142" fmla="*/ 7854437 h 10071829"/>
              <a:gd name="connsiteX143" fmla="*/ 1769129 w 6993950"/>
              <a:gd name="connsiteY143" fmla="*/ 8049166 h 10071829"/>
              <a:gd name="connsiteX144" fmla="*/ 1809317 w 6993950"/>
              <a:gd name="connsiteY144" fmla="*/ 8169772 h 10071829"/>
              <a:gd name="connsiteX145" fmla="*/ 1889694 w 6993950"/>
              <a:gd name="connsiteY145" fmla="*/ 8297916 h 10071829"/>
              <a:gd name="connsiteX146" fmla="*/ 2002724 w 6993950"/>
              <a:gd name="connsiteY146" fmla="*/ 8524052 h 10071829"/>
              <a:gd name="connsiteX147" fmla="*/ 1970071 w 6993950"/>
              <a:gd name="connsiteY147" fmla="*/ 8516514 h 10071829"/>
              <a:gd name="connsiteX148" fmla="*/ 2091892 w 6993950"/>
              <a:gd name="connsiteY148" fmla="*/ 8701192 h 10071829"/>
              <a:gd name="connsiteX149" fmla="*/ 2059239 w 6993950"/>
              <a:gd name="connsiteY149" fmla="*/ 8637120 h 10071829"/>
              <a:gd name="connsiteX150" fmla="*/ 2002724 w 6993950"/>
              <a:gd name="connsiteY150" fmla="*/ 8524052 h 10071829"/>
              <a:gd name="connsiteX151" fmla="*/ 2155942 w 6993950"/>
              <a:gd name="connsiteY151" fmla="*/ 8750188 h 10071829"/>
              <a:gd name="connsiteX152" fmla="*/ 2664577 w 6993950"/>
              <a:gd name="connsiteY152" fmla="*/ 9201204 h 10071829"/>
              <a:gd name="connsiteX153" fmla="*/ 2825331 w 6993950"/>
              <a:gd name="connsiteY153" fmla="*/ 9274070 h 10071829"/>
              <a:gd name="connsiteX154" fmla="*/ 3099114 w 6993950"/>
              <a:gd name="connsiteY154" fmla="*/ 9323067 h 10071829"/>
              <a:gd name="connsiteX155" fmla="*/ 3252333 w 6993950"/>
              <a:gd name="connsiteY155" fmla="*/ 9338142 h 10071829"/>
              <a:gd name="connsiteX156" fmla="*/ 3518581 w 6993950"/>
              <a:gd name="connsiteY156" fmla="*/ 9330604 h 10071829"/>
              <a:gd name="connsiteX157" fmla="*/ 3768503 w 6993950"/>
              <a:gd name="connsiteY157" fmla="*/ 9282865 h 10071829"/>
              <a:gd name="connsiteX158" fmla="*/ 4002098 w 6993950"/>
              <a:gd name="connsiteY158" fmla="*/ 9184872 h 10071829"/>
              <a:gd name="connsiteX159" fmla="*/ 4348723 w 6993950"/>
              <a:gd name="connsiteY159" fmla="*/ 8959992 h 10071829"/>
              <a:gd name="connsiteX160" fmla="*/ 4662695 w 6993950"/>
              <a:gd name="connsiteY160" fmla="*/ 8684860 h 10071829"/>
              <a:gd name="connsiteX161" fmla="*/ 4815914 w 6993950"/>
              <a:gd name="connsiteY161" fmla="*/ 8580586 h 10071829"/>
              <a:gd name="connsiteX162" fmla="*/ 4832240 w 6993950"/>
              <a:gd name="connsiteY162" fmla="*/ 8573048 h 10071829"/>
              <a:gd name="connsiteX163" fmla="*/ 4977923 w 6993950"/>
              <a:gd name="connsiteY163" fmla="*/ 8410984 h 10071829"/>
              <a:gd name="connsiteX164" fmla="*/ 5098489 w 6993950"/>
              <a:gd name="connsiteY164" fmla="*/ 8250176 h 10071829"/>
              <a:gd name="connsiteX165" fmla="*/ 5308222 w 6993950"/>
              <a:gd name="connsiteY165" fmla="*/ 7952430 h 10071829"/>
              <a:gd name="connsiteX166" fmla="*/ 5638521 w 6993950"/>
              <a:gd name="connsiteY166" fmla="*/ 7363219 h 10071829"/>
              <a:gd name="connsiteX167" fmla="*/ 5791739 w 6993950"/>
              <a:gd name="connsiteY167" fmla="*/ 7040347 h 10071829"/>
              <a:gd name="connsiteX168" fmla="*/ 5952493 w 6993950"/>
              <a:gd name="connsiteY168" fmla="*/ 6556667 h 10071829"/>
              <a:gd name="connsiteX169" fmla="*/ 6041661 w 6993950"/>
              <a:gd name="connsiteY169" fmla="*/ 6233795 h 10071829"/>
              <a:gd name="connsiteX170" fmla="*/ 6105711 w 6993950"/>
              <a:gd name="connsiteY170" fmla="*/ 5943587 h 10071829"/>
              <a:gd name="connsiteX171" fmla="*/ 6178553 w 6993950"/>
              <a:gd name="connsiteY171" fmla="*/ 5419705 h 10071829"/>
              <a:gd name="connsiteX172" fmla="*/ 6218741 w 6993950"/>
              <a:gd name="connsiteY172" fmla="*/ 5089295 h 10071829"/>
              <a:gd name="connsiteX173" fmla="*/ 6235067 w 6993950"/>
              <a:gd name="connsiteY173" fmla="*/ 4790292 h 10071829"/>
              <a:gd name="connsiteX174" fmla="*/ 6242603 w 6993950"/>
              <a:gd name="connsiteY174" fmla="*/ 4718683 h 10071829"/>
              <a:gd name="connsiteX175" fmla="*/ 6242603 w 6993950"/>
              <a:gd name="connsiteY175" fmla="*/ 4483752 h 10071829"/>
              <a:gd name="connsiteX176" fmla="*/ 6242603 w 6993950"/>
              <a:gd name="connsiteY176" fmla="*/ 4452345 h 10071829"/>
              <a:gd name="connsiteX177" fmla="*/ 6211205 w 6993950"/>
              <a:gd name="connsiteY177" fmla="*/ 3968664 h 10071829"/>
              <a:gd name="connsiteX178" fmla="*/ 6178553 w 6993950"/>
              <a:gd name="connsiteY178" fmla="*/ 3685994 h 10071829"/>
              <a:gd name="connsiteX179" fmla="*/ 6089384 w 6993950"/>
              <a:gd name="connsiteY179" fmla="*/ 3226184 h 10071829"/>
              <a:gd name="connsiteX180" fmla="*/ 6081849 w 6993950"/>
              <a:gd name="connsiteY180" fmla="*/ 3065376 h 10071829"/>
              <a:gd name="connsiteX181" fmla="*/ 6057987 w 6993950"/>
              <a:gd name="connsiteY181" fmla="*/ 3008842 h 10071829"/>
              <a:gd name="connsiteX182" fmla="*/ 6032869 w 6993950"/>
              <a:gd name="connsiteY182" fmla="*/ 2935976 h 10071829"/>
              <a:gd name="connsiteX183" fmla="*/ 5936166 w 6993950"/>
              <a:gd name="connsiteY183" fmla="*/ 2662100 h 10071829"/>
              <a:gd name="connsiteX184" fmla="*/ 5992681 w 6993950"/>
              <a:gd name="connsiteY184" fmla="*/ 2589233 h 10071829"/>
              <a:gd name="connsiteX185" fmla="*/ 5921095 w 6993950"/>
              <a:gd name="connsiteY185" fmla="*/ 2452296 h 10071829"/>
              <a:gd name="connsiteX186" fmla="*/ 5727689 w 6993950"/>
              <a:gd name="connsiteY186" fmla="*/ 2162087 h 10071829"/>
              <a:gd name="connsiteX187" fmla="*/ 5485302 w 6993950"/>
              <a:gd name="connsiteY187" fmla="*/ 1863085 h 10071829"/>
              <a:gd name="connsiteX188" fmla="*/ 4961597 w 6993950"/>
              <a:gd name="connsiteY188" fmla="*/ 1532675 h 10071829"/>
              <a:gd name="connsiteX189" fmla="*/ 4839776 w 6993950"/>
              <a:gd name="connsiteY189" fmla="*/ 1459809 h 10071829"/>
              <a:gd name="connsiteX190" fmla="*/ 4824705 w 6993950"/>
              <a:gd name="connsiteY190" fmla="*/ 1452271 h 10071829"/>
              <a:gd name="connsiteX191" fmla="*/ 4728001 w 6993950"/>
              <a:gd name="connsiteY191" fmla="*/ 1428401 h 10071829"/>
              <a:gd name="connsiteX192" fmla="*/ 5235380 w 6993950"/>
              <a:gd name="connsiteY192" fmla="*/ 807783 h 10071829"/>
              <a:gd name="connsiteX193" fmla="*/ 5308222 w 6993950"/>
              <a:gd name="connsiteY193" fmla="*/ 855523 h 10071829"/>
              <a:gd name="connsiteX194" fmla="*/ 5324548 w 6993950"/>
              <a:gd name="connsiteY194" fmla="*/ 928389 h 10071829"/>
              <a:gd name="connsiteX195" fmla="*/ 5388599 w 6993950"/>
              <a:gd name="connsiteY195" fmla="*/ 961053 h 10071829"/>
              <a:gd name="connsiteX196" fmla="*/ 5437578 w 6993950"/>
              <a:gd name="connsiteY196" fmla="*/ 961053 h 10071829"/>
              <a:gd name="connsiteX197" fmla="*/ 5445114 w 6993950"/>
              <a:gd name="connsiteY197" fmla="*/ 920851 h 10071829"/>
              <a:gd name="connsiteX198" fmla="*/ 5421252 w 6993950"/>
              <a:gd name="connsiteY198" fmla="*/ 879393 h 10071829"/>
              <a:gd name="connsiteX199" fmla="*/ 5235380 w 6993950"/>
              <a:gd name="connsiteY199" fmla="*/ 807783 h 10071829"/>
              <a:gd name="connsiteX200" fmla="*/ 4199429 w 6993950"/>
              <a:gd name="connsiteY200" fmla="*/ 759 h 10071829"/>
              <a:gd name="connsiteX201" fmla="*/ 4388912 w 6993950"/>
              <a:gd name="connsiteY201" fmla="*/ 16306 h 10071829"/>
              <a:gd name="connsiteX202" fmla="*/ 4509477 w 6993950"/>
              <a:gd name="connsiteY202" fmla="*/ 25100 h 10071829"/>
              <a:gd name="connsiteX203" fmla="*/ 4549665 w 6993950"/>
              <a:gd name="connsiteY203" fmla="*/ 41432 h 10071829"/>
              <a:gd name="connsiteX204" fmla="*/ 4591110 w 6993950"/>
              <a:gd name="connsiteY204" fmla="*/ 72840 h 10071829"/>
              <a:gd name="connsiteX205" fmla="*/ 4743072 w 6993950"/>
              <a:gd name="connsiteY205" fmla="*/ 114298 h 10071829"/>
              <a:gd name="connsiteX206" fmla="*/ 4839776 w 6993950"/>
              <a:gd name="connsiteY206" fmla="*/ 145706 h 10071829"/>
              <a:gd name="connsiteX207" fmla="*/ 5001785 w 6993950"/>
              <a:gd name="connsiteY207" fmla="*/ 211035 h 10071829"/>
              <a:gd name="connsiteX208" fmla="*/ 5025647 w 6993950"/>
              <a:gd name="connsiteY208" fmla="*/ 226110 h 10071829"/>
              <a:gd name="connsiteX209" fmla="*/ 5131142 w 6993950"/>
              <a:gd name="connsiteY209" fmla="*/ 315308 h 10071829"/>
              <a:gd name="connsiteX210" fmla="*/ 5219054 w 6993950"/>
              <a:gd name="connsiteY210" fmla="*/ 420839 h 10071829"/>
              <a:gd name="connsiteX211" fmla="*/ 5300687 w 6993950"/>
              <a:gd name="connsiteY211" fmla="*/ 525113 h 10071829"/>
              <a:gd name="connsiteX212" fmla="*/ 5291895 w 6993950"/>
              <a:gd name="connsiteY212" fmla="*/ 662051 h 10071829"/>
              <a:gd name="connsiteX213" fmla="*/ 5251707 w 6993950"/>
              <a:gd name="connsiteY213" fmla="*/ 718585 h 10071829"/>
              <a:gd name="connsiteX214" fmla="*/ 5259242 w 6993950"/>
              <a:gd name="connsiteY214" fmla="*/ 734917 h 10071829"/>
              <a:gd name="connsiteX215" fmla="*/ 5452649 w 6993950"/>
              <a:gd name="connsiteY215" fmla="*/ 815321 h 10071829"/>
              <a:gd name="connsiteX216" fmla="*/ 5622193 w 6993950"/>
              <a:gd name="connsiteY216" fmla="*/ 912057 h 10071829"/>
              <a:gd name="connsiteX217" fmla="*/ 5767877 w 6993950"/>
              <a:gd name="connsiteY217" fmla="*/ 1017587 h 10071829"/>
              <a:gd name="connsiteX218" fmla="*/ 5808065 w 6993950"/>
              <a:gd name="connsiteY218" fmla="*/ 1072865 h 10071829"/>
              <a:gd name="connsiteX219" fmla="*/ 5831927 w 6993950"/>
              <a:gd name="connsiteY219" fmla="*/ 1089197 h 10071829"/>
              <a:gd name="connsiteX220" fmla="*/ 5912304 w 6993950"/>
              <a:gd name="connsiteY220" fmla="*/ 1194727 h 10071829"/>
              <a:gd name="connsiteX221" fmla="*/ 5912304 w 6993950"/>
              <a:gd name="connsiteY221" fmla="*/ 1211059 h 10071829"/>
              <a:gd name="connsiteX222" fmla="*/ 5895977 w 6993950"/>
              <a:gd name="connsiteY222" fmla="*/ 1234929 h 10071829"/>
              <a:gd name="connsiteX223" fmla="*/ 6017799 w 6993950"/>
              <a:gd name="connsiteY223" fmla="*/ 1379405 h 10071829"/>
              <a:gd name="connsiteX224" fmla="*/ 6057987 w 6993950"/>
              <a:gd name="connsiteY224" fmla="*/ 1428401 h 10071829"/>
              <a:gd name="connsiteX225" fmla="*/ 6194879 w 6993950"/>
              <a:gd name="connsiteY225" fmla="*/ 1613079 h 10071829"/>
              <a:gd name="connsiteX226" fmla="*/ 6282791 w 6993950"/>
              <a:gd name="connsiteY226" fmla="*/ 1791475 h 10071829"/>
              <a:gd name="connsiteX227" fmla="*/ 6355633 w 6993950"/>
              <a:gd name="connsiteY227" fmla="*/ 1928413 h 10071829"/>
              <a:gd name="connsiteX228" fmla="*/ 6436009 w 6993950"/>
              <a:gd name="connsiteY228" fmla="*/ 2154549 h 10071829"/>
              <a:gd name="connsiteX229" fmla="*/ 6404612 w 6993950"/>
              <a:gd name="connsiteY229" fmla="*/ 2145755 h 10071829"/>
              <a:gd name="connsiteX230" fmla="*/ 6525177 w 6993950"/>
              <a:gd name="connsiteY230" fmla="*/ 2363097 h 10071829"/>
              <a:gd name="connsiteX231" fmla="*/ 6557831 w 6993950"/>
              <a:gd name="connsiteY231" fmla="*/ 2339228 h 10071829"/>
              <a:gd name="connsiteX232" fmla="*/ 6654534 w 6993950"/>
              <a:gd name="connsiteY232" fmla="*/ 2621898 h 10071829"/>
              <a:gd name="connsiteX233" fmla="*/ 6662069 w 6993950"/>
              <a:gd name="connsiteY233" fmla="*/ 2645767 h 10071829"/>
              <a:gd name="connsiteX234" fmla="*/ 6718584 w 6993950"/>
              <a:gd name="connsiteY234" fmla="*/ 2959846 h 10071829"/>
              <a:gd name="connsiteX235" fmla="*/ 6767564 w 6993950"/>
              <a:gd name="connsiteY235" fmla="*/ 3395786 h 10071829"/>
              <a:gd name="connsiteX236" fmla="*/ 6783891 w 6993950"/>
              <a:gd name="connsiteY236" fmla="*/ 3589258 h 10071829"/>
              <a:gd name="connsiteX237" fmla="*/ 6791426 w 6993950"/>
              <a:gd name="connsiteY237" fmla="*/ 3846802 h 10071829"/>
              <a:gd name="connsiteX238" fmla="*/ 6758773 w 6993950"/>
              <a:gd name="connsiteY238" fmla="*/ 3976202 h 10071829"/>
              <a:gd name="connsiteX239" fmla="*/ 6751237 w 6993950"/>
              <a:gd name="connsiteY239" fmla="*/ 4000072 h 10071829"/>
              <a:gd name="connsiteX240" fmla="*/ 6783891 w 6993950"/>
              <a:gd name="connsiteY240" fmla="*/ 4258872 h 10071829"/>
              <a:gd name="connsiteX241" fmla="*/ 6783891 w 6993950"/>
              <a:gd name="connsiteY241" fmla="*/ 4452345 h 10071829"/>
              <a:gd name="connsiteX242" fmla="*/ 6798961 w 6993950"/>
              <a:gd name="connsiteY242" fmla="*/ 4556618 h 10071829"/>
              <a:gd name="connsiteX243" fmla="*/ 6824079 w 6993950"/>
              <a:gd name="connsiteY243" fmla="*/ 4693556 h 10071829"/>
              <a:gd name="connsiteX244" fmla="*/ 6855476 w 6993950"/>
              <a:gd name="connsiteY244" fmla="*/ 4718683 h 10071829"/>
              <a:gd name="connsiteX245" fmla="*/ 6871803 w 6993950"/>
              <a:gd name="connsiteY245" fmla="*/ 4726221 h 10071829"/>
              <a:gd name="connsiteX246" fmla="*/ 6888129 w 6993950"/>
              <a:gd name="connsiteY246" fmla="*/ 4830494 h 10071829"/>
              <a:gd name="connsiteX247" fmla="*/ 6855476 w 6993950"/>
              <a:gd name="connsiteY247" fmla="*/ 4806625 h 10071829"/>
              <a:gd name="connsiteX248" fmla="*/ 6839149 w 6993950"/>
              <a:gd name="connsiteY248" fmla="*/ 4855621 h 10071829"/>
              <a:gd name="connsiteX249" fmla="*/ 6847941 w 6993950"/>
              <a:gd name="connsiteY249" fmla="*/ 4992559 h 10071829"/>
              <a:gd name="connsiteX250" fmla="*/ 6864267 w 6993950"/>
              <a:gd name="connsiteY250" fmla="*/ 5105627 h 10071829"/>
              <a:gd name="connsiteX251" fmla="*/ 6864267 w 6993950"/>
              <a:gd name="connsiteY251" fmla="*/ 5137035 h 10071829"/>
              <a:gd name="connsiteX252" fmla="*/ 6871803 w 6993950"/>
              <a:gd name="connsiteY252" fmla="*/ 5186031 h 10071829"/>
              <a:gd name="connsiteX253" fmla="*/ 6880594 w 6993950"/>
              <a:gd name="connsiteY253" fmla="*/ 5193569 h 10071829"/>
              <a:gd name="connsiteX254" fmla="*/ 6895665 w 6993950"/>
              <a:gd name="connsiteY254" fmla="*/ 5186031 h 10071829"/>
              <a:gd name="connsiteX255" fmla="*/ 6911991 w 6993950"/>
              <a:gd name="connsiteY255" fmla="*/ 5121959 h 10071829"/>
              <a:gd name="connsiteX256" fmla="*/ 6920783 w 6993950"/>
              <a:gd name="connsiteY256" fmla="*/ 5250103 h 10071829"/>
              <a:gd name="connsiteX257" fmla="*/ 6977297 w 6993950"/>
              <a:gd name="connsiteY257" fmla="*/ 5452369 h 10071829"/>
              <a:gd name="connsiteX258" fmla="*/ 6992368 w 6993950"/>
              <a:gd name="connsiteY258" fmla="*/ 5540311 h 10071829"/>
              <a:gd name="connsiteX259" fmla="*/ 6992368 w 6993950"/>
              <a:gd name="connsiteY259" fmla="*/ 5645841 h 10071829"/>
              <a:gd name="connsiteX260" fmla="*/ 6944644 w 6993950"/>
              <a:gd name="connsiteY260" fmla="*/ 5967457 h 10071829"/>
              <a:gd name="connsiteX261" fmla="*/ 6911991 w 6993950"/>
              <a:gd name="connsiteY261" fmla="*/ 6080525 h 10071829"/>
              <a:gd name="connsiteX262" fmla="*/ 6920783 w 6993950"/>
              <a:gd name="connsiteY262" fmla="*/ 6153391 h 10071829"/>
              <a:gd name="connsiteX263" fmla="*/ 6920783 w 6993950"/>
              <a:gd name="connsiteY263" fmla="*/ 6258921 h 10071829"/>
              <a:gd name="connsiteX264" fmla="*/ 6911991 w 6993950"/>
              <a:gd name="connsiteY264" fmla="*/ 6306661 h 10071829"/>
              <a:gd name="connsiteX265" fmla="*/ 6831614 w 6993950"/>
              <a:gd name="connsiteY265" fmla="*/ 6596869 h 10071829"/>
              <a:gd name="connsiteX266" fmla="*/ 6727375 w 6993950"/>
              <a:gd name="connsiteY266" fmla="*/ 6814211 h 10071829"/>
              <a:gd name="connsiteX267" fmla="*/ 6630672 w 6993950"/>
              <a:gd name="connsiteY267" fmla="*/ 7007683 h 10071829"/>
              <a:gd name="connsiteX268" fmla="*/ 6557831 w 6993950"/>
              <a:gd name="connsiteY268" fmla="*/ 7193617 h 10071829"/>
              <a:gd name="connsiteX269" fmla="*/ 6420939 w 6993950"/>
              <a:gd name="connsiteY269" fmla="*/ 7459955 h 10071829"/>
              <a:gd name="connsiteX270" fmla="*/ 6355633 w 6993950"/>
              <a:gd name="connsiteY270" fmla="*/ 7556691 h 10071829"/>
              <a:gd name="connsiteX271" fmla="*/ 6324235 w 6993950"/>
              <a:gd name="connsiteY271" fmla="*/ 7613225 h 10071829"/>
              <a:gd name="connsiteX272" fmla="*/ 6299117 w 6993950"/>
              <a:gd name="connsiteY272" fmla="*/ 7653427 h 10071829"/>
              <a:gd name="connsiteX273" fmla="*/ 6324235 w 6993950"/>
              <a:gd name="connsiteY273" fmla="*/ 7540359 h 10071829"/>
              <a:gd name="connsiteX274" fmla="*/ 6291582 w 6993950"/>
              <a:gd name="connsiteY274" fmla="*/ 7573023 h 10071829"/>
              <a:gd name="connsiteX275" fmla="*/ 6194879 w 6993950"/>
              <a:gd name="connsiteY275" fmla="*/ 7806698 h 10071829"/>
              <a:gd name="connsiteX276" fmla="*/ 6105711 w 6993950"/>
              <a:gd name="connsiteY276" fmla="*/ 7983838 h 10071829"/>
              <a:gd name="connsiteX277" fmla="*/ 5928631 w 6993950"/>
              <a:gd name="connsiteY277" fmla="*/ 8233844 h 10071829"/>
              <a:gd name="connsiteX278" fmla="*/ 5799274 w 6993950"/>
              <a:gd name="connsiteY278" fmla="*/ 8394652 h 10071829"/>
              <a:gd name="connsiteX279" fmla="*/ 5727689 w 6993950"/>
              <a:gd name="connsiteY279" fmla="*/ 8491388 h 10071829"/>
              <a:gd name="connsiteX280" fmla="*/ 5671173 w 6993950"/>
              <a:gd name="connsiteY280" fmla="*/ 8564254 h 10071829"/>
              <a:gd name="connsiteX281" fmla="*/ 5630985 w 6993950"/>
              <a:gd name="connsiteY281" fmla="*/ 8620788 h 10071829"/>
              <a:gd name="connsiteX282" fmla="*/ 5590797 w 6993950"/>
              <a:gd name="connsiteY282" fmla="*/ 8660990 h 10071829"/>
              <a:gd name="connsiteX283" fmla="*/ 5525491 w 6993950"/>
              <a:gd name="connsiteY283" fmla="*/ 8726318 h 10071829"/>
              <a:gd name="connsiteX284" fmla="*/ 5437578 w 6993950"/>
              <a:gd name="connsiteY284" fmla="*/ 8823054 h 10071829"/>
              <a:gd name="connsiteX285" fmla="*/ 5308222 w 6993950"/>
              <a:gd name="connsiteY285" fmla="*/ 8927328 h 10071829"/>
              <a:gd name="connsiteX286" fmla="*/ 5195192 w 6993950"/>
              <a:gd name="connsiteY286" fmla="*/ 9056728 h 10071829"/>
              <a:gd name="connsiteX287" fmla="*/ 5082162 w 6993950"/>
              <a:gd name="connsiteY287" fmla="*/ 9177334 h 10071829"/>
              <a:gd name="connsiteX288" fmla="*/ 4896291 w 6993950"/>
              <a:gd name="connsiteY288" fmla="*/ 9330604 h 10071829"/>
              <a:gd name="connsiteX289" fmla="*/ 4848567 w 6993950"/>
              <a:gd name="connsiteY289" fmla="*/ 9379601 h 10071829"/>
              <a:gd name="connsiteX290" fmla="*/ 4695348 w 6993950"/>
              <a:gd name="connsiteY290" fmla="*/ 9491412 h 10071829"/>
              <a:gd name="connsiteX291" fmla="*/ 4381376 w 6993950"/>
              <a:gd name="connsiteY291" fmla="*/ 9693679 h 10071829"/>
              <a:gd name="connsiteX292" fmla="*/ 4171643 w 6993950"/>
              <a:gd name="connsiteY292" fmla="*/ 9806747 h 10071829"/>
              <a:gd name="connsiteX293" fmla="*/ 4010889 w 6993950"/>
              <a:gd name="connsiteY293" fmla="*/ 9878357 h 10071829"/>
              <a:gd name="connsiteX294" fmla="*/ 3759711 w 6993950"/>
              <a:gd name="connsiteY294" fmla="*/ 9975093 h 10071829"/>
              <a:gd name="connsiteX295" fmla="*/ 3429413 w 6993950"/>
              <a:gd name="connsiteY295" fmla="*/ 10056753 h 10071829"/>
              <a:gd name="connsiteX296" fmla="*/ 3236006 w 6993950"/>
              <a:gd name="connsiteY296" fmla="*/ 10071829 h 10071829"/>
              <a:gd name="connsiteX297" fmla="*/ 3026273 w 6993950"/>
              <a:gd name="connsiteY297" fmla="*/ 10071829 h 10071829"/>
              <a:gd name="connsiteX298" fmla="*/ 2809004 w 6993950"/>
              <a:gd name="connsiteY298" fmla="*/ 10071829 h 10071829"/>
              <a:gd name="connsiteX299" fmla="*/ 2608062 w 6993950"/>
              <a:gd name="connsiteY299" fmla="*/ 10056753 h 10071829"/>
              <a:gd name="connsiteX300" fmla="*/ 2454843 w 6993950"/>
              <a:gd name="connsiteY300" fmla="*/ 10047959 h 10071829"/>
              <a:gd name="connsiteX301" fmla="*/ 2292834 w 6993950"/>
              <a:gd name="connsiteY301" fmla="*/ 10007757 h 10071829"/>
              <a:gd name="connsiteX302" fmla="*/ 2035377 w 6993950"/>
              <a:gd name="connsiteY302" fmla="*/ 9911021 h 10071829"/>
              <a:gd name="connsiteX303" fmla="*/ 1736475 w 6993950"/>
              <a:gd name="connsiteY303" fmla="*/ 9750213 h 10071829"/>
              <a:gd name="connsiteX304" fmla="*/ 1479018 w 6993950"/>
              <a:gd name="connsiteY304" fmla="*/ 9573073 h 10071829"/>
              <a:gd name="connsiteX305" fmla="*/ 1414968 w 6993950"/>
              <a:gd name="connsiteY305" fmla="*/ 9516539 h 10071829"/>
              <a:gd name="connsiteX306" fmla="*/ 1043225 w 6993950"/>
              <a:gd name="connsiteY306" fmla="*/ 9184872 h 10071829"/>
              <a:gd name="connsiteX307" fmla="*/ 818421 w 6993950"/>
              <a:gd name="connsiteY307" fmla="*/ 8903458 h 10071829"/>
              <a:gd name="connsiteX308" fmla="*/ 665203 w 6993950"/>
              <a:gd name="connsiteY308" fmla="*/ 8693654 h 10071829"/>
              <a:gd name="connsiteX309" fmla="*/ 616223 w 6993950"/>
              <a:gd name="connsiteY309" fmla="*/ 8613250 h 10071829"/>
              <a:gd name="connsiteX310" fmla="*/ 559708 w 6993950"/>
              <a:gd name="connsiteY310" fmla="*/ 8524052 h 10071829"/>
              <a:gd name="connsiteX311" fmla="*/ 455469 w 6993950"/>
              <a:gd name="connsiteY311" fmla="*/ 8330580 h 10071829"/>
              <a:gd name="connsiteX312" fmla="*/ 269598 w 6993950"/>
              <a:gd name="connsiteY312" fmla="*/ 7959968 h 10071829"/>
              <a:gd name="connsiteX313" fmla="*/ 269598 w 6993950"/>
              <a:gd name="connsiteY313" fmla="*/ 7936098 h 10071829"/>
              <a:gd name="connsiteX314" fmla="*/ 318578 w 6993950"/>
              <a:gd name="connsiteY314" fmla="*/ 8007708 h 10071829"/>
              <a:gd name="connsiteX315" fmla="*/ 293460 w 6993950"/>
              <a:gd name="connsiteY315" fmla="*/ 7927304 h 10071829"/>
              <a:gd name="connsiteX316" fmla="*/ 205547 w 6993950"/>
              <a:gd name="connsiteY316" fmla="*/ 7757701 h 10071829"/>
              <a:gd name="connsiteX317" fmla="*/ 189221 w 6993950"/>
              <a:gd name="connsiteY317" fmla="*/ 7637095 h 10071829"/>
              <a:gd name="connsiteX318" fmla="*/ 205547 w 6993950"/>
              <a:gd name="connsiteY318" fmla="*/ 7613225 h 10071829"/>
              <a:gd name="connsiteX319" fmla="*/ 238201 w 6993950"/>
              <a:gd name="connsiteY319" fmla="*/ 7629558 h 10071829"/>
              <a:gd name="connsiteX320" fmla="*/ 278389 w 6993950"/>
              <a:gd name="connsiteY320" fmla="*/ 7742626 h 10071829"/>
              <a:gd name="connsiteX321" fmla="*/ 302251 w 6993950"/>
              <a:gd name="connsiteY321" fmla="*/ 7814235 h 10071829"/>
              <a:gd name="connsiteX322" fmla="*/ 342439 w 6993950"/>
              <a:gd name="connsiteY322" fmla="*/ 7895896 h 10071829"/>
              <a:gd name="connsiteX323" fmla="*/ 398954 w 6993950"/>
              <a:gd name="connsiteY323" fmla="*/ 8080574 h 10071829"/>
              <a:gd name="connsiteX324" fmla="*/ 463005 w 6993950"/>
              <a:gd name="connsiteY324" fmla="*/ 8209974 h 10071829"/>
              <a:gd name="connsiteX325" fmla="*/ 495658 w 6993950"/>
              <a:gd name="connsiteY325" fmla="*/ 8266508 h 10071829"/>
              <a:gd name="connsiteX326" fmla="*/ 576035 w 6993950"/>
              <a:gd name="connsiteY326" fmla="*/ 8427316 h 10071829"/>
              <a:gd name="connsiteX327" fmla="*/ 689065 w 6993950"/>
              <a:gd name="connsiteY327" fmla="*/ 8620788 h 10071829"/>
              <a:gd name="connsiteX328" fmla="*/ 712926 w 6993950"/>
              <a:gd name="connsiteY328" fmla="*/ 8637120 h 10071829"/>
              <a:gd name="connsiteX329" fmla="*/ 689065 w 6993950"/>
              <a:gd name="connsiteY329" fmla="*/ 8540384 h 10071829"/>
              <a:gd name="connsiteX330" fmla="*/ 656411 w 6993950"/>
              <a:gd name="connsiteY330" fmla="*/ 8459980 h 10071829"/>
              <a:gd name="connsiteX331" fmla="*/ 648876 w 6993950"/>
              <a:gd name="connsiteY331" fmla="*/ 8443648 h 10071829"/>
              <a:gd name="connsiteX332" fmla="*/ 599896 w 6993950"/>
              <a:gd name="connsiteY332" fmla="*/ 8370782 h 10071829"/>
              <a:gd name="connsiteX333" fmla="*/ 583570 w 6993950"/>
              <a:gd name="connsiteY333" fmla="*/ 8346912 h 10071829"/>
              <a:gd name="connsiteX334" fmla="*/ 528311 w 6993950"/>
              <a:gd name="connsiteY334" fmla="*/ 8250176 h 10071829"/>
              <a:gd name="connsiteX335" fmla="*/ 503193 w 6993950"/>
              <a:gd name="connsiteY335" fmla="*/ 8209974 h 10071829"/>
              <a:gd name="connsiteX336" fmla="*/ 455469 w 6993950"/>
              <a:gd name="connsiteY336" fmla="*/ 8064242 h 10071829"/>
              <a:gd name="connsiteX337" fmla="*/ 422816 w 6993950"/>
              <a:gd name="connsiteY337" fmla="*/ 7952430 h 10071829"/>
              <a:gd name="connsiteX338" fmla="*/ 398954 w 6993950"/>
              <a:gd name="connsiteY338" fmla="*/ 7863232 h 10071829"/>
              <a:gd name="connsiteX339" fmla="*/ 318578 w 6993950"/>
              <a:gd name="connsiteY339" fmla="*/ 7596893 h 10071829"/>
              <a:gd name="connsiteX340" fmla="*/ 318578 w 6993950"/>
              <a:gd name="connsiteY340" fmla="*/ 7564229 h 10071829"/>
              <a:gd name="connsiteX341" fmla="*/ 213083 w 6993950"/>
              <a:gd name="connsiteY341" fmla="*/ 6967481 h 10071829"/>
              <a:gd name="connsiteX342" fmla="*/ 141497 w 6993950"/>
              <a:gd name="connsiteY342" fmla="*/ 6436061 h 10071829"/>
              <a:gd name="connsiteX343" fmla="*/ 156568 w 6993950"/>
              <a:gd name="connsiteY343" fmla="*/ 6330531 h 10071829"/>
              <a:gd name="connsiteX344" fmla="*/ 165359 w 6993950"/>
              <a:gd name="connsiteY344" fmla="*/ 6299123 h 10071829"/>
              <a:gd name="connsiteX345" fmla="*/ 149033 w 6993950"/>
              <a:gd name="connsiteY345" fmla="*/ 6016453 h 10071829"/>
              <a:gd name="connsiteX346" fmla="*/ 156568 w 6993950"/>
              <a:gd name="connsiteY346" fmla="*/ 5596845 h 10071829"/>
              <a:gd name="connsiteX347" fmla="*/ 172895 w 6993950"/>
              <a:gd name="connsiteY347" fmla="*/ 5419705 h 10071829"/>
              <a:gd name="connsiteX348" fmla="*/ 172895 w 6993950"/>
              <a:gd name="connsiteY348" fmla="*/ 5412167 h 10071829"/>
              <a:gd name="connsiteX349" fmla="*/ 205547 w 6993950"/>
              <a:gd name="connsiteY349" fmla="*/ 5056631 h 10071829"/>
              <a:gd name="connsiteX350" fmla="*/ 196756 w 6993950"/>
              <a:gd name="connsiteY350" fmla="*/ 5008891 h 10071829"/>
              <a:gd name="connsiteX351" fmla="*/ 172895 w 6993950"/>
              <a:gd name="connsiteY351" fmla="*/ 5049093 h 10071829"/>
              <a:gd name="connsiteX352" fmla="*/ 141497 w 6993950"/>
              <a:gd name="connsiteY352" fmla="*/ 5242565 h 10071829"/>
              <a:gd name="connsiteX353" fmla="*/ 125171 w 6993950"/>
              <a:gd name="connsiteY353" fmla="*/ 5306637 h 10071829"/>
              <a:gd name="connsiteX354" fmla="*/ 116380 w 6993950"/>
              <a:gd name="connsiteY354" fmla="*/ 5346839 h 10071829"/>
              <a:gd name="connsiteX355" fmla="*/ 108844 w 6993950"/>
              <a:gd name="connsiteY355" fmla="*/ 5589307 h 10071829"/>
              <a:gd name="connsiteX356" fmla="*/ 100053 w 6993950"/>
              <a:gd name="connsiteY356" fmla="*/ 5702375 h 10071829"/>
              <a:gd name="connsiteX357" fmla="*/ 108844 w 6993950"/>
              <a:gd name="connsiteY357" fmla="*/ 5910923 h 10071829"/>
              <a:gd name="connsiteX358" fmla="*/ 108844 w 6993950"/>
              <a:gd name="connsiteY358" fmla="*/ 5927255 h 10071829"/>
              <a:gd name="connsiteX359" fmla="*/ 100053 w 6993950"/>
              <a:gd name="connsiteY359" fmla="*/ 6217463 h 10071829"/>
              <a:gd name="connsiteX360" fmla="*/ 108844 w 6993950"/>
              <a:gd name="connsiteY360" fmla="*/ 6306661 h 10071829"/>
              <a:gd name="connsiteX361" fmla="*/ 92518 w 6993950"/>
              <a:gd name="connsiteY361" fmla="*/ 6322993 h 10071829"/>
              <a:gd name="connsiteX362" fmla="*/ 76191 w 6993950"/>
              <a:gd name="connsiteY362" fmla="*/ 6306661 h 10071829"/>
              <a:gd name="connsiteX363" fmla="*/ 52329 w 6993950"/>
              <a:gd name="connsiteY363" fmla="*/ 6266459 h 10071829"/>
              <a:gd name="connsiteX364" fmla="*/ 3349 w 6993950"/>
              <a:gd name="connsiteY364" fmla="*/ 6169723 h 10071829"/>
              <a:gd name="connsiteX365" fmla="*/ 3349 w 6993950"/>
              <a:gd name="connsiteY365" fmla="*/ 5895847 h 10071829"/>
              <a:gd name="connsiteX366" fmla="*/ 3349 w 6993950"/>
              <a:gd name="connsiteY366" fmla="*/ 5870721 h 10071829"/>
              <a:gd name="connsiteX367" fmla="*/ 28467 w 6993950"/>
              <a:gd name="connsiteY367" fmla="*/ 5605639 h 10071829"/>
              <a:gd name="connsiteX368" fmla="*/ 28467 w 6993950"/>
              <a:gd name="connsiteY368" fmla="*/ 5492571 h 10071829"/>
              <a:gd name="connsiteX369" fmla="*/ 44794 w 6993950"/>
              <a:gd name="connsiteY369" fmla="*/ 5387041 h 10071829"/>
              <a:gd name="connsiteX370" fmla="*/ 59865 w 6993950"/>
              <a:gd name="connsiteY370" fmla="*/ 5299099 h 10071829"/>
              <a:gd name="connsiteX371" fmla="*/ 100053 w 6993950"/>
              <a:gd name="connsiteY371" fmla="*/ 5186031 h 10071829"/>
              <a:gd name="connsiteX372" fmla="*/ 100053 w 6993950"/>
              <a:gd name="connsiteY372" fmla="*/ 5113165 h 10071829"/>
              <a:gd name="connsiteX373" fmla="*/ 108844 w 6993950"/>
              <a:gd name="connsiteY373" fmla="*/ 5065425 h 10071829"/>
              <a:gd name="connsiteX374" fmla="*/ 116380 w 6993950"/>
              <a:gd name="connsiteY374" fmla="*/ 5040299 h 10071829"/>
              <a:gd name="connsiteX375" fmla="*/ 116380 w 6993950"/>
              <a:gd name="connsiteY375" fmla="*/ 4887029 h 10071829"/>
              <a:gd name="connsiteX376" fmla="*/ 165359 w 6993950"/>
              <a:gd name="connsiteY376" fmla="*/ 4645817 h 10071829"/>
              <a:gd name="connsiteX377" fmla="*/ 196756 w 6993950"/>
              <a:gd name="connsiteY377" fmla="*/ 4565413 h 10071829"/>
              <a:gd name="connsiteX378" fmla="*/ 205547 w 6993950"/>
              <a:gd name="connsiteY378" fmla="*/ 4532748 h 10071829"/>
              <a:gd name="connsiteX379" fmla="*/ 213083 w 6993950"/>
              <a:gd name="connsiteY379" fmla="*/ 4427218 h 10071829"/>
              <a:gd name="connsiteX380" fmla="*/ 245736 w 6993950"/>
              <a:gd name="connsiteY380" fmla="*/ 4282742 h 10071829"/>
              <a:gd name="connsiteX381" fmla="*/ 302251 w 6993950"/>
              <a:gd name="connsiteY381" fmla="*/ 4065400 h 10071829"/>
              <a:gd name="connsiteX382" fmla="*/ 358766 w 6993950"/>
              <a:gd name="connsiteY382" fmla="*/ 3846802 h 10071829"/>
              <a:gd name="connsiteX383" fmla="*/ 431607 w 6993950"/>
              <a:gd name="connsiteY383" fmla="*/ 3605590 h 10071829"/>
              <a:gd name="connsiteX384" fmla="*/ 528311 w 6993950"/>
              <a:gd name="connsiteY384" fmla="*/ 3299050 h 10071829"/>
              <a:gd name="connsiteX385" fmla="*/ 616223 w 6993950"/>
              <a:gd name="connsiteY385" fmla="*/ 3105578 h 10071829"/>
              <a:gd name="connsiteX386" fmla="*/ 640085 w 6993950"/>
              <a:gd name="connsiteY386" fmla="*/ 3040249 h 10071829"/>
              <a:gd name="connsiteX387" fmla="*/ 656411 w 6993950"/>
              <a:gd name="connsiteY387" fmla="*/ 3000048 h 10071829"/>
              <a:gd name="connsiteX388" fmla="*/ 769441 w 6993950"/>
              <a:gd name="connsiteY388" fmla="*/ 2742504 h 10071829"/>
              <a:gd name="connsiteX389" fmla="*/ 842283 w 6993950"/>
              <a:gd name="connsiteY389" fmla="*/ 2598028 h 10071829"/>
              <a:gd name="connsiteX390" fmla="*/ 882472 w 6993950"/>
              <a:gd name="connsiteY390" fmla="*/ 2556570 h 10071829"/>
              <a:gd name="connsiteX391" fmla="*/ 962848 w 6993950"/>
              <a:gd name="connsiteY391" fmla="*/ 2468628 h 10071829"/>
              <a:gd name="connsiteX392" fmla="*/ 1325800 w 6993950"/>
              <a:gd name="connsiteY392" fmla="*/ 1968615 h 10071829"/>
              <a:gd name="connsiteX393" fmla="*/ 1583257 w 6993950"/>
              <a:gd name="connsiteY393" fmla="*/ 1678407 h 10071829"/>
              <a:gd name="connsiteX394" fmla="*/ 1624701 w 6993950"/>
              <a:gd name="connsiteY394" fmla="*/ 1629411 h 10071829"/>
              <a:gd name="connsiteX395" fmla="*/ 1648563 w 6993950"/>
              <a:gd name="connsiteY395" fmla="*/ 1629411 h 10071829"/>
              <a:gd name="connsiteX396" fmla="*/ 1688752 w 6993950"/>
              <a:gd name="connsiteY396" fmla="*/ 1629411 h 10071829"/>
              <a:gd name="connsiteX397" fmla="*/ 2019050 w 6993950"/>
              <a:gd name="connsiteY397" fmla="*/ 1339203 h 10071829"/>
              <a:gd name="connsiteX398" fmla="*/ 2236319 w 6993950"/>
              <a:gd name="connsiteY398" fmla="*/ 1154525 h 10071829"/>
              <a:gd name="connsiteX399" fmla="*/ 2292834 w 6993950"/>
              <a:gd name="connsiteY399" fmla="*/ 1065327 h 10071829"/>
              <a:gd name="connsiteX400" fmla="*/ 2325487 w 6993950"/>
              <a:gd name="connsiteY400" fmla="*/ 1025125 h 10071829"/>
              <a:gd name="connsiteX401" fmla="*/ 2591735 w 6993950"/>
              <a:gd name="connsiteY401" fmla="*/ 831653 h 10071829"/>
              <a:gd name="connsiteX402" fmla="*/ 2639459 w 6993950"/>
              <a:gd name="connsiteY402" fmla="*/ 782657 h 10071829"/>
              <a:gd name="connsiteX403" fmla="*/ 2582944 w 6993950"/>
              <a:gd name="connsiteY403" fmla="*/ 791451 h 10071829"/>
              <a:gd name="connsiteX404" fmla="*/ 2471170 w 6993950"/>
              <a:gd name="connsiteY404" fmla="*/ 839191 h 10071829"/>
              <a:gd name="connsiteX405" fmla="*/ 2373211 w 6993950"/>
              <a:gd name="connsiteY405" fmla="*/ 871855 h 10071829"/>
              <a:gd name="connsiteX406" fmla="*/ 2333022 w 6993950"/>
              <a:gd name="connsiteY406" fmla="*/ 895725 h 10071829"/>
              <a:gd name="connsiteX407" fmla="*/ 2301625 w 6993950"/>
              <a:gd name="connsiteY407" fmla="*/ 895725 h 10071829"/>
              <a:gd name="connsiteX408" fmla="*/ 2316696 w 6993950"/>
              <a:gd name="connsiteY408" fmla="*/ 871855 h 10071829"/>
              <a:gd name="connsiteX409" fmla="*/ 2502567 w 6993950"/>
              <a:gd name="connsiteY409" fmla="*/ 767581 h 10071829"/>
              <a:gd name="connsiteX410" fmla="*/ 2889381 w 6993950"/>
              <a:gd name="connsiteY410" fmla="*/ 541445 h 10071829"/>
              <a:gd name="connsiteX411" fmla="*/ 3188282 w 6993950"/>
              <a:gd name="connsiteY411" fmla="*/ 388175 h 10071829"/>
              <a:gd name="connsiteX412" fmla="*/ 3372898 w 6993950"/>
              <a:gd name="connsiteY412" fmla="*/ 298976 h 10071829"/>
              <a:gd name="connsiteX413" fmla="*/ 3469601 w 6993950"/>
              <a:gd name="connsiteY413" fmla="*/ 267569 h 10071829"/>
              <a:gd name="connsiteX414" fmla="*/ 3518581 w 6993950"/>
              <a:gd name="connsiteY414" fmla="*/ 226110 h 10071829"/>
              <a:gd name="connsiteX415" fmla="*/ 3453275 w 6993950"/>
              <a:gd name="connsiteY415" fmla="*/ 218573 h 10071829"/>
              <a:gd name="connsiteX416" fmla="*/ 3365363 w 6993950"/>
              <a:gd name="connsiteY416" fmla="*/ 242442 h 10071829"/>
              <a:gd name="connsiteX417" fmla="*/ 3325174 w 6993950"/>
              <a:gd name="connsiteY417" fmla="*/ 234904 h 10071829"/>
              <a:gd name="connsiteX418" fmla="*/ 3372898 w 6993950"/>
              <a:gd name="connsiteY418" fmla="*/ 194702 h 10071829"/>
              <a:gd name="connsiteX419" fmla="*/ 3551234 w 6993950"/>
              <a:gd name="connsiteY419" fmla="*/ 145706 h 10071829"/>
              <a:gd name="connsiteX420" fmla="*/ 3639146 w 6993950"/>
              <a:gd name="connsiteY420" fmla="*/ 129374 h 10071829"/>
              <a:gd name="connsiteX421" fmla="*/ 3776038 w 6993950"/>
              <a:gd name="connsiteY421" fmla="*/ 89172 h 10071829"/>
              <a:gd name="connsiteX422" fmla="*/ 3857671 w 6993950"/>
              <a:gd name="connsiteY422" fmla="*/ 57764 h 10071829"/>
              <a:gd name="connsiteX423" fmla="*/ 4010889 w 6993950"/>
              <a:gd name="connsiteY423" fmla="*/ 8768 h 10071829"/>
              <a:gd name="connsiteX424" fmla="*/ 4199429 w 6993950"/>
              <a:gd name="connsiteY424" fmla="*/ 759 h 100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6993950" h="10071829">
                <a:moveTo>
                  <a:pt x="858609" y="8870794"/>
                </a:moveTo>
                <a:cubicBezTo>
                  <a:pt x="874936" y="8910996"/>
                  <a:pt x="906333" y="8934866"/>
                  <a:pt x="906333" y="8967530"/>
                </a:cubicBezTo>
                <a:cubicBezTo>
                  <a:pt x="906333" y="9007732"/>
                  <a:pt x="938986" y="9016526"/>
                  <a:pt x="971639" y="9031602"/>
                </a:cubicBezTo>
                <a:cubicBezTo>
                  <a:pt x="955313" y="9000194"/>
                  <a:pt x="930195" y="8976324"/>
                  <a:pt x="922660" y="8943660"/>
                </a:cubicBezTo>
                <a:cubicBezTo>
                  <a:pt x="915124" y="8910996"/>
                  <a:pt x="890007" y="8894664"/>
                  <a:pt x="858609" y="8870794"/>
                </a:cubicBezTo>
                <a:close/>
                <a:moveTo>
                  <a:pt x="318578" y="6233795"/>
                </a:moveTo>
                <a:cubicBezTo>
                  <a:pt x="309786" y="6250127"/>
                  <a:pt x="318578" y="6266459"/>
                  <a:pt x="318578" y="6282791"/>
                </a:cubicBezTo>
                <a:cubicBezTo>
                  <a:pt x="342439" y="6363195"/>
                  <a:pt x="349975" y="6452394"/>
                  <a:pt x="342439" y="6532798"/>
                </a:cubicBezTo>
                <a:cubicBezTo>
                  <a:pt x="334904" y="6589332"/>
                  <a:pt x="334904" y="6637071"/>
                  <a:pt x="349975" y="6693605"/>
                </a:cubicBezTo>
                <a:cubicBezTo>
                  <a:pt x="349975" y="6702400"/>
                  <a:pt x="342439" y="6726270"/>
                  <a:pt x="375093" y="6726270"/>
                </a:cubicBezTo>
                <a:cubicBezTo>
                  <a:pt x="375093" y="6702400"/>
                  <a:pt x="375093" y="6677273"/>
                  <a:pt x="375093" y="6653403"/>
                </a:cubicBezTo>
                <a:cubicBezTo>
                  <a:pt x="366301" y="6540335"/>
                  <a:pt x="366301" y="6427267"/>
                  <a:pt x="358766" y="6322993"/>
                </a:cubicBezTo>
                <a:cubicBezTo>
                  <a:pt x="358766" y="6282791"/>
                  <a:pt x="349975" y="6258921"/>
                  <a:pt x="318578" y="6233795"/>
                </a:cubicBezTo>
                <a:close/>
                <a:moveTo>
                  <a:pt x="262063" y="4637022"/>
                </a:moveTo>
                <a:cubicBezTo>
                  <a:pt x="253271" y="4702351"/>
                  <a:pt x="221874" y="4766423"/>
                  <a:pt x="238201" y="4839289"/>
                </a:cubicBezTo>
                <a:cubicBezTo>
                  <a:pt x="245736" y="4775217"/>
                  <a:pt x="262063" y="4702351"/>
                  <a:pt x="278389" y="4637022"/>
                </a:cubicBezTo>
                <a:cubicBezTo>
                  <a:pt x="269598" y="4637022"/>
                  <a:pt x="262063" y="4637022"/>
                  <a:pt x="262063" y="4637022"/>
                </a:cubicBezTo>
                <a:close/>
                <a:moveTo>
                  <a:pt x="882472" y="3629460"/>
                </a:moveTo>
                <a:cubicBezTo>
                  <a:pt x="849818" y="3685994"/>
                  <a:pt x="833492" y="3758860"/>
                  <a:pt x="825956" y="3831726"/>
                </a:cubicBezTo>
                <a:cubicBezTo>
                  <a:pt x="849818" y="3758860"/>
                  <a:pt x="866145" y="3694788"/>
                  <a:pt x="882472" y="3629460"/>
                </a:cubicBezTo>
                <a:close/>
                <a:moveTo>
                  <a:pt x="971639" y="3218646"/>
                </a:moveTo>
                <a:cubicBezTo>
                  <a:pt x="962848" y="3258848"/>
                  <a:pt x="946522" y="3291512"/>
                  <a:pt x="930195" y="3322920"/>
                </a:cubicBezTo>
                <a:cubicBezTo>
                  <a:pt x="898798" y="3412118"/>
                  <a:pt x="858609" y="3492522"/>
                  <a:pt x="818421" y="3572926"/>
                </a:cubicBezTo>
                <a:cubicBezTo>
                  <a:pt x="809630" y="3581720"/>
                  <a:pt x="802094" y="3589258"/>
                  <a:pt x="793303" y="3598052"/>
                </a:cubicBezTo>
                <a:cubicBezTo>
                  <a:pt x="753115" y="3598052"/>
                  <a:pt x="753115" y="3621922"/>
                  <a:pt x="745580" y="3645792"/>
                </a:cubicBezTo>
                <a:cubicBezTo>
                  <a:pt x="736788" y="3685994"/>
                  <a:pt x="736788" y="3726196"/>
                  <a:pt x="712926" y="3766398"/>
                </a:cubicBezTo>
                <a:cubicBezTo>
                  <a:pt x="696600" y="3799062"/>
                  <a:pt x="680273" y="3839264"/>
                  <a:pt x="665203" y="3879466"/>
                </a:cubicBezTo>
                <a:cubicBezTo>
                  <a:pt x="656411" y="3903336"/>
                  <a:pt x="656411" y="3936000"/>
                  <a:pt x="640085" y="3959870"/>
                </a:cubicBezTo>
                <a:cubicBezTo>
                  <a:pt x="599896" y="4025198"/>
                  <a:pt x="608688" y="4105602"/>
                  <a:pt x="583570" y="4178468"/>
                </a:cubicBezTo>
                <a:cubicBezTo>
                  <a:pt x="608688" y="4169674"/>
                  <a:pt x="648876" y="4169674"/>
                  <a:pt x="625014" y="4121934"/>
                </a:cubicBezTo>
                <a:cubicBezTo>
                  <a:pt x="616223" y="4121934"/>
                  <a:pt x="625014" y="4105602"/>
                  <a:pt x="632550" y="4105602"/>
                </a:cubicBezTo>
                <a:cubicBezTo>
                  <a:pt x="656411" y="4089270"/>
                  <a:pt x="656411" y="4056606"/>
                  <a:pt x="665203" y="4032736"/>
                </a:cubicBezTo>
                <a:cubicBezTo>
                  <a:pt x="680273" y="3968664"/>
                  <a:pt x="696600" y="3903336"/>
                  <a:pt x="712926" y="3839264"/>
                </a:cubicBezTo>
                <a:cubicBezTo>
                  <a:pt x="712926" y="3822932"/>
                  <a:pt x="712926" y="3799062"/>
                  <a:pt x="729253" y="3782730"/>
                </a:cubicBezTo>
                <a:cubicBezTo>
                  <a:pt x="753115" y="3775192"/>
                  <a:pt x="769441" y="3799062"/>
                  <a:pt x="785768" y="3782730"/>
                </a:cubicBezTo>
                <a:cubicBezTo>
                  <a:pt x="793303" y="3734990"/>
                  <a:pt x="818421" y="3685994"/>
                  <a:pt x="842283" y="3638254"/>
                </a:cubicBezTo>
                <a:cubicBezTo>
                  <a:pt x="849818" y="3621922"/>
                  <a:pt x="849818" y="3598052"/>
                  <a:pt x="866145" y="3589258"/>
                </a:cubicBezTo>
                <a:cubicBezTo>
                  <a:pt x="898798" y="3581720"/>
                  <a:pt x="898798" y="3556594"/>
                  <a:pt x="898798" y="3532724"/>
                </a:cubicBezTo>
                <a:cubicBezTo>
                  <a:pt x="898798" y="3508854"/>
                  <a:pt x="915124" y="3484984"/>
                  <a:pt x="922660" y="3459858"/>
                </a:cubicBezTo>
                <a:cubicBezTo>
                  <a:pt x="946522" y="3403324"/>
                  <a:pt x="962848" y="3355584"/>
                  <a:pt x="979175" y="3299050"/>
                </a:cubicBezTo>
                <a:cubicBezTo>
                  <a:pt x="986710" y="3275180"/>
                  <a:pt x="986710" y="3250054"/>
                  <a:pt x="986710" y="3226184"/>
                </a:cubicBezTo>
                <a:cubicBezTo>
                  <a:pt x="979175" y="3226184"/>
                  <a:pt x="979175" y="3226184"/>
                  <a:pt x="971639" y="3218646"/>
                </a:cubicBezTo>
                <a:close/>
                <a:moveTo>
                  <a:pt x="2139616" y="1452271"/>
                </a:moveTo>
                <a:cubicBezTo>
                  <a:pt x="2099427" y="1459809"/>
                  <a:pt x="2059239" y="1476141"/>
                  <a:pt x="2026586" y="1501267"/>
                </a:cubicBezTo>
                <a:cubicBezTo>
                  <a:pt x="1978862" y="1532675"/>
                  <a:pt x="1938673" y="1581671"/>
                  <a:pt x="1889694" y="1613079"/>
                </a:cubicBezTo>
                <a:cubicBezTo>
                  <a:pt x="1865832" y="1629411"/>
                  <a:pt x="1841970" y="1654537"/>
                  <a:pt x="1841970" y="1685945"/>
                </a:cubicBezTo>
                <a:cubicBezTo>
                  <a:pt x="1841970" y="1718609"/>
                  <a:pt x="1818108" y="1734941"/>
                  <a:pt x="1792990" y="1751273"/>
                </a:cubicBezTo>
                <a:cubicBezTo>
                  <a:pt x="1776664" y="1758811"/>
                  <a:pt x="1769129" y="1766349"/>
                  <a:pt x="1752802" y="1751273"/>
                </a:cubicBezTo>
                <a:cubicBezTo>
                  <a:pt x="1745267" y="1742479"/>
                  <a:pt x="1761593" y="1734941"/>
                  <a:pt x="1769129" y="1718609"/>
                </a:cubicBezTo>
                <a:cubicBezTo>
                  <a:pt x="1792990" y="1694739"/>
                  <a:pt x="1818108" y="1669613"/>
                  <a:pt x="1833179" y="1638205"/>
                </a:cubicBezTo>
                <a:cubicBezTo>
                  <a:pt x="1833179" y="1629411"/>
                  <a:pt x="1833179" y="1629411"/>
                  <a:pt x="1825643" y="1629411"/>
                </a:cubicBezTo>
                <a:cubicBezTo>
                  <a:pt x="1801782" y="1654537"/>
                  <a:pt x="1776664" y="1678407"/>
                  <a:pt x="1745267" y="1702277"/>
                </a:cubicBezTo>
                <a:cubicBezTo>
                  <a:pt x="1705078" y="1734941"/>
                  <a:pt x="1672425" y="1775143"/>
                  <a:pt x="1615910" y="1782681"/>
                </a:cubicBezTo>
                <a:cubicBezTo>
                  <a:pt x="1599584" y="1782681"/>
                  <a:pt x="1583257" y="1799013"/>
                  <a:pt x="1583257" y="1815345"/>
                </a:cubicBezTo>
                <a:cubicBezTo>
                  <a:pt x="1575722" y="1831677"/>
                  <a:pt x="1559395" y="1848009"/>
                  <a:pt x="1535533" y="1855547"/>
                </a:cubicBezTo>
                <a:cubicBezTo>
                  <a:pt x="1519207" y="1855547"/>
                  <a:pt x="1511671" y="1871879"/>
                  <a:pt x="1502880" y="1888211"/>
                </a:cubicBezTo>
                <a:cubicBezTo>
                  <a:pt x="1446365" y="1944745"/>
                  <a:pt x="1389850" y="2008817"/>
                  <a:pt x="1342126" y="2072889"/>
                </a:cubicBezTo>
                <a:cubicBezTo>
                  <a:pt x="1309474" y="2121886"/>
                  <a:pt x="1269285" y="2162087"/>
                  <a:pt x="1237888" y="2211084"/>
                </a:cubicBezTo>
                <a:cubicBezTo>
                  <a:pt x="1165046" y="2331690"/>
                  <a:pt x="1068343" y="2444758"/>
                  <a:pt x="1011828" y="2581696"/>
                </a:cubicBezTo>
                <a:cubicBezTo>
                  <a:pt x="1003037" y="2598028"/>
                  <a:pt x="986710" y="2605565"/>
                  <a:pt x="979175" y="2613103"/>
                </a:cubicBezTo>
                <a:cubicBezTo>
                  <a:pt x="955313" y="2638230"/>
                  <a:pt x="946522" y="2662100"/>
                  <a:pt x="930195" y="2685969"/>
                </a:cubicBezTo>
                <a:cubicBezTo>
                  <a:pt x="915124" y="2750041"/>
                  <a:pt x="890007" y="2806575"/>
                  <a:pt x="849818" y="2863109"/>
                </a:cubicBezTo>
                <a:cubicBezTo>
                  <a:pt x="833492" y="2879442"/>
                  <a:pt x="825956" y="2888236"/>
                  <a:pt x="818421" y="2903311"/>
                </a:cubicBezTo>
                <a:cubicBezTo>
                  <a:pt x="809630" y="2959846"/>
                  <a:pt x="776977" y="3000048"/>
                  <a:pt x="761906" y="3049044"/>
                </a:cubicBezTo>
                <a:cubicBezTo>
                  <a:pt x="696600" y="3202314"/>
                  <a:pt x="640085" y="3355584"/>
                  <a:pt x="599896" y="3508854"/>
                </a:cubicBezTo>
                <a:cubicBezTo>
                  <a:pt x="592361" y="3549056"/>
                  <a:pt x="576035" y="3589258"/>
                  <a:pt x="559708" y="3629460"/>
                </a:cubicBezTo>
                <a:cubicBezTo>
                  <a:pt x="583570" y="3629460"/>
                  <a:pt x="583570" y="3621922"/>
                  <a:pt x="583570" y="3613128"/>
                </a:cubicBezTo>
                <a:cubicBezTo>
                  <a:pt x="599896" y="3556594"/>
                  <a:pt x="640085" y="3508854"/>
                  <a:pt x="665203" y="3452320"/>
                </a:cubicBezTo>
                <a:cubicBezTo>
                  <a:pt x="705391" y="3395786"/>
                  <a:pt x="729253" y="3339252"/>
                  <a:pt x="736788" y="3275180"/>
                </a:cubicBezTo>
                <a:cubicBezTo>
                  <a:pt x="736788" y="3266386"/>
                  <a:pt x="736788" y="3266386"/>
                  <a:pt x="745580" y="3266386"/>
                </a:cubicBezTo>
                <a:cubicBezTo>
                  <a:pt x="753115" y="3275180"/>
                  <a:pt x="769441" y="3282718"/>
                  <a:pt x="776977" y="3291512"/>
                </a:cubicBezTo>
                <a:cubicBezTo>
                  <a:pt x="785768" y="3275180"/>
                  <a:pt x="793303" y="3258848"/>
                  <a:pt x="785768" y="3234978"/>
                </a:cubicBezTo>
                <a:cubicBezTo>
                  <a:pt x="785768" y="3226184"/>
                  <a:pt x="785768" y="3209852"/>
                  <a:pt x="785768" y="3193520"/>
                </a:cubicBezTo>
                <a:cubicBezTo>
                  <a:pt x="818421" y="3138242"/>
                  <a:pt x="842283" y="3072914"/>
                  <a:pt x="866145" y="3016380"/>
                </a:cubicBezTo>
                <a:cubicBezTo>
                  <a:pt x="898798" y="2952308"/>
                  <a:pt x="922660" y="2879442"/>
                  <a:pt x="971639" y="2815370"/>
                </a:cubicBezTo>
                <a:cubicBezTo>
                  <a:pt x="1019363" y="2758836"/>
                  <a:pt x="1052016" y="2685969"/>
                  <a:pt x="1092205" y="2613103"/>
                </a:cubicBezTo>
                <a:cubicBezTo>
                  <a:pt x="1132393" y="2541494"/>
                  <a:pt x="1188908" y="2468628"/>
                  <a:pt x="1245423" y="2395761"/>
                </a:cubicBezTo>
                <a:cubicBezTo>
                  <a:pt x="1309474" y="2299025"/>
                  <a:pt x="1389850" y="2211084"/>
                  <a:pt x="1455156" y="2114348"/>
                </a:cubicBezTo>
                <a:cubicBezTo>
                  <a:pt x="1479018" y="2081683"/>
                  <a:pt x="1511671" y="2057813"/>
                  <a:pt x="1527998" y="2025149"/>
                </a:cubicBezTo>
                <a:cubicBezTo>
                  <a:pt x="1535533" y="2016355"/>
                  <a:pt x="1543069" y="2008817"/>
                  <a:pt x="1559395" y="2008817"/>
                </a:cubicBezTo>
                <a:cubicBezTo>
                  <a:pt x="1599584" y="1992485"/>
                  <a:pt x="1632237" y="1968615"/>
                  <a:pt x="1672425" y="1944745"/>
                </a:cubicBezTo>
                <a:cubicBezTo>
                  <a:pt x="1712614" y="1919619"/>
                  <a:pt x="1752802" y="1871879"/>
                  <a:pt x="1785455" y="1839215"/>
                </a:cubicBezTo>
                <a:cubicBezTo>
                  <a:pt x="1865832" y="1742479"/>
                  <a:pt x="1946209" y="1662075"/>
                  <a:pt x="2026586" y="1572877"/>
                </a:cubicBezTo>
                <a:cubicBezTo>
                  <a:pt x="2059239" y="1532675"/>
                  <a:pt x="2099427" y="1492473"/>
                  <a:pt x="2139616" y="1452271"/>
                </a:cubicBezTo>
                <a:close/>
                <a:moveTo>
                  <a:pt x="4728001" y="1428401"/>
                </a:moveTo>
                <a:cubicBezTo>
                  <a:pt x="4695348" y="1419607"/>
                  <a:pt x="4662695" y="1435939"/>
                  <a:pt x="4631298" y="1435939"/>
                </a:cubicBezTo>
                <a:cubicBezTo>
                  <a:pt x="4598645" y="1435939"/>
                  <a:pt x="4558457" y="1435939"/>
                  <a:pt x="4518268" y="1435939"/>
                </a:cubicBezTo>
                <a:cubicBezTo>
                  <a:pt x="4478080" y="1435939"/>
                  <a:pt x="4437891" y="1444733"/>
                  <a:pt x="4397703" y="1468603"/>
                </a:cubicBezTo>
                <a:cubicBezTo>
                  <a:pt x="4308535" y="1508805"/>
                  <a:pt x="4235693" y="1565339"/>
                  <a:pt x="4147781" y="1613079"/>
                </a:cubicBezTo>
                <a:cubicBezTo>
                  <a:pt x="4098801" y="1645743"/>
                  <a:pt x="4051078" y="1694739"/>
                  <a:pt x="3994563" y="1726147"/>
                </a:cubicBezTo>
                <a:cubicBezTo>
                  <a:pt x="3929256" y="1766349"/>
                  <a:pt x="3881533" y="1822883"/>
                  <a:pt x="3832553" y="1888211"/>
                </a:cubicBezTo>
                <a:cubicBezTo>
                  <a:pt x="3768503" y="1976153"/>
                  <a:pt x="3695661" y="2057813"/>
                  <a:pt x="3606493" y="2121886"/>
                </a:cubicBezTo>
                <a:cubicBezTo>
                  <a:pt x="3582631" y="2138218"/>
                  <a:pt x="3566305" y="2154549"/>
                  <a:pt x="3551234" y="2169625"/>
                </a:cubicBezTo>
                <a:cubicBezTo>
                  <a:pt x="3485928" y="2234954"/>
                  <a:pt x="3429413" y="2299025"/>
                  <a:pt x="3365363" y="2355560"/>
                </a:cubicBezTo>
                <a:cubicBezTo>
                  <a:pt x="3284986" y="2419631"/>
                  <a:pt x="3212144" y="2501292"/>
                  <a:pt x="3148094" y="2581696"/>
                </a:cubicBezTo>
                <a:cubicBezTo>
                  <a:pt x="3082788" y="2645767"/>
                  <a:pt x="3026273" y="2726171"/>
                  <a:pt x="2962222" y="2782705"/>
                </a:cubicBezTo>
                <a:cubicBezTo>
                  <a:pt x="2905707" y="2839240"/>
                  <a:pt x="2849192" y="2895774"/>
                  <a:pt x="2817795" y="2959846"/>
                </a:cubicBezTo>
                <a:cubicBezTo>
                  <a:pt x="2792677" y="3008842"/>
                  <a:pt x="2761280" y="3040249"/>
                  <a:pt x="2728627" y="3081708"/>
                </a:cubicBezTo>
                <a:cubicBezTo>
                  <a:pt x="2679647" y="3153318"/>
                  <a:pt x="2615597" y="3226184"/>
                  <a:pt x="2575409" y="3306588"/>
                </a:cubicBezTo>
                <a:cubicBezTo>
                  <a:pt x="2526429" y="3395786"/>
                  <a:pt x="2502567" y="3492522"/>
                  <a:pt x="2446052" y="3581720"/>
                </a:cubicBezTo>
                <a:cubicBezTo>
                  <a:pt x="2429726" y="3598052"/>
                  <a:pt x="2414655" y="3621922"/>
                  <a:pt x="2405864" y="3645792"/>
                </a:cubicBezTo>
                <a:cubicBezTo>
                  <a:pt x="2365675" y="3742528"/>
                  <a:pt x="2309160" y="3831726"/>
                  <a:pt x="2261437" y="3928462"/>
                </a:cubicBezTo>
                <a:cubicBezTo>
                  <a:pt x="2245110" y="3952332"/>
                  <a:pt x="2228784" y="3959870"/>
                  <a:pt x="2212457" y="3984996"/>
                </a:cubicBezTo>
                <a:cubicBezTo>
                  <a:pt x="2179804" y="4056606"/>
                  <a:pt x="2132080" y="4121934"/>
                  <a:pt x="2108218" y="4193544"/>
                </a:cubicBezTo>
                <a:cubicBezTo>
                  <a:pt x="2091892" y="4250078"/>
                  <a:pt x="2059239" y="4299074"/>
                  <a:pt x="2051703" y="4355608"/>
                </a:cubicBezTo>
                <a:cubicBezTo>
                  <a:pt x="2035377" y="4395810"/>
                  <a:pt x="2019050" y="4443550"/>
                  <a:pt x="1978862" y="4476214"/>
                </a:cubicBezTo>
                <a:cubicBezTo>
                  <a:pt x="1962535" y="4492547"/>
                  <a:pt x="1938673" y="4516416"/>
                  <a:pt x="1955000" y="4549081"/>
                </a:cubicBezTo>
                <a:cubicBezTo>
                  <a:pt x="1962535" y="4556618"/>
                  <a:pt x="1955000" y="4572950"/>
                  <a:pt x="1946209" y="4580488"/>
                </a:cubicBezTo>
                <a:cubicBezTo>
                  <a:pt x="1922347" y="4629485"/>
                  <a:pt x="1898485" y="4677224"/>
                  <a:pt x="1889694" y="4733758"/>
                </a:cubicBezTo>
                <a:cubicBezTo>
                  <a:pt x="1889694" y="4750091"/>
                  <a:pt x="1898485" y="4766423"/>
                  <a:pt x="1889694" y="4790292"/>
                </a:cubicBezTo>
                <a:cubicBezTo>
                  <a:pt x="1865832" y="4822957"/>
                  <a:pt x="1858297" y="4863159"/>
                  <a:pt x="1849505" y="4903361"/>
                </a:cubicBezTo>
                <a:cubicBezTo>
                  <a:pt x="1818108" y="5008891"/>
                  <a:pt x="1792990" y="5113165"/>
                  <a:pt x="1745267" y="5202363"/>
                </a:cubicBezTo>
                <a:cubicBezTo>
                  <a:pt x="1745267" y="5209901"/>
                  <a:pt x="1745267" y="5218695"/>
                  <a:pt x="1745267" y="5226233"/>
                </a:cubicBezTo>
                <a:cubicBezTo>
                  <a:pt x="1736475" y="5275229"/>
                  <a:pt x="1728940" y="5322969"/>
                  <a:pt x="1721405" y="5371965"/>
                </a:cubicBezTo>
                <a:cubicBezTo>
                  <a:pt x="1721405" y="5436037"/>
                  <a:pt x="1696287" y="5492571"/>
                  <a:pt x="1712614" y="5556643"/>
                </a:cubicBezTo>
                <a:cubicBezTo>
                  <a:pt x="1721405" y="5565437"/>
                  <a:pt x="1712614" y="5580513"/>
                  <a:pt x="1705078" y="5589307"/>
                </a:cubicBezTo>
                <a:cubicBezTo>
                  <a:pt x="1672425" y="5662173"/>
                  <a:pt x="1664890" y="5742577"/>
                  <a:pt x="1656099" y="5814187"/>
                </a:cubicBezTo>
                <a:cubicBezTo>
                  <a:pt x="1648563" y="5830519"/>
                  <a:pt x="1656099" y="5846851"/>
                  <a:pt x="1648563" y="5855645"/>
                </a:cubicBezTo>
                <a:cubicBezTo>
                  <a:pt x="1615910" y="5895847"/>
                  <a:pt x="1639772" y="5943587"/>
                  <a:pt x="1624701" y="5983789"/>
                </a:cubicBezTo>
                <a:cubicBezTo>
                  <a:pt x="1615910" y="5992583"/>
                  <a:pt x="1632237" y="6000121"/>
                  <a:pt x="1639772" y="5983789"/>
                </a:cubicBezTo>
                <a:cubicBezTo>
                  <a:pt x="1648563" y="5976251"/>
                  <a:pt x="1648563" y="5976251"/>
                  <a:pt x="1656099" y="5983789"/>
                </a:cubicBezTo>
                <a:cubicBezTo>
                  <a:pt x="1664890" y="6040323"/>
                  <a:pt x="1664890" y="6040323"/>
                  <a:pt x="1639772" y="6049117"/>
                </a:cubicBezTo>
                <a:cubicBezTo>
                  <a:pt x="1608375" y="6056655"/>
                  <a:pt x="1608375" y="6064193"/>
                  <a:pt x="1608375" y="6089319"/>
                </a:cubicBezTo>
                <a:cubicBezTo>
                  <a:pt x="1608375" y="6120727"/>
                  <a:pt x="1608375" y="6153391"/>
                  <a:pt x="1608375" y="6186055"/>
                </a:cubicBezTo>
                <a:cubicBezTo>
                  <a:pt x="1615910" y="6145853"/>
                  <a:pt x="1632237" y="6120727"/>
                  <a:pt x="1648563" y="6080525"/>
                </a:cubicBezTo>
                <a:cubicBezTo>
                  <a:pt x="1672425" y="6137059"/>
                  <a:pt x="1648563" y="6186055"/>
                  <a:pt x="1648563" y="6242589"/>
                </a:cubicBezTo>
                <a:cubicBezTo>
                  <a:pt x="1648563" y="6273997"/>
                  <a:pt x="1639772" y="6314199"/>
                  <a:pt x="1639772" y="6355657"/>
                </a:cubicBezTo>
                <a:cubicBezTo>
                  <a:pt x="1648563" y="6395859"/>
                  <a:pt x="1624701" y="6427267"/>
                  <a:pt x="1639772" y="6468726"/>
                </a:cubicBezTo>
                <a:cubicBezTo>
                  <a:pt x="1648563" y="6476263"/>
                  <a:pt x="1639772" y="6492596"/>
                  <a:pt x="1632237" y="6492596"/>
                </a:cubicBezTo>
                <a:cubicBezTo>
                  <a:pt x="1599584" y="6500133"/>
                  <a:pt x="1599584" y="6532798"/>
                  <a:pt x="1599584" y="6556667"/>
                </a:cubicBezTo>
                <a:cubicBezTo>
                  <a:pt x="1592048" y="6645866"/>
                  <a:pt x="1583257" y="6733807"/>
                  <a:pt x="1599584" y="6823005"/>
                </a:cubicBezTo>
                <a:cubicBezTo>
                  <a:pt x="1615910" y="6936073"/>
                  <a:pt x="1624701" y="7049141"/>
                  <a:pt x="1639772" y="7160953"/>
                </a:cubicBezTo>
                <a:cubicBezTo>
                  <a:pt x="1639772" y="7186079"/>
                  <a:pt x="1648563" y="7201155"/>
                  <a:pt x="1632237" y="7226281"/>
                </a:cubicBezTo>
                <a:cubicBezTo>
                  <a:pt x="1615910" y="7177285"/>
                  <a:pt x="1615910" y="7120751"/>
                  <a:pt x="1608375" y="7073011"/>
                </a:cubicBezTo>
                <a:cubicBezTo>
                  <a:pt x="1599584" y="7016477"/>
                  <a:pt x="1608375" y="6967481"/>
                  <a:pt x="1568186" y="6919741"/>
                </a:cubicBezTo>
                <a:cubicBezTo>
                  <a:pt x="1575722" y="7064217"/>
                  <a:pt x="1592048" y="7209949"/>
                  <a:pt x="1583257" y="7354425"/>
                </a:cubicBezTo>
                <a:cubicBezTo>
                  <a:pt x="1608375" y="7354425"/>
                  <a:pt x="1583257" y="7330555"/>
                  <a:pt x="1608375" y="7323017"/>
                </a:cubicBezTo>
                <a:cubicBezTo>
                  <a:pt x="1624701" y="7370757"/>
                  <a:pt x="1608375" y="7419753"/>
                  <a:pt x="1624701" y="7459955"/>
                </a:cubicBezTo>
                <a:cubicBezTo>
                  <a:pt x="1624701" y="7491363"/>
                  <a:pt x="1608375" y="7532822"/>
                  <a:pt x="1639772" y="7564229"/>
                </a:cubicBezTo>
                <a:cubicBezTo>
                  <a:pt x="1679960" y="7604431"/>
                  <a:pt x="1608375" y="7629558"/>
                  <a:pt x="1632237" y="7660965"/>
                </a:cubicBezTo>
                <a:cubicBezTo>
                  <a:pt x="1632237" y="7660965"/>
                  <a:pt x="1632237" y="7660965"/>
                  <a:pt x="1632237" y="7669760"/>
                </a:cubicBezTo>
                <a:cubicBezTo>
                  <a:pt x="1648563" y="7717499"/>
                  <a:pt x="1656099" y="7774033"/>
                  <a:pt x="1672425" y="7823030"/>
                </a:cubicBezTo>
                <a:cubicBezTo>
                  <a:pt x="1672425" y="7839362"/>
                  <a:pt x="1679960" y="7846900"/>
                  <a:pt x="1688752" y="7854437"/>
                </a:cubicBezTo>
                <a:cubicBezTo>
                  <a:pt x="1745267" y="7910971"/>
                  <a:pt x="1752802" y="7983838"/>
                  <a:pt x="1769129" y="8049166"/>
                </a:cubicBezTo>
                <a:cubicBezTo>
                  <a:pt x="1776664" y="8096906"/>
                  <a:pt x="1785455" y="8137108"/>
                  <a:pt x="1809317" y="8169772"/>
                </a:cubicBezTo>
                <a:cubicBezTo>
                  <a:pt x="1841970" y="8209974"/>
                  <a:pt x="1873367" y="8250176"/>
                  <a:pt x="1889694" y="8297916"/>
                </a:cubicBezTo>
                <a:cubicBezTo>
                  <a:pt x="1914812" y="8379576"/>
                  <a:pt x="1962535" y="8451186"/>
                  <a:pt x="2002724" y="8524052"/>
                </a:cubicBezTo>
                <a:cubicBezTo>
                  <a:pt x="1995188" y="8516514"/>
                  <a:pt x="1986397" y="8507720"/>
                  <a:pt x="1970071" y="8516514"/>
                </a:cubicBezTo>
                <a:cubicBezTo>
                  <a:pt x="1995188" y="8588124"/>
                  <a:pt x="2042912" y="8644658"/>
                  <a:pt x="2091892" y="8701192"/>
                </a:cubicBezTo>
                <a:cubicBezTo>
                  <a:pt x="2091892" y="8669784"/>
                  <a:pt x="2075565" y="8653452"/>
                  <a:pt x="2059239" y="8637120"/>
                </a:cubicBezTo>
                <a:cubicBezTo>
                  <a:pt x="2026586" y="8604456"/>
                  <a:pt x="2011515" y="8564254"/>
                  <a:pt x="2002724" y="8524052"/>
                </a:cubicBezTo>
                <a:cubicBezTo>
                  <a:pt x="2051703" y="8596918"/>
                  <a:pt x="2108218" y="8669784"/>
                  <a:pt x="2155942" y="8750188"/>
                </a:cubicBezTo>
                <a:cubicBezTo>
                  <a:pt x="2292834" y="8934866"/>
                  <a:pt x="2454843" y="9096930"/>
                  <a:pt x="2664577" y="9201204"/>
                </a:cubicBezTo>
                <a:cubicBezTo>
                  <a:pt x="2712301" y="9233868"/>
                  <a:pt x="2768816" y="9257738"/>
                  <a:pt x="2825331" y="9274070"/>
                </a:cubicBezTo>
                <a:cubicBezTo>
                  <a:pt x="2914499" y="9297940"/>
                  <a:pt x="3011202" y="9297940"/>
                  <a:pt x="3099114" y="9323067"/>
                </a:cubicBezTo>
                <a:cubicBezTo>
                  <a:pt x="3148094" y="9330604"/>
                  <a:pt x="3204609" y="9330604"/>
                  <a:pt x="3252333" y="9338142"/>
                </a:cubicBezTo>
                <a:cubicBezTo>
                  <a:pt x="3341501" y="9346937"/>
                  <a:pt x="3429413" y="9338142"/>
                  <a:pt x="3518581" y="9330604"/>
                </a:cubicBezTo>
                <a:cubicBezTo>
                  <a:pt x="3598958" y="9323067"/>
                  <a:pt x="3688126" y="9306735"/>
                  <a:pt x="3768503" y="9282865"/>
                </a:cubicBezTo>
                <a:cubicBezTo>
                  <a:pt x="3848880" y="9266533"/>
                  <a:pt x="3929256" y="9226331"/>
                  <a:pt x="4002098" y="9184872"/>
                </a:cubicBezTo>
                <a:cubicBezTo>
                  <a:pt x="4122663" y="9120800"/>
                  <a:pt x="4244484" y="9047934"/>
                  <a:pt x="4348723" y="8959992"/>
                </a:cubicBezTo>
                <a:cubicBezTo>
                  <a:pt x="4461753" y="8870794"/>
                  <a:pt x="4565992" y="8781596"/>
                  <a:pt x="4662695" y="8684860"/>
                </a:cubicBezTo>
                <a:cubicBezTo>
                  <a:pt x="4702884" y="8637120"/>
                  <a:pt x="4735537" y="8573048"/>
                  <a:pt x="4815914" y="8580586"/>
                </a:cubicBezTo>
                <a:cubicBezTo>
                  <a:pt x="4815914" y="8580586"/>
                  <a:pt x="4824705" y="8573048"/>
                  <a:pt x="4832240" y="8573048"/>
                </a:cubicBezTo>
                <a:cubicBezTo>
                  <a:pt x="4888755" y="8532846"/>
                  <a:pt x="4937735" y="8476312"/>
                  <a:pt x="4977923" y="8410984"/>
                </a:cubicBezTo>
                <a:cubicBezTo>
                  <a:pt x="5009320" y="8354450"/>
                  <a:pt x="5049509" y="8306710"/>
                  <a:pt x="5098489" y="8250176"/>
                </a:cubicBezTo>
                <a:cubicBezTo>
                  <a:pt x="5171330" y="8153440"/>
                  <a:pt x="5244172" y="8056704"/>
                  <a:pt x="5308222" y="7952430"/>
                </a:cubicBezTo>
                <a:cubicBezTo>
                  <a:pt x="5428787" y="7766496"/>
                  <a:pt x="5549352" y="7573023"/>
                  <a:pt x="5638521" y="7363219"/>
                </a:cubicBezTo>
                <a:cubicBezTo>
                  <a:pt x="5687500" y="7250151"/>
                  <a:pt x="5742759" y="7145877"/>
                  <a:pt x="5791739" y="7040347"/>
                </a:cubicBezTo>
                <a:cubicBezTo>
                  <a:pt x="5864580" y="6887077"/>
                  <a:pt x="5895977" y="6717475"/>
                  <a:pt x="5952493" y="6556667"/>
                </a:cubicBezTo>
                <a:cubicBezTo>
                  <a:pt x="5985145" y="6452394"/>
                  <a:pt x="6017799" y="6346863"/>
                  <a:pt x="6041661" y="6233795"/>
                </a:cubicBezTo>
                <a:cubicBezTo>
                  <a:pt x="6074313" y="6137059"/>
                  <a:pt x="6089384" y="6040323"/>
                  <a:pt x="6105711" y="5943587"/>
                </a:cubicBezTo>
                <a:cubicBezTo>
                  <a:pt x="6129573" y="5766447"/>
                  <a:pt x="6154691" y="5596845"/>
                  <a:pt x="6178553" y="5419705"/>
                </a:cubicBezTo>
                <a:cubicBezTo>
                  <a:pt x="6186087" y="5306637"/>
                  <a:pt x="6202414" y="5202363"/>
                  <a:pt x="6218741" y="5089295"/>
                </a:cubicBezTo>
                <a:cubicBezTo>
                  <a:pt x="6227532" y="4992559"/>
                  <a:pt x="6227532" y="4887029"/>
                  <a:pt x="6235067" y="4790292"/>
                </a:cubicBezTo>
                <a:cubicBezTo>
                  <a:pt x="6235067" y="4766423"/>
                  <a:pt x="6235067" y="4742553"/>
                  <a:pt x="6242603" y="4718683"/>
                </a:cubicBezTo>
                <a:cubicBezTo>
                  <a:pt x="6258929" y="4645817"/>
                  <a:pt x="6275255" y="4565413"/>
                  <a:pt x="6242603" y="4483752"/>
                </a:cubicBezTo>
                <a:cubicBezTo>
                  <a:pt x="6235067" y="4476214"/>
                  <a:pt x="6242603" y="4468677"/>
                  <a:pt x="6242603" y="4452345"/>
                </a:cubicBezTo>
                <a:cubicBezTo>
                  <a:pt x="6242603" y="4290280"/>
                  <a:pt x="6227532" y="4129472"/>
                  <a:pt x="6211205" y="3968664"/>
                </a:cubicBezTo>
                <a:cubicBezTo>
                  <a:pt x="6202414" y="3871928"/>
                  <a:pt x="6186087" y="3775192"/>
                  <a:pt x="6178553" y="3685994"/>
                </a:cubicBezTo>
                <a:cubicBezTo>
                  <a:pt x="6162225" y="3525186"/>
                  <a:pt x="6129573" y="3371916"/>
                  <a:pt x="6089384" y="3226184"/>
                </a:cubicBezTo>
                <a:cubicBezTo>
                  <a:pt x="6081849" y="3169650"/>
                  <a:pt x="6065523" y="3121910"/>
                  <a:pt x="6081849" y="3065376"/>
                </a:cubicBezTo>
                <a:cubicBezTo>
                  <a:pt x="6081849" y="3049044"/>
                  <a:pt x="6074313" y="3025174"/>
                  <a:pt x="6057987" y="3008842"/>
                </a:cubicBezTo>
                <a:cubicBezTo>
                  <a:pt x="6041661" y="2992510"/>
                  <a:pt x="6032869" y="2959846"/>
                  <a:pt x="6032869" y="2935976"/>
                </a:cubicBezTo>
                <a:cubicBezTo>
                  <a:pt x="6017799" y="2839240"/>
                  <a:pt x="5992681" y="2742504"/>
                  <a:pt x="5936166" y="2662100"/>
                </a:cubicBezTo>
                <a:cubicBezTo>
                  <a:pt x="6001472" y="2669637"/>
                  <a:pt x="6017799" y="2653305"/>
                  <a:pt x="5992681" y="2589233"/>
                </a:cubicBezTo>
                <a:cubicBezTo>
                  <a:pt x="5968819" y="2541494"/>
                  <a:pt x="5952493" y="2492498"/>
                  <a:pt x="5921095" y="2452296"/>
                </a:cubicBezTo>
                <a:cubicBezTo>
                  <a:pt x="5855789" y="2355560"/>
                  <a:pt x="5799274" y="2251286"/>
                  <a:pt x="5727689" y="2162087"/>
                </a:cubicBezTo>
                <a:cubicBezTo>
                  <a:pt x="5646055" y="2057813"/>
                  <a:pt x="5574470" y="1961078"/>
                  <a:pt x="5485302" y="1863085"/>
                </a:cubicBezTo>
                <a:cubicBezTo>
                  <a:pt x="5332084" y="1718609"/>
                  <a:pt x="5162539" y="1598003"/>
                  <a:pt x="4961597" y="1532675"/>
                </a:cubicBezTo>
                <a:cubicBezTo>
                  <a:pt x="4912617" y="1516343"/>
                  <a:pt x="4864893" y="1516343"/>
                  <a:pt x="4839776" y="1459809"/>
                </a:cubicBezTo>
                <a:cubicBezTo>
                  <a:pt x="4839776" y="1459809"/>
                  <a:pt x="4824705" y="1459809"/>
                  <a:pt x="4824705" y="1452271"/>
                </a:cubicBezTo>
                <a:cubicBezTo>
                  <a:pt x="4792052" y="1435939"/>
                  <a:pt x="4759399" y="1435939"/>
                  <a:pt x="4728001" y="1428401"/>
                </a:cubicBezTo>
                <a:close/>
                <a:moveTo>
                  <a:pt x="5235380" y="807783"/>
                </a:moveTo>
                <a:cubicBezTo>
                  <a:pt x="5259242" y="839191"/>
                  <a:pt x="5284360" y="839191"/>
                  <a:pt x="5308222" y="855523"/>
                </a:cubicBezTo>
                <a:cubicBezTo>
                  <a:pt x="5340875" y="879393"/>
                  <a:pt x="5340875" y="888187"/>
                  <a:pt x="5324548" y="928389"/>
                </a:cubicBezTo>
                <a:cubicBezTo>
                  <a:pt x="5348410" y="944721"/>
                  <a:pt x="5372272" y="944721"/>
                  <a:pt x="5388599" y="961053"/>
                </a:cubicBezTo>
                <a:cubicBezTo>
                  <a:pt x="5404925" y="968591"/>
                  <a:pt x="5421252" y="968591"/>
                  <a:pt x="5437578" y="961053"/>
                </a:cubicBezTo>
                <a:cubicBezTo>
                  <a:pt x="5452649" y="952259"/>
                  <a:pt x="5445114" y="935927"/>
                  <a:pt x="5445114" y="920851"/>
                </a:cubicBezTo>
                <a:cubicBezTo>
                  <a:pt x="5445114" y="904519"/>
                  <a:pt x="5437578" y="888187"/>
                  <a:pt x="5421252" y="879393"/>
                </a:cubicBezTo>
                <a:cubicBezTo>
                  <a:pt x="5372272" y="839191"/>
                  <a:pt x="5308222" y="824115"/>
                  <a:pt x="5235380" y="807783"/>
                </a:cubicBezTo>
                <a:close/>
                <a:moveTo>
                  <a:pt x="4199429" y="759"/>
                </a:moveTo>
                <a:cubicBezTo>
                  <a:pt x="4261753" y="2801"/>
                  <a:pt x="4324233" y="8768"/>
                  <a:pt x="4388912" y="16306"/>
                </a:cubicBezTo>
                <a:cubicBezTo>
                  <a:pt x="4429100" y="16306"/>
                  <a:pt x="4469288" y="32638"/>
                  <a:pt x="4509477" y="25100"/>
                </a:cubicBezTo>
                <a:cubicBezTo>
                  <a:pt x="4525803" y="25100"/>
                  <a:pt x="4542130" y="25100"/>
                  <a:pt x="4549665" y="41432"/>
                </a:cubicBezTo>
                <a:cubicBezTo>
                  <a:pt x="4558457" y="65302"/>
                  <a:pt x="4574783" y="65302"/>
                  <a:pt x="4591110" y="72840"/>
                </a:cubicBezTo>
                <a:cubicBezTo>
                  <a:pt x="4646369" y="72840"/>
                  <a:pt x="4695348" y="89172"/>
                  <a:pt x="4743072" y="114298"/>
                </a:cubicBezTo>
                <a:cubicBezTo>
                  <a:pt x="4775725" y="129374"/>
                  <a:pt x="4808378" y="129374"/>
                  <a:pt x="4839776" y="145706"/>
                </a:cubicBezTo>
                <a:cubicBezTo>
                  <a:pt x="4896291" y="162038"/>
                  <a:pt x="4945270" y="185908"/>
                  <a:pt x="5001785" y="211035"/>
                </a:cubicBezTo>
                <a:cubicBezTo>
                  <a:pt x="5009320" y="218573"/>
                  <a:pt x="5018112" y="226110"/>
                  <a:pt x="5025647" y="226110"/>
                </a:cubicBezTo>
                <a:cubicBezTo>
                  <a:pt x="5074627" y="234904"/>
                  <a:pt x="5106024" y="267569"/>
                  <a:pt x="5131142" y="315308"/>
                </a:cubicBezTo>
                <a:cubicBezTo>
                  <a:pt x="5155004" y="355511"/>
                  <a:pt x="5187657" y="388175"/>
                  <a:pt x="5219054" y="420839"/>
                </a:cubicBezTo>
                <a:cubicBezTo>
                  <a:pt x="5251707" y="452247"/>
                  <a:pt x="5275569" y="484911"/>
                  <a:pt x="5300687" y="525113"/>
                </a:cubicBezTo>
                <a:cubicBezTo>
                  <a:pt x="5324548" y="565315"/>
                  <a:pt x="5332084" y="614311"/>
                  <a:pt x="5291895" y="662051"/>
                </a:cubicBezTo>
                <a:cubicBezTo>
                  <a:pt x="5275569" y="678383"/>
                  <a:pt x="5268033" y="702253"/>
                  <a:pt x="5251707" y="718585"/>
                </a:cubicBezTo>
                <a:cubicBezTo>
                  <a:pt x="5251707" y="734917"/>
                  <a:pt x="5251707" y="734917"/>
                  <a:pt x="5259242" y="734917"/>
                </a:cubicBezTo>
                <a:cubicBezTo>
                  <a:pt x="5332084" y="742455"/>
                  <a:pt x="5388599" y="791451"/>
                  <a:pt x="5452649" y="815321"/>
                </a:cubicBezTo>
                <a:cubicBezTo>
                  <a:pt x="5517955" y="839191"/>
                  <a:pt x="5574470" y="871855"/>
                  <a:pt x="5622193" y="912057"/>
                </a:cubicBezTo>
                <a:cubicBezTo>
                  <a:pt x="5671173" y="944721"/>
                  <a:pt x="5718897" y="984923"/>
                  <a:pt x="5767877" y="1017587"/>
                </a:cubicBezTo>
                <a:cubicBezTo>
                  <a:pt x="5784203" y="1032663"/>
                  <a:pt x="5799274" y="1048995"/>
                  <a:pt x="5808065" y="1072865"/>
                </a:cubicBezTo>
                <a:cubicBezTo>
                  <a:pt x="5815601" y="1081659"/>
                  <a:pt x="5815601" y="1089197"/>
                  <a:pt x="5831927" y="1089197"/>
                </a:cubicBezTo>
                <a:cubicBezTo>
                  <a:pt x="5888442" y="1097991"/>
                  <a:pt x="5888442" y="1154525"/>
                  <a:pt x="5912304" y="1194727"/>
                </a:cubicBezTo>
                <a:cubicBezTo>
                  <a:pt x="5921095" y="1202265"/>
                  <a:pt x="5921095" y="1211059"/>
                  <a:pt x="5912304" y="1211059"/>
                </a:cubicBezTo>
                <a:cubicBezTo>
                  <a:pt x="5855789" y="1202265"/>
                  <a:pt x="5895977" y="1234929"/>
                  <a:pt x="5895977" y="1234929"/>
                </a:cubicBezTo>
                <a:cubicBezTo>
                  <a:pt x="5944957" y="1275131"/>
                  <a:pt x="5968819" y="1339203"/>
                  <a:pt x="6017799" y="1379405"/>
                </a:cubicBezTo>
                <a:cubicBezTo>
                  <a:pt x="6041661" y="1388199"/>
                  <a:pt x="6041661" y="1412069"/>
                  <a:pt x="6057987" y="1428401"/>
                </a:cubicBezTo>
                <a:cubicBezTo>
                  <a:pt x="6105711" y="1484935"/>
                  <a:pt x="6154691" y="1549007"/>
                  <a:pt x="6194879" y="1613079"/>
                </a:cubicBezTo>
                <a:cubicBezTo>
                  <a:pt x="6227532" y="1669613"/>
                  <a:pt x="6258929" y="1726147"/>
                  <a:pt x="6282791" y="1791475"/>
                </a:cubicBezTo>
                <a:cubicBezTo>
                  <a:pt x="6299117" y="1839215"/>
                  <a:pt x="6324235" y="1888211"/>
                  <a:pt x="6355633" y="1928413"/>
                </a:cubicBezTo>
                <a:cubicBezTo>
                  <a:pt x="6404612" y="1992485"/>
                  <a:pt x="6420939" y="2072889"/>
                  <a:pt x="6436009" y="2154549"/>
                </a:cubicBezTo>
                <a:cubicBezTo>
                  <a:pt x="6428474" y="2162087"/>
                  <a:pt x="6420939" y="2138218"/>
                  <a:pt x="6404612" y="2145755"/>
                </a:cubicBezTo>
                <a:cubicBezTo>
                  <a:pt x="6428474" y="2226159"/>
                  <a:pt x="6484989" y="2291487"/>
                  <a:pt x="6525177" y="2363097"/>
                </a:cubicBezTo>
                <a:cubicBezTo>
                  <a:pt x="6549039" y="2371892"/>
                  <a:pt x="6541504" y="2331690"/>
                  <a:pt x="6557831" y="2339228"/>
                </a:cubicBezTo>
                <a:cubicBezTo>
                  <a:pt x="6614345" y="2428426"/>
                  <a:pt x="6630672" y="2525161"/>
                  <a:pt x="6654534" y="2621898"/>
                </a:cubicBezTo>
                <a:cubicBezTo>
                  <a:pt x="6662069" y="2629435"/>
                  <a:pt x="6662069" y="2638230"/>
                  <a:pt x="6662069" y="2645767"/>
                </a:cubicBezTo>
                <a:cubicBezTo>
                  <a:pt x="6654534" y="2758836"/>
                  <a:pt x="6702257" y="2855572"/>
                  <a:pt x="6718584" y="2959846"/>
                </a:cubicBezTo>
                <a:cubicBezTo>
                  <a:pt x="6734911" y="3105578"/>
                  <a:pt x="6758773" y="3250054"/>
                  <a:pt x="6767564" y="3395786"/>
                </a:cubicBezTo>
                <a:cubicBezTo>
                  <a:pt x="6767564" y="3459858"/>
                  <a:pt x="6783891" y="3525186"/>
                  <a:pt x="6783891" y="3589258"/>
                </a:cubicBezTo>
                <a:cubicBezTo>
                  <a:pt x="6791426" y="3678456"/>
                  <a:pt x="6791426" y="3766398"/>
                  <a:pt x="6791426" y="3846802"/>
                </a:cubicBezTo>
                <a:cubicBezTo>
                  <a:pt x="6783891" y="3895798"/>
                  <a:pt x="6767564" y="3936000"/>
                  <a:pt x="6758773" y="3976202"/>
                </a:cubicBezTo>
                <a:cubicBezTo>
                  <a:pt x="6758773" y="3984996"/>
                  <a:pt x="6751237" y="3992534"/>
                  <a:pt x="6751237" y="4000072"/>
                </a:cubicBezTo>
                <a:cubicBezTo>
                  <a:pt x="6783891" y="4080476"/>
                  <a:pt x="6767564" y="4169674"/>
                  <a:pt x="6783891" y="4258872"/>
                </a:cubicBezTo>
                <a:cubicBezTo>
                  <a:pt x="6791426" y="4322944"/>
                  <a:pt x="6798961" y="4387016"/>
                  <a:pt x="6783891" y="4452345"/>
                </a:cubicBezTo>
                <a:cubicBezTo>
                  <a:pt x="6783891" y="4483752"/>
                  <a:pt x="6791426" y="4516416"/>
                  <a:pt x="6798961" y="4556618"/>
                </a:cubicBezTo>
                <a:cubicBezTo>
                  <a:pt x="6807753" y="4596820"/>
                  <a:pt x="6815287" y="4645817"/>
                  <a:pt x="6824079" y="4693556"/>
                </a:cubicBezTo>
                <a:cubicBezTo>
                  <a:pt x="6824079" y="4718683"/>
                  <a:pt x="6831614" y="4733758"/>
                  <a:pt x="6855476" y="4718683"/>
                </a:cubicBezTo>
                <a:cubicBezTo>
                  <a:pt x="6864267" y="4718683"/>
                  <a:pt x="6871803" y="4718683"/>
                  <a:pt x="6871803" y="4726221"/>
                </a:cubicBezTo>
                <a:cubicBezTo>
                  <a:pt x="6864267" y="4766423"/>
                  <a:pt x="6888129" y="4790292"/>
                  <a:pt x="6888129" y="4830494"/>
                </a:cubicBezTo>
                <a:cubicBezTo>
                  <a:pt x="6871803" y="4839289"/>
                  <a:pt x="6871803" y="4815419"/>
                  <a:pt x="6855476" y="4806625"/>
                </a:cubicBezTo>
                <a:cubicBezTo>
                  <a:pt x="6831614" y="4815419"/>
                  <a:pt x="6831614" y="4839289"/>
                  <a:pt x="6839149" y="4855621"/>
                </a:cubicBezTo>
                <a:cubicBezTo>
                  <a:pt x="6855476" y="4895823"/>
                  <a:pt x="6847941" y="4943563"/>
                  <a:pt x="6847941" y="4992559"/>
                </a:cubicBezTo>
                <a:cubicBezTo>
                  <a:pt x="6855476" y="5025223"/>
                  <a:pt x="6847941" y="5065425"/>
                  <a:pt x="6864267" y="5105627"/>
                </a:cubicBezTo>
                <a:cubicBezTo>
                  <a:pt x="6871803" y="5113165"/>
                  <a:pt x="6871803" y="5121959"/>
                  <a:pt x="6864267" y="5137035"/>
                </a:cubicBezTo>
                <a:cubicBezTo>
                  <a:pt x="6855476" y="5153367"/>
                  <a:pt x="6864267" y="5169699"/>
                  <a:pt x="6871803" y="5186031"/>
                </a:cubicBezTo>
                <a:cubicBezTo>
                  <a:pt x="6871803" y="5186031"/>
                  <a:pt x="6871803" y="5193569"/>
                  <a:pt x="6880594" y="5193569"/>
                </a:cubicBezTo>
                <a:cubicBezTo>
                  <a:pt x="6888129" y="5202363"/>
                  <a:pt x="6895665" y="5193569"/>
                  <a:pt x="6895665" y="5186031"/>
                </a:cubicBezTo>
                <a:cubicBezTo>
                  <a:pt x="6904455" y="5169699"/>
                  <a:pt x="6904455" y="5153367"/>
                  <a:pt x="6911991" y="5121959"/>
                </a:cubicBezTo>
                <a:cubicBezTo>
                  <a:pt x="6920783" y="5169699"/>
                  <a:pt x="6920783" y="5209901"/>
                  <a:pt x="6920783" y="5250103"/>
                </a:cubicBezTo>
                <a:cubicBezTo>
                  <a:pt x="6920783" y="5322969"/>
                  <a:pt x="6928317" y="5395835"/>
                  <a:pt x="6977297" y="5452369"/>
                </a:cubicBezTo>
                <a:cubicBezTo>
                  <a:pt x="7001159" y="5476239"/>
                  <a:pt x="6992368" y="5508903"/>
                  <a:pt x="6992368" y="5540311"/>
                </a:cubicBezTo>
                <a:cubicBezTo>
                  <a:pt x="6992368" y="5572975"/>
                  <a:pt x="6992368" y="5613177"/>
                  <a:pt x="6992368" y="5645841"/>
                </a:cubicBezTo>
                <a:cubicBezTo>
                  <a:pt x="6992368" y="5758909"/>
                  <a:pt x="6977297" y="5863183"/>
                  <a:pt x="6944644" y="5967457"/>
                </a:cubicBezTo>
                <a:cubicBezTo>
                  <a:pt x="6928317" y="6007659"/>
                  <a:pt x="6928317" y="6049117"/>
                  <a:pt x="6911991" y="6080525"/>
                </a:cubicBezTo>
                <a:cubicBezTo>
                  <a:pt x="6904455" y="6096857"/>
                  <a:pt x="6928317" y="6129521"/>
                  <a:pt x="6920783" y="6153391"/>
                </a:cubicBezTo>
                <a:cubicBezTo>
                  <a:pt x="6911991" y="6186055"/>
                  <a:pt x="6904455" y="6226257"/>
                  <a:pt x="6920783" y="6258921"/>
                </a:cubicBezTo>
                <a:cubicBezTo>
                  <a:pt x="6920783" y="6273997"/>
                  <a:pt x="6920783" y="6290329"/>
                  <a:pt x="6911991" y="6306661"/>
                </a:cubicBezTo>
                <a:cubicBezTo>
                  <a:pt x="6871803" y="6403397"/>
                  <a:pt x="6871803" y="6508928"/>
                  <a:pt x="6831614" y="6596869"/>
                </a:cubicBezTo>
                <a:cubicBezTo>
                  <a:pt x="6807753" y="6669736"/>
                  <a:pt x="6775099" y="6750140"/>
                  <a:pt x="6727375" y="6814211"/>
                </a:cubicBezTo>
                <a:cubicBezTo>
                  <a:pt x="6687187" y="6870745"/>
                  <a:pt x="6662069" y="6943611"/>
                  <a:pt x="6630672" y="7007683"/>
                </a:cubicBezTo>
                <a:cubicBezTo>
                  <a:pt x="6605555" y="7073011"/>
                  <a:pt x="6581693" y="7129545"/>
                  <a:pt x="6557831" y="7193617"/>
                </a:cubicBezTo>
                <a:cubicBezTo>
                  <a:pt x="6517642" y="7282815"/>
                  <a:pt x="6461127" y="7363219"/>
                  <a:pt x="6420939" y="7459955"/>
                </a:cubicBezTo>
                <a:cubicBezTo>
                  <a:pt x="6404612" y="7491363"/>
                  <a:pt x="6388285" y="7532822"/>
                  <a:pt x="6355633" y="7556691"/>
                </a:cubicBezTo>
                <a:cubicBezTo>
                  <a:pt x="6339306" y="7564229"/>
                  <a:pt x="6339306" y="7596893"/>
                  <a:pt x="6324235" y="7613225"/>
                </a:cubicBezTo>
                <a:cubicBezTo>
                  <a:pt x="6315444" y="7620763"/>
                  <a:pt x="6324235" y="7645890"/>
                  <a:pt x="6299117" y="7653427"/>
                </a:cubicBezTo>
                <a:cubicBezTo>
                  <a:pt x="6282791" y="7613225"/>
                  <a:pt x="6331771" y="7580561"/>
                  <a:pt x="6324235" y="7540359"/>
                </a:cubicBezTo>
                <a:cubicBezTo>
                  <a:pt x="6299117" y="7547897"/>
                  <a:pt x="6299117" y="7556691"/>
                  <a:pt x="6291582" y="7573023"/>
                </a:cubicBezTo>
                <a:cubicBezTo>
                  <a:pt x="6267721" y="7653427"/>
                  <a:pt x="6227532" y="7733831"/>
                  <a:pt x="6194879" y="7806698"/>
                </a:cubicBezTo>
                <a:cubicBezTo>
                  <a:pt x="6162225" y="7863232"/>
                  <a:pt x="6138364" y="7927304"/>
                  <a:pt x="6105711" y="7983838"/>
                </a:cubicBezTo>
                <a:cubicBezTo>
                  <a:pt x="6049196" y="8073036"/>
                  <a:pt x="6001472" y="8160978"/>
                  <a:pt x="5928631" y="8233844"/>
                </a:cubicBezTo>
                <a:cubicBezTo>
                  <a:pt x="5880907" y="8282840"/>
                  <a:pt x="5839463" y="8339374"/>
                  <a:pt x="5799274" y="8394652"/>
                </a:cubicBezTo>
                <a:cubicBezTo>
                  <a:pt x="5767877" y="8419778"/>
                  <a:pt x="5742759" y="8459980"/>
                  <a:pt x="5727689" y="8491388"/>
                </a:cubicBezTo>
                <a:cubicBezTo>
                  <a:pt x="5711362" y="8516514"/>
                  <a:pt x="5695035" y="8540384"/>
                  <a:pt x="5671173" y="8564254"/>
                </a:cubicBezTo>
                <a:cubicBezTo>
                  <a:pt x="5654847" y="8580586"/>
                  <a:pt x="5638521" y="8596918"/>
                  <a:pt x="5630985" y="8620788"/>
                </a:cubicBezTo>
                <a:cubicBezTo>
                  <a:pt x="5630985" y="8644658"/>
                  <a:pt x="5605867" y="8653452"/>
                  <a:pt x="5590797" y="8660990"/>
                </a:cubicBezTo>
                <a:cubicBezTo>
                  <a:pt x="5565679" y="8677322"/>
                  <a:pt x="5541817" y="8701192"/>
                  <a:pt x="5525491" y="8726318"/>
                </a:cubicBezTo>
                <a:cubicBezTo>
                  <a:pt x="5501629" y="8766520"/>
                  <a:pt x="5461440" y="8790390"/>
                  <a:pt x="5437578" y="8823054"/>
                </a:cubicBezTo>
                <a:cubicBezTo>
                  <a:pt x="5404925" y="8870794"/>
                  <a:pt x="5348410" y="8887126"/>
                  <a:pt x="5308222" y="8927328"/>
                </a:cubicBezTo>
                <a:cubicBezTo>
                  <a:pt x="5275569" y="8976324"/>
                  <a:pt x="5227845" y="9007732"/>
                  <a:pt x="5195192" y="9056728"/>
                </a:cubicBezTo>
                <a:cubicBezTo>
                  <a:pt x="5155004" y="9096930"/>
                  <a:pt x="5122350" y="9144670"/>
                  <a:pt x="5082162" y="9177334"/>
                </a:cubicBezTo>
                <a:cubicBezTo>
                  <a:pt x="5018112" y="9226331"/>
                  <a:pt x="4961597" y="9290403"/>
                  <a:pt x="4896291" y="9330604"/>
                </a:cubicBezTo>
                <a:cubicBezTo>
                  <a:pt x="4872429" y="9338142"/>
                  <a:pt x="4864893" y="9363269"/>
                  <a:pt x="4848567" y="9379601"/>
                </a:cubicBezTo>
                <a:cubicBezTo>
                  <a:pt x="4799587" y="9419803"/>
                  <a:pt x="4743072" y="9451210"/>
                  <a:pt x="4695348" y="9491412"/>
                </a:cubicBezTo>
                <a:cubicBezTo>
                  <a:pt x="4598645" y="9573073"/>
                  <a:pt x="4494406" y="9637145"/>
                  <a:pt x="4381376" y="9693679"/>
                </a:cubicBezTo>
                <a:cubicBezTo>
                  <a:pt x="4316070" y="9733881"/>
                  <a:pt x="4244484" y="9774083"/>
                  <a:pt x="4171643" y="9806747"/>
                </a:cubicBezTo>
                <a:cubicBezTo>
                  <a:pt x="4115128" y="9830617"/>
                  <a:pt x="4066148" y="9863281"/>
                  <a:pt x="4010889" y="9878357"/>
                </a:cubicBezTo>
                <a:cubicBezTo>
                  <a:pt x="3929256" y="9911021"/>
                  <a:pt x="3841344" y="9943685"/>
                  <a:pt x="3759711" y="9975093"/>
                </a:cubicBezTo>
                <a:cubicBezTo>
                  <a:pt x="3655473" y="10024089"/>
                  <a:pt x="3542443" y="10024089"/>
                  <a:pt x="3429413" y="10056753"/>
                </a:cubicBezTo>
                <a:cubicBezTo>
                  <a:pt x="3365363" y="10071829"/>
                  <a:pt x="3301312" y="10071829"/>
                  <a:pt x="3236006" y="10071829"/>
                </a:cubicBezTo>
                <a:cubicBezTo>
                  <a:pt x="3163164" y="10064291"/>
                  <a:pt x="3091579" y="10071829"/>
                  <a:pt x="3026273" y="10071829"/>
                </a:cubicBezTo>
                <a:cubicBezTo>
                  <a:pt x="2954687" y="10071829"/>
                  <a:pt x="2881846" y="10071829"/>
                  <a:pt x="2809004" y="10071829"/>
                </a:cubicBezTo>
                <a:cubicBezTo>
                  <a:pt x="2744954" y="10071829"/>
                  <a:pt x="2679647" y="10064291"/>
                  <a:pt x="2608062" y="10056753"/>
                </a:cubicBezTo>
                <a:cubicBezTo>
                  <a:pt x="2559082" y="10056753"/>
                  <a:pt x="2511358" y="10056753"/>
                  <a:pt x="2454843" y="10047959"/>
                </a:cubicBezTo>
                <a:cubicBezTo>
                  <a:pt x="2398329" y="10040421"/>
                  <a:pt x="2349349" y="10024089"/>
                  <a:pt x="2292834" y="10007757"/>
                </a:cubicBezTo>
                <a:cubicBezTo>
                  <a:pt x="2204922" y="9983887"/>
                  <a:pt x="2115754" y="9951223"/>
                  <a:pt x="2035377" y="9911021"/>
                </a:cubicBezTo>
                <a:cubicBezTo>
                  <a:pt x="1929882" y="9863281"/>
                  <a:pt x="1833179" y="9806747"/>
                  <a:pt x="1736475" y="9750213"/>
                </a:cubicBezTo>
                <a:cubicBezTo>
                  <a:pt x="1648563" y="9693679"/>
                  <a:pt x="1575722" y="9620813"/>
                  <a:pt x="1479018" y="9573073"/>
                </a:cubicBezTo>
                <a:cubicBezTo>
                  <a:pt x="1455156" y="9556741"/>
                  <a:pt x="1438830" y="9531614"/>
                  <a:pt x="1414968" y="9516539"/>
                </a:cubicBezTo>
                <a:cubicBezTo>
                  <a:pt x="1293147" y="9403471"/>
                  <a:pt x="1156255" y="9306735"/>
                  <a:pt x="1043225" y="9184872"/>
                </a:cubicBezTo>
                <a:cubicBezTo>
                  <a:pt x="955313" y="9096930"/>
                  <a:pt x="890007" y="9000194"/>
                  <a:pt x="818421" y="8903458"/>
                </a:cubicBezTo>
                <a:cubicBezTo>
                  <a:pt x="769441" y="8830592"/>
                  <a:pt x="721718" y="8757726"/>
                  <a:pt x="665203" y="8693654"/>
                </a:cubicBezTo>
                <a:cubicBezTo>
                  <a:pt x="648876" y="8669784"/>
                  <a:pt x="632550" y="8637120"/>
                  <a:pt x="616223" y="8613250"/>
                </a:cubicBezTo>
                <a:cubicBezTo>
                  <a:pt x="608688" y="8573048"/>
                  <a:pt x="576035" y="8556716"/>
                  <a:pt x="559708" y="8524052"/>
                </a:cubicBezTo>
                <a:cubicBezTo>
                  <a:pt x="528311" y="8459980"/>
                  <a:pt x="495658" y="8394652"/>
                  <a:pt x="455469" y="8330580"/>
                </a:cubicBezTo>
                <a:cubicBezTo>
                  <a:pt x="375093" y="8217512"/>
                  <a:pt x="326113" y="8089368"/>
                  <a:pt x="269598" y="7959968"/>
                </a:cubicBezTo>
                <a:cubicBezTo>
                  <a:pt x="269598" y="7952430"/>
                  <a:pt x="269598" y="7943636"/>
                  <a:pt x="269598" y="7936098"/>
                </a:cubicBezTo>
                <a:cubicBezTo>
                  <a:pt x="293460" y="7952430"/>
                  <a:pt x="285924" y="7983838"/>
                  <a:pt x="318578" y="8007708"/>
                </a:cubicBezTo>
                <a:cubicBezTo>
                  <a:pt x="318578" y="7976300"/>
                  <a:pt x="309786" y="7952430"/>
                  <a:pt x="293460" y="7927304"/>
                </a:cubicBezTo>
                <a:cubicBezTo>
                  <a:pt x="269598" y="7870769"/>
                  <a:pt x="238201" y="7814235"/>
                  <a:pt x="205547" y="7757701"/>
                </a:cubicBezTo>
                <a:cubicBezTo>
                  <a:pt x="189221" y="7717499"/>
                  <a:pt x="181686" y="7677297"/>
                  <a:pt x="189221" y="7637095"/>
                </a:cubicBezTo>
                <a:cubicBezTo>
                  <a:pt x="189221" y="7629558"/>
                  <a:pt x="189221" y="7613225"/>
                  <a:pt x="205547" y="7613225"/>
                </a:cubicBezTo>
                <a:cubicBezTo>
                  <a:pt x="213083" y="7613225"/>
                  <a:pt x="229409" y="7604431"/>
                  <a:pt x="238201" y="7629558"/>
                </a:cubicBezTo>
                <a:cubicBezTo>
                  <a:pt x="262063" y="7660965"/>
                  <a:pt x="269598" y="7701167"/>
                  <a:pt x="278389" y="7742626"/>
                </a:cubicBezTo>
                <a:cubicBezTo>
                  <a:pt x="278389" y="7774033"/>
                  <a:pt x="285924" y="7799160"/>
                  <a:pt x="302251" y="7814235"/>
                </a:cubicBezTo>
                <a:cubicBezTo>
                  <a:pt x="334904" y="7839362"/>
                  <a:pt x="342439" y="7863232"/>
                  <a:pt x="342439" y="7895896"/>
                </a:cubicBezTo>
                <a:cubicBezTo>
                  <a:pt x="334904" y="7967506"/>
                  <a:pt x="375093" y="8024040"/>
                  <a:pt x="398954" y="8080574"/>
                </a:cubicBezTo>
                <a:cubicBezTo>
                  <a:pt x="422816" y="8120776"/>
                  <a:pt x="439143" y="8169772"/>
                  <a:pt x="463005" y="8209974"/>
                </a:cubicBezTo>
                <a:cubicBezTo>
                  <a:pt x="463005" y="8233844"/>
                  <a:pt x="486867" y="8250176"/>
                  <a:pt x="495658" y="8266508"/>
                </a:cubicBezTo>
                <a:cubicBezTo>
                  <a:pt x="528311" y="8323042"/>
                  <a:pt x="543382" y="8370782"/>
                  <a:pt x="576035" y="8427316"/>
                </a:cubicBezTo>
                <a:cubicBezTo>
                  <a:pt x="608688" y="8491388"/>
                  <a:pt x="648876" y="8556716"/>
                  <a:pt x="689065" y="8620788"/>
                </a:cubicBezTo>
                <a:cubicBezTo>
                  <a:pt x="689065" y="8629582"/>
                  <a:pt x="696600" y="8637120"/>
                  <a:pt x="712926" y="8637120"/>
                </a:cubicBezTo>
                <a:cubicBezTo>
                  <a:pt x="705391" y="8604456"/>
                  <a:pt x="696600" y="8564254"/>
                  <a:pt x="689065" y="8540384"/>
                </a:cubicBezTo>
                <a:cubicBezTo>
                  <a:pt x="672738" y="8516514"/>
                  <a:pt x="640085" y="8500182"/>
                  <a:pt x="656411" y="8459980"/>
                </a:cubicBezTo>
                <a:cubicBezTo>
                  <a:pt x="665203" y="8459980"/>
                  <a:pt x="656411" y="8443648"/>
                  <a:pt x="648876" y="8443648"/>
                </a:cubicBezTo>
                <a:cubicBezTo>
                  <a:pt x="616223" y="8427316"/>
                  <a:pt x="608688" y="8403446"/>
                  <a:pt x="599896" y="8370782"/>
                </a:cubicBezTo>
                <a:cubicBezTo>
                  <a:pt x="592361" y="8363244"/>
                  <a:pt x="592361" y="8354450"/>
                  <a:pt x="583570" y="8346912"/>
                </a:cubicBezTo>
                <a:cubicBezTo>
                  <a:pt x="552173" y="8323042"/>
                  <a:pt x="543382" y="8282840"/>
                  <a:pt x="528311" y="8250176"/>
                </a:cubicBezTo>
                <a:cubicBezTo>
                  <a:pt x="519520" y="8233844"/>
                  <a:pt x="511984" y="8217512"/>
                  <a:pt x="503193" y="8209974"/>
                </a:cubicBezTo>
                <a:cubicBezTo>
                  <a:pt x="495658" y="8160978"/>
                  <a:pt x="479331" y="8113238"/>
                  <a:pt x="455469" y="8064242"/>
                </a:cubicBezTo>
                <a:cubicBezTo>
                  <a:pt x="439143" y="8024040"/>
                  <a:pt x="415281" y="7992632"/>
                  <a:pt x="422816" y="7952430"/>
                </a:cubicBezTo>
                <a:cubicBezTo>
                  <a:pt x="431607" y="7919766"/>
                  <a:pt x="406490" y="7887102"/>
                  <a:pt x="398954" y="7863232"/>
                </a:cubicBezTo>
                <a:cubicBezTo>
                  <a:pt x="358766" y="7774033"/>
                  <a:pt x="318578" y="7693629"/>
                  <a:pt x="318578" y="7596893"/>
                </a:cubicBezTo>
                <a:cubicBezTo>
                  <a:pt x="318578" y="7580561"/>
                  <a:pt x="318578" y="7573023"/>
                  <a:pt x="318578" y="7564229"/>
                </a:cubicBezTo>
                <a:cubicBezTo>
                  <a:pt x="262063" y="7370757"/>
                  <a:pt x="238201" y="7169747"/>
                  <a:pt x="213083" y="6967481"/>
                </a:cubicBezTo>
                <a:cubicBezTo>
                  <a:pt x="189221" y="6790341"/>
                  <a:pt x="181686" y="6613201"/>
                  <a:pt x="141497" y="6436061"/>
                </a:cubicBezTo>
                <a:cubicBezTo>
                  <a:pt x="141497" y="6403397"/>
                  <a:pt x="141497" y="6363195"/>
                  <a:pt x="156568" y="6330531"/>
                </a:cubicBezTo>
                <a:cubicBezTo>
                  <a:pt x="165359" y="6322993"/>
                  <a:pt x="165359" y="6314199"/>
                  <a:pt x="165359" y="6299123"/>
                </a:cubicBezTo>
                <a:cubicBezTo>
                  <a:pt x="156568" y="6209925"/>
                  <a:pt x="156568" y="6113189"/>
                  <a:pt x="149033" y="6016453"/>
                </a:cubicBezTo>
                <a:cubicBezTo>
                  <a:pt x="132706" y="5879515"/>
                  <a:pt x="156568" y="5742577"/>
                  <a:pt x="156568" y="5596845"/>
                </a:cubicBezTo>
                <a:cubicBezTo>
                  <a:pt x="156568" y="5540311"/>
                  <a:pt x="149033" y="5476239"/>
                  <a:pt x="172895" y="5419705"/>
                </a:cubicBezTo>
                <a:cubicBezTo>
                  <a:pt x="181686" y="5419705"/>
                  <a:pt x="181686" y="5419705"/>
                  <a:pt x="172895" y="5412167"/>
                </a:cubicBezTo>
                <a:cubicBezTo>
                  <a:pt x="172895" y="5290305"/>
                  <a:pt x="213083" y="5178493"/>
                  <a:pt x="205547" y="5056631"/>
                </a:cubicBezTo>
                <a:cubicBezTo>
                  <a:pt x="205547" y="5032761"/>
                  <a:pt x="221874" y="5008891"/>
                  <a:pt x="196756" y="5008891"/>
                </a:cubicBezTo>
                <a:cubicBezTo>
                  <a:pt x="172895" y="5000097"/>
                  <a:pt x="172895" y="5032761"/>
                  <a:pt x="172895" y="5049093"/>
                </a:cubicBezTo>
                <a:cubicBezTo>
                  <a:pt x="165359" y="5113165"/>
                  <a:pt x="149033" y="5178493"/>
                  <a:pt x="141497" y="5242565"/>
                </a:cubicBezTo>
                <a:cubicBezTo>
                  <a:pt x="132706" y="5258897"/>
                  <a:pt x="132706" y="5282767"/>
                  <a:pt x="125171" y="5306637"/>
                </a:cubicBezTo>
                <a:cubicBezTo>
                  <a:pt x="116380" y="5322969"/>
                  <a:pt x="116380" y="5339301"/>
                  <a:pt x="116380" y="5346839"/>
                </a:cubicBezTo>
                <a:cubicBezTo>
                  <a:pt x="116380" y="5427243"/>
                  <a:pt x="108844" y="5508903"/>
                  <a:pt x="108844" y="5589307"/>
                </a:cubicBezTo>
                <a:cubicBezTo>
                  <a:pt x="116380" y="5629509"/>
                  <a:pt x="100053" y="5662173"/>
                  <a:pt x="100053" y="5702375"/>
                </a:cubicBezTo>
                <a:cubicBezTo>
                  <a:pt x="92518" y="5773985"/>
                  <a:pt x="108844" y="5839313"/>
                  <a:pt x="108844" y="5910923"/>
                </a:cubicBezTo>
                <a:cubicBezTo>
                  <a:pt x="100053" y="5919717"/>
                  <a:pt x="108844" y="5919717"/>
                  <a:pt x="108844" y="5927255"/>
                </a:cubicBezTo>
                <a:cubicBezTo>
                  <a:pt x="68656" y="6023991"/>
                  <a:pt x="108844" y="6120727"/>
                  <a:pt x="100053" y="6217463"/>
                </a:cubicBezTo>
                <a:cubicBezTo>
                  <a:pt x="100053" y="6242589"/>
                  <a:pt x="92518" y="6273997"/>
                  <a:pt x="108844" y="6306661"/>
                </a:cubicBezTo>
                <a:cubicBezTo>
                  <a:pt x="108844" y="6314199"/>
                  <a:pt x="100053" y="6322993"/>
                  <a:pt x="92518" y="6322993"/>
                </a:cubicBezTo>
                <a:cubicBezTo>
                  <a:pt x="84982" y="6322993"/>
                  <a:pt x="76191" y="6314199"/>
                  <a:pt x="76191" y="6306661"/>
                </a:cubicBezTo>
                <a:cubicBezTo>
                  <a:pt x="76191" y="6290329"/>
                  <a:pt x="59865" y="6282791"/>
                  <a:pt x="52329" y="6266459"/>
                </a:cubicBezTo>
                <a:cubicBezTo>
                  <a:pt x="19676" y="6242589"/>
                  <a:pt x="12141" y="6202387"/>
                  <a:pt x="3349" y="6169723"/>
                </a:cubicBezTo>
                <a:cubicBezTo>
                  <a:pt x="3349" y="6080525"/>
                  <a:pt x="-4186" y="5983789"/>
                  <a:pt x="3349" y="5895847"/>
                </a:cubicBezTo>
                <a:cubicBezTo>
                  <a:pt x="3349" y="5887053"/>
                  <a:pt x="3349" y="5879515"/>
                  <a:pt x="3349" y="5870721"/>
                </a:cubicBezTo>
                <a:cubicBezTo>
                  <a:pt x="3349" y="5782779"/>
                  <a:pt x="12141" y="5693581"/>
                  <a:pt x="28467" y="5605639"/>
                </a:cubicBezTo>
                <a:cubicBezTo>
                  <a:pt x="36003" y="5565437"/>
                  <a:pt x="28467" y="5523979"/>
                  <a:pt x="28467" y="5492571"/>
                </a:cubicBezTo>
                <a:cubicBezTo>
                  <a:pt x="28467" y="5452369"/>
                  <a:pt x="36003" y="5419705"/>
                  <a:pt x="44794" y="5387041"/>
                </a:cubicBezTo>
                <a:cubicBezTo>
                  <a:pt x="59865" y="5355633"/>
                  <a:pt x="59865" y="5330507"/>
                  <a:pt x="59865" y="5299099"/>
                </a:cubicBezTo>
                <a:cubicBezTo>
                  <a:pt x="68656" y="5258897"/>
                  <a:pt x="76191" y="5218695"/>
                  <a:pt x="100053" y="5186031"/>
                </a:cubicBezTo>
                <a:cubicBezTo>
                  <a:pt x="116380" y="5162161"/>
                  <a:pt x="108844" y="5137035"/>
                  <a:pt x="100053" y="5113165"/>
                </a:cubicBezTo>
                <a:cubicBezTo>
                  <a:pt x="100053" y="5096833"/>
                  <a:pt x="92518" y="5072963"/>
                  <a:pt x="108844" y="5065425"/>
                </a:cubicBezTo>
                <a:cubicBezTo>
                  <a:pt x="116380" y="5056631"/>
                  <a:pt x="125171" y="5049093"/>
                  <a:pt x="116380" y="5040299"/>
                </a:cubicBezTo>
                <a:cubicBezTo>
                  <a:pt x="92518" y="4992559"/>
                  <a:pt x="108844" y="4943563"/>
                  <a:pt x="116380" y="4887029"/>
                </a:cubicBezTo>
                <a:cubicBezTo>
                  <a:pt x="132706" y="4806625"/>
                  <a:pt x="149033" y="4726221"/>
                  <a:pt x="165359" y="4645817"/>
                </a:cubicBezTo>
                <a:cubicBezTo>
                  <a:pt x="172895" y="4621947"/>
                  <a:pt x="172895" y="4589283"/>
                  <a:pt x="196756" y="4565413"/>
                </a:cubicBezTo>
                <a:cubicBezTo>
                  <a:pt x="213083" y="4556618"/>
                  <a:pt x="205547" y="4549081"/>
                  <a:pt x="205547" y="4532748"/>
                </a:cubicBezTo>
                <a:cubicBezTo>
                  <a:pt x="196756" y="4500084"/>
                  <a:pt x="205547" y="4468677"/>
                  <a:pt x="213083" y="4427218"/>
                </a:cubicBezTo>
                <a:cubicBezTo>
                  <a:pt x="229409" y="4379478"/>
                  <a:pt x="238201" y="4330482"/>
                  <a:pt x="245736" y="4282742"/>
                </a:cubicBezTo>
                <a:cubicBezTo>
                  <a:pt x="269598" y="4209876"/>
                  <a:pt x="285924" y="4137010"/>
                  <a:pt x="302251" y="4065400"/>
                </a:cubicBezTo>
                <a:cubicBezTo>
                  <a:pt x="318578" y="3992534"/>
                  <a:pt x="342439" y="3919668"/>
                  <a:pt x="358766" y="3846802"/>
                </a:cubicBezTo>
                <a:cubicBezTo>
                  <a:pt x="375093" y="3766398"/>
                  <a:pt x="406490" y="3685994"/>
                  <a:pt x="431607" y="3605590"/>
                </a:cubicBezTo>
                <a:cubicBezTo>
                  <a:pt x="463005" y="3500060"/>
                  <a:pt x="495658" y="3403324"/>
                  <a:pt x="528311" y="3299050"/>
                </a:cubicBezTo>
                <a:cubicBezTo>
                  <a:pt x="552173" y="3234978"/>
                  <a:pt x="568499" y="3162112"/>
                  <a:pt x="616223" y="3105578"/>
                </a:cubicBezTo>
                <a:cubicBezTo>
                  <a:pt x="632550" y="3089246"/>
                  <a:pt x="640085" y="3072914"/>
                  <a:pt x="640085" y="3040249"/>
                </a:cubicBezTo>
                <a:cubicBezTo>
                  <a:pt x="640085" y="3032712"/>
                  <a:pt x="648876" y="3016380"/>
                  <a:pt x="656411" y="3000048"/>
                </a:cubicBezTo>
                <a:cubicBezTo>
                  <a:pt x="705391" y="2919644"/>
                  <a:pt x="729253" y="2822907"/>
                  <a:pt x="769441" y="2742504"/>
                </a:cubicBezTo>
                <a:cubicBezTo>
                  <a:pt x="802094" y="2694764"/>
                  <a:pt x="833492" y="2653305"/>
                  <a:pt x="842283" y="2598028"/>
                </a:cubicBezTo>
                <a:cubicBezTo>
                  <a:pt x="842283" y="2581696"/>
                  <a:pt x="858609" y="2565363"/>
                  <a:pt x="882472" y="2556570"/>
                </a:cubicBezTo>
                <a:cubicBezTo>
                  <a:pt x="922660" y="2541494"/>
                  <a:pt x="938986" y="2501292"/>
                  <a:pt x="962848" y="2468628"/>
                </a:cubicBezTo>
                <a:cubicBezTo>
                  <a:pt x="1083413" y="2299025"/>
                  <a:pt x="1196443" y="2129423"/>
                  <a:pt x="1325800" y="1968615"/>
                </a:cubicBezTo>
                <a:cubicBezTo>
                  <a:pt x="1406177" y="1871879"/>
                  <a:pt x="1486554" y="1766349"/>
                  <a:pt x="1583257" y="1678407"/>
                </a:cubicBezTo>
                <a:cubicBezTo>
                  <a:pt x="1599584" y="1662075"/>
                  <a:pt x="1608375" y="1645743"/>
                  <a:pt x="1624701" y="1629411"/>
                </a:cubicBezTo>
                <a:cubicBezTo>
                  <a:pt x="1632237" y="1621873"/>
                  <a:pt x="1639772" y="1621873"/>
                  <a:pt x="1648563" y="1629411"/>
                </a:cubicBezTo>
                <a:cubicBezTo>
                  <a:pt x="1656099" y="1669613"/>
                  <a:pt x="1672425" y="1645743"/>
                  <a:pt x="1688752" y="1629411"/>
                </a:cubicBezTo>
                <a:cubicBezTo>
                  <a:pt x="1801782" y="1532675"/>
                  <a:pt x="1914812" y="1435939"/>
                  <a:pt x="2019050" y="1339203"/>
                </a:cubicBezTo>
                <a:cubicBezTo>
                  <a:pt x="2091892" y="1275131"/>
                  <a:pt x="2163477" y="1218597"/>
                  <a:pt x="2236319" y="1154525"/>
                </a:cubicBezTo>
                <a:cubicBezTo>
                  <a:pt x="2268972" y="1129399"/>
                  <a:pt x="2292834" y="1105529"/>
                  <a:pt x="2292834" y="1065327"/>
                </a:cubicBezTo>
                <a:cubicBezTo>
                  <a:pt x="2285299" y="1041457"/>
                  <a:pt x="2309160" y="1032663"/>
                  <a:pt x="2325487" y="1025125"/>
                </a:cubicBezTo>
                <a:cubicBezTo>
                  <a:pt x="2414655" y="961053"/>
                  <a:pt x="2502567" y="895725"/>
                  <a:pt x="2591735" y="831653"/>
                </a:cubicBezTo>
                <a:cubicBezTo>
                  <a:pt x="2608062" y="815321"/>
                  <a:pt x="2631924" y="807783"/>
                  <a:pt x="2639459" y="782657"/>
                </a:cubicBezTo>
                <a:cubicBezTo>
                  <a:pt x="2615597" y="775119"/>
                  <a:pt x="2599271" y="782657"/>
                  <a:pt x="2582944" y="791451"/>
                </a:cubicBezTo>
                <a:cubicBezTo>
                  <a:pt x="2542756" y="807783"/>
                  <a:pt x="2502567" y="815321"/>
                  <a:pt x="2471170" y="839191"/>
                </a:cubicBezTo>
                <a:cubicBezTo>
                  <a:pt x="2438517" y="855523"/>
                  <a:pt x="2414655" y="879393"/>
                  <a:pt x="2373211" y="871855"/>
                </a:cubicBezTo>
                <a:cubicBezTo>
                  <a:pt x="2358140" y="871855"/>
                  <a:pt x="2341814" y="879393"/>
                  <a:pt x="2333022" y="895725"/>
                </a:cubicBezTo>
                <a:cubicBezTo>
                  <a:pt x="2325487" y="904519"/>
                  <a:pt x="2309160" y="912057"/>
                  <a:pt x="2301625" y="895725"/>
                </a:cubicBezTo>
                <a:cubicBezTo>
                  <a:pt x="2292834" y="879393"/>
                  <a:pt x="2309160" y="879393"/>
                  <a:pt x="2316696" y="871855"/>
                </a:cubicBezTo>
                <a:cubicBezTo>
                  <a:pt x="2382002" y="847985"/>
                  <a:pt x="2438517" y="798989"/>
                  <a:pt x="2502567" y="767581"/>
                </a:cubicBezTo>
                <a:cubicBezTo>
                  <a:pt x="2631924" y="694715"/>
                  <a:pt x="2761280" y="621849"/>
                  <a:pt x="2889381" y="541445"/>
                </a:cubicBezTo>
                <a:cubicBezTo>
                  <a:pt x="2978549" y="477373"/>
                  <a:pt x="3082788" y="428377"/>
                  <a:pt x="3188282" y="388175"/>
                </a:cubicBezTo>
                <a:cubicBezTo>
                  <a:pt x="3244797" y="364305"/>
                  <a:pt x="3308848" y="339178"/>
                  <a:pt x="3372898" y="298976"/>
                </a:cubicBezTo>
                <a:cubicBezTo>
                  <a:pt x="3398016" y="282644"/>
                  <a:pt x="3438204" y="275106"/>
                  <a:pt x="3469601" y="267569"/>
                </a:cubicBezTo>
                <a:cubicBezTo>
                  <a:pt x="3494719" y="258774"/>
                  <a:pt x="3518581" y="258774"/>
                  <a:pt x="3518581" y="226110"/>
                </a:cubicBezTo>
                <a:cubicBezTo>
                  <a:pt x="3526116" y="211035"/>
                  <a:pt x="3494719" y="211035"/>
                  <a:pt x="3453275" y="218573"/>
                </a:cubicBezTo>
                <a:cubicBezTo>
                  <a:pt x="3421877" y="226110"/>
                  <a:pt x="3398016" y="234904"/>
                  <a:pt x="3365363" y="242442"/>
                </a:cubicBezTo>
                <a:cubicBezTo>
                  <a:pt x="3349036" y="242442"/>
                  <a:pt x="3341501" y="242442"/>
                  <a:pt x="3325174" y="234904"/>
                </a:cubicBezTo>
                <a:cubicBezTo>
                  <a:pt x="3332709" y="211035"/>
                  <a:pt x="3356571" y="202240"/>
                  <a:pt x="3372898" y="194702"/>
                </a:cubicBezTo>
                <a:cubicBezTo>
                  <a:pt x="3429413" y="162038"/>
                  <a:pt x="3485928" y="145706"/>
                  <a:pt x="3551234" y="145706"/>
                </a:cubicBezTo>
                <a:cubicBezTo>
                  <a:pt x="3575096" y="145706"/>
                  <a:pt x="3606493" y="138168"/>
                  <a:pt x="3639146" y="129374"/>
                </a:cubicBezTo>
                <a:cubicBezTo>
                  <a:pt x="3679335" y="114298"/>
                  <a:pt x="3728314" y="97967"/>
                  <a:pt x="3776038" y="89172"/>
                </a:cubicBezTo>
                <a:cubicBezTo>
                  <a:pt x="3808691" y="89172"/>
                  <a:pt x="3832553" y="72840"/>
                  <a:pt x="3857671" y="57764"/>
                </a:cubicBezTo>
                <a:cubicBezTo>
                  <a:pt x="3897859" y="8768"/>
                  <a:pt x="3954374" y="8768"/>
                  <a:pt x="4010889" y="8768"/>
                </a:cubicBezTo>
                <a:cubicBezTo>
                  <a:pt x="4074940" y="602"/>
                  <a:pt x="4137106" y="-1282"/>
                  <a:pt x="4199429" y="759"/>
                </a:cubicBezTo>
                <a:close/>
              </a:path>
            </a:pathLst>
          </a:custGeom>
          <a:effectLst/>
        </p:spPr>
        <p:txBody>
          <a:bodyPr wrap="square">
            <a:no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78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ats">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882453" y="975096"/>
            <a:ext cx="4015316" cy="5611641"/>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effectLst/>
        </p:spPr>
        <p:txBody>
          <a:bodyPr wrap="square">
            <a:no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75859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_of_3_Helium">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7070505"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492"/>
            </a:lvl1pPr>
          </a:lstStyle>
          <a:p>
            <a:endParaRPr lang="en-US"/>
          </a:p>
        </p:txBody>
      </p:sp>
      <p:sp>
        <p:nvSpPr>
          <p:cNvPr id="13" name="Picture Placeholder 3"/>
          <p:cNvSpPr>
            <a:spLocks noGrp="1"/>
          </p:cNvSpPr>
          <p:nvPr>
            <p:ph type="pic" sz="quarter" idx="11"/>
          </p:nvPr>
        </p:nvSpPr>
        <p:spPr>
          <a:xfrm>
            <a:off x="1953945"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492"/>
            </a:lvl1pPr>
          </a:lstStyle>
          <a:p>
            <a:endParaRPr lang="en-US"/>
          </a:p>
        </p:txBody>
      </p:sp>
      <p:sp>
        <p:nvSpPr>
          <p:cNvPr id="17" name="Picture Placeholder 3"/>
          <p:cNvSpPr>
            <a:spLocks noGrp="1"/>
          </p:cNvSpPr>
          <p:nvPr>
            <p:ph type="pic" sz="quarter" idx="12"/>
          </p:nvPr>
        </p:nvSpPr>
        <p:spPr>
          <a:xfrm>
            <a:off x="4516247"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492"/>
            </a:lvl1pPr>
          </a:lstStyle>
          <a:p>
            <a:endParaRPr lang="en-US"/>
          </a:p>
        </p:txBody>
      </p:sp>
    </p:spTree>
    <p:extLst>
      <p:ext uri="{BB962C8B-B14F-4D97-AF65-F5344CB8AC3E}">
        <p14:creationId xmlns:p14="http://schemas.microsoft.com/office/powerpoint/2010/main" val="4013299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elcome_message_helium">
    <p:spTree>
      <p:nvGrpSpPr>
        <p:cNvPr id="1" name=""/>
        <p:cNvGrpSpPr/>
        <p:nvPr/>
      </p:nvGrpSpPr>
      <p:grpSpPr>
        <a:xfrm>
          <a:off x="0" y="0"/>
          <a:ext cx="0" cy="0"/>
          <a:chOff x="0" y="0"/>
          <a:chExt cx="0" cy="0"/>
        </a:xfrm>
      </p:grpSpPr>
      <p:sp>
        <p:nvSpPr>
          <p:cNvPr id="17" name="Picture Placeholder 3"/>
          <p:cNvSpPr>
            <a:spLocks noGrp="1"/>
          </p:cNvSpPr>
          <p:nvPr>
            <p:ph type="pic" sz="quarter" idx="12"/>
          </p:nvPr>
        </p:nvSpPr>
        <p:spPr>
          <a:xfrm>
            <a:off x="4844714" y="2084277"/>
            <a:ext cx="980177" cy="145765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492"/>
            </a:lvl1pPr>
          </a:lstStyle>
          <a:p>
            <a:endParaRPr lang="en-US"/>
          </a:p>
        </p:txBody>
      </p:sp>
    </p:spTree>
    <p:extLst>
      <p:ext uri="{BB962C8B-B14F-4D97-AF65-F5344CB8AC3E}">
        <p14:creationId xmlns:p14="http://schemas.microsoft.com/office/powerpoint/2010/main" val="530940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8216061" y="2175619"/>
            <a:ext cx="1287553" cy="1618411"/>
          </a:xfrm>
          <a:prstGeom prst="ellipse">
            <a:avLst/>
          </a:prstGeom>
        </p:spPr>
        <p:txBody>
          <a:bodyPr>
            <a:normAutofit/>
          </a:bodyPr>
          <a:lstStyle>
            <a:lvl1pPr>
              <a:defRPr sz="1009">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5879613" y="2175619"/>
            <a:ext cx="1287553" cy="1618411"/>
          </a:xfrm>
          <a:prstGeom prst="ellipse">
            <a:avLst/>
          </a:prstGeom>
        </p:spPr>
        <p:txBody>
          <a:bodyPr>
            <a:normAutofit/>
          </a:bodyPr>
          <a:lstStyle>
            <a:lvl1pPr>
              <a:defRPr sz="1009">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3513082" y="2175619"/>
            <a:ext cx="1287553" cy="1618411"/>
          </a:xfrm>
          <a:prstGeom prst="ellipse">
            <a:avLst/>
          </a:prstGeom>
        </p:spPr>
        <p:txBody>
          <a:bodyPr>
            <a:normAutofit/>
          </a:bodyPr>
          <a:lstStyle>
            <a:lvl1pPr>
              <a:defRPr sz="1009">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1176634" y="2175619"/>
            <a:ext cx="1287553" cy="1618411"/>
          </a:xfrm>
          <a:prstGeom prst="ellipse">
            <a:avLst/>
          </a:prstGeom>
        </p:spPr>
        <p:txBody>
          <a:bodyPr>
            <a:normAutofit/>
          </a:bodyPr>
          <a:lstStyle>
            <a:lvl1pPr>
              <a:defRPr sz="1009">
                <a:latin typeface="Montserrat Hairline" charset="0"/>
                <a:ea typeface="Montserrat Hairline" charset="0"/>
                <a:cs typeface="Montserrat Hairline" charset="0"/>
              </a:defRPr>
            </a:lvl1pPr>
          </a:lstStyle>
          <a:p>
            <a:endParaRPr lang="en-US"/>
          </a:p>
        </p:txBody>
      </p:sp>
    </p:spTree>
    <p:extLst>
      <p:ext uri="{BB962C8B-B14F-4D97-AF65-F5344CB8AC3E}">
        <p14:creationId xmlns:p14="http://schemas.microsoft.com/office/powerpoint/2010/main" val="3051414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am_of_3_Helium">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7987510"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1063684"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3371626"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5" name="Picture Placeholder 3"/>
          <p:cNvSpPr>
            <a:spLocks noGrp="1"/>
          </p:cNvSpPr>
          <p:nvPr>
            <p:ph type="pic" sz="quarter" idx="13"/>
          </p:nvPr>
        </p:nvSpPr>
        <p:spPr>
          <a:xfrm>
            <a:off x="5679568" y="2213433"/>
            <a:ext cx="1637111" cy="2434611"/>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extLst>
      <p:ext uri="{BB962C8B-B14F-4D97-AF65-F5344CB8AC3E}">
        <p14:creationId xmlns:p14="http://schemas.microsoft.com/office/powerpoint/2010/main" val="3718582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eb_placeholder_Helium">
    <p:spTree>
      <p:nvGrpSpPr>
        <p:cNvPr id="1" name=""/>
        <p:cNvGrpSpPr/>
        <p:nvPr/>
      </p:nvGrpSpPr>
      <p:grpSpPr>
        <a:xfrm>
          <a:off x="0" y="0"/>
          <a:ext cx="0" cy="0"/>
          <a:chOff x="0" y="0"/>
          <a:chExt cx="0" cy="0"/>
        </a:xfrm>
      </p:grpSpPr>
      <p:sp>
        <p:nvSpPr>
          <p:cNvPr id="33" name="Picture Placeholder 13"/>
          <p:cNvSpPr>
            <a:spLocks noGrp="1"/>
          </p:cNvSpPr>
          <p:nvPr>
            <p:ph type="pic" sz="quarter" idx="25"/>
          </p:nvPr>
        </p:nvSpPr>
        <p:spPr>
          <a:xfrm>
            <a:off x="5543966" y="1813522"/>
            <a:ext cx="6978146" cy="5026088"/>
          </a:xfrm>
          <a:effectLst/>
        </p:spPr>
        <p:txBody>
          <a:bodyPr>
            <a:normAutofit/>
          </a:bodyPr>
          <a:lstStyle>
            <a:lvl1pPr marL="0" indent="0">
              <a:buNone/>
              <a:defRPr sz="184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7960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dirty="0"/>
              <a:t>/Berlin, </a:t>
            </a:r>
            <a:r>
              <a:rPr spc="-10" dirty="0"/>
              <a:t>Germany</a:t>
            </a:r>
          </a:p>
        </p:txBody>
      </p:sp>
      <p:sp>
        <p:nvSpPr>
          <p:cNvPr id="3" name="Holder 3"/>
          <p:cNvSpPr>
            <a:spLocks noGrp="1"/>
          </p:cNvSpPr>
          <p:nvPr>
            <p:ph type="dt" sz="half" idx="6"/>
          </p:nvPr>
        </p:nvSpPr>
        <p:spPr/>
        <p:txBody>
          <a:bodyPr lIns="0" tIns="0" rIns="0" bIns="0"/>
          <a:lstStyle>
            <a:lvl1pPr>
              <a:defRPr sz="900" b="0" i="0">
                <a:solidFill>
                  <a:srgbClr val="AFAFAF"/>
                </a:solidFill>
                <a:latin typeface="Poppins"/>
                <a:cs typeface="Poppins"/>
              </a:defRPr>
            </a:lvl1pPr>
          </a:lstStyle>
          <a:p>
            <a:pPr marL="12700">
              <a:lnSpc>
                <a:spcPct val="100000"/>
              </a:lnSpc>
              <a:spcBef>
                <a:spcPts val="45"/>
              </a:spcBef>
            </a:pPr>
            <a:r>
              <a:rPr lang="de-DE"/>
              <a:t>/January 2023</a:t>
            </a:r>
            <a:endParaRPr spc="-20"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eo Layout1">
    <p:spTree>
      <p:nvGrpSpPr>
        <p:cNvPr id="1" name=""/>
        <p:cNvGrpSpPr/>
        <p:nvPr/>
      </p:nvGrpSpPr>
      <p:grpSpPr>
        <a:xfrm>
          <a:off x="0" y="0"/>
          <a:ext cx="0" cy="0"/>
          <a:chOff x="0" y="0"/>
          <a:chExt cx="0" cy="0"/>
        </a:xfrm>
      </p:grpSpPr>
      <p:sp>
        <p:nvSpPr>
          <p:cNvPr id="4" name="Picture Placeholder 13"/>
          <p:cNvSpPr>
            <a:spLocks noGrp="1"/>
          </p:cNvSpPr>
          <p:nvPr>
            <p:ph type="pic" sz="quarter" idx="26"/>
          </p:nvPr>
        </p:nvSpPr>
        <p:spPr>
          <a:xfrm>
            <a:off x="7632037" y="-4371"/>
            <a:ext cx="3061363" cy="7567221"/>
          </a:xfrm>
          <a:effectLst/>
        </p:spPr>
        <p:txBody>
          <a:bodyPr>
            <a:normAutofit/>
          </a:bodyPr>
          <a:lstStyle>
            <a:lvl1pPr marL="0" indent="0">
              <a:buNone/>
              <a:defRPr sz="184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54819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at_people">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hasCustomPrompt="1"/>
          </p:nvPr>
        </p:nvSpPr>
        <p:spPr>
          <a:xfrm>
            <a:off x="5002865" y="3510882"/>
            <a:ext cx="670553" cy="842346"/>
          </a:xfrm>
          <a:prstGeom prst="ellipse">
            <a:avLst/>
          </a:prstGeom>
        </p:spPr>
        <p:txBody>
          <a:bodyPr>
            <a:noAutofit/>
          </a:bodyPr>
          <a:lstStyle>
            <a:lvl1pPr marL="0" indent="0">
              <a:lnSpc>
                <a:spcPct val="130000"/>
              </a:lnSpc>
              <a:buNone/>
              <a:defRPr sz="658" baseline="0"/>
            </a:lvl1pPr>
          </a:lstStyle>
          <a:p>
            <a:r>
              <a:rPr lang="en-US" dirty="0"/>
              <a:t>Drag  Your Picture Here</a:t>
            </a:r>
          </a:p>
        </p:txBody>
      </p:sp>
      <p:sp>
        <p:nvSpPr>
          <p:cNvPr id="8" name="Picture Placeholder 13"/>
          <p:cNvSpPr>
            <a:spLocks noGrp="1" noChangeAspect="1"/>
          </p:cNvSpPr>
          <p:nvPr>
            <p:ph type="pic" sz="quarter" idx="23" hasCustomPrompt="1"/>
          </p:nvPr>
        </p:nvSpPr>
        <p:spPr>
          <a:xfrm>
            <a:off x="8061305" y="3510882"/>
            <a:ext cx="670553" cy="842346"/>
          </a:xfrm>
          <a:prstGeom prst="ellipse">
            <a:avLst/>
          </a:prstGeom>
        </p:spPr>
        <p:txBody>
          <a:bodyPr>
            <a:noAutofit/>
          </a:bodyPr>
          <a:lstStyle>
            <a:lvl1pPr marL="0" indent="0">
              <a:lnSpc>
                <a:spcPct val="130000"/>
              </a:lnSpc>
              <a:buNone/>
              <a:defRPr sz="658" baseline="0"/>
            </a:lvl1pPr>
          </a:lstStyle>
          <a:p>
            <a:r>
              <a:rPr lang="en-US" dirty="0"/>
              <a:t>Drag  Your Picture Here</a:t>
            </a:r>
          </a:p>
        </p:txBody>
      </p:sp>
      <p:sp>
        <p:nvSpPr>
          <p:cNvPr id="13" name="Picture Placeholder 13"/>
          <p:cNvSpPr>
            <a:spLocks noGrp="1" noChangeAspect="1"/>
          </p:cNvSpPr>
          <p:nvPr>
            <p:ph type="pic" sz="quarter" idx="24" hasCustomPrompt="1"/>
          </p:nvPr>
        </p:nvSpPr>
        <p:spPr>
          <a:xfrm>
            <a:off x="1924369" y="3510882"/>
            <a:ext cx="670553" cy="842346"/>
          </a:xfrm>
          <a:prstGeom prst="ellipse">
            <a:avLst/>
          </a:prstGeom>
        </p:spPr>
        <p:txBody>
          <a:bodyPr>
            <a:noAutofit/>
          </a:bodyPr>
          <a:lstStyle>
            <a:lvl1pPr marL="0" indent="0">
              <a:lnSpc>
                <a:spcPct val="130000"/>
              </a:lnSpc>
              <a:buNone/>
              <a:defRPr sz="658" baseline="0"/>
            </a:lvl1pPr>
          </a:lstStyle>
          <a:p>
            <a:r>
              <a:rPr lang="en-US" dirty="0"/>
              <a:t>Drag  Your Picture Here</a:t>
            </a:r>
          </a:p>
        </p:txBody>
      </p:sp>
    </p:spTree>
    <p:extLst>
      <p:ext uri="{BB962C8B-B14F-4D97-AF65-F5344CB8AC3E}">
        <p14:creationId xmlns:p14="http://schemas.microsoft.com/office/powerpoint/2010/main" val="78834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ppy_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hasCustomPrompt="1"/>
          </p:nvPr>
        </p:nvSpPr>
        <p:spPr>
          <a:xfrm>
            <a:off x="3871057" y="2329332"/>
            <a:ext cx="724481" cy="910089"/>
          </a:xfrm>
          <a:prstGeom prst="ellipse">
            <a:avLst/>
          </a:prstGeom>
        </p:spPr>
        <p:txBody>
          <a:bodyPr>
            <a:noAutofit/>
          </a:bodyPr>
          <a:lstStyle>
            <a:lvl1pPr marL="0" indent="0">
              <a:lnSpc>
                <a:spcPct val="130000"/>
              </a:lnSpc>
              <a:buNone/>
              <a:defRPr sz="658" baseline="0"/>
            </a:lvl1pPr>
          </a:lstStyle>
          <a:p>
            <a:r>
              <a:rPr lang="en-US" dirty="0"/>
              <a:t>Drag  Your Picture Here</a:t>
            </a:r>
          </a:p>
        </p:txBody>
      </p:sp>
      <p:sp>
        <p:nvSpPr>
          <p:cNvPr id="17" name="Picture Placeholder 13"/>
          <p:cNvSpPr>
            <a:spLocks noGrp="1" noChangeAspect="1"/>
          </p:cNvSpPr>
          <p:nvPr>
            <p:ph type="pic" sz="quarter" idx="25" hasCustomPrompt="1"/>
          </p:nvPr>
        </p:nvSpPr>
        <p:spPr>
          <a:xfrm>
            <a:off x="6077146" y="2329332"/>
            <a:ext cx="724481" cy="910089"/>
          </a:xfrm>
          <a:prstGeom prst="ellipse">
            <a:avLst/>
          </a:prstGeom>
        </p:spPr>
        <p:txBody>
          <a:bodyPr>
            <a:noAutofit/>
          </a:bodyPr>
          <a:lstStyle>
            <a:lvl1pPr marL="0" indent="0">
              <a:lnSpc>
                <a:spcPct val="130000"/>
              </a:lnSpc>
              <a:buNone/>
              <a:defRPr sz="658" baseline="0"/>
            </a:lvl1pPr>
          </a:lstStyle>
          <a:p>
            <a:r>
              <a:rPr lang="en-US" dirty="0"/>
              <a:t>Drag  Your Picture Here</a:t>
            </a:r>
          </a:p>
        </p:txBody>
      </p:sp>
      <p:sp>
        <p:nvSpPr>
          <p:cNvPr id="21" name="Picture Placeholder 13"/>
          <p:cNvSpPr>
            <a:spLocks noGrp="1" noChangeAspect="1"/>
          </p:cNvSpPr>
          <p:nvPr>
            <p:ph type="pic" sz="quarter" idx="26" hasCustomPrompt="1"/>
          </p:nvPr>
        </p:nvSpPr>
        <p:spPr>
          <a:xfrm>
            <a:off x="8283234" y="2329332"/>
            <a:ext cx="724481" cy="910089"/>
          </a:xfrm>
          <a:prstGeom prst="ellipse">
            <a:avLst/>
          </a:prstGeom>
        </p:spPr>
        <p:txBody>
          <a:bodyPr>
            <a:noAutofit/>
          </a:bodyPr>
          <a:lstStyle>
            <a:lvl1pPr marL="0" indent="0">
              <a:lnSpc>
                <a:spcPct val="130000"/>
              </a:lnSpc>
              <a:buNone/>
              <a:defRPr sz="658" baseline="0"/>
            </a:lvl1pPr>
          </a:lstStyle>
          <a:p>
            <a:r>
              <a:rPr lang="en-US" dirty="0"/>
              <a:t>Drag  Your Picture Here</a:t>
            </a:r>
          </a:p>
        </p:txBody>
      </p:sp>
      <p:sp>
        <p:nvSpPr>
          <p:cNvPr id="25" name="Picture Placeholder 13"/>
          <p:cNvSpPr>
            <a:spLocks noGrp="1" noChangeAspect="1"/>
          </p:cNvSpPr>
          <p:nvPr>
            <p:ph type="pic" sz="quarter" idx="27" hasCustomPrompt="1"/>
          </p:nvPr>
        </p:nvSpPr>
        <p:spPr>
          <a:xfrm>
            <a:off x="1654941" y="2329332"/>
            <a:ext cx="724481" cy="910089"/>
          </a:xfrm>
          <a:prstGeom prst="ellipse">
            <a:avLst/>
          </a:prstGeom>
        </p:spPr>
        <p:txBody>
          <a:bodyPr>
            <a:noAutofit/>
          </a:bodyPr>
          <a:lstStyle>
            <a:lvl1pPr marL="0" indent="0">
              <a:lnSpc>
                <a:spcPct val="130000"/>
              </a:lnSpc>
              <a:buNone/>
              <a:defRPr sz="658" baseline="0"/>
            </a:lvl1pPr>
          </a:lstStyle>
          <a:p>
            <a:r>
              <a:rPr lang="en-US" dirty="0"/>
              <a:t>Drag  Your Picture Here</a:t>
            </a:r>
          </a:p>
        </p:txBody>
      </p:sp>
    </p:spTree>
    <p:extLst>
      <p:ext uri="{BB962C8B-B14F-4D97-AF65-F5344CB8AC3E}">
        <p14:creationId xmlns:p14="http://schemas.microsoft.com/office/powerpoint/2010/main" val="1686499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97869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Empty">
  <p:cSld name="Empty">
    <p:spTree>
      <p:nvGrpSpPr>
        <p:cNvPr id="1" name="Shape 83"/>
        <p:cNvGrpSpPr/>
        <p:nvPr/>
      </p:nvGrpSpPr>
      <p:grpSpPr>
        <a:xfrm>
          <a:off x="0" y="0"/>
          <a:ext cx="0" cy="0"/>
          <a:chOff x="0" y="0"/>
          <a:chExt cx="0" cy="0"/>
        </a:xfrm>
      </p:grpSpPr>
      <p:sp>
        <p:nvSpPr>
          <p:cNvPr id="84" name="Google Shape;84;p47"/>
          <p:cNvSpPr txBox="1">
            <a:spLocks noGrp="1"/>
          </p:cNvSpPr>
          <p:nvPr>
            <p:ph type="sldNum" idx="12"/>
          </p:nvPr>
        </p:nvSpPr>
        <p:spPr>
          <a:xfrm>
            <a:off x="5242025" y="7278968"/>
            <a:ext cx="209354" cy="18784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671">
                <a:solidFill>
                  <a:srgbClr val="999999"/>
                </a:solidFill>
                <a:latin typeface="Calibri"/>
                <a:ea typeface="Calibri"/>
                <a:cs typeface="Calibri"/>
                <a:sym typeface="Calibri"/>
              </a:defRPr>
            </a:lvl1pPr>
            <a:lvl2pPr marL="0" marR="0" lvl="1" indent="0" algn="l" rtl="0">
              <a:spcBef>
                <a:spcPts val="0"/>
              </a:spcBef>
              <a:buNone/>
              <a:defRPr sz="1671">
                <a:solidFill>
                  <a:srgbClr val="999999"/>
                </a:solidFill>
                <a:latin typeface="Calibri"/>
                <a:ea typeface="Calibri"/>
                <a:cs typeface="Calibri"/>
                <a:sym typeface="Calibri"/>
              </a:defRPr>
            </a:lvl2pPr>
            <a:lvl3pPr marL="0" marR="0" lvl="2" indent="0" algn="l" rtl="0">
              <a:spcBef>
                <a:spcPts val="0"/>
              </a:spcBef>
              <a:buNone/>
              <a:defRPr sz="1671">
                <a:solidFill>
                  <a:srgbClr val="999999"/>
                </a:solidFill>
                <a:latin typeface="Calibri"/>
                <a:ea typeface="Calibri"/>
                <a:cs typeface="Calibri"/>
                <a:sym typeface="Calibri"/>
              </a:defRPr>
            </a:lvl3pPr>
            <a:lvl4pPr marL="0" marR="0" lvl="3" indent="0" algn="l" rtl="0">
              <a:spcBef>
                <a:spcPts val="0"/>
              </a:spcBef>
              <a:buNone/>
              <a:defRPr sz="1671">
                <a:solidFill>
                  <a:srgbClr val="999999"/>
                </a:solidFill>
                <a:latin typeface="Calibri"/>
                <a:ea typeface="Calibri"/>
                <a:cs typeface="Calibri"/>
                <a:sym typeface="Calibri"/>
              </a:defRPr>
            </a:lvl4pPr>
            <a:lvl5pPr marL="0" marR="0" lvl="4" indent="0" algn="l" rtl="0">
              <a:spcBef>
                <a:spcPts val="0"/>
              </a:spcBef>
              <a:buNone/>
              <a:defRPr sz="1671">
                <a:solidFill>
                  <a:srgbClr val="999999"/>
                </a:solidFill>
                <a:latin typeface="Calibri"/>
                <a:ea typeface="Calibri"/>
                <a:cs typeface="Calibri"/>
                <a:sym typeface="Calibri"/>
              </a:defRPr>
            </a:lvl5pPr>
            <a:lvl6pPr marL="0" marR="0" lvl="5" indent="0" algn="l" rtl="0">
              <a:spcBef>
                <a:spcPts val="0"/>
              </a:spcBef>
              <a:buNone/>
              <a:defRPr sz="1671">
                <a:solidFill>
                  <a:srgbClr val="999999"/>
                </a:solidFill>
                <a:latin typeface="Calibri"/>
                <a:ea typeface="Calibri"/>
                <a:cs typeface="Calibri"/>
                <a:sym typeface="Calibri"/>
              </a:defRPr>
            </a:lvl6pPr>
            <a:lvl7pPr marL="0" marR="0" lvl="6" indent="0" algn="l" rtl="0">
              <a:spcBef>
                <a:spcPts val="0"/>
              </a:spcBef>
              <a:buNone/>
              <a:defRPr sz="1671">
                <a:solidFill>
                  <a:srgbClr val="999999"/>
                </a:solidFill>
                <a:latin typeface="Calibri"/>
                <a:ea typeface="Calibri"/>
                <a:cs typeface="Calibri"/>
                <a:sym typeface="Calibri"/>
              </a:defRPr>
            </a:lvl7pPr>
            <a:lvl8pPr marL="0" marR="0" lvl="7" indent="0" algn="l" rtl="0">
              <a:spcBef>
                <a:spcPts val="0"/>
              </a:spcBef>
              <a:buNone/>
              <a:defRPr sz="1671">
                <a:solidFill>
                  <a:srgbClr val="999999"/>
                </a:solidFill>
                <a:latin typeface="Calibri"/>
                <a:ea typeface="Calibri"/>
                <a:cs typeface="Calibri"/>
                <a:sym typeface="Calibri"/>
              </a:defRPr>
            </a:lvl8pPr>
            <a:lvl9pPr marL="0" marR="0" lvl="8" indent="0" algn="l" rtl="0">
              <a:spcBef>
                <a:spcPts val="0"/>
              </a:spcBef>
              <a:buNone/>
              <a:defRPr sz="1671">
                <a:solidFill>
                  <a:srgbClr val="999999"/>
                </a:solidFill>
                <a:latin typeface="Calibri"/>
                <a:ea typeface="Calibri"/>
                <a:cs typeface="Calibri"/>
                <a:sym typeface="Calibri"/>
              </a:defRPr>
            </a:lvl9pPr>
          </a:lstStyle>
          <a:p>
            <a:fld id="{00000000-1234-1234-1234-123412341234}" type="slidenum">
              <a:rPr lang="en-GB" smtClean="0"/>
              <a:pPr/>
              <a:t>‹Nr.›</a:t>
            </a:fld>
            <a:endParaRPr lang="en-GB"/>
          </a:p>
        </p:txBody>
      </p:sp>
      <p:sp>
        <p:nvSpPr>
          <p:cNvPr id="85" name="Google Shape;85;p47"/>
          <p:cNvSpPr txBox="1">
            <a:spLocks noGrp="1"/>
          </p:cNvSpPr>
          <p:nvPr>
            <p:ph type="title"/>
          </p:nvPr>
        </p:nvSpPr>
        <p:spPr>
          <a:xfrm>
            <a:off x="904827" y="803558"/>
            <a:ext cx="8883747" cy="60572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95959"/>
              </a:buClr>
              <a:buSzPts val="2269"/>
              <a:buFont typeface="Arial Narrow"/>
              <a:buNone/>
              <a:defRPr sz="2106" b="0" cap="none">
                <a:solidFill>
                  <a:srgbClr val="595959"/>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7"/>
          <p:cNvSpPr txBox="1">
            <a:spLocks noGrp="1"/>
          </p:cNvSpPr>
          <p:nvPr>
            <p:ph type="body" idx="1"/>
          </p:nvPr>
        </p:nvSpPr>
        <p:spPr>
          <a:xfrm>
            <a:off x="7" y="7345768"/>
            <a:ext cx="3043500" cy="217082"/>
          </a:xfrm>
          <a:prstGeom prst="rect">
            <a:avLst/>
          </a:prstGeom>
          <a:noFill/>
          <a:ln>
            <a:noFill/>
          </a:ln>
        </p:spPr>
        <p:txBody>
          <a:bodyPr spcFirstLastPara="1" wrap="square" lIns="91425" tIns="45700" rIns="91425" bIns="45700" anchor="ctr" anchorCtr="0">
            <a:normAutofit/>
          </a:bodyPr>
          <a:lstStyle>
            <a:lvl1pPr marL="424333" lvl="0" indent="-212167" algn="l">
              <a:spcBef>
                <a:spcPts val="140"/>
              </a:spcBef>
              <a:spcAft>
                <a:spcPts val="0"/>
              </a:spcAft>
              <a:buClr>
                <a:srgbClr val="595959"/>
              </a:buClr>
              <a:buSzPts val="756"/>
              <a:buNone/>
              <a:defRPr sz="701" i="1">
                <a:solidFill>
                  <a:srgbClr val="595959"/>
                </a:solidFill>
                <a:latin typeface="Arial Narrow"/>
                <a:ea typeface="Arial Narrow"/>
                <a:cs typeface="Arial Narrow"/>
                <a:sym typeface="Arial Narrow"/>
              </a:defRPr>
            </a:lvl1pPr>
            <a:lvl2pPr marL="848667" lvl="1" indent="-212167" algn="l">
              <a:spcBef>
                <a:spcPts val="140"/>
              </a:spcBef>
              <a:spcAft>
                <a:spcPts val="0"/>
              </a:spcAft>
              <a:buClr>
                <a:schemeClr val="dk1"/>
              </a:buClr>
              <a:buSzPts val="756"/>
              <a:buNone/>
              <a:defRPr sz="701" i="1"/>
            </a:lvl2pPr>
            <a:lvl3pPr marL="1273001" lvl="2" indent="-212167" algn="l">
              <a:spcBef>
                <a:spcPts val="140"/>
              </a:spcBef>
              <a:spcAft>
                <a:spcPts val="0"/>
              </a:spcAft>
              <a:buClr>
                <a:schemeClr val="dk1"/>
              </a:buClr>
              <a:buSzPts val="756"/>
              <a:buNone/>
              <a:defRPr sz="701" i="1"/>
            </a:lvl3pPr>
            <a:lvl4pPr marL="1697334" lvl="3" indent="-212167" algn="l">
              <a:spcBef>
                <a:spcPts val="140"/>
              </a:spcBef>
              <a:spcAft>
                <a:spcPts val="0"/>
              </a:spcAft>
              <a:buClr>
                <a:schemeClr val="dk1"/>
              </a:buClr>
              <a:buSzPts val="756"/>
              <a:buNone/>
              <a:defRPr sz="701" i="1"/>
            </a:lvl4pPr>
            <a:lvl5pPr marL="2121668" lvl="4" indent="-212167" algn="l">
              <a:spcBef>
                <a:spcPts val="140"/>
              </a:spcBef>
              <a:spcAft>
                <a:spcPts val="0"/>
              </a:spcAft>
              <a:buClr>
                <a:schemeClr val="dk1"/>
              </a:buClr>
              <a:buSzPts val="756"/>
              <a:buNone/>
              <a:defRPr sz="701" i="1"/>
            </a:lvl5pPr>
            <a:lvl6pPr marL="2546002" lvl="5" indent="-318250" algn="l">
              <a:spcBef>
                <a:spcPts val="334"/>
              </a:spcBef>
              <a:spcAft>
                <a:spcPts val="0"/>
              </a:spcAft>
              <a:buClr>
                <a:schemeClr val="dk1"/>
              </a:buClr>
              <a:buSzPts val="1800"/>
              <a:buChar char="•"/>
              <a:defRPr/>
            </a:lvl6pPr>
            <a:lvl7pPr marL="2970335" lvl="6" indent="-318250" algn="l">
              <a:spcBef>
                <a:spcPts val="334"/>
              </a:spcBef>
              <a:spcAft>
                <a:spcPts val="0"/>
              </a:spcAft>
              <a:buClr>
                <a:schemeClr val="dk1"/>
              </a:buClr>
              <a:buSzPts val="1800"/>
              <a:buChar char="•"/>
              <a:defRPr/>
            </a:lvl7pPr>
            <a:lvl8pPr marL="3394669" lvl="7" indent="-318250" algn="l">
              <a:spcBef>
                <a:spcPts val="334"/>
              </a:spcBef>
              <a:spcAft>
                <a:spcPts val="0"/>
              </a:spcAft>
              <a:buClr>
                <a:schemeClr val="dk1"/>
              </a:buClr>
              <a:buSzPts val="1800"/>
              <a:buChar char="•"/>
              <a:defRPr/>
            </a:lvl8pPr>
            <a:lvl9pPr marL="3819002" lvl="8" indent="-318250" algn="l">
              <a:spcBef>
                <a:spcPts val="334"/>
              </a:spcBef>
              <a:spcAft>
                <a:spcPts val="0"/>
              </a:spcAft>
              <a:buClr>
                <a:schemeClr val="dk1"/>
              </a:buClr>
              <a:buSzPts val="1800"/>
              <a:buChar char="•"/>
              <a:defRPr/>
            </a:lvl9pPr>
          </a:lstStyle>
          <a:p>
            <a:endParaRPr/>
          </a:p>
        </p:txBody>
      </p:sp>
      <p:sp>
        <p:nvSpPr>
          <p:cNvPr id="87" name="Google Shape;87;p47"/>
          <p:cNvSpPr txBox="1">
            <a:spLocks noGrp="1"/>
          </p:cNvSpPr>
          <p:nvPr>
            <p:ph type="body" idx="2"/>
          </p:nvPr>
        </p:nvSpPr>
        <p:spPr>
          <a:xfrm>
            <a:off x="473464" y="1479500"/>
            <a:ext cx="9746474" cy="311135"/>
          </a:xfrm>
          <a:prstGeom prst="rect">
            <a:avLst/>
          </a:prstGeom>
          <a:noFill/>
          <a:ln>
            <a:noFill/>
          </a:ln>
        </p:spPr>
        <p:txBody>
          <a:bodyPr spcFirstLastPara="1" wrap="square" lIns="91425" tIns="45700" rIns="91425" bIns="45700" anchor="t" anchorCtr="0">
            <a:spAutoFit/>
          </a:bodyPr>
          <a:lstStyle>
            <a:lvl1pPr marL="424333" lvl="0" indent="-212167" algn="ctr">
              <a:spcBef>
                <a:spcPts val="0"/>
              </a:spcBef>
              <a:spcAft>
                <a:spcPts val="0"/>
              </a:spcAft>
              <a:buClr>
                <a:srgbClr val="595959"/>
              </a:buClr>
              <a:buSzPts val="1702"/>
              <a:buNone/>
              <a:defRPr sz="1580">
                <a:solidFill>
                  <a:srgbClr val="595959"/>
                </a:solidFill>
                <a:latin typeface="Arial Narrow"/>
                <a:ea typeface="Arial Narrow"/>
                <a:cs typeface="Arial Narrow"/>
                <a:sym typeface="Arial Narrow"/>
              </a:defRPr>
            </a:lvl1pPr>
            <a:lvl2pPr marL="848667" lvl="1" indent="-318250" algn="l">
              <a:spcBef>
                <a:spcPts val="334"/>
              </a:spcBef>
              <a:spcAft>
                <a:spcPts val="0"/>
              </a:spcAft>
              <a:buClr>
                <a:schemeClr val="dk1"/>
              </a:buClr>
              <a:buSzPts val="1800"/>
              <a:buChar char="–"/>
              <a:defRPr/>
            </a:lvl2pPr>
            <a:lvl3pPr marL="1273001" lvl="2" indent="-318250" algn="l">
              <a:spcBef>
                <a:spcPts val="334"/>
              </a:spcBef>
              <a:spcAft>
                <a:spcPts val="0"/>
              </a:spcAft>
              <a:buClr>
                <a:schemeClr val="dk1"/>
              </a:buClr>
              <a:buSzPts val="1800"/>
              <a:buChar char="•"/>
              <a:defRPr/>
            </a:lvl3pPr>
            <a:lvl4pPr marL="1697334" lvl="3" indent="-318250" algn="l">
              <a:spcBef>
                <a:spcPts val="334"/>
              </a:spcBef>
              <a:spcAft>
                <a:spcPts val="0"/>
              </a:spcAft>
              <a:buClr>
                <a:schemeClr val="dk1"/>
              </a:buClr>
              <a:buSzPts val="1800"/>
              <a:buChar char="–"/>
              <a:defRPr/>
            </a:lvl4pPr>
            <a:lvl5pPr marL="2121668" lvl="4" indent="-318250" algn="l">
              <a:spcBef>
                <a:spcPts val="334"/>
              </a:spcBef>
              <a:spcAft>
                <a:spcPts val="0"/>
              </a:spcAft>
              <a:buClr>
                <a:schemeClr val="dk1"/>
              </a:buClr>
              <a:buSzPts val="1800"/>
              <a:buChar char="»"/>
              <a:defRPr/>
            </a:lvl5pPr>
            <a:lvl6pPr marL="2546002" lvl="5" indent="-318250" algn="l">
              <a:spcBef>
                <a:spcPts val="334"/>
              </a:spcBef>
              <a:spcAft>
                <a:spcPts val="0"/>
              </a:spcAft>
              <a:buClr>
                <a:schemeClr val="dk1"/>
              </a:buClr>
              <a:buSzPts val="1800"/>
              <a:buChar char="•"/>
              <a:defRPr/>
            </a:lvl6pPr>
            <a:lvl7pPr marL="2970335" lvl="6" indent="-318250" algn="l">
              <a:spcBef>
                <a:spcPts val="334"/>
              </a:spcBef>
              <a:spcAft>
                <a:spcPts val="0"/>
              </a:spcAft>
              <a:buClr>
                <a:schemeClr val="dk1"/>
              </a:buClr>
              <a:buSzPts val="1800"/>
              <a:buChar char="•"/>
              <a:defRPr/>
            </a:lvl7pPr>
            <a:lvl8pPr marL="3394669" lvl="7" indent="-318250" algn="l">
              <a:spcBef>
                <a:spcPts val="334"/>
              </a:spcBef>
              <a:spcAft>
                <a:spcPts val="0"/>
              </a:spcAft>
              <a:buClr>
                <a:schemeClr val="dk1"/>
              </a:buClr>
              <a:buSzPts val="1800"/>
              <a:buChar char="•"/>
              <a:defRPr/>
            </a:lvl8pPr>
            <a:lvl9pPr marL="3819002" lvl="8" indent="-318250" algn="l">
              <a:spcBef>
                <a:spcPts val="33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953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g-Picture-Helium">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0693400" cy="7562850"/>
          </a:xfrm>
          <a:effectLst/>
        </p:spPr>
        <p:txBody>
          <a:bodyPr>
            <a:normAutofit/>
          </a:bodyPr>
          <a:lstStyle>
            <a:lvl1pPr marL="0" indent="0">
              <a:buNone/>
              <a:defRPr sz="184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7357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A323-7D9A-F938-CC7F-6D1CBDA1822C}"/>
              </a:ext>
            </a:extLst>
          </p:cNvPr>
          <p:cNvSpPr>
            <a:spLocks noGrp="1"/>
          </p:cNvSpPr>
          <p:nvPr>
            <p:ph type="ctrTitle"/>
          </p:nvPr>
        </p:nvSpPr>
        <p:spPr>
          <a:xfrm>
            <a:off x="1336675" y="1238250"/>
            <a:ext cx="8020050" cy="2632075"/>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5567F783-C91A-89DC-D6DB-00A7C0C5370E}"/>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C5A026D7-2F7C-649E-100B-95A1401ADD27}"/>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5" name="Footer Placeholder 4">
            <a:extLst>
              <a:ext uri="{FF2B5EF4-FFF2-40B4-BE49-F238E27FC236}">
                <a16:creationId xmlns:a16="http://schemas.microsoft.com/office/drawing/2014/main" id="{706536CB-8226-BC1A-0ABC-18232BBB05EE}"/>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25B191E-EA77-71D3-D421-A2A4112F4F72}"/>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220771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57A1-0A8E-00E4-93A4-0BD18471E163}"/>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7991313-9051-A3B9-5159-2B29ABBB3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5B174DEE-4A16-C135-C40A-30A6ED9D27EC}"/>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5" name="Footer Placeholder 4">
            <a:extLst>
              <a:ext uri="{FF2B5EF4-FFF2-40B4-BE49-F238E27FC236}">
                <a16:creationId xmlns:a16="http://schemas.microsoft.com/office/drawing/2014/main" id="{60803079-10CF-99D1-42E1-C98FAFE5D89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835F86C2-0EF8-9A10-4C56-2908132BD1DD}"/>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198995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4A15-49B3-2F82-4D99-960C9E6EE86B}"/>
              </a:ext>
            </a:extLst>
          </p:cNvPr>
          <p:cNvSpPr>
            <a:spLocks noGrp="1"/>
          </p:cNvSpPr>
          <p:nvPr>
            <p:ph type="title"/>
          </p:nvPr>
        </p:nvSpPr>
        <p:spPr>
          <a:xfrm>
            <a:off x="730250" y="1885950"/>
            <a:ext cx="9221788" cy="3144838"/>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58CA6861-D097-C40C-BF35-FCC1C50CA5B5}"/>
              </a:ext>
            </a:extLst>
          </p:cNvPr>
          <p:cNvSpPr>
            <a:spLocks noGrp="1"/>
          </p:cNvSpPr>
          <p:nvPr>
            <p:ph type="body" idx="1"/>
          </p:nvPr>
        </p:nvSpPr>
        <p:spPr>
          <a:xfrm>
            <a:off x="730250" y="5060950"/>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8184A3-BBD9-89C4-0883-7DB8EDE86BF8}"/>
              </a:ext>
            </a:extLst>
          </p:cNvPr>
          <p:cNvSpPr>
            <a:spLocks noGrp="1"/>
          </p:cNvSpPr>
          <p:nvPr>
            <p:ph type="dt" sz="half" idx="10"/>
          </p:nvPr>
        </p:nvSpPr>
        <p:spPr/>
        <p:txBody>
          <a:bodyPr/>
          <a:lstStyle/>
          <a:p>
            <a:fld id="{09CDE84B-469C-47F2-919F-089A11519DDC}" type="datetimeFigureOut">
              <a:rPr lang="de-DE" smtClean="0"/>
              <a:t>27.07.2023</a:t>
            </a:fld>
            <a:endParaRPr lang="de-DE"/>
          </a:p>
        </p:txBody>
      </p:sp>
      <p:sp>
        <p:nvSpPr>
          <p:cNvPr id="5" name="Footer Placeholder 4">
            <a:extLst>
              <a:ext uri="{FF2B5EF4-FFF2-40B4-BE49-F238E27FC236}">
                <a16:creationId xmlns:a16="http://schemas.microsoft.com/office/drawing/2014/main" id="{92035A33-9464-13CC-36D1-9F034EE6860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3E260611-313D-3866-E2BF-F521A85A8DD6}"/>
              </a:ext>
            </a:extLst>
          </p:cNvPr>
          <p:cNvSpPr>
            <a:spLocks noGrp="1"/>
          </p:cNvSpPr>
          <p:nvPr>
            <p:ph type="sldNum" sz="quarter" idx="12"/>
          </p:nvPr>
        </p:nvSpPr>
        <p:spPr/>
        <p:txBody>
          <a:bodyPr/>
          <a:lstStyle/>
          <a:p>
            <a:fld id="{506CADAC-7857-4C58-9500-298D2BAA5459}" type="slidenum">
              <a:rPr lang="de-DE" smtClean="0"/>
              <a:t>‹Nr.›</a:t>
            </a:fld>
            <a:endParaRPr lang="de-DE"/>
          </a:p>
        </p:txBody>
      </p:sp>
    </p:spTree>
    <p:extLst>
      <p:ext uri="{BB962C8B-B14F-4D97-AF65-F5344CB8AC3E}">
        <p14:creationId xmlns:p14="http://schemas.microsoft.com/office/powerpoint/2010/main" val="427944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bg object 19"/>
          <p:cNvPicPr/>
          <p:nvPr/>
        </p:nvPicPr>
        <p:blipFill>
          <a:blip r:embed="rId8">
            <a:extLst>
              <a:ext uri="{28A0092B-C50C-407E-A947-70E740481C1C}">
                <a14:useLocalDpi xmlns:a14="http://schemas.microsoft.com/office/drawing/2010/main" val="0"/>
              </a:ext>
            </a:extLst>
          </a:blip>
          <a:srcRect/>
          <a:stretch/>
        </p:blipFill>
        <p:spPr>
          <a:xfrm>
            <a:off x="8637967" y="352425"/>
            <a:ext cx="1817352" cy="435698"/>
          </a:xfrm>
          <a:prstGeom prst="rect">
            <a:avLst/>
          </a:prstGeom>
        </p:spPr>
      </p:pic>
      <p:sp>
        <p:nvSpPr>
          <p:cNvPr id="2" name="Holder 2"/>
          <p:cNvSpPr>
            <a:spLocks noGrp="1"/>
          </p:cNvSpPr>
          <p:nvPr>
            <p:ph type="title"/>
          </p:nvPr>
        </p:nvSpPr>
        <p:spPr>
          <a:xfrm>
            <a:off x="438199" y="1038225"/>
            <a:ext cx="7653656" cy="574040"/>
          </a:xfrm>
          <a:prstGeom prst="rect">
            <a:avLst/>
          </a:prstGeom>
        </p:spPr>
        <p:txBody>
          <a:bodyPr wrap="square" lIns="0" tIns="0" rIns="0" bIns="0">
            <a:spAutoFit/>
          </a:bodyPr>
          <a:lstStyle>
            <a:lvl1pPr>
              <a:defRPr sz="1800" b="0" i="0">
                <a:solidFill>
                  <a:srgbClr val="174861"/>
                </a:solidFill>
                <a:latin typeface="Poppins Medium"/>
                <a:cs typeface="Poppins Medium"/>
              </a:defRPr>
            </a:lvl1pPr>
          </a:lstStyle>
          <a:p>
            <a:endParaRPr/>
          </a:p>
        </p:txBody>
      </p:sp>
      <p:sp>
        <p:nvSpPr>
          <p:cNvPr id="3" name="Holder 3"/>
          <p:cNvSpPr>
            <a:spLocks noGrp="1"/>
          </p:cNvSpPr>
          <p:nvPr>
            <p:ph type="body" idx="1"/>
          </p:nvPr>
        </p:nvSpPr>
        <p:spPr>
          <a:xfrm>
            <a:off x="444500" y="1887616"/>
            <a:ext cx="9777730" cy="3561079"/>
          </a:xfrm>
          <a:prstGeom prst="rect">
            <a:avLst/>
          </a:prstGeom>
        </p:spPr>
        <p:txBody>
          <a:bodyPr wrap="square" lIns="0" tIns="0" rIns="0" bIns="0">
            <a:spAutoFit/>
          </a:bodyPr>
          <a:lstStyle>
            <a:lvl1pPr>
              <a:defRPr sz="1200" b="0" i="0">
                <a:solidFill>
                  <a:srgbClr val="231F20"/>
                </a:solidFill>
                <a:latin typeface="Poppins"/>
                <a:cs typeface="Poppins"/>
              </a:defRPr>
            </a:lvl1pPr>
          </a:lstStyle>
          <a:p>
            <a:endParaRPr dirty="0"/>
          </a:p>
        </p:txBody>
      </p:sp>
      <p:sp>
        <p:nvSpPr>
          <p:cNvPr id="4" name="Holder 4"/>
          <p:cNvSpPr>
            <a:spLocks noGrp="1"/>
          </p:cNvSpPr>
          <p:nvPr>
            <p:ph type="ftr" sz="quarter" idx="5"/>
          </p:nvPr>
        </p:nvSpPr>
        <p:spPr>
          <a:xfrm>
            <a:off x="622300" y="7134225"/>
            <a:ext cx="981075" cy="164465"/>
          </a:xfrm>
          <a:prstGeom prst="rect">
            <a:avLst/>
          </a:prstGeom>
        </p:spPr>
        <p:txBody>
          <a:bodyPr wrap="square" lIns="0" tIns="0" rIns="0" bIns="0">
            <a:spAutoFit/>
          </a:bodyPr>
          <a:lstStyle>
            <a:lvl1pPr>
              <a:defRPr sz="900" b="0" i="0">
                <a:solidFill>
                  <a:srgbClr val="AFAFAF"/>
                </a:solidFill>
                <a:latin typeface="Poppins"/>
                <a:cs typeface="Poppins"/>
              </a:defRPr>
            </a:lvl1pPr>
          </a:lstStyle>
          <a:p>
            <a:pPr marL="12700">
              <a:lnSpc>
                <a:spcPct val="100000"/>
              </a:lnSpc>
              <a:spcBef>
                <a:spcPts val="45"/>
              </a:spcBef>
            </a:pPr>
            <a:r>
              <a:rPr dirty="0"/>
              <a:t>/Berlin, </a:t>
            </a:r>
            <a:r>
              <a:rPr spc="-10" dirty="0"/>
              <a:t>Germany</a:t>
            </a:r>
          </a:p>
        </p:txBody>
      </p:sp>
      <p:sp>
        <p:nvSpPr>
          <p:cNvPr id="5" name="Holder 5"/>
          <p:cNvSpPr>
            <a:spLocks noGrp="1"/>
          </p:cNvSpPr>
          <p:nvPr>
            <p:ph type="dt" sz="half" idx="6"/>
          </p:nvPr>
        </p:nvSpPr>
        <p:spPr>
          <a:xfrm>
            <a:off x="7260539" y="7148126"/>
            <a:ext cx="1743761" cy="138499"/>
          </a:xfrm>
          <a:prstGeom prst="rect">
            <a:avLst/>
          </a:prstGeom>
        </p:spPr>
        <p:txBody>
          <a:bodyPr wrap="square" lIns="0" tIns="0" rIns="0" bIns="0">
            <a:spAutoFit/>
          </a:bodyPr>
          <a:lstStyle>
            <a:lvl1pPr>
              <a:defRPr sz="900" b="0" i="0">
                <a:solidFill>
                  <a:srgbClr val="AFAFAF"/>
                </a:solidFill>
                <a:latin typeface="Poppins"/>
                <a:cs typeface="Poppins"/>
              </a:defRPr>
            </a:lvl1pPr>
          </a:lstStyle>
          <a:p>
            <a:pPr marL="12700">
              <a:lnSpc>
                <a:spcPct val="100000"/>
              </a:lnSpc>
              <a:spcBef>
                <a:spcPts val="45"/>
              </a:spcBef>
            </a:pPr>
            <a:r>
              <a:rPr lang="en-US" spc="-20" dirty="0"/>
              <a:t>www.itiinvestment.com</a:t>
            </a:r>
            <a:endParaRPr spc="-20" dirty="0"/>
          </a:p>
        </p:txBody>
      </p:sp>
      <p:sp>
        <p:nvSpPr>
          <p:cNvPr id="6" name="Holder 6"/>
          <p:cNvSpPr>
            <a:spLocks noGrp="1"/>
          </p:cNvSpPr>
          <p:nvPr>
            <p:ph type="sldNum" sz="quarter" idx="7"/>
          </p:nvPr>
        </p:nvSpPr>
        <p:spPr>
          <a:xfrm>
            <a:off x="9842500" y="7102448"/>
            <a:ext cx="31623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
        <p:nvSpPr>
          <p:cNvPr id="7" name="Holder 4">
            <a:extLst>
              <a:ext uri="{FF2B5EF4-FFF2-40B4-BE49-F238E27FC236}">
                <a16:creationId xmlns:a16="http://schemas.microsoft.com/office/drawing/2014/main" id="{2EB9BCF6-79BD-8996-2795-12FCA1B0E0BA}"/>
              </a:ext>
            </a:extLst>
          </p:cNvPr>
          <p:cNvSpPr txBox="1">
            <a:spLocks/>
          </p:cNvSpPr>
          <p:nvPr userDrawn="1"/>
        </p:nvSpPr>
        <p:spPr>
          <a:xfrm>
            <a:off x="4060825" y="7134225"/>
            <a:ext cx="2124075" cy="138499"/>
          </a:xfrm>
          <a:prstGeom prst="rect">
            <a:avLst/>
          </a:prstGeom>
        </p:spPr>
        <p:txBody>
          <a:bodyPr wrap="square" lIns="0" tIns="0" rIns="0" bIns="0">
            <a:spAutoFit/>
          </a:bodyPr>
          <a:lstStyle>
            <a:defPPr>
              <a:defRPr kern="0"/>
            </a:defPPr>
            <a:lvl1pPr>
              <a:defRPr sz="900" b="0" i="0">
                <a:solidFill>
                  <a:srgbClr val="AFAFAF"/>
                </a:solidFill>
                <a:latin typeface="Poppins"/>
                <a:cs typeface="Poppins"/>
              </a:defRPr>
            </a:lvl1pPr>
          </a:lstStyle>
          <a:p>
            <a:pPr marL="12700">
              <a:spcBef>
                <a:spcPts val="45"/>
              </a:spcBef>
            </a:pPr>
            <a:r>
              <a:rPr lang="en-US" spc="-10" dirty="0"/>
              <a:t>I</a:t>
            </a:r>
            <a:r>
              <a:rPr lang="de-DE" spc="-10" dirty="0"/>
              <a:t>TI </a:t>
            </a:r>
            <a:r>
              <a:rPr lang="de-DE" spc="-10" dirty="0" err="1"/>
              <a:t>Integrating</a:t>
            </a:r>
            <a:r>
              <a:rPr lang="de-DE" spc="-10" dirty="0"/>
              <a:t> </a:t>
            </a:r>
            <a:r>
              <a:rPr lang="de-DE" spc="-10" dirty="0" err="1"/>
              <a:t>Economies</a:t>
            </a:r>
            <a:r>
              <a:rPr lang="de-DE" spc="-10" dirty="0"/>
              <a:t> GmbH</a:t>
            </a:r>
          </a:p>
        </p:txBody>
      </p:sp>
      <p:pic>
        <p:nvPicPr>
          <p:cNvPr id="2050" name="Picture 2" descr="National Investment Agencies Receive Support from COMESA RIA Towards COVID  19 Recovery – Common Market for Eastern and Southern Africa (COMESA)">
            <a:extLst>
              <a:ext uri="{FF2B5EF4-FFF2-40B4-BE49-F238E27FC236}">
                <a16:creationId xmlns:a16="http://schemas.microsoft.com/office/drawing/2014/main" id="{FA0DE0B4-EACA-B7F8-5BB9-63002EB85DD0}"/>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93700" y="200025"/>
            <a:ext cx="1600199" cy="67613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22" r:id="rId6"/>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A3144-C6BB-0350-18A5-947C0EE560A9}"/>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4D3C858A-CA8D-7EEF-216C-AC7CB2484B41}"/>
              </a:ext>
            </a:extLst>
          </p:cNvPr>
          <p:cNvSpPr>
            <a:spLocks noGrp="1"/>
          </p:cNvSpPr>
          <p:nvPr>
            <p:ph type="body" idx="1"/>
          </p:nvPr>
        </p:nvSpPr>
        <p:spPr>
          <a:xfrm>
            <a:off x="735013" y="2012950"/>
            <a:ext cx="9223375" cy="4799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B56125B4-27E0-D540-5A26-CA7E4E8891A1}"/>
              </a:ext>
            </a:extLst>
          </p:cNvPr>
          <p:cNvSpPr>
            <a:spLocks noGrp="1"/>
          </p:cNvSpPr>
          <p:nvPr>
            <p:ph type="dt" sz="half" idx="2"/>
          </p:nvPr>
        </p:nvSpPr>
        <p:spPr>
          <a:xfrm>
            <a:off x="735013" y="7010400"/>
            <a:ext cx="24066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09CDE84B-469C-47F2-919F-089A11519DDC}" type="datetimeFigureOut">
              <a:rPr lang="de-DE" smtClean="0"/>
              <a:t>27.07.2023</a:t>
            </a:fld>
            <a:endParaRPr lang="de-DE"/>
          </a:p>
        </p:txBody>
      </p:sp>
      <p:sp>
        <p:nvSpPr>
          <p:cNvPr id="5" name="Footer Placeholder 4">
            <a:extLst>
              <a:ext uri="{FF2B5EF4-FFF2-40B4-BE49-F238E27FC236}">
                <a16:creationId xmlns:a16="http://schemas.microsoft.com/office/drawing/2014/main" id="{81DFC04A-6F54-7B04-B01A-4D7CDE3938E8}"/>
              </a:ext>
            </a:extLst>
          </p:cNvPr>
          <p:cNvSpPr>
            <a:spLocks noGrp="1"/>
          </p:cNvSpPr>
          <p:nvPr>
            <p:ph type="ftr" sz="quarter" idx="3"/>
          </p:nvPr>
        </p:nvSpPr>
        <p:spPr>
          <a:xfrm>
            <a:off x="3541713" y="7010400"/>
            <a:ext cx="360997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F8698E33-BB4E-7D01-2442-0D20BA1BDF39}"/>
              </a:ext>
            </a:extLst>
          </p:cNvPr>
          <p:cNvSpPr>
            <a:spLocks noGrp="1"/>
          </p:cNvSpPr>
          <p:nvPr>
            <p:ph type="sldNum" sz="quarter" idx="4"/>
          </p:nvPr>
        </p:nvSpPr>
        <p:spPr>
          <a:xfrm>
            <a:off x="7551738" y="7010400"/>
            <a:ext cx="24066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06CADAC-7857-4C58-9500-298D2BAA5459}" type="slidenum">
              <a:rPr lang="de-DE" smtClean="0"/>
              <a:t>‹Nr.›</a:t>
            </a:fld>
            <a:endParaRPr lang="de-DE"/>
          </a:p>
        </p:txBody>
      </p:sp>
    </p:spTree>
    <p:extLst>
      <p:ext uri="{BB962C8B-B14F-4D97-AF65-F5344CB8AC3E}">
        <p14:creationId xmlns:p14="http://schemas.microsoft.com/office/powerpoint/2010/main" val="29353143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2" y="402657"/>
            <a:ext cx="9223057" cy="1461801"/>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735172" y="2013259"/>
            <a:ext cx="9223057" cy="4798559"/>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9758116" y="7119492"/>
            <a:ext cx="290217" cy="175502"/>
          </a:xfrm>
          <a:prstGeom prst="rect">
            <a:avLst/>
          </a:prstGeom>
          <a:noFill/>
        </p:spPr>
        <p:txBody>
          <a:bodyPr wrap="none" lIns="80205" tIns="40103" rIns="80205" bIns="40103" rtlCol="0">
            <a:spAutoFit/>
          </a:bodyPr>
          <a:lstStyle/>
          <a:p>
            <a:pPr algn="ctr"/>
            <a:fld id="{260E2A6B-A809-4840-BF14-8648BC0BDF87}" type="slidenum">
              <a:rPr lang="id-ID" sz="614" b="0" i="0" smtClean="0">
                <a:solidFill>
                  <a:schemeClr val="tx2"/>
                </a:solidFill>
                <a:latin typeface="Montserrat Hairline" charset="0"/>
                <a:ea typeface="Montserrat Hairline" charset="0"/>
                <a:cs typeface="Montserrat Hairline" charset="0"/>
              </a:rPr>
              <a:pPr algn="ctr"/>
              <a:t>‹Nr.›</a:t>
            </a:fld>
            <a:r>
              <a:rPr lang="id-ID" sz="614" b="0" i="0">
                <a:solidFill>
                  <a:schemeClr val="tx2"/>
                </a:solidFill>
                <a:latin typeface="Montserrat Hairline" charset="0"/>
                <a:ea typeface="Montserrat Hairline" charset="0"/>
                <a:cs typeface="Montserrat Hairline" charset="0"/>
              </a:rPr>
              <a:t>  </a:t>
            </a:r>
          </a:p>
        </p:txBody>
      </p:sp>
      <p:sp>
        <p:nvSpPr>
          <p:cNvPr id="12" name="Rectangle 11"/>
          <p:cNvSpPr>
            <a:spLocks/>
          </p:cNvSpPr>
          <p:nvPr userDrawn="1"/>
        </p:nvSpPr>
        <p:spPr bwMode="auto">
          <a:xfrm>
            <a:off x="9532703" y="7189330"/>
            <a:ext cx="200761" cy="80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2005736"/>
            <a:r>
              <a:rPr lang="en-US" sz="526" b="0" i="0" spc="132">
                <a:solidFill>
                  <a:schemeClr val="tx2"/>
                </a:solidFill>
                <a:latin typeface="Montserrat Hairline" charset="0"/>
                <a:ea typeface="Montserrat Hairline" charset="0"/>
                <a:cs typeface="Montserrat Hairline" charset="0"/>
                <a:sym typeface="Bebas Neue" charset="0"/>
              </a:rPr>
              <a:t>Page</a:t>
            </a:r>
          </a:p>
        </p:txBody>
      </p:sp>
      <p:sp>
        <p:nvSpPr>
          <p:cNvPr id="7" name="Rectangle 6">
            <a:extLst>
              <a:ext uri="{FF2B5EF4-FFF2-40B4-BE49-F238E27FC236}">
                <a16:creationId xmlns:a16="http://schemas.microsoft.com/office/drawing/2014/main" id="{719173AD-4FD7-F74A-B9EC-B371AD497F3B}"/>
              </a:ext>
            </a:extLst>
          </p:cNvPr>
          <p:cNvSpPr>
            <a:spLocks/>
          </p:cNvSpPr>
          <p:nvPr userDrawn="1"/>
        </p:nvSpPr>
        <p:spPr bwMode="auto">
          <a:xfrm>
            <a:off x="724038" y="7162304"/>
            <a:ext cx="2359172" cy="134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2005736"/>
            <a:r>
              <a:rPr lang="en-US" sz="877" b="0" i="0" spc="132" dirty="0">
                <a:solidFill>
                  <a:schemeClr val="accent4"/>
                </a:solidFill>
                <a:latin typeface="Montserrat Hairline" charset="0"/>
                <a:ea typeface="Montserrat Hairline" charset="0"/>
                <a:cs typeface="Montserrat Hairline" charset="0"/>
                <a:sym typeface="Bebas Neue" charset="0"/>
              </a:rPr>
              <a:t>Conway, Inc  All Rights Reserved 2020</a:t>
            </a:r>
          </a:p>
        </p:txBody>
      </p:sp>
    </p:spTree>
    <p:extLst>
      <p:ext uri="{BB962C8B-B14F-4D97-AF65-F5344CB8AC3E}">
        <p14:creationId xmlns:p14="http://schemas.microsoft.com/office/powerpoint/2010/main" val="39100428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5" r:id="rId36"/>
    <p:sldLayoutId id="2147483706" r:id="rId37"/>
  </p:sldLayoutIdLst>
  <p:hf hdr="0"/>
  <p:txStyles>
    <p:titleStyle>
      <a:lvl1pPr algn="l" defTabSz="802134" rtl="0" eaLnBrk="1" latinLnBrk="0" hangingPunct="1">
        <a:lnSpc>
          <a:spcPct val="90000"/>
        </a:lnSpc>
        <a:spcBef>
          <a:spcPct val="0"/>
        </a:spcBef>
        <a:buNone/>
        <a:defRPr lang="en-US" sz="1930" kern="1200">
          <a:solidFill>
            <a:srgbClr val="013A4D"/>
          </a:solidFill>
          <a:latin typeface="Montserrat Hairline" charset="0"/>
          <a:ea typeface="Montserrat Hairline" charset="0"/>
          <a:cs typeface="Montserrat Hairline" charset="0"/>
        </a:defRPr>
      </a:lvl1pPr>
    </p:titleStyle>
    <p:bodyStyle>
      <a:lvl1pPr marL="200534" indent="-200534" algn="l" defTabSz="802134" rtl="0" eaLnBrk="1" latinLnBrk="0" hangingPunct="1">
        <a:lnSpc>
          <a:spcPct val="90000"/>
        </a:lnSpc>
        <a:spcBef>
          <a:spcPts val="877"/>
        </a:spcBef>
        <a:buFont typeface="Arial" panose="020B0604020202020204" pitchFamily="34" charset="0"/>
        <a:buChar char="•"/>
        <a:defRPr lang="en-US" sz="1579" kern="1200" dirty="0" smtClean="0">
          <a:solidFill>
            <a:schemeClr val="tx1"/>
          </a:solidFill>
          <a:effectLst/>
          <a:latin typeface="Montserrat Hairline" charset="0"/>
          <a:ea typeface="Montserrat Hairline" charset="0"/>
          <a:cs typeface="Montserrat Hairline" charset="0"/>
        </a:defRPr>
      </a:lvl1pPr>
      <a:lvl2pPr marL="601601" indent="-200534" algn="l" defTabSz="802134" rtl="0" eaLnBrk="1" latinLnBrk="0" hangingPunct="1">
        <a:lnSpc>
          <a:spcPct val="90000"/>
        </a:lnSpc>
        <a:spcBef>
          <a:spcPts val="439"/>
        </a:spcBef>
        <a:buFont typeface="Arial" panose="020B0604020202020204" pitchFamily="34" charset="0"/>
        <a:buChar char="•"/>
        <a:defRPr lang="en-US" sz="1228" kern="1200" dirty="0" smtClean="0">
          <a:solidFill>
            <a:schemeClr val="tx1"/>
          </a:solidFill>
          <a:effectLst/>
          <a:latin typeface="Montserrat Hairline" charset="0"/>
          <a:ea typeface="Montserrat Hairline" charset="0"/>
          <a:cs typeface="Montserrat Hairline" charset="0"/>
        </a:defRPr>
      </a:lvl2pPr>
      <a:lvl3pPr marL="1002668" indent="-200534" algn="l" defTabSz="802134" rtl="0" eaLnBrk="1" latinLnBrk="0" hangingPunct="1">
        <a:lnSpc>
          <a:spcPct val="90000"/>
        </a:lnSpc>
        <a:spcBef>
          <a:spcPts val="439"/>
        </a:spcBef>
        <a:buFont typeface="Arial" panose="020B0604020202020204" pitchFamily="34" charset="0"/>
        <a:buChar char="•"/>
        <a:defRPr lang="en-US" sz="1053" kern="1200" dirty="0" smtClean="0">
          <a:solidFill>
            <a:schemeClr val="tx1"/>
          </a:solidFill>
          <a:effectLst/>
          <a:latin typeface="Montserrat Hairline" charset="0"/>
          <a:ea typeface="Montserrat Hairline" charset="0"/>
          <a:cs typeface="Montserrat Hairline" charset="0"/>
        </a:defRPr>
      </a:lvl3pPr>
      <a:lvl4pPr marL="1403735" indent="-200534" algn="l" defTabSz="802134" rtl="0" eaLnBrk="1" latinLnBrk="0" hangingPunct="1">
        <a:lnSpc>
          <a:spcPct val="90000"/>
        </a:lnSpc>
        <a:spcBef>
          <a:spcPts val="439"/>
        </a:spcBef>
        <a:buFont typeface="Arial" panose="020B0604020202020204" pitchFamily="34" charset="0"/>
        <a:buChar char="•"/>
        <a:defRPr lang="en-US" sz="877" kern="1200" dirty="0" smtClean="0">
          <a:solidFill>
            <a:schemeClr val="tx1"/>
          </a:solidFill>
          <a:effectLst/>
          <a:latin typeface="Montserrat Hairline" charset="0"/>
          <a:ea typeface="Montserrat Hairline" charset="0"/>
          <a:cs typeface="Montserrat Hairline" charset="0"/>
        </a:defRPr>
      </a:lvl4pPr>
      <a:lvl5pPr marL="1804802" indent="-200534" algn="l" defTabSz="802134" rtl="0" eaLnBrk="1" latinLnBrk="0" hangingPunct="1">
        <a:lnSpc>
          <a:spcPct val="90000"/>
        </a:lnSpc>
        <a:spcBef>
          <a:spcPts val="439"/>
        </a:spcBef>
        <a:buFont typeface="Arial" panose="020B0604020202020204" pitchFamily="34" charset="0"/>
        <a:buChar char="•"/>
        <a:defRPr lang="en-US" sz="877" kern="1200" dirty="0">
          <a:solidFill>
            <a:schemeClr val="tx1"/>
          </a:solidFill>
          <a:effectLst/>
          <a:latin typeface="Montserrat Hairline" charset="0"/>
          <a:ea typeface="Montserrat Hairline" charset="0"/>
          <a:cs typeface="Montserrat Hairline" charset="0"/>
        </a:defRPr>
      </a:lvl5pPr>
      <a:lvl6pPr marL="2205869" indent="-200534" algn="l" defTabSz="8021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936" indent="-200534" algn="l" defTabSz="8021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8003" indent="-200534" algn="l" defTabSz="8021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9070" indent="-200534" algn="l" defTabSz="8021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134" rtl="0" eaLnBrk="1" latinLnBrk="0" hangingPunct="1">
        <a:defRPr sz="1579" kern="1200">
          <a:solidFill>
            <a:schemeClr val="tx1"/>
          </a:solidFill>
          <a:latin typeface="+mn-lt"/>
          <a:ea typeface="+mn-ea"/>
          <a:cs typeface="+mn-cs"/>
        </a:defRPr>
      </a:lvl1pPr>
      <a:lvl2pPr marL="401067" algn="l" defTabSz="802134" rtl="0" eaLnBrk="1" latinLnBrk="0" hangingPunct="1">
        <a:defRPr sz="1579" kern="1200">
          <a:solidFill>
            <a:schemeClr val="tx1"/>
          </a:solidFill>
          <a:latin typeface="+mn-lt"/>
          <a:ea typeface="+mn-ea"/>
          <a:cs typeface="+mn-cs"/>
        </a:defRPr>
      </a:lvl2pPr>
      <a:lvl3pPr marL="802134" algn="l" defTabSz="802134" rtl="0" eaLnBrk="1" latinLnBrk="0" hangingPunct="1">
        <a:defRPr sz="1579" kern="1200">
          <a:solidFill>
            <a:schemeClr val="tx1"/>
          </a:solidFill>
          <a:latin typeface="+mn-lt"/>
          <a:ea typeface="+mn-ea"/>
          <a:cs typeface="+mn-cs"/>
        </a:defRPr>
      </a:lvl3pPr>
      <a:lvl4pPr marL="1203201" algn="l" defTabSz="802134" rtl="0" eaLnBrk="1" latinLnBrk="0" hangingPunct="1">
        <a:defRPr sz="1579" kern="1200">
          <a:solidFill>
            <a:schemeClr val="tx1"/>
          </a:solidFill>
          <a:latin typeface="+mn-lt"/>
          <a:ea typeface="+mn-ea"/>
          <a:cs typeface="+mn-cs"/>
        </a:defRPr>
      </a:lvl4pPr>
      <a:lvl5pPr marL="1604268" algn="l" defTabSz="802134" rtl="0" eaLnBrk="1" latinLnBrk="0" hangingPunct="1">
        <a:defRPr sz="1579" kern="1200">
          <a:solidFill>
            <a:schemeClr val="tx1"/>
          </a:solidFill>
          <a:latin typeface="+mn-lt"/>
          <a:ea typeface="+mn-ea"/>
          <a:cs typeface="+mn-cs"/>
        </a:defRPr>
      </a:lvl5pPr>
      <a:lvl6pPr marL="2005335" algn="l" defTabSz="802134" rtl="0" eaLnBrk="1" latinLnBrk="0" hangingPunct="1">
        <a:defRPr sz="1579" kern="1200">
          <a:solidFill>
            <a:schemeClr val="tx1"/>
          </a:solidFill>
          <a:latin typeface="+mn-lt"/>
          <a:ea typeface="+mn-ea"/>
          <a:cs typeface="+mn-cs"/>
        </a:defRPr>
      </a:lvl6pPr>
      <a:lvl7pPr marL="2406402" algn="l" defTabSz="802134" rtl="0" eaLnBrk="1" latinLnBrk="0" hangingPunct="1">
        <a:defRPr sz="1579" kern="1200">
          <a:solidFill>
            <a:schemeClr val="tx1"/>
          </a:solidFill>
          <a:latin typeface="+mn-lt"/>
          <a:ea typeface="+mn-ea"/>
          <a:cs typeface="+mn-cs"/>
        </a:defRPr>
      </a:lvl7pPr>
      <a:lvl8pPr marL="2807469" algn="l" defTabSz="802134" rtl="0" eaLnBrk="1" latinLnBrk="0" hangingPunct="1">
        <a:defRPr sz="1579" kern="1200">
          <a:solidFill>
            <a:schemeClr val="tx1"/>
          </a:solidFill>
          <a:latin typeface="+mn-lt"/>
          <a:ea typeface="+mn-ea"/>
          <a:cs typeface="+mn-cs"/>
        </a:defRPr>
      </a:lvl8pPr>
      <a:lvl9pPr marL="3208536" algn="l" defTabSz="802134"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eleish@itiinvestment.com" TargetMode="External"/><Relationship Id="rId1" Type="http://schemas.openxmlformats.org/officeDocument/2006/relationships/slideLayout" Target="../slideLayouts/slideLayout2.xml"/><Relationship Id="rId5" Type="http://schemas.openxmlformats.org/officeDocument/2006/relationships/hyperlink" Target="mailto:Info@itiinvestment.com" TargetMode="External"/><Relationship Id="rId4" Type="http://schemas.openxmlformats.org/officeDocument/2006/relationships/hyperlink" Target="http://www.itiinvestme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41B268-59DD-B54F-BD02-E0D5E563BF4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0" y="0"/>
            <a:ext cx="10703923" cy="7591424"/>
          </a:xfrm>
          <a:noFill/>
        </p:spPr>
      </p:pic>
      <p:sp>
        <p:nvSpPr>
          <p:cNvPr id="2" name="Rectangle 1"/>
          <p:cNvSpPr/>
          <p:nvPr/>
        </p:nvSpPr>
        <p:spPr>
          <a:xfrm>
            <a:off x="0" y="-14287"/>
            <a:ext cx="10703923" cy="7591423"/>
          </a:xfrm>
          <a:prstGeom prst="rect">
            <a:avLst/>
          </a:prstGeom>
          <a:gradFill flip="none" rotWithShape="0">
            <a:gsLst>
              <a:gs pos="0">
                <a:srgbClr val="000000">
                  <a:alpha val="0"/>
                </a:srgbClr>
              </a:gs>
              <a:gs pos="100000">
                <a:srgbClr val="3B1F4D">
                  <a:alpha val="63000"/>
                </a:srgbClr>
              </a:gs>
            </a:gsLst>
            <a:lin ang="37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134" rtl="0"/>
            <a:r>
              <a:rPr lang="en-US" sz="2800" b="1" kern="1200" dirty="0">
                <a:solidFill>
                  <a:srgbClr val="FFFFFF"/>
                </a:solidFill>
                <a:latin typeface="Lato Light"/>
              </a:rPr>
              <a:t>Common Market for Eastern and Southern Africa </a:t>
            </a:r>
          </a:p>
          <a:p>
            <a:pPr algn="ctr" defTabSz="802134" rtl="0"/>
            <a:r>
              <a:rPr lang="en-US" kern="1200" dirty="0">
                <a:solidFill>
                  <a:srgbClr val="FFFFFF"/>
                </a:solidFill>
                <a:latin typeface="Lato Light"/>
              </a:rPr>
              <a:t>Future Proofing: Identifying Priority Sectors and Investment Promotion</a:t>
            </a:r>
          </a:p>
          <a:p>
            <a:pPr algn="ctr" defTabSz="802134" rtl="0"/>
            <a:r>
              <a:rPr lang="en-US" kern="1200" dirty="0">
                <a:solidFill>
                  <a:srgbClr val="FFFFFF"/>
                </a:solidFill>
                <a:latin typeface="Lato Light"/>
              </a:rPr>
              <a:t>Training Workshop</a:t>
            </a:r>
          </a:p>
          <a:p>
            <a:pPr algn="ctr" defTabSz="802134" rtl="0"/>
            <a:r>
              <a:rPr lang="en-US" kern="1200" dirty="0">
                <a:solidFill>
                  <a:srgbClr val="FFFFFF"/>
                </a:solidFill>
                <a:latin typeface="Lato Light"/>
              </a:rPr>
              <a:t>19 July 2023</a:t>
            </a:r>
          </a:p>
        </p:txBody>
      </p:sp>
      <p:grpSp>
        <p:nvGrpSpPr>
          <p:cNvPr id="10" name="Group 9"/>
          <p:cNvGrpSpPr/>
          <p:nvPr/>
        </p:nvGrpSpPr>
        <p:grpSpPr>
          <a:xfrm rot="10800000">
            <a:off x="8599924" y="2381209"/>
            <a:ext cx="709176" cy="2449463"/>
            <a:chOff x="19021815" y="4800600"/>
            <a:chExt cx="1616703" cy="4797700"/>
          </a:xfrm>
        </p:grpSpPr>
        <p:grpSp>
          <p:nvGrpSpPr>
            <p:cNvPr id="9" name="Group 8"/>
            <p:cNvGrpSpPr/>
            <p:nvPr/>
          </p:nvGrpSpPr>
          <p:grpSpPr>
            <a:xfrm>
              <a:off x="19021815" y="4800600"/>
              <a:ext cx="1616703" cy="1600200"/>
              <a:chOff x="3053268" y="4800600"/>
              <a:chExt cx="1616703" cy="1600200"/>
            </a:xfrm>
          </p:grpSpPr>
          <p:cxnSp>
            <p:nvCxnSpPr>
              <p:cNvPr id="53" name="Straight Connector 52"/>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16200000">
              <a:off x="19021815" y="7989849"/>
              <a:ext cx="1616703" cy="1600200"/>
              <a:chOff x="3053268" y="4800600"/>
              <a:chExt cx="1616703" cy="1600200"/>
            </a:xfrm>
          </p:grpSpPr>
          <p:cxnSp>
            <p:nvCxnSpPr>
              <p:cNvPr id="62" name="Straight Connector 61"/>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1384851" y="2381209"/>
            <a:ext cx="709176" cy="701937"/>
            <a:chOff x="3053268" y="4800600"/>
            <a:chExt cx="1616703" cy="1600200"/>
          </a:xfrm>
        </p:grpSpPr>
        <p:cxnSp>
          <p:nvCxnSpPr>
            <p:cNvPr id="65" name="Straight Connector 64"/>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16200000">
            <a:off x="1380681" y="4125116"/>
            <a:ext cx="709176" cy="701937"/>
            <a:chOff x="3053268" y="4800600"/>
            <a:chExt cx="1616703" cy="1600200"/>
          </a:xfrm>
        </p:grpSpPr>
        <p:cxnSp>
          <p:nvCxnSpPr>
            <p:cNvPr id="68" name="Straight Connector 67"/>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D22C69E-A5BE-0702-C55D-886CD2B508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47100" y="340249"/>
            <a:ext cx="1896655" cy="413373"/>
          </a:xfrm>
          <a:prstGeom prst="rect">
            <a:avLst/>
          </a:prstGeom>
        </p:spPr>
      </p:pic>
      <p:sp>
        <p:nvSpPr>
          <p:cNvPr id="3" name="Rectangle 2">
            <a:extLst>
              <a:ext uri="{FF2B5EF4-FFF2-40B4-BE49-F238E27FC236}">
                <a16:creationId xmlns:a16="http://schemas.microsoft.com/office/drawing/2014/main" id="{EDF71765-4BFD-4B4F-A7EB-4D71D2C990A1}"/>
              </a:ext>
            </a:extLst>
          </p:cNvPr>
          <p:cNvSpPr>
            <a:spLocks noChangeArrowheads="1"/>
          </p:cNvSpPr>
          <p:nvPr/>
        </p:nvSpPr>
        <p:spPr bwMode="auto">
          <a:xfrm>
            <a:off x="6558008" y="173457"/>
            <a:ext cx="78069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6530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44500" y="962025"/>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Meandering to a</a:t>
            </a:r>
            <a:r>
              <a:rPr kumimoji="0" lang="en-US" sz="2200" b="1" i="0" u="none" strike="noStrike" kern="0" cap="none" spc="0" normalizeH="0" baseline="0" noProof="0" dirty="0">
                <a:ln>
                  <a:noFill/>
                </a:ln>
                <a:solidFill>
                  <a:schemeClr val="accent4">
                    <a:lumMod val="50000"/>
                  </a:schemeClr>
                </a:solidFill>
                <a:effectLst/>
                <a:uLnTx/>
                <a:uFillTx/>
                <a:latin typeface="Poppins" panose="00000500000000000000" pitchFamily="2" charset="0"/>
                <a:ea typeface="League Spartan" charset="0"/>
                <a:cs typeface="Poppins" panose="00000500000000000000" pitchFamily="2" charset="0"/>
              </a:rPr>
              <a:t> new normal: Sectoral focus </a:t>
            </a:r>
            <a:endParaRPr lang="de-DE" sz="2200" b="1" dirty="0">
              <a:solidFill>
                <a:schemeClr val="accent4">
                  <a:lumMod val="50000"/>
                </a:schemeClr>
              </a:solidFill>
            </a:endParaRPr>
          </a:p>
        </p:txBody>
      </p:sp>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610380"/>
            <a:ext cx="4673600" cy="5447645"/>
          </a:xfrm>
        </p:spPr>
        <p:txBody>
          <a:bodyPr/>
          <a:lstStyle/>
          <a:p>
            <a:pPr>
              <a:lnSpc>
                <a:spcPct val="150000"/>
              </a:lnSpc>
            </a:pPr>
            <a:r>
              <a:rPr lang="de-DE" sz="1800" b="1" dirty="0">
                <a:solidFill>
                  <a:schemeClr val="accent4">
                    <a:lumMod val="50000"/>
                  </a:schemeClr>
                </a:solidFill>
              </a:rPr>
              <a:t>In 2016, Harvard Business Review </a:t>
            </a:r>
            <a:r>
              <a:rPr lang="de-DE" sz="1800" b="1" dirty="0" err="1">
                <a:solidFill>
                  <a:schemeClr val="accent4">
                    <a:lumMod val="50000"/>
                  </a:schemeClr>
                </a:solidFill>
              </a:rPr>
              <a:t>set</a:t>
            </a:r>
            <a:r>
              <a:rPr lang="de-DE" sz="1800" b="1" dirty="0">
                <a:solidFill>
                  <a:schemeClr val="accent4">
                    <a:lumMod val="50000"/>
                  </a:schemeClr>
                </a:solidFill>
              </a:rPr>
              <a:t> out </a:t>
            </a:r>
            <a:r>
              <a:rPr lang="de-DE" sz="1800" b="1" dirty="0" err="1">
                <a:solidFill>
                  <a:schemeClr val="accent4">
                    <a:lumMod val="50000"/>
                  </a:schemeClr>
                </a:solidFill>
              </a:rPr>
              <a:t>the</a:t>
            </a:r>
            <a:r>
              <a:rPr lang="de-DE" sz="1800" b="1" dirty="0">
                <a:solidFill>
                  <a:schemeClr val="accent4">
                    <a:lumMod val="50000"/>
                  </a:schemeClr>
                </a:solidFill>
              </a:rPr>
              <a:t> </a:t>
            </a:r>
            <a:r>
              <a:rPr lang="de-DE" sz="1800" b="1" dirty="0" err="1">
                <a:solidFill>
                  <a:schemeClr val="accent4">
                    <a:lumMod val="50000"/>
                  </a:schemeClr>
                </a:solidFill>
              </a:rPr>
              <a:t>sectors</a:t>
            </a:r>
            <a:r>
              <a:rPr lang="de-DE" sz="1800" b="1" dirty="0">
                <a:solidFill>
                  <a:schemeClr val="accent4">
                    <a:lumMod val="50000"/>
                  </a:schemeClr>
                </a:solidFill>
              </a:rPr>
              <a:t> </a:t>
            </a:r>
            <a:r>
              <a:rPr lang="en-GB" sz="1800" b="1" dirty="0">
                <a:solidFill>
                  <a:schemeClr val="accent4">
                    <a:lumMod val="50000"/>
                  </a:schemeClr>
                </a:solidFill>
              </a:rPr>
              <a:t>‘</a:t>
            </a:r>
            <a:r>
              <a:rPr lang="de-DE" sz="1800" b="1" dirty="0" err="1">
                <a:solidFill>
                  <a:schemeClr val="accent4">
                    <a:lumMod val="50000"/>
                  </a:schemeClr>
                </a:solidFill>
              </a:rPr>
              <a:t>poised</a:t>
            </a:r>
            <a:r>
              <a:rPr lang="de-DE" sz="1800" b="1" dirty="0">
                <a:solidFill>
                  <a:schemeClr val="accent4">
                    <a:lumMod val="50000"/>
                  </a:schemeClr>
                </a:solidFill>
              </a:rPr>
              <a:t> </a:t>
            </a:r>
            <a:r>
              <a:rPr lang="de-DE" sz="1800" b="1" dirty="0" err="1">
                <a:solidFill>
                  <a:schemeClr val="accent4">
                    <a:lumMod val="50000"/>
                  </a:schemeClr>
                </a:solidFill>
              </a:rPr>
              <a:t>for</a:t>
            </a:r>
            <a:r>
              <a:rPr lang="de-DE" sz="1800" b="1" dirty="0">
                <a:solidFill>
                  <a:schemeClr val="accent4">
                    <a:lumMod val="50000"/>
                  </a:schemeClr>
                </a:solidFill>
              </a:rPr>
              <a:t> </a:t>
            </a:r>
            <a:r>
              <a:rPr lang="de-DE" sz="1800" b="1" dirty="0" err="1">
                <a:solidFill>
                  <a:schemeClr val="accent4">
                    <a:lumMod val="50000"/>
                  </a:schemeClr>
                </a:solidFill>
              </a:rPr>
              <a:t>growth</a:t>
            </a:r>
            <a:r>
              <a:rPr lang="de-DE" sz="1800" b="1" dirty="0">
                <a:solidFill>
                  <a:schemeClr val="accent4">
                    <a:lumMod val="50000"/>
                  </a:schemeClr>
                </a:solidFill>
              </a:rPr>
              <a:t>‘ in </a:t>
            </a:r>
            <a:r>
              <a:rPr lang="de-DE" sz="1800" b="1" dirty="0" err="1">
                <a:solidFill>
                  <a:schemeClr val="accent4">
                    <a:lumMod val="50000"/>
                  </a:schemeClr>
                </a:solidFill>
              </a:rPr>
              <a:t>Africa</a:t>
            </a:r>
            <a:r>
              <a:rPr lang="de-DE" sz="1800" b="1" dirty="0">
                <a:solidFill>
                  <a:schemeClr val="accent4">
                    <a:lumMod val="50000"/>
                  </a:schemeClr>
                </a:solidFill>
              </a:rPr>
              <a:t>:</a:t>
            </a:r>
          </a:p>
          <a:p>
            <a:pPr>
              <a:lnSpc>
                <a:spcPct val="150000"/>
              </a:lnSpc>
            </a:pPr>
            <a:endParaRPr lang="de-DE" sz="1800" b="1" dirty="0"/>
          </a:p>
          <a:p>
            <a:pPr marL="342900" indent="-342900">
              <a:lnSpc>
                <a:spcPct val="150000"/>
              </a:lnSpc>
              <a:buFont typeface="+mj-lt"/>
              <a:buAutoNum type="arabicParenBoth"/>
            </a:pPr>
            <a:r>
              <a:rPr lang="de-DE" sz="1800" dirty="0" err="1">
                <a:solidFill>
                  <a:schemeClr val="accent4">
                    <a:lumMod val="50000"/>
                  </a:schemeClr>
                </a:solidFill>
              </a:rPr>
              <a:t>wholesale</a:t>
            </a:r>
            <a:r>
              <a:rPr lang="de-DE" sz="1800" dirty="0">
                <a:solidFill>
                  <a:schemeClr val="accent4">
                    <a:lumMod val="50000"/>
                  </a:schemeClr>
                </a:solidFill>
              </a:rPr>
              <a:t> and </a:t>
            </a:r>
            <a:r>
              <a:rPr lang="de-DE" sz="1800" dirty="0" err="1">
                <a:solidFill>
                  <a:schemeClr val="accent4">
                    <a:lumMod val="50000"/>
                  </a:schemeClr>
                </a:solidFill>
              </a:rPr>
              <a:t>retail</a:t>
            </a:r>
            <a:r>
              <a:rPr lang="de-DE" sz="1800" dirty="0">
                <a:solidFill>
                  <a:schemeClr val="accent4">
                    <a:lumMod val="50000"/>
                  </a:schemeClr>
                </a:solidFill>
              </a:rPr>
              <a:t>, </a:t>
            </a:r>
          </a:p>
          <a:p>
            <a:pPr marL="342900" indent="-342900">
              <a:lnSpc>
                <a:spcPct val="150000"/>
              </a:lnSpc>
              <a:buFont typeface="+mj-lt"/>
              <a:buAutoNum type="arabicParenBoth"/>
            </a:pPr>
            <a:r>
              <a:rPr lang="de-DE" sz="1800" dirty="0" err="1">
                <a:solidFill>
                  <a:schemeClr val="accent4">
                    <a:lumMod val="50000"/>
                  </a:schemeClr>
                </a:solidFill>
              </a:rPr>
              <a:t>food</a:t>
            </a:r>
            <a:r>
              <a:rPr lang="de-DE" sz="1800" dirty="0">
                <a:solidFill>
                  <a:schemeClr val="accent4">
                    <a:lumMod val="50000"/>
                  </a:schemeClr>
                </a:solidFill>
              </a:rPr>
              <a:t> and </a:t>
            </a:r>
            <a:r>
              <a:rPr lang="de-DE" sz="1800" dirty="0" err="1">
                <a:solidFill>
                  <a:schemeClr val="accent4">
                    <a:lumMod val="50000"/>
                  </a:schemeClr>
                </a:solidFill>
              </a:rPr>
              <a:t>agri-processing</a:t>
            </a:r>
            <a:r>
              <a:rPr lang="de-DE" sz="1800" dirty="0">
                <a:solidFill>
                  <a:schemeClr val="accent4">
                    <a:lumMod val="50000"/>
                  </a:schemeClr>
                </a:solidFill>
              </a:rPr>
              <a:t>, </a:t>
            </a:r>
          </a:p>
          <a:p>
            <a:pPr marL="342900" indent="-342900">
              <a:lnSpc>
                <a:spcPct val="150000"/>
              </a:lnSpc>
              <a:buFont typeface="+mj-lt"/>
              <a:buAutoNum type="arabicParenBoth"/>
            </a:pPr>
            <a:r>
              <a:rPr lang="de-DE" sz="1800" dirty="0" err="1">
                <a:solidFill>
                  <a:schemeClr val="accent4">
                    <a:lumMod val="50000"/>
                  </a:schemeClr>
                </a:solidFill>
              </a:rPr>
              <a:t>health</a:t>
            </a:r>
            <a:r>
              <a:rPr lang="de-DE" sz="1800" dirty="0">
                <a:solidFill>
                  <a:schemeClr val="accent4">
                    <a:lumMod val="50000"/>
                  </a:schemeClr>
                </a:solidFill>
              </a:rPr>
              <a:t> care, </a:t>
            </a:r>
          </a:p>
          <a:p>
            <a:pPr marL="342900" indent="-342900">
              <a:lnSpc>
                <a:spcPct val="150000"/>
              </a:lnSpc>
              <a:buFont typeface="+mj-lt"/>
              <a:buAutoNum type="arabicParenBoth"/>
            </a:pPr>
            <a:r>
              <a:rPr lang="de-DE" sz="1800" dirty="0" err="1">
                <a:solidFill>
                  <a:schemeClr val="accent4">
                    <a:lumMod val="50000"/>
                  </a:schemeClr>
                </a:solidFill>
              </a:rPr>
              <a:t>financial</a:t>
            </a:r>
            <a:r>
              <a:rPr lang="de-DE" sz="1800" dirty="0">
                <a:solidFill>
                  <a:schemeClr val="accent4">
                    <a:lumMod val="50000"/>
                  </a:schemeClr>
                </a:solidFill>
              </a:rPr>
              <a:t> </a:t>
            </a:r>
            <a:r>
              <a:rPr lang="de-DE" sz="1800" dirty="0" err="1">
                <a:solidFill>
                  <a:schemeClr val="accent4">
                    <a:lumMod val="50000"/>
                  </a:schemeClr>
                </a:solidFill>
              </a:rPr>
              <a:t>services</a:t>
            </a:r>
            <a:r>
              <a:rPr lang="de-DE" sz="1800" dirty="0">
                <a:solidFill>
                  <a:schemeClr val="accent4">
                    <a:lumMod val="50000"/>
                  </a:schemeClr>
                </a:solidFill>
              </a:rPr>
              <a:t>, a</a:t>
            </a:r>
          </a:p>
          <a:p>
            <a:pPr marL="342900" indent="-342900">
              <a:lnSpc>
                <a:spcPct val="150000"/>
              </a:lnSpc>
              <a:buFont typeface="+mj-lt"/>
              <a:buAutoNum type="arabicParenBoth"/>
            </a:pPr>
            <a:r>
              <a:rPr lang="de-DE" sz="1800" dirty="0">
                <a:solidFill>
                  <a:schemeClr val="accent4">
                    <a:lumMod val="50000"/>
                  </a:schemeClr>
                </a:solidFill>
              </a:rPr>
              <a:t>light </a:t>
            </a:r>
            <a:r>
              <a:rPr lang="de-DE" sz="1800" dirty="0" err="1">
                <a:solidFill>
                  <a:schemeClr val="accent4">
                    <a:lumMod val="50000"/>
                  </a:schemeClr>
                </a:solidFill>
              </a:rPr>
              <a:t>manufacturing</a:t>
            </a:r>
            <a:r>
              <a:rPr lang="de-DE" sz="1800" dirty="0">
                <a:solidFill>
                  <a:schemeClr val="accent4">
                    <a:lumMod val="50000"/>
                  </a:schemeClr>
                </a:solidFill>
              </a:rPr>
              <a:t>, and </a:t>
            </a:r>
            <a:r>
              <a:rPr lang="de-DE" sz="1800" dirty="0" err="1">
                <a:solidFill>
                  <a:schemeClr val="accent4">
                    <a:lumMod val="50000"/>
                  </a:schemeClr>
                </a:solidFill>
              </a:rPr>
              <a:t>construction</a:t>
            </a:r>
            <a:r>
              <a:rPr lang="de-DE" sz="1800" dirty="0">
                <a:solidFill>
                  <a:schemeClr val="accent4">
                    <a:lumMod val="50000"/>
                  </a:schemeClr>
                </a:solidFill>
              </a:rPr>
              <a:t>.</a:t>
            </a:r>
          </a:p>
          <a:p>
            <a:pPr marL="171450" indent="-171450">
              <a:lnSpc>
                <a:spcPct val="150000"/>
              </a:lnSpc>
              <a:buFont typeface="Wingdings" pitchFamily="2" charset="2"/>
              <a:buChar char="§"/>
            </a:pPr>
            <a:endParaRPr lang="de-DE" sz="1800" dirty="0"/>
          </a:p>
          <a:p>
            <a:pPr>
              <a:lnSpc>
                <a:spcPct val="150000"/>
              </a:lnSpc>
            </a:pPr>
            <a:endParaRPr lang="de-DE" sz="1800" dirty="0"/>
          </a:p>
          <a:p>
            <a:pPr marL="171450" indent="-171450">
              <a:buFont typeface="Wingdings" pitchFamily="2" charset="2"/>
              <a:buChar char="§"/>
            </a:pPr>
            <a:endParaRPr lang="de-DE" sz="1800" dirty="0"/>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10</a:t>
            </a:fld>
            <a:endParaRPr lang="de-DE"/>
          </a:p>
        </p:txBody>
      </p:sp>
      <p:sp>
        <p:nvSpPr>
          <p:cNvPr id="8" name="TextBox 7">
            <a:extLst>
              <a:ext uri="{FF2B5EF4-FFF2-40B4-BE49-F238E27FC236}">
                <a16:creationId xmlns:a16="http://schemas.microsoft.com/office/drawing/2014/main" id="{E75ED80E-B4B8-6E48-B7C9-37DDA34A8675}"/>
              </a:ext>
            </a:extLst>
          </p:cNvPr>
          <p:cNvSpPr txBox="1"/>
          <p:nvPr/>
        </p:nvSpPr>
        <p:spPr>
          <a:xfrm>
            <a:off x="5118100" y="1567929"/>
            <a:ext cx="5301360" cy="5454570"/>
          </a:xfrm>
          <a:prstGeom prst="rect">
            <a:avLst/>
          </a:prstGeom>
          <a:noFill/>
        </p:spPr>
        <p:txBody>
          <a:bodyPr wrap="square" rtlCol="0">
            <a:spAutoFit/>
          </a:bodyPr>
          <a:lstStyle/>
          <a:p>
            <a:pPr>
              <a:lnSpc>
                <a:spcPct val="150000"/>
              </a:lnSpc>
            </a:pPr>
            <a:r>
              <a:rPr lang="de-DE" b="1" dirty="0">
                <a:solidFill>
                  <a:schemeClr val="accent4">
                    <a:lumMod val="50000"/>
                  </a:schemeClr>
                </a:solidFill>
                <a:latin typeface="Poppins" pitchFamily="2" charset="77"/>
                <a:cs typeface="Poppins" pitchFamily="2" charset="77"/>
              </a:rPr>
              <a:t>Fast </a:t>
            </a:r>
            <a:r>
              <a:rPr lang="de-DE" b="1" dirty="0" err="1">
                <a:solidFill>
                  <a:schemeClr val="accent4">
                    <a:lumMod val="50000"/>
                  </a:schemeClr>
                </a:solidFill>
                <a:latin typeface="Poppins" pitchFamily="2" charset="77"/>
                <a:cs typeface="Poppins" pitchFamily="2" charset="77"/>
              </a:rPr>
              <a:t>forward</a:t>
            </a:r>
            <a:r>
              <a:rPr lang="de-DE" b="1" dirty="0">
                <a:solidFill>
                  <a:schemeClr val="accent4">
                    <a:lumMod val="50000"/>
                  </a:schemeClr>
                </a:solidFill>
                <a:latin typeface="Poppins" pitchFamily="2" charset="77"/>
                <a:cs typeface="Poppins" pitchFamily="2" charset="77"/>
              </a:rPr>
              <a:t> 7 </a:t>
            </a:r>
            <a:r>
              <a:rPr lang="de-DE" b="1" dirty="0" err="1">
                <a:solidFill>
                  <a:schemeClr val="accent4">
                    <a:lumMod val="50000"/>
                  </a:schemeClr>
                </a:solidFill>
                <a:latin typeface="Poppins" pitchFamily="2" charset="77"/>
                <a:cs typeface="Poppins" pitchFamily="2" charset="77"/>
              </a:rPr>
              <a:t>years</a:t>
            </a:r>
            <a:r>
              <a:rPr lang="de-DE" b="1" dirty="0">
                <a:solidFill>
                  <a:schemeClr val="accent4">
                    <a:lumMod val="50000"/>
                  </a:schemeClr>
                </a:solidFill>
                <a:latin typeface="Poppins" pitchFamily="2" charset="77"/>
                <a:cs typeface="Poppins" pitchFamily="2" charset="77"/>
              </a:rPr>
              <a:t>, and </a:t>
            </a:r>
            <a:r>
              <a:rPr lang="de-DE" b="1" dirty="0" err="1">
                <a:solidFill>
                  <a:schemeClr val="accent4">
                    <a:lumMod val="50000"/>
                  </a:schemeClr>
                </a:solidFill>
                <a:latin typeface="Poppins" pitchFamily="2" charset="77"/>
                <a:cs typeface="Poppins" pitchFamily="2" charset="77"/>
              </a:rPr>
              <a:t>Arise</a:t>
            </a:r>
            <a:r>
              <a:rPr lang="de-DE" b="1" dirty="0">
                <a:solidFill>
                  <a:schemeClr val="accent4">
                    <a:lumMod val="50000"/>
                  </a:schemeClr>
                </a:solidFill>
                <a:latin typeface="Poppins" pitchFamily="2" charset="77"/>
                <a:cs typeface="Poppins" pitchFamily="2" charset="77"/>
              </a:rPr>
              <a:t> IIP </a:t>
            </a:r>
            <a:r>
              <a:rPr lang="de-DE" b="1" dirty="0" err="1">
                <a:solidFill>
                  <a:schemeClr val="accent4">
                    <a:lumMod val="50000"/>
                  </a:schemeClr>
                </a:solidFill>
                <a:latin typeface="Poppins" pitchFamily="2" charset="77"/>
                <a:cs typeface="Poppins" pitchFamily="2" charset="77"/>
              </a:rPr>
              <a:t>set</a:t>
            </a:r>
            <a:r>
              <a:rPr lang="de-DE" b="1" dirty="0">
                <a:solidFill>
                  <a:schemeClr val="accent4">
                    <a:lumMod val="50000"/>
                  </a:schemeClr>
                </a:solidFill>
                <a:latin typeface="Poppins" pitchFamily="2" charset="77"/>
                <a:cs typeface="Poppins" pitchFamily="2" charset="77"/>
              </a:rPr>
              <a:t> out </a:t>
            </a:r>
            <a:r>
              <a:rPr lang="de-DE" b="1" dirty="0" err="1">
                <a:solidFill>
                  <a:schemeClr val="accent4">
                    <a:lumMod val="50000"/>
                  </a:schemeClr>
                </a:solidFill>
                <a:latin typeface="Poppins" pitchFamily="2" charset="77"/>
                <a:cs typeface="Poppins" pitchFamily="2" charset="77"/>
              </a:rPr>
              <a:t>the</a:t>
            </a:r>
            <a:r>
              <a:rPr lang="de-DE" b="1" dirty="0">
                <a:solidFill>
                  <a:schemeClr val="accent4">
                    <a:lumMod val="50000"/>
                  </a:schemeClr>
                </a:solidFill>
                <a:latin typeface="Poppins" pitchFamily="2" charset="77"/>
                <a:cs typeface="Poppins" pitchFamily="2" charset="77"/>
              </a:rPr>
              <a:t> </a:t>
            </a:r>
            <a:r>
              <a:rPr lang="de-DE" b="1" dirty="0" err="1">
                <a:solidFill>
                  <a:schemeClr val="accent4">
                    <a:lumMod val="50000"/>
                  </a:schemeClr>
                </a:solidFill>
                <a:latin typeface="Poppins" pitchFamily="2" charset="77"/>
                <a:cs typeface="Poppins" pitchFamily="2" charset="77"/>
              </a:rPr>
              <a:t>following</a:t>
            </a:r>
            <a:r>
              <a:rPr lang="de-DE" b="1" dirty="0">
                <a:solidFill>
                  <a:schemeClr val="accent4">
                    <a:lumMod val="50000"/>
                  </a:schemeClr>
                </a:solidFill>
                <a:latin typeface="Poppins" pitchFamily="2" charset="77"/>
                <a:cs typeface="Poppins" pitchFamily="2" charset="77"/>
              </a:rPr>
              <a:t> </a:t>
            </a:r>
            <a:r>
              <a:rPr lang="de-DE" b="1" dirty="0" err="1">
                <a:solidFill>
                  <a:schemeClr val="accent4">
                    <a:lumMod val="50000"/>
                  </a:schemeClr>
                </a:solidFill>
                <a:latin typeface="Poppins" pitchFamily="2" charset="77"/>
                <a:cs typeface="Poppins" pitchFamily="2" charset="77"/>
              </a:rPr>
              <a:t>sectors</a:t>
            </a:r>
            <a:r>
              <a:rPr lang="de-DE" b="1" dirty="0">
                <a:solidFill>
                  <a:schemeClr val="accent4">
                    <a:lumMod val="50000"/>
                  </a:schemeClr>
                </a:solidFill>
                <a:latin typeface="Poppins" pitchFamily="2" charset="77"/>
                <a:cs typeface="Poppins" pitchFamily="2" charset="77"/>
              </a:rPr>
              <a:t>: </a:t>
            </a:r>
          </a:p>
          <a:p>
            <a:pPr>
              <a:lnSpc>
                <a:spcPct val="150000"/>
              </a:lnSpc>
            </a:pPr>
            <a:endParaRPr lang="de-DE" b="1" dirty="0">
              <a:solidFill>
                <a:schemeClr val="accent4">
                  <a:lumMod val="50000"/>
                </a:schemeClr>
              </a:solidFill>
              <a:latin typeface="Poppins" pitchFamily="2" charset="77"/>
              <a:cs typeface="Poppins" pitchFamily="2" charset="77"/>
            </a:endParaRPr>
          </a:p>
          <a:p>
            <a:pPr marL="342900" indent="-342900">
              <a:lnSpc>
                <a:spcPct val="150000"/>
              </a:lnSpc>
              <a:buFont typeface="+mj-lt"/>
              <a:buAutoNum type="arabicParenBoth"/>
            </a:pPr>
            <a:r>
              <a:rPr lang="de-DE" dirty="0" err="1">
                <a:solidFill>
                  <a:schemeClr val="accent4">
                    <a:lumMod val="50000"/>
                  </a:schemeClr>
                </a:solidFill>
                <a:latin typeface="Poppins" pitchFamily="2" charset="77"/>
                <a:cs typeface="Poppins" pitchFamily="2" charset="77"/>
              </a:rPr>
              <a:t>Fishing</a:t>
            </a:r>
            <a:r>
              <a:rPr lang="de-DE" dirty="0">
                <a:solidFill>
                  <a:schemeClr val="accent4">
                    <a:lumMod val="50000"/>
                  </a:schemeClr>
                </a:solidFill>
                <a:latin typeface="Poppins" pitchFamily="2" charset="77"/>
                <a:cs typeface="Poppins" pitchFamily="2" charset="77"/>
              </a:rPr>
              <a:t> </a:t>
            </a:r>
          </a:p>
          <a:p>
            <a:pPr marL="342900" indent="-342900">
              <a:lnSpc>
                <a:spcPct val="150000"/>
              </a:lnSpc>
              <a:buFont typeface="+mj-lt"/>
              <a:buAutoNum type="arabicParenBoth"/>
            </a:pPr>
            <a:r>
              <a:rPr lang="de-DE" dirty="0">
                <a:solidFill>
                  <a:schemeClr val="accent4">
                    <a:lumMod val="50000"/>
                  </a:schemeClr>
                </a:solidFill>
                <a:latin typeface="Poppins" pitchFamily="2" charset="77"/>
                <a:cs typeface="Poppins" pitchFamily="2" charset="77"/>
              </a:rPr>
              <a:t>Textile </a:t>
            </a:r>
          </a:p>
          <a:p>
            <a:pPr marL="342900" indent="-342900">
              <a:lnSpc>
                <a:spcPct val="150000"/>
              </a:lnSpc>
              <a:buFont typeface="+mj-lt"/>
              <a:buAutoNum type="arabicParenBoth"/>
            </a:pPr>
            <a:r>
              <a:rPr lang="de-DE" dirty="0">
                <a:solidFill>
                  <a:schemeClr val="accent4">
                    <a:lumMod val="50000"/>
                  </a:schemeClr>
                </a:solidFill>
                <a:latin typeface="Poppins" pitchFamily="2" charset="77"/>
                <a:cs typeface="Poppins" pitchFamily="2" charset="77"/>
              </a:rPr>
              <a:t>Mining </a:t>
            </a:r>
          </a:p>
          <a:p>
            <a:pPr marL="342900" indent="-342900">
              <a:lnSpc>
                <a:spcPct val="150000"/>
              </a:lnSpc>
              <a:buFont typeface="+mj-lt"/>
              <a:buAutoNum type="arabicParenBoth"/>
            </a:pPr>
            <a:r>
              <a:rPr lang="de-DE" dirty="0">
                <a:solidFill>
                  <a:schemeClr val="accent4">
                    <a:lumMod val="50000"/>
                  </a:schemeClr>
                </a:solidFill>
                <a:latin typeface="Poppins" pitchFamily="2" charset="77"/>
                <a:cs typeface="Poppins" pitchFamily="2" charset="77"/>
              </a:rPr>
              <a:t>Infrastructure </a:t>
            </a:r>
          </a:p>
          <a:p>
            <a:pPr marL="342900" indent="-342900">
              <a:lnSpc>
                <a:spcPct val="150000"/>
              </a:lnSpc>
              <a:buFont typeface="+mj-lt"/>
              <a:buAutoNum type="arabicParenBoth"/>
            </a:pPr>
            <a:r>
              <a:rPr lang="de-DE" dirty="0" err="1">
                <a:solidFill>
                  <a:schemeClr val="accent4">
                    <a:lumMod val="50000"/>
                  </a:schemeClr>
                </a:solidFill>
                <a:latin typeface="Poppins" pitchFamily="2" charset="77"/>
                <a:cs typeface="Poppins" pitchFamily="2" charset="77"/>
              </a:rPr>
              <a:t>Agriculture</a:t>
            </a:r>
            <a:r>
              <a:rPr lang="de-DE" dirty="0">
                <a:solidFill>
                  <a:schemeClr val="accent4">
                    <a:lumMod val="50000"/>
                  </a:schemeClr>
                </a:solidFill>
                <a:latin typeface="Poppins" pitchFamily="2" charset="77"/>
                <a:cs typeface="Poppins" pitchFamily="2" charset="77"/>
              </a:rPr>
              <a:t> </a:t>
            </a:r>
          </a:p>
          <a:p>
            <a:pPr marL="342900" indent="-342900">
              <a:lnSpc>
                <a:spcPct val="150000"/>
              </a:lnSpc>
              <a:buFont typeface="+mj-lt"/>
              <a:buAutoNum type="arabicParenBoth"/>
            </a:pPr>
            <a:r>
              <a:rPr lang="de-DE" dirty="0" err="1">
                <a:solidFill>
                  <a:schemeClr val="accent4">
                    <a:lumMod val="50000"/>
                  </a:schemeClr>
                </a:solidFill>
                <a:latin typeface="Poppins" pitchFamily="2" charset="77"/>
                <a:cs typeface="Poppins" pitchFamily="2" charset="77"/>
              </a:rPr>
              <a:t>Oil</a:t>
            </a:r>
            <a:r>
              <a:rPr lang="de-DE" dirty="0">
                <a:solidFill>
                  <a:schemeClr val="accent4">
                    <a:lumMod val="50000"/>
                  </a:schemeClr>
                </a:solidFill>
                <a:latin typeface="Poppins" pitchFamily="2" charset="77"/>
                <a:cs typeface="Poppins" pitchFamily="2" charset="77"/>
              </a:rPr>
              <a:t> </a:t>
            </a:r>
          </a:p>
          <a:p>
            <a:pPr marL="342900" indent="-342900">
              <a:lnSpc>
                <a:spcPct val="150000"/>
              </a:lnSpc>
              <a:buFont typeface="+mj-lt"/>
              <a:buAutoNum type="arabicParenBoth"/>
            </a:pPr>
            <a:r>
              <a:rPr lang="de-DE" dirty="0" err="1">
                <a:solidFill>
                  <a:schemeClr val="accent4">
                    <a:lumMod val="50000"/>
                  </a:schemeClr>
                </a:solidFill>
                <a:latin typeface="Poppins" pitchFamily="2" charset="77"/>
                <a:cs typeface="Poppins" pitchFamily="2" charset="77"/>
              </a:rPr>
              <a:t>Finance</a:t>
            </a:r>
            <a:r>
              <a:rPr lang="de-DE" dirty="0">
                <a:solidFill>
                  <a:schemeClr val="accent4">
                    <a:lumMod val="50000"/>
                  </a:schemeClr>
                </a:solidFill>
                <a:latin typeface="Poppins" pitchFamily="2" charset="77"/>
                <a:cs typeface="Poppins" pitchFamily="2" charset="77"/>
              </a:rPr>
              <a:t> </a:t>
            </a:r>
          </a:p>
          <a:p>
            <a:pPr marL="342900" indent="-342900">
              <a:lnSpc>
                <a:spcPct val="150000"/>
              </a:lnSpc>
              <a:buFont typeface="+mj-lt"/>
              <a:buAutoNum type="arabicParenBoth"/>
            </a:pPr>
            <a:r>
              <a:rPr lang="de-DE" dirty="0">
                <a:solidFill>
                  <a:schemeClr val="accent4">
                    <a:lumMod val="50000"/>
                  </a:schemeClr>
                </a:solidFill>
                <a:latin typeface="Poppins" pitchFamily="2" charset="77"/>
                <a:cs typeface="Poppins" pitchFamily="2" charset="77"/>
              </a:rPr>
              <a:t>Transport </a:t>
            </a:r>
          </a:p>
          <a:p>
            <a:pPr marL="342900" indent="-342900">
              <a:lnSpc>
                <a:spcPct val="150000"/>
              </a:lnSpc>
              <a:buFont typeface="+mj-lt"/>
              <a:buAutoNum type="arabicParenBoth"/>
            </a:pPr>
            <a:r>
              <a:rPr lang="de-DE" dirty="0" err="1">
                <a:solidFill>
                  <a:schemeClr val="accent4">
                    <a:lumMod val="50000"/>
                  </a:schemeClr>
                </a:solidFill>
                <a:latin typeface="Poppins" pitchFamily="2" charset="77"/>
                <a:cs typeface="Poppins" pitchFamily="2" charset="77"/>
              </a:rPr>
              <a:t>Healthcare</a:t>
            </a:r>
            <a:endParaRPr lang="de-DE" dirty="0">
              <a:solidFill>
                <a:schemeClr val="accent4">
                  <a:lumMod val="50000"/>
                </a:schemeClr>
              </a:solidFill>
              <a:latin typeface="Poppins" pitchFamily="2" charset="77"/>
              <a:cs typeface="Poppins" pitchFamily="2" charset="77"/>
            </a:endParaRPr>
          </a:p>
          <a:p>
            <a:pPr marL="342900" indent="-342900">
              <a:lnSpc>
                <a:spcPct val="150000"/>
              </a:lnSpc>
              <a:buFont typeface="+mj-lt"/>
              <a:buAutoNum type="arabicParenBoth"/>
            </a:pPr>
            <a:r>
              <a:rPr lang="de-DE" dirty="0">
                <a:solidFill>
                  <a:schemeClr val="accent4">
                    <a:lumMod val="50000"/>
                  </a:schemeClr>
                </a:solidFill>
                <a:latin typeface="Poppins" pitchFamily="2" charset="77"/>
                <a:cs typeface="Poppins" pitchFamily="2" charset="77"/>
              </a:rPr>
              <a:t>Space </a:t>
            </a:r>
          </a:p>
        </p:txBody>
      </p:sp>
    </p:spTree>
    <p:extLst>
      <p:ext uri="{BB962C8B-B14F-4D97-AF65-F5344CB8AC3E}">
        <p14:creationId xmlns:p14="http://schemas.microsoft.com/office/powerpoint/2010/main" val="386804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996256"/>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Meandering to a</a:t>
            </a:r>
            <a:r>
              <a:rPr kumimoji="0" lang="en-US" sz="2200" b="1" i="0" u="none" strike="noStrike" kern="0" cap="none" spc="0" normalizeH="0" baseline="0" noProof="0" dirty="0">
                <a:ln>
                  <a:noFill/>
                </a:ln>
                <a:solidFill>
                  <a:schemeClr val="accent4">
                    <a:lumMod val="50000"/>
                  </a:schemeClr>
                </a:solidFill>
                <a:effectLst/>
                <a:uLnTx/>
                <a:uFillTx/>
                <a:latin typeface="Poppins" panose="00000500000000000000" pitchFamily="2" charset="0"/>
                <a:ea typeface="League Spartan" charset="0"/>
                <a:cs typeface="Poppins" panose="00000500000000000000" pitchFamily="2" charset="0"/>
              </a:rPr>
              <a:t> new normal: Sectoral focus </a:t>
            </a:r>
            <a:endParaRPr lang="de-DE" sz="2200" b="1" dirty="0">
              <a:solidFill>
                <a:schemeClr val="accent4">
                  <a:lumMod val="50000"/>
                </a:schemeClr>
              </a:solidFill>
            </a:endParaRPr>
          </a:p>
        </p:txBody>
      </p:sp>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2028825"/>
            <a:ext cx="4673600" cy="6093976"/>
          </a:xfrm>
        </p:spPr>
        <p:txBody>
          <a:bodyPr/>
          <a:lstStyle/>
          <a:p>
            <a:pPr>
              <a:lnSpc>
                <a:spcPct val="150000"/>
              </a:lnSpc>
            </a:pPr>
            <a:r>
              <a:rPr lang="de-DE" sz="1800" b="1" dirty="0">
                <a:solidFill>
                  <a:schemeClr val="accent4">
                    <a:lumMod val="50000"/>
                  </a:schemeClr>
                </a:solidFill>
              </a:rPr>
              <a:t>Top 10 </a:t>
            </a:r>
            <a:r>
              <a:rPr lang="de-DE" sz="1800" b="1" dirty="0" err="1">
                <a:solidFill>
                  <a:schemeClr val="accent4">
                    <a:lumMod val="50000"/>
                  </a:schemeClr>
                </a:solidFill>
              </a:rPr>
              <a:t>Sectors</a:t>
            </a:r>
            <a:r>
              <a:rPr lang="de-DE" sz="1800" b="1" dirty="0">
                <a:solidFill>
                  <a:schemeClr val="accent4">
                    <a:lumMod val="50000"/>
                  </a:schemeClr>
                </a:solidFill>
              </a:rPr>
              <a:t> </a:t>
            </a:r>
            <a:r>
              <a:rPr lang="de-DE" sz="1800" b="1" dirty="0" err="1">
                <a:solidFill>
                  <a:schemeClr val="accent4">
                    <a:lumMod val="50000"/>
                  </a:schemeClr>
                </a:solidFill>
              </a:rPr>
              <a:t>by</a:t>
            </a:r>
            <a:r>
              <a:rPr lang="de-DE" sz="1800" b="1" dirty="0">
                <a:solidFill>
                  <a:schemeClr val="accent4">
                    <a:lumMod val="50000"/>
                  </a:schemeClr>
                </a:solidFill>
              </a:rPr>
              <a:t> </a:t>
            </a:r>
            <a:r>
              <a:rPr lang="de-DE" sz="1800" b="1" dirty="0" err="1">
                <a:solidFill>
                  <a:schemeClr val="accent4">
                    <a:lumMod val="50000"/>
                  </a:schemeClr>
                </a:solidFill>
              </a:rPr>
              <a:t>investment</a:t>
            </a:r>
            <a:r>
              <a:rPr lang="de-DE" sz="1800" b="1" dirty="0">
                <a:solidFill>
                  <a:schemeClr val="accent4">
                    <a:lumMod val="50000"/>
                  </a:schemeClr>
                </a:solidFill>
              </a:rPr>
              <a:t> </a:t>
            </a:r>
            <a:r>
              <a:rPr lang="de-DE" sz="1800" b="1" dirty="0" err="1">
                <a:solidFill>
                  <a:schemeClr val="accent4">
                    <a:lumMod val="50000"/>
                  </a:schemeClr>
                </a:solidFill>
              </a:rPr>
              <a:t>value</a:t>
            </a:r>
            <a:r>
              <a:rPr lang="de-DE" sz="1800" b="1" dirty="0">
                <a:solidFill>
                  <a:schemeClr val="accent4">
                    <a:lumMod val="50000"/>
                  </a:schemeClr>
                </a:solidFill>
              </a:rPr>
              <a:t>: </a:t>
            </a:r>
          </a:p>
          <a:p>
            <a:pPr marL="342900" indent="-342900">
              <a:lnSpc>
                <a:spcPct val="150000"/>
              </a:lnSpc>
              <a:buFont typeface="+mj-lt"/>
              <a:buAutoNum type="arabicPeriod"/>
            </a:pPr>
            <a:r>
              <a:rPr lang="de-DE" sz="1800" dirty="0" err="1">
                <a:solidFill>
                  <a:schemeClr val="accent4">
                    <a:lumMod val="50000"/>
                  </a:schemeClr>
                </a:solidFill>
              </a:rPr>
              <a:t>Energy</a:t>
            </a:r>
            <a:r>
              <a:rPr lang="de-DE" sz="1800" dirty="0">
                <a:solidFill>
                  <a:schemeClr val="accent4">
                    <a:lumMod val="50000"/>
                  </a:schemeClr>
                </a:solidFill>
              </a:rPr>
              <a:t> </a:t>
            </a:r>
            <a:r>
              <a:rPr lang="de-DE" sz="1800" dirty="0" err="1">
                <a:solidFill>
                  <a:schemeClr val="accent4">
                    <a:lumMod val="50000"/>
                  </a:schemeClr>
                </a:solidFill>
              </a:rPr>
              <a:t>and</a:t>
            </a:r>
            <a:r>
              <a:rPr lang="de-DE" sz="1800" dirty="0">
                <a:solidFill>
                  <a:schemeClr val="accent4">
                    <a:lumMod val="50000"/>
                  </a:schemeClr>
                </a:solidFill>
              </a:rPr>
              <a:t> gas </a:t>
            </a:r>
            <a:r>
              <a:rPr lang="de-DE" sz="1800" dirty="0" err="1">
                <a:solidFill>
                  <a:schemeClr val="accent4">
                    <a:lumMod val="50000"/>
                  </a:schemeClr>
                </a:solidFill>
              </a:rPr>
              <a:t>supply</a:t>
            </a:r>
            <a:r>
              <a:rPr lang="de-DE" sz="1800" dirty="0">
                <a:solidFill>
                  <a:schemeClr val="accent4">
                    <a:lumMod val="50000"/>
                  </a:schemeClr>
                </a:solidFill>
              </a:rPr>
              <a:t> </a:t>
            </a:r>
          </a:p>
          <a:p>
            <a:pPr marL="342900" indent="-342900">
              <a:lnSpc>
                <a:spcPct val="150000"/>
              </a:lnSpc>
              <a:buFont typeface="+mj-lt"/>
              <a:buAutoNum type="arabicPeriod"/>
            </a:pPr>
            <a:r>
              <a:rPr lang="de-DE" sz="1800" dirty="0" err="1">
                <a:solidFill>
                  <a:schemeClr val="accent4">
                    <a:lumMod val="50000"/>
                  </a:schemeClr>
                </a:solidFill>
              </a:rPr>
              <a:t>Construction</a:t>
            </a:r>
            <a:r>
              <a:rPr lang="de-DE" sz="1800" dirty="0">
                <a:solidFill>
                  <a:schemeClr val="accent4">
                    <a:lumMod val="50000"/>
                  </a:schemeClr>
                </a:solidFill>
              </a:rPr>
              <a:t> </a:t>
            </a:r>
          </a:p>
          <a:p>
            <a:pPr marL="342900" indent="-342900">
              <a:lnSpc>
                <a:spcPct val="150000"/>
              </a:lnSpc>
              <a:buFont typeface="+mj-lt"/>
              <a:buAutoNum type="arabicPeriod"/>
            </a:pPr>
            <a:r>
              <a:rPr lang="de-DE" sz="1800" dirty="0" err="1">
                <a:solidFill>
                  <a:schemeClr val="accent4">
                    <a:lumMod val="50000"/>
                  </a:schemeClr>
                </a:solidFill>
              </a:rPr>
              <a:t>Extractive</a:t>
            </a:r>
            <a:r>
              <a:rPr lang="de-DE" sz="1800" dirty="0">
                <a:solidFill>
                  <a:schemeClr val="accent4">
                    <a:lumMod val="50000"/>
                  </a:schemeClr>
                </a:solidFill>
              </a:rPr>
              <a:t> </a:t>
            </a:r>
            <a:r>
              <a:rPr lang="de-DE" sz="1800" dirty="0" err="1">
                <a:solidFill>
                  <a:schemeClr val="accent4">
                    <a:lumMod val="50000"/>
                  </a:schemeClr>
                </a:solidFill>
              </a:rPr>
              <a:t>industries</a:t>
            </a:r>
            <a:endParaRPr lang="de-DE" sz="1800" dirty="0">
              <a:solidFill>
                <a:schemeClr val="accent4">
                  <a:lumMod val="50000"/>
                </a:schemeClr>
              </a:solidFill>
            </a:endParaRPr>
          </a:p>
          <a:p>
            <a:pPr marL="342900" indent="-342900">
              <a:lnSpc>
                <a:spcPct val="150000"/>
              </a:lnSpc>
              <a:buFont typeface="+mj-lt"/>
              <a:buAutoNum type="arabicPeriod"/>
            </a:pPr>
            <a:r>
              <a:rPr lang="de-DE" sz="1800" dirty="0">
                <a:solidFill>
                  <a:schemeClr val="accent4">
                    <a:lumMod val="50000"/>
                  </a:schemeClr>
                </a:solidFill>
              </a:rPr>
              <a:t>Transportation </a:t>
            </a:r>
            <a:r>
              <a:rPr lang="de-DE" sz="1800" dirty="0" err="1">
                <a:solidFill>
                  <a:schemeClr val="accent4">
                    <a:lumMod val="50000"/>
                  </a:schemeClr>
                </a:solidFill>
              </a:rPr>
              <a:t>and</a:t>
            </a:r>
            <a:r>
              <a:rPr lang="de-DE" sz="1800" dirty="0">
                <a:solidFill>
                  <a:schemeClr val="accent4">
                    <a:lumMod val="50000"/>
                  </a:schemeClr>
                </a:solidFill>
              </a:rPr>
              <a:t> </a:t>
            </a:r>
            <a:r>
              <a:rPr lang="de-DE" sz="1800" dirty="0" err="1">
                <a:solidFill>
                  <a:schemeClr val="accent4">
                    <a:lumMod val="50000"/>
                  </a:schemeClr>
                </a:solidFill>
              </a:rPr>
              <a:t>storage</a:t>
            </a:r>
            <a:endParaRPr lang="de-DE" sz="1800" dirty="0">
              <a:solidFill>
                <a:schemeClr val="accent4">
                  <a:lumMod val="50000"/>
                </a:schemeClr>
              </a:solidFill>
            </a:endParaRPr>
          </a:p>
          <a:p>
            <a:pPr marL="342900" indent="-342900">
              <a:lnSpc>
                <a:spcPct val="150000"/>
              </a:lnSpc>
              <a:buFont typeface="+mj-lt"/>
              <a:buAutoNum type="arabicPeriod"/>
            </a:pPr>
            <a:r>
              <a:rPr lang="de-DE" sz="1800" dirty="0">
                <a:solidFill>
                  <a:schemeClr val="accent4">
                    <a:lumMod val="50000"/>
                  </a:schemeClr>
                </a:solidFill>
              </a:rPr>
              <a:t>Information </a:t>
            </a:r>
            <a:r>
              <a:rPr lang="de-DE" sz="1800" dirty="0" err="1">
                <a:solidFill>
                  <a:schemeClr val="accent4">
                    <a:lumMod val="50000"/>
                  </a:schemeClr>
                </a:solidFill>
              </a:rPr>
              <a:t>and</a:t>
            </a:r>
            <a:r>
              <a:rPr lang="de-DE" sz="1800" dirty="0">
                <a:solidFill>
                  <a:schemeClr val="accent4">
                    <a:lumMod val="50000"/>
                  </a:schemeClr>
                </a:solidFill>
              </a:rPr>
              <a:t> </a:t>
            </a:r>
            <a:r>
              <a:rPr lang="de-DE" sz="1800" dirty="0" err="1">
                <a:solidFill>
                  <a:schemeClr val="accent4">
                    <a:lumMod val="50000"/>
                  </a:schemeClr>
                </a:solidFill>
              </a:rPr>
              <a:t>communication</a:t>
            </a:r>
            <a:r>
              <a:rPr lang="de-DE" sz="1800" dirty="0">
                <a:solidFill>
                  <a:schemeClr val="accent4">
                    <a:lumMod val="50000"/>
                  </a:schemeClr>
                </a:solidFill>
              </a:rPr>
              <a:t> </a:t>
            </a:r>
          </a:p>
          <a:p>
            <a:pPr marL="342900" indent="-342900">
              <a:lnSpc>
                <a:spcPct val="150000"/>
              </a:lnSpc>
              <a:buFont typeface="+mj-lt"/>
              <a:buAutoNum type="arabicPeriod"/>
            </a:pPr>
            <a:r>
              <a:rPr lang="de-DE" sz="1800" dirty="0">
                <a:solidFill>
                  <a:schemeClr val="accent4">
                    <a:lumMod val="50000"/>
                  </a:schemeClr>
                </a:solidFill>
              </a:rPr>
              <a:t>Other non-metallic </a:t>
            </a:r>
            <a:r>
              <a:rPr lang="de-DE" sz="1800" dirty="0" err="1">
                <a:solidFill>
                  <a:schemeClr val="accent4">
                    <a:lumMod val="50000"/>
                  </a:schemeClr>
                </a:solidFill>
              </a:rPr>
              <a:t>mineral</a:t>
            </a:r>
            <a:r>
              <a:rPr lang="de-DE" sz="1800" dirty="0">
                <a:solidFill>
                  <a:schemeClr val="accent4">
                    <a:lumMod val="50000"/>
                  </a:schemeClr>
                </a:solidFill>
              </a:rPr>
              <a:t> </a:t>
            </a:r>
            <a:r>
              <a:rPr lang="de-DE" sz="1800" dirty="0" err="1">
                <a:solidFill>
                  <a:schemeClr val="accent4">
                    <a:lumMod val="50000"/>
                  </a:schemeClr>
                </a:solidFill>
              </a:rPr>
              <a:t>products</a:t>
            </a:r>
            <a:r>
              <a:rPr lang="de-DE" sz="1800" dirty="0">
                <a:solidFill>
                  <a:schemeClr val="accent4">
                    <a:lumMod val="50000"/>
                  </a:schemeClr>
                </a:solidFill>
              </a:rPr>
              <a:t> </a:t>
            </a:r>
          </a:p>
          <a:p>
            <a:pPr marL="342900" indent="-342900">
              <a:lnSpc>
                <a:spcPct val="150000"/>
              </a:lnSpc>
              <a:buFont typeface="+mj-lt"/>
              <a:buAutoNum type="arabicPeriod"/>
            </a:pPr>
            <a:r>
              <a:rPr lang="de-DE" sz="1800" dirty="0">
                <a:solidFill>
                  <a:schemeClr val="accent4">
                    <a:lumMod val="50000"/>
                  </a:schemeClr>
                </a:solidFill>
              </a:rPr>
              <a:t>Automotive </a:t>
            </a:r>
          </a:p>
          <a:p>
            <a:pPr marL="342900" indent="-342900">
              <a:lnSpc>
                <a:spcPct val="150000"/>
              </a:lnSpc>
              <a:buFont typeface="+mj-lt"/>
              <a:buAutoNum type="arabicPeriod"/>
            </a:pPr>
            <a:r>
              <a:rPr lang="de-DE" sz="1800" dirty="0">
                <a:solidFill>
                  <a:schemeClr val="accent4">
                    <a:lumMod val="50000"/>
                  </a:schemeClr>
                </a:solidFill>
              </a:rPr>
              <a:t>Professional </a:t>
            </a:r>
            <a:r>
              <a:rPr lang="de-DE" sz="1800" dirty="0" err="1">
                <a:solidFill>
                  <a:schemeClr val="accent4">
                    <a:lumMod val="50000"/>
                  </a:schemeClr>
                </a:solidFill>
              </a:rPr>
              <a:t>services</a:t>
            </a:r>
            <a:r>
              <a:rPr lang="de-DE" sz="1800" dirty="0">
                <a:solidFill>
                  <a:schemeClr val="accent4">
                    <a:lumMod val="50000"/>
                  </a:schemeClr>
                </a:solidFill>
              </a:rPr>
              <a:t> </a:t>
            </a:r>
          </a:p>
          <a:p>
            <a:pPr marL="342900" indent="-342900">
              <a:lnSpc>
                <a:spcPct val="150000"/>
              </a:lnSpc>
              <a:buFont typeface="+mj-lt"/>
              <a:buAutoNum type="arabicPeriod"/>
            </a:pPr>
            <a:r>
              <a:rPr lang="de-DE" sz="1800" dirty="0">
                <a:solidFill>
                  <a:schemeClr val="accent4">
                    <a:lumMod val="50000"/>
                  </a:schemeClr>
                </a:solidFill>
              </a:rPr>
              <a:t>Chemicals </a:t>
            </a:r>
          </a:p>
          <a:p>
            <a:pPr marL="342900" indent="-342900">
              <a:lnSpc>
                <a:spcPct val="150000"/>
              </a:lnSpc>
              <a:buFont typeface="+mj-lt"/>
              <a:buAutoNum type="arabicPeriod"/>
            </a:pPr>
            <a:r>
              <a:rPr lang="de-DE" sz="1800" dirty="0">
                <a:solidFill>
                  <a:schemeClr val="accent4">
                    <a:lumMod val="50000"/>
                  </a:schemeClr>
                </a:solidFill>
              </a:rPr>
              <a:t>Food, </a:t>
            </a:r>
            <a:r>
              <a:rPr lang="de-DE" sz="1800" dirty="0" err="1">
                <a:solidFill>
                  <a:schemeClr val="accent4">
                    <a:lumMod val="50000"/>
                  </a:schemeClr>
                </a:solidFill>
              </a:rPr>
              <a:t>beverages</a:t>
            </a:r>
            <a:r>
              <a:rPr lang="de-DE" sz="1800" dirty="0">
                <a:solidFill>
                  <a:schemeClr val="accent4">
                    <a:lumMod val="50000"/>
                  </a:schemeClr>
                </a:solidFill>
              </a:rPr>
              <a:t> </a:t>
            </a:r>
            <a:r>
              <a:rPr lang="de-DE" sz="1800" dirty="0" err="1">
                <a:solidFill>
                  <a:schemeClr val="accent4">
                    <a:lumMod val="50000"/>
                  </a:schemeClr>
                </a:solidFill>
              </a:rPr>
              <a:t>and</a:t>
            </a:r>
            <a:r>
              <a:rPr lang="de-DE" sz="1800" dirty="0">
                <a:solidFill>
                  <a:schemeClr val="accent4">
                    <a:lumMod val="50000"/>
                  </a:schemeClr>
                </a:solidFill>
              </a:rPr>
              <a:t> </a:t>
            </a:r>
            <a:r>
              <a:rPr lang="de-DE" sz="1800" dirty="0" err="1">
                <a:solidFill>
                  <a:schemeClr val="accent4">
                    <a:lumMod val="50000"/>
                  </a:schemeClr>
                </a:solidFill>
              </a:rPr>
              <a:t>tobacco</a:t>
            </a:r>
            <a:r>
              <a:rPr lang="de-DE" sz="1800" dirty="0">
                <a:solidFill>
                  <a:schemeClr val="accent4">
                    <a:lumMod val="50000"/>
                  </a:schemeClr>
                </a:solidFill>
              </a:rPr>
              <a:t> </a:t>
            </a:r>
          </a:p>
          <a:p>
            <a:pPr>
              <a:lnSpc>
                <a:spcPct val="150000"/>
              </a:lnSpc>
            </a:pPr>
            <a:endParaRPr lang="de-DE" sz="1800" dirty="0"/>
          </a:p>
          <a:p>
            <a:pPr marL="171450" indent="-171450">
              <a:lnSpc>
                <a:spcPct val="150000"/>
              </a:lnSpc>
              <a:buFont typeface="Wingdings" pitchFamily="2" charset="2"/>
              <a:buChar char="§"/>
            </a:pPr>
            <a:endParaRPr lang="de-DE" sz="1800" dirty="0"/>
          </a:p>
          <a:p>
            <a:pPr>
              <a:lnSpc>
                <a:spcPct val="150000"/>
              </a:lnSpc>
            </a:pPr>
            <a:endParaRPr lang="de-DE" sz="1800" dirty="0"/>
          </a:p>
          <a:p>
            <a:pPr marL="171450" indent="-171450">
              <a:buFont typeface="Wingdings" pitchFamily="2" charset="2"/>
              <a:buChar char="§"/>
            </a:pPr>
            <a:endParaRPr lang="de-DE" sz="1800" dirty="0"/>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11</a:t>
            </a:fld>
            <a:endParaRPr lang="de-DE"/>
          </a:p>
        </p:txBody>
      </p:sp>
      <p:sp>
        <p:nvSpPr>
          <p:cNvPr id="9" name="Text Placeholder 2">
            <a:extLst>
              <a:ext uri="{FF2B5EF4-FFF2-40B4-BE49-F238E27FC236}">
                <a16:creationId xmlns:a16="http://schemas.microsoft.com/office/drawing/2014/main" id="{C084482C-D286-3E42-9CB1-E0B45D589979}"/>
              </a:ext>
            </a:extLst>
          </p:cNvPr>
          <p:cNvSpPr txBox="1">
            <a:spLocks/>
          </p:cNvSpPr>
          <p:nvPr/>
        </p:nvSpPr>
        <p:spPr>
          <a:xfrm>
            <a:off x="5575300" y="1996351"/>
            <a:ext cx="4673600" cy="6509474"/>
          </a:xfrm>
          <a:prstGeom prst="rect">
            <a:avLst/>
          </a:prstGeom>
        </p:spPr>
        <p:txBody>
          <a:bodyPr wrap="square" lIns="0" tIns="0" rIns="0" bIns="0">
            <a:spAutoFit/>
          </a:bodyPr>
          <a:lstStyle>
            <a:lvl1pPr marL="0">
              <a:defRPr sz="1200" b="0" i="0">
                <a:solidFill>
                  <a:srgbClr val="231F20"/>
                </a:solidFill>
                <a:latin typeface="Poppins"/>
                <a:ea typeface="+mn-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de-DE" sz="1800" b="1" dirty="0" err="1">
                <a:solidFill>
                  <a:schemeClr val="accent4">
                    <a:lumMod val="50000"/>
                  </a:schemeClr>
                </a:solidFill>
              </a:rPr>
              <a:t>Aforementioned</a:t>
            </a:r>
            <a:r>
              <a:rPr lang="de-DE" sz="1800" b="1" dirty="0">
                <a:solidFill>
                  <a:schemeClr val="accent4">
                    <a:lumMod val="50000"/>
                  </a:schemeClr>
                </a:solidFill>
              </a:rPr>
              <a:t> </a:t>
            </a:r>
            <a:r>
              <a:rPr lang="de-DE" sz="1800" b="1" dirty="0" err="1">
                <a:solidFill>
                  <a:schemeClr val="accent4">
                    <a:lumMod val="50000"/>
                  </a:schemeClr>
                </a:solidFill>
              </a:rPr>
              <a:t>sectors</a:t>
            </a:r>
            <a:r>
              <a:rPr lang="de-DE" sz="1800" b="1" dirty="0">
                <a:solidFill>
                  <a:schemeClr val="accent4">
                    <a:lumMod val="50000"/>
                  </a:schemeClr>
                </a:solidFill>
              </a:rPr>
              <a:t> </a:t>
            </a:r>
            <a:r>
              <a:rPr lang="de-DE" sz="1800" b="1" dirty="0" err="1">
                <a:solidFill>
                  <a:schemeClr val="accent4">
                    <a:lumMod val="50000"/>
                  </a:schemeClr>
                </a:solidFill>
              </a:rPr>
              <a:t>by</a:t>
            </a:r>
            <a:r>
              <a:rPr lang="de-DE" sz="1800" b="1" dirty="0">
                <a:solidFill>
                  <a:schemeClr val="accent4">
                    <a:lumMod val="50000"/>
                  </a:schemeClr>
                </a:solidFill>
              </a:rPr>
              <a:t> </a:t>
            </a:r>
            <a:r>
              <a:rPr lang="de-DE" sz="1800" b="1" dirty="0" err="1">
                <a:solidFill>
                  <a:schemeClr val="accent4">
                    <a:lumMod val="50000"/>
                  </a:schemeClr>
                </a:solidFill>
              </a:rPr>
              <a:t>growth</a:t>
            </a:r>
            <a:r>
              <a:rPr lang="de-DE" sz="1800" b="1" dirty="0">
                <a:solidFill>
                  <a:schemeClr val="accent4">
                    <a:lumMod val="50000"/>
                  </a:schemeClr>
                </a:solidFill>
              </a:rPr>
              <a:t> rate: </a:t>
            </a:r>
            <a:endParaRPr lang="de-DE" sz="1800" dirty="0"/>
          </a:p>
          <a:p>
            <a:pPr marL="342900" indent="-342900">
              <a:lnSpc>
                <a:spcPct val="150000"/>
              </a:lnSpc>
              <a:buFont typeface="+mj-lt"/>
              <a:buAutoNum type="arabicPeriod"/>
            </a:pPr>
            <a:r>
              <a:rPr lang="de-DE" sz="1800" dirty="0" err="1"/>
              <a:t>Construction</a:t>
            </a:r>
            <a:r>
              <a:rPr lang="de-DE" sz="1800" dirty="0"/>
              <a:t> </a:t>
            </a:r>
          </a:p>
          <a:p>
            <a:pPr marL="342900" indent="-342900">
              <a:lnSpc>
                <a:spcPct val="150000"/>
              </a:lnSpc>
              <a:buFont typeface="+mj-lt"/>
              <a:buAutoNum type="arabicPeriod"/>
            </a:pPr>
            <a:r>
              <a:rPr lang="de-DE" sz="1800" dirty="0" err="1"/>
              <a:t>Extractive</a:t>
            </a:r>
            <a:r>
              <a:rPr lang="de-DE" sz="1800" dirty="0"/>
              <a:t> </a:t>
            </a:r>
            <a:r>
              <a:rPr lang="de-DE" sz="1800" dirty="0" err="1"/>
              <a:t>industries</a:t>
            </a:r>
            <a:endParaRPr lang="de-DE" sz="1800" dirty="0"/>
          </a:p>
          <a:p>
            <a:pPr marL="342900" indent="-342900">
              <a:lnSpc>
                <a:spcPct val="150000"/>
              </a:lnSpc>
              <a:buFont typeface="+mj-lt"/>
              <a:buAutoNum type="arabicPeriod"/>
            </a:pPr>
            <a:r>
              <a:rPr lang="de-DE" sz="1800" dirty="0" err="1"/>
              <a:t>Energy</a:t>
            </a:r>
            <a:r>
              <a:rPr lang="de-DE" sz="1800" dirty="0"/>
              <a:t> </a:t>
            </a:r>
            <a:r>
              <a:rPr lang="de-DE" sz="1800" dirty="0" err="1"/>
              <a:t>and</a:t>
            </a:r>
            <a:r>
              <a:rPr lang="de-DE" sz="1800" dirty="0"/>
              <a:t> gas </a:t>
            </a:r>
            <a:r>
              <a:rPr lang="de-DE" sz="1800" dirty="0" err="1"/>
              <a:t>supply</a:t>
            </a:r>
            <a:r>
              <a:rPr lang="de-DE" sz="1800" dirty="0"/>
              <a:t> </a:t>
            </a:r>
          </a:p>
          <a:p>
            <a:pPr marL="342900" indent="-342900">
              <a:lnSpc>
                <a:spcPct val="150000"/>
              </a:lnSpc>
              <a:buFont typeface="+mj-lt"/>
              <a:buAutoNum type="arabicPeriod"/>
            </a:pPr>
            <a:r>
              <a:rPr lang="de-DE" sz="1800" dirty="0"/>
              <a:t>Transportation </a:t>
            </a:r>
            <a:r>
              <a:rPr lang="de-DE" sz="1800" dirty="0" err="1"/>
              <a:t>and</a:t>
            </a:r>
            <a:r>
              <a:rPr lang="de-DE" sz="1800" dirty="0"/>
              <a:t> </a:t>
            </a:r>
            <a:r>
              <a:rPr lang="de-DE" sz="1800" dirty="0" err="1"/>
              <a:t>storage</a:t>
            </a:r>
            <a:endParaRPr lang="de-DE" sz="1800" dirty="0"/>
          </a:p>
          <a:p>
            <a:pPr marL="342900" indent="-342900">
              <a:lnSpc>
                <a:spcPct val="150000"/>
              </a:lnSpc>
              <a:buFont typeface="+mj-lt"/>
              <a:buAutoNum type="arabicPeriod"/>
            </a:pPr>
            <a:r>
              <a:rPr lang="de-DE" sz="1800" dirty="0"/>
              <a:t>Chemicals </a:t>
            </a:r>
          </a:p>
          <a:p>
            <a:pPr marL="342900" indent="-342900">
              <a:lnSpc>
                <a:spcPct val="150000"/>
              </a:lnSpc>
              <a:buFont typeface="+mj-lt"/>
              <a:buAutoNum type="arabicPeriod"/>
            </a:pPr>
            <a:r>
              <a:rPr lang="de-DE" sz="1800" dirty="0"/>
              <a:t>Food, </a:t>
            </a:r>
            <a:r>
              <a:rPr lang="de-DE" sz="1800" dirty="0" err="1"/>
              <a:t>beverages</a:t>
            </a:r>
            <a:r>
              <a:rPr lang="de-DE" sz="1800" dirty="0"/>
              <a:t> </a:t>
            </a:r>
            <a:r>
              <a:rPr lang="de-DE" sz="1800" dirty="0" err="1"/>
              <a:t>and</a:t>
            </a:r>
            <a:r>
              <a:rPr lang="de-DE" sz="1800" dirty="0"/>
              <a:t> </a:t>
            </a:r>
            <a:r>
              <a:rPr lang="de-DE" sz="1800" dirty="0" err="1"/>
              <a:t>tobacco</a:t>
            </a:r>
            <a:r>
              <a:rPr lang="de-DE" sz="1800" dirty="0"/>
              <a:t> </a:t>
            </a:r>
          </a:p>
          <a:p>
            <a:pPr marL="342900" indent="-342900">
              <a:lnSpc>
                <a:spcPct val="150000"/>
              </a:lnSpc>
              <a:buFont typeface="+mj-lt"/>
              <a:buAutoNum type="arabicPeriod"/>
            </a:pPr>
            <a:r>
              <a:rPr lang="de-DE" sz="1800" dirty="0"/>
              <a:t>Information </a:t>
            </a:r>
            <a:r>
              <a:rPr lang="de-DE" sz="1800" dirty="0" err="1"/>
              <a:t>and</a:t>
            </a:r>
            <a:r>
              <a:rPr lang="de-DE" sz="1800" dirty="0"/>
              <a:t> </a:t>
            </a:r>
            <a:r>
              <a:rPr lang="de-DE" sz="1800" dirty="0" err="1"/>
              <a:t>communication</a:t>
            </a:r>
            <a:r>
              <a:rPr lang="de-DE" sz="1800" dirty="0"/>
              <a:t> </a:t>
            </a:r>
          </a:p>
          <a:p>
            <a:pPr marL="342900" indent="-342900">
              <a:lnSpc>
                <a:spcPct val="150000"/>
              </a:lnSpc>
              <a:buFont typeface="+mj-lt"/>
              <a:buAutoNum type="arabicPeriod"/>
            </a:pPr>
            <a:r>
              <a:rPr lang="de-DE" sz="1800" dirty="0"/>
              <a:t>Professional </a:t>
            </a:r>
            <a:r>
              <a:rPr lang="de-DE" sz="1800" dirty="0" err="1"/>
              <a:t>services</a:t>
            </a:r>
            <a:r>
              <a:rPr lang="de-DE" sz="1800" dirty="0"/>
              <a:t> </a:t>
            </a:r>
          </a:p>
          <a:p>
            <a:pPr marL="342900" indent="-342900">
              <a:lnSpc>
                <a:spcPct val="150000"/>
              </a:lnSpc>
              <a:buFont typeface="+mj-lt"/>
              <a:buAutoNum type="arabicPeriod"/>
            </a:pPr>
            <a:r>
              <a:rPr lang="de-DE" sz="1800" dirty="0"/>
              <a:t>Automotive </a:t>
            </a:r>
          </a:p>
          <a:p>
            <a:pPr marL="342900" indent="-342900">
              <a:lnSpc>
                <a:spcPct val="150000"/>
              </a:lnSpc>
              <a:buFont typeface="+mj-lt"/>
              <a:buAutoNum type="arabicPeriod"/>
            </a:pPr>
            <a:r>
              <a:rPr lang="de-DE" sz="1800" dirty="0"/>
              <a:t>Other non-metallic </a:t>
            </a:r>
            <a:r>
              <a:rPr lang="de-DE" sz="1800" dirty="0" err="1"/>
              <a:t>mineral</a:t>
            </a:r>
            <a:r>
              <a:rPr lang="de-DE" sz="1800" dirty="0"/>
              <a:t> </a:t>
            </a:r>
            <a:r>
              <a:rPr lang="de-DE" sz="1800" dirty="0" err="1"/>
              <a:t>products</a:t>
            </a:r>
            <a:r>
              <a:rPr lang="de-DE" sz="1800" dirty="0"/>
              <a:t> </a:t>
            </a:r>
          </a:p>
          <a:p>
            <a:pPr>
              <a:lnSpc>
                <a:spcPct val="150000"/>
              </a:lnSpc>
            </a:pPr>
            <a:endParaRPr lang="de-DE" sz="1800" dirty="0"/>
          </a:p>
          <a:p>
            <a:pPr marL="171450" indent="-171450">
              <a:lnSpc>
                <a:spcPct val="150000"/>
              </a:lnSpc>
              <a:buFont typeface="Wingdings" pitchFamily="2" charset="2"/>
              <a:buChar char="§"/>
            </a:pPr>
            <a:endParaRPr lang="de-DE" sz="1800" dirty="0"/>
          </a:p>
          <a:p>
            <a:pPr>
              <a:lnSpc>
                <a:spcPct val="150000"/>
              </a:lnSpc>
            </a:pPr>
            <a:endParaRPr lang="de-DE" sz="1800" dirty="0"/>
          </a:p>
          <a:p>
            <a:pPr marL="171450" indent="-171450">
              <a:buFont typeface="Wingdings" pitchFamily="2" charset="2"/>
              <a:buChar char="§"/>
            </a:pPr>
            <a:endParaRPr lang="de-DE" sz="1800" dirty="0"/>
          </a:p>
        </p:txBody>
      </p:sp>
      <p:sp>
        <p:nvSpPr>
          <p:cNvPr id="7" name="TextBox 6">
            <a:extLst>
              <a:ext uri="{FF2B5EF4-FFF2-40B4-BE49-F238E27FC236}">
                <a16:creationId xmlns:a16="http://schemas.microsoft.com/office/drawing/2014/main" id="{8C437101-9A5E-3947-A181-1B71972E7ED0}"/>
              </a:ext>
            </a:extLst>
          </p:cNvPr>
          <p:cNvSpPr txBox="1"/>
          <p:nvPr/>
        </p:nvSpPr>
        <p:spPr>
          <a:xfrm>
            <a:off x="438199" y="1476315"/>
            <a:ext cx="2163233" cy="400110"/>
          </a:xfrm>
          <a:prstGeom prst="rect">
            <a:avLst/>
          </a:prstGeom>
          <a:noFill/>
        </p:spPr>
        <p:txBody>
          <a:bodyPr wrap="square" rtlCol="0">
            <a:spAutoFit/>
          </a:bodyPr>
          <a:lstStyle/>
          <a:p>
            <a:r>
              <a:rPr lang="en-GB" sz="2000" b="1" dirty="0">
                <a:solidFill>
                  <a:schemeClr val="accent4">
                    <a:lumMod val="50000"/>
                  </a:schemeClr>
                </a:solidFill>
                <a:latin typeface="Poppins" pitchFamily="2" charset="77"/>
                <a:cs typeface="Poppins" pitchFamily="2" charset="77"/>
              </a:rPr>
              <a:t>Thus, for 2023:</a:t>
            </a:r>
          </a:p>
        </p:txBody>
      </p:sp>
    </p:spTree>
    <p:extLst>
      <p:ext uri="{BB962C8B-B14F-4D97-AF65-F5344CB8AC3E}">
        <p14:creationId xmlns:p14="http://schemas.microsoft.com/office/powerpoint/2010/main" val="33092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955834"/>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Meandering to a</a:t>
            </a:r>
            <a:r>
              <a:rPr kumimoji="0" lang="en-US" sz="2200" b="1" i="0" u="none" strike="noStrike" kern="0" cap="none" spc="0" normalizeH="0" baseline="0" noProof="0" dirty="0">
                <a:ln>
                  <a:noFill/>
                </a:ln>
                <a:solidFill>
                  <a:schemeClr val="accent4">
                    <a:lumMod val="50000"/>
                  </a:schemeClr>
                </a:solidFill>
                <a:effectLst/>
                <a:uLnTx/>
                <a:uFillTx/>
                <a:latin typeface="Poppins" panose="00000500000000000000" pitchFamily="2" charset="0"/>
                <a:ea typeface="League Spartan" charset="0"/>
                <a:cs typeface="Poppins" panose="00000500000000000000" pitchFamily="2" charset="0"/>
              </a:rPr>
              <a:t> new normal: Sectoral focus </a:t>
            </a:r>
            <a:endParaRPr lang="de-DE" sz="2200" b="1" dirty="0">
              <a:solidFill>
                <a:schemeClr val="accent4">
                  <a:lumMod val="50000"/>
                </a:schemeClr>
              </a:solidFill>
            </a:endParaRPr>
          </a:p>
        </p:txBody>
      </p:sp>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805226"/>
            <a:ext cx="9550400" cy="4678204"/>
          </a:xfrm>
        </p:spPr>
        <p:txBody>
          <a:bodyPr/>
          <a:lstStyle/>
          <a:p>
            <a:pPr algn="just">
              <a:lnSpc>
                <a:spcPct val="150000"/>
              </a:lnSpc>
            </a:pPr>
            <a:r>
              <a:rPr lang="de-DE" sz="1600" dirty="0">
                <a:solidFill>
                  <a:schemeClr val="accent4">
                    <a:lumMod val="50000"/>
                  </a:schemeClr>
                </a:solidFill>
              </a:rPr>
              <a:t>These </a:t>
            </a:r>
            <a:r>
              <a:rPr lang="de-DE" sz="1600" dirty="0" err="1">
                <a:solidFill>
                  <a:schemeClr val="accent4">
                    <a:lumMod val="50000"/>
                  </a:schemeClr>
                </a:solidFill>
              </a:rPr>
              <a:t>already</a:t>
            </a:r>
            <a:r>
              <a:rPr lang="de-DE" sz="1600" dirty="0">
                <a:solidFill>
                  <a:schemeClr val="accent4">
                    <a:lumMod val="50000"/>
                  </a:schemeClr>
                </a:solidFill>
              </a:rPr>
              <a:t> </a:t>
            </a:r>
            <a:r>
              <a:rPr lang="de-DE" sz="1600" dirty="0" err="1">
                <a:solidFill>
                  <a:schemeClr val="accent4">
                    <a:lumMod val="50000"/>
                  </a:schemeClr>
                </a:solidFill>
              </a:rPr>
              <a:t>reflect</a:t>
            </a:r>
            <a:r>
              <a:rPr lang="de-DE" sz="1600" dirty="0">
                <a:solidFill>
                  <a:schemeClr val="accent4">
                    <a:lumMod val="50000"/>
                  </a:schemeClr>
                </a:solidFill>
              </a:rPr>
              <a:t> global </a:t>
            </a:r>
            <a:r>
              <a:rPr lang="de-DE" sz="1600" dirty="0" err="1">
                <a:solidFill>
                  <a:schemeClr val="accent4">
                    <a:lumMod val="50000"/>
                  </a:schemeClr>
                </a:solidFill>
              </a:rPr>
              <a:t>developments</a:t>
            </a:r>
            <a:r>
              <a:rPr lang="de-DE" sz="1600" dirty="0">
                <a:solidFill>
                  <a:schemeClr val="accent4">
                    <a:lumMod val="50000"/>
                  </a:schemeClr>
                </a:solidFill>
              </a:rPr>
              <a:t> (</a:t>
            </a:r>
            <a:r>
              <a:rPr lang="de-DE" sz="1600" dirty="0" err="1">
                <a:solidFill>
                  <a:schemeClr val="accent4">
                    <a:lumMod val="50000"/>
                  </a:schemeClr>
                </a:solidFill>
              </a:rPr>
              <a:t>geopolitical</a:t>
            </a:r>
            <a:r>
              <a:rPr lang="de-DE" sz="1600" dirty="0">
                <a:solidFill>
                  <a:schemeClr val="accent4">
                    <a:lumMod val="50000"/>
                  </a:schemeClr>
                </a:solidFill>
              </a:rPr>
              <a:t> </a:t>
            </a:r>
            <a:r>
              <a:rPr lang="de-DE" sz="1600" dirty="0" err="1">
                <a:solidFill>
                  <a:schemeClr val="accent4">
                    <a:lumMod val="50000"/>
                  </a:schemeClr>
                </a:solidFill>
              </a:rPr>
              <a:t>tensions</a:t>
            </a:r>
            <a:r>
              <a:rPr lang="de-DE" sz="1600" dirty="0">
                <a:solidFill>
                  <a:schemeClr val="accent4">
                    <a:lumMod val="50000"/>
                  </a:schemeClr>
                </a:solidFill>
              </a:rPr>
              <a:t>), regional </a:t>
            </a:r>
            <a:r>
              <a:rPr lang="de-DE" sz="1600" dirty="0" err="1">
                <a:solidFill>
                  <a:schemeClr val="accent4">
                    <a:lumMod val="50000"/>
                  </a:schemeClr>
                </a:solidFill>
              </a:rPr>
              <a:t>developments</a:t>
            </a:r>
            <a:r>
              <a:rPr lang="de-DE" sz="1600" dirty="0">
                <a:solidFill>
                  <a:schemeClr val="accent4">
                    <a:lumMod val="50000"/>
                  </a:schemeClr>
                </a:solidFill>
              </a:rPr>
              <a:t> (</a:t>
            </a:r>
            <a:r>
              <a:rPr lang="de-DE" sz="1600" dirty="0" err="1">
                <a:solidFill>
                  <a:schemeClr val="accent4">
                    <a:lumMod val="50000"/>
                  </a:schemeClr>
                </a:solidFill>
              </a:rPr>
              <a:t>trade</a:t>
            </a:r>
            <a:r>
              <a:rPr lang="de-DE" sz="1600" dirty="0">
                <a:solidFill>
                  <a:schemeClr val="accent4">
                    <a:lumMod val="50000"/>
                  </a:schemeClr>
                </a:solidFill>
              </a:rPr>
              <a:t> </a:t>
            </a:r>
            <a:r>
              <a:rPr lang="de-DE" sz="1600" dirty="0" err="1">
                <a:solidFill>
                  <a:schemeClr val="accent4">
                    <a:lumMod val="50000"/>
                  </a:schemeClr>
                </a:solidFill>
              </a:rPr>
              <a:t>and</a:t>
            </a:r>
            <a:r>
              <a:rPr lang="de-DE" sz="1600" dirty="0">
                <a:solidFill>
                  <a:schemeClr val="accent4">
                    <a:lumMod val="50000"/>
                  </a:schemeClr>
                </a:solidFill>
              </a:rPr>
              <a:t> </a:t>
            </a:r>
            <a:r>
              <a:rPr lang="de-DE" sz="1600" dirty="0" err="1">
                <a:solidFill>
                  <a:schemeClr val="accent4">
                    <a:lumMod val="50000"/>
                  </a:schemeClr>
                </a:solidFill>
              </a:rPr>
              <a:t>investment</a:t>
            </a:r>
            <a:r>
              <a:rPr lang="de-DE" sz="1600" dirty="0">
                <a:solidFill>
                  <a:schemeClr val="accent4">
                    <a:lumMod val="50000"/>
                  </a:schemeClr>
                </a:solidFill>
              </a:rPr>
              <a:t> </a:t>
            </a:r>
            <a:r>
              <a:rPr lang="de-DE" sz="1600" dirty="0" err="1">
                <a:solidFill>
                  <a:schemeClr val="accent4">
                    <a:lumMod val="50000"/>
                  </a:schemeClr>
                </a:solidFill>
              </a:rPr>
              <a:t>agreements</a:t>
            </a:r>
            <a:r>
              <a:rPr lang="de-DE" sz="1600" dirty="0">
                <a:solidFill>
                  <a:schemeClr val="accent4">
                    <a:lumMod val="50000"/>
                  </a:schemeClr>
                </a:solidFill>
              </a:rPr>
              <a:t>) </a:t>
            </a:r>
            <a:r>
              <a:rPr lang="de-DE" sz="1600" dirty="0" err="1">
                <a:solidFill>
                  <a:schemeClr val="accent4">
                    <a:lumMod val="50000"/>
                  </a:schemeClr>
                </a:solidFill>
              </a:rPr>
              <a:t>and</a:t>
            </a:r>
            <a:r>
              <a:rPr lang="de-DE" sz="1600" dirty="0">
                <a:solidFill>
                  <a:schemeClr val="accent4">
                    <a:lumMod val="50000"/>
                  </a:schemeClr>
                </a:solidFill>
              </a:rPr>
              <a:t> </a:t>
            </a:r>
            <a:r>
              <a:rPr lang="de-DE" sz="1600" dirty="0" err="1">
                <a:solidFill>
                  <a:schemeClr val="accent4">
                    <a:lumMod val="50000"/>
                  </a:schemeClr>
                </a:solidFill>
              </a:rPr>
              <a:t>domestic</a:t>
            </a:r>
            <a:r>
              <a:rPr lang="de-DE" sz="1600" dirty="0">
                <a:solidFill>
                  <a:schemeClr val="accent4">
                    <a:lumMod val="50000"/>
                  </a:schemeClr>
                </a:solidFill>
              </a:rPr>
              <a:t> </a:t>
            </a:r>
            <a:r>
              <a:rPr lang="de-DE" sz="1600" dirty="0" err="1">
                <a:solidFill>
                  <a:schemeClr val="accent4">
                    <a:lumMod val="50000"/>
                  </a:schemeClr>
                </a:solidFill>
              </a:rPr>
              <a:t>policy</a:t>
            </a:r>
            <a:r>
              <a:rPr lang="de-DE" sz="1600" dirty="0">
                <a:solidFill>
                  <a:schemeClr val="accent4">
                    <a:lumMod val="50000"/>
                  </a:schemeClr>
                </a:solidFill>
              </a:rPr>
              <a:t> </a:t>
            </a:r>
            <a:r>
              <a:rPr lang="de-DE" sz="1600" dirty="0" err="1">
                <a:solidFill>
                  <a:schemeClr val="accent4">
                    <a:lumMod val="50000"/>
                  </a:schemeClr>
                </a:solidFill>
              </a:rPr>
              <a:t>changes</a:t>
            </a:r>
            <a:r>
              <a:rPr lang="de-DE" sz="1600" dirty="0">
                <a:solidFill>
                  <a:schemeClr val="accent4">
                    <a:lumMod val="50000"/>
                  </a:schemeClr>
                </a:solidFill>
              </a:rPr>
              <a:t>. </a:t>
            </a:r>
          </a:p>
          <a:p>
            <a:pPr algn="just">
              <a:lnSpc>
                <a:spcPct val="150000"/>
              </a:lnSpc>
            </a:pPr>
            <a:endParaRPr lang="de-DE" sz="1600" dirty="0">
              <a:solidFill>
                <a:schemeClr val="accent4">
                  <a:lumMod val="50000"/>
                </a:schemeClr>
              </a:solidFill>
            </a:endParaRPr>
          </a:p>
          <a:p>
            <a:pPr algn="just">
              <a:lnSpc>
                <a:spcPct val="150000"/>
              </a:lnSpc>
            </a:pPr>
            <a:r>
              <a:rPr lang="de-DE" sz="1600" dirty="0">
                <a:solidFill>
                  <a:schemeClr val="accent4">
                    <a:lumMod val="50000"/>
                  </a:schemeClr>
                </a:solidFill>
              </a:rPr>
              <a:t>The </a:t>
            </a:r>
            <a:r>
              <a:rPr lang="de-DE" sz="1600" dirty="0" err="1">
                <a:solidFill>
                  <a:schemeClr val="accent4">
                    <a:lumMod val="50000"/>
                  </a:schemeClr>
                </a:solidFill>
              </a:rPr>
              <a:t>main</a:t>
            </a:r>
            <a:r>
              <a:rPr lang="de-DE" sz="1600" dirty="0">
                <a:solidFill>
                  <a:schemeClr val="accent4">
                    <a:lumMod val="50000"/>
                  </a:schemeClr>
                </a:solidFill>
              </a:rPr>
              <a:t> </a:t>
            </a:r>
            <a:r>
              <a:rPr lang="de-DE" sz="1600" dirty="0" err="1">
                <a:solidFill>
                  <a:schemeClr val="accent4">
                    <a:lumMod val="50000"/>
                  </a:schemeClr>
                </a:solidFill>
              </a:rPr>
              <a:t>sectors</a:t>
            </a:r>
            <a:r>
              <a:rPr lang="de-DE" sz="1600" dirty="0">
                <a:solidFill>
                  <a:schemeClr val="accent4">
                    <a:lumMod val="50000"/>
                  </a:schemeClr>
                </a:solidFill>
              </a:rPr>
              <a:t> </a:t>
            </a:r>
            <a:r>
              <a:rPr lang="de-DE" sz="1600" dirty="0" err="1">
                <a:solidFill>
                  <a:schemeClr val="accent4">
                    <a:lumMod val="50000"/>
                  </a:schemeClr>
                </a:solidFill>
              </a:rPr>
              <a:t>of</a:t>
            </a:r>
            <a:r>
              <a:rPr lang="de-DE" sz="1600" dirty="0">
                <a:solidFill>
                  <a:schemeClr val="accent4">
                    <a:lumMod val="50000"/>
                  </a:schemeClr>
                </a:solidFill>
              </a:rPr>
              <a:t> </a:t>
            </a:r>
            <a:r>
              <a:rPr lang="de-DE" sz="1600" dirty="0" err="1">
                <a:solidFill>
                  <a:schemeClr val="accent4">
                    <a:lumMod val="50000"/>
                  </a:schemeClr>
                </a:solidFill>
              </a:rPr>
              <a:t>the</a:t>
            </a:r>
            <a:r>
              <a:rPr lang="de-DE" sz="1600" dirty="0">
                <a:solidFill>
                  <a:schemeClr val="accent4">
                    <a:lumMod val="50000"/>
                  </a:schemeClr>
                </a:solidFill>
              </a:rPr>
              <a:t> post-</a:t>
            </a:r>
            <a:r>
              <a:rPr lang="de-DE" sz="1600" dirty="0" err="1">
                <a:solidFill>
                  <a:schemeClr val="accent4">
                    <a:lumMod val="50000"/>
                  </a:schemeClr>
                </a:solidFill>
              </a:rPr>
              <a:t>pandemic</a:t>
            </a:r>
            <a:r>
              <a:rPr lang="de-DE" sz="1600" dirty="0">
                <a:solidFill>
                  <a:schemeClr val="accent4">
                    <a:lumMod val="50000"/>
                  </a:schemeClr>
                </a:solidFill>
              </a:rPr>
              <a:t> FDI </a:t>
            </a:r>
            <a:r>
              <a:rPr lang="de-DE" sz="1600" dirty="0" err="1">
                <a:solidFill>
                  <a:schemeClr val="accent4">
                    <a:lumMod val="50000"/>
                  </a:schemeClr>
                </a:solidFill>
              </a:rPr>
              <a:t>landscape</a:t>
            </a:r>
            <a:r>
              <a:rPr lang="de-DE" sz="1600" dirty="0">
                <a:solidFill>
                  <a:schemeClr val="accent4">
                    <a:lumMod val="50000"/>
                  </a:schemeClr>
                </a:solidFill>
              </a:rPr>
              <a:t> </a:t>
            </a:r>
            <a:r>
              <a:rPr lang="de-DE" sz="1600" dirty="0" err="1">
                <a:solidFill>
                  <a:schemeClr val="accent4">
                    <a:lumMod val="50000"/>
                  </a:schemeClr>
                </a:solidFill>
              </a:rPr>
              <a:t>can</a:t>
            </a:r>
            <a:r>
              <a:rPr lang="de-DE" sz="1600" dirty="0">
                <a:solidFill>
                  <a:schemeClr val="accent4">
                    <a:lumMod val="50000"/>
                  </a:schemeClr>
                </a:solidFill>
              </a:rPr>
              <a:t> </a:t>
            </a:r>
            <a:r>
              <a:rPr lang="de-DE" sz="1600" dirty="0" err="1">
                <a:solidFill>
                  <a:schemeClr val="accent4">
                    <a:lumMod val="50000"/>
                  </a:schemeClr>
                </a:solidFill>
              </a:rPr>
              <a:t>be</a:t>
            </a:r>
            <a:r>
              <a:rPr lang="de-DE" sz="1600" dirty="0">
                <a:solidFill>
                  <a:schemeClr val="accent4">
                    <a:lumMod val="50000"/>
                  </a:schemeClr>
                </a:solidFill>
              </a:rPr>
              <a:t> </a:t>
            </a:r>
            <a:r>
              <a:rPr lang="de-DE" sz="1600" dirty="0" err="1">
                <a:solidFill>
                  <a:schemeClr val="accent4">
                    <a:lumMod val="50000"/>
                  </a:schemeClr>
                </a:solidFill>
              </a:rPr>
              <a:t>selected</a:t>
            </a:r>
            <a:r>
              <a:rPr lang="de-DE" sz="1600" dirty="0">
                <a:solidFill>
                  <a:schemeClr val="accent4">
                    <a:lumMod val="50000"/>
                  </a:schemeClr>
                </a:solidFill>
              </a:rPr>
              <a:t> in </a:t>
            </a:r>
            <a:r>
              <a:rPr lang="de-DE" sz="1600" dirty="0" err="1">
                <a:solidFill>
                  <a:schemeClr val="accent4">
                    <a:lumMod val="50000"/>
                  </a:schemeClr>
                </a:solidFill>
              </a:rPr>
              <a:t>conjunction</a:t>
            </a:r>
            <a:r>
              <a:rPr lang="de-DE" sz="1600" dirty="0">
                <a:solidFill>
                  <a:schemeClr val="accent4">
                    <a:lumMod val="50000"/>
                  </a:schemeClr>
                </a:solidFill>
              </a:rPr>
              <a:t> </a:t>
            </a:r>
            <a:r>
              <a:rPr lang="de-DE" sz="1600" dirty="0" err="1">
                <a:solidFill>
                  <a:schemeClr val="accent4">
                    <a:lumMod val="50000"/>
                  </a:schemeClr>
                </a:solidFill>
              </a:rPr>
              <a:t>with</a:t>
            </a:r>
            <a:r>
              <a:rPr lang="de-DE" sz="1600" dirty="0">
                <a:solidFill>
                  <a:schemeClr val="accent4">
                    <a:lumMod val="50000"/>
                  </a:schemeClr>
                </a:solidFill>
              </a:rPr>
              <a:t> national </a:t>
            </a:r>
            <a:r>
              <a:rPr lang="de-DE" sz="1600" dirty="0" err="1">
                <a:solidFill>
                  <a:schemeClr val="accent4">
                    <a:lumMod val="50000"/>
                  </a:schemeClr>
                </a:solidFill>
              </a:rPr>
              <a:t>developmental</a:t>
            </a:r>
            <a:r>
              <a:rPr lang="de-DE" sz="1600" dirty="0">
                <a:solidFill>
                  <a:schemeClr val="accent4">
                    <a:lumMod val="50000"/>
                  </a:schemeClr>
                </a:solidFill>
              </a:rPr>
              <a:t> </a:t>
            </a:r>
            <a:r>
              <a:rPr lang="de-DE" sz="1600" dirty="0" err="1">
                <a:solidFill>
                  <a:schemeClr val="accent4">
                    <a:lumMod val="50000"/>
                  </a:schemeClr>
                </a:solidFill>
              </a:rPr>
              <a:t>strategies</a:t>
            </a:r>
            <a:r>
              <a:rPr lang="de-DE" sz="1600" dirty="0">
                <a:solidFill>
                  <a:schemeClr val="accent4">
                    <a:lumMod val="50000"/>
                  </a:schemeClr>
                </a:solidFill>
              </a:rPr>
              <a:t> </a:t>
            </a:r>
            <a:r>
              <a:rPr lang="de-DE" sz="1600" dirty="0" err="1">
                <a:solidFill>
                  <a:schemeClr val="accent4">
                    <a:lumMod val="50000"/>
                  </a:schemeClr>
                </a:solidFill>
              </a:rPr>
              <a:t>and</a:t>
            </a:r>
            <a:r>
              <a:rPr lang="de-DE" sz="1600" dirty="0">
                <a:solidFill>
                  <a:schemeClr val="accent4">
                    <a:lumMod val="50000"/>
                  </a:schemeClr>
                </a:solidFill>
              </a:rPr>
              <a:t> </a:t>
            </a:r>
            <a:r>
              <a:rPr lang="de-DE" sz="1600" dirty="0" err="1">
                <a:solidFill>
                  <a:schemeClr val="accent4">
                    <a:lumMod val="50000"/>
                  </a:schemeClr>
                </a:solidFill>
              </a:rPr>
              <a:t>economic</a:t>
            </a:r>
            <a:r>
              <a:rPr lang="de-DE" sz="1600" dirty="0">
                <a:solidFill>
                  <a:schemeClr val="accent4">
                    <a:lumMod val="50000"/>
                  </a:schemeClr>
                </a:solidFill>
              </a:rPr>
              <a:t> </a:t>
            </a:r>
            <a:r>
              <a:rPr lang="de-DE" sz="1600" dirty="0" err="1">
                <a:solidFill>
                  <a:schemeClr val="accent4">
                    <a:lumMod val="50000"/>
                  </a:schemeClr>
                </a:solidFill>
              </a:rPr>
              <a:t>conditions</a:t>
            </a:r>
            <a:r>
              <a:rPr lang="de-DE" sz="1600" dirty="0">
                <a:solidFill>
                  <a:schemeClr val="accent4">
                    <a:lumMod val="50000"/>
                  </a:schemeClr>
                </a:solidFill>
              </a:rPr>
              <a:t> </a:t>
            </a:r>
            <a:r>
              <a:rPr lang="de-DE" sz="1600" dirty="0" err="1">
                <a:solidFill>
                  <a:schemeClr val="accent4">
                    <a:lumMod val="50000"/>
                  </a:schemeClr>
                </a:solidFill>
              </a:rPr>
              <a:t>and</a:t>
            </a:r>
            <a:r>
              <a:rPr lang="de-DE" sz="1600" dirty="0">
                <a:solidFill>
                  <a:schemeClr val="accent4">
                    <a:lumMod val="50000"/>
                  </a:schemeClr>
                </a:solidFill>
              </a:rPr>
              <a:t> </a:t>
            </a:r>
            <a:r>
              <a:rPr lang="de-DE" sz="1600" dirty="0" err="1">
                <a:solidFill>
                  <a:schemeClr val="accent4">
                    <a:lumMod val="50000"/>
                  </a:schemeClr>
                </a:solidFill>
              </a:rPr>
              <a:t>composition</a:t>
            </a:r>
            <a:r>
              <a:rPr lang="de-DE" sz="1600" dirty="0">
                <a:solidFill>
                  <a:schemeClr val="accent4">
                    <a:lumMod val="50000"/>
                  </a:schemeClr>
                </a:solidFill>
              </a:rPr>
              <a:t> </a:t>
            </a:r>
            <a:r>
              <a:rPr lang="de-DE" sz="1600" dirty="0" err="1">
                <a:solidFill>
                  <a:schemeClr val="accent4">
                    <a:lumMod val="50000"/>
                  </a:schemeClr>
                </a:solidFill>
              </a:rPr>
              <a:t>of</a:t>
            </a:r>
            <a:r>
              <a:rPr lang="de-DE" sz="1600" dirty="0">
                <a:solidFill>
                  <a:schemeClr val="accent4">
                    <a:lumMod val="50000"/>
                  </a:schemeClr>
                </a:solidFill>
              </a:rPr>
              <a:t> individual </a:t>
            </a:r>
            <a:r>
              <a:rPr lang="de-DE" sz="1600" dirty="0" err="1">
                <a:solidFill>
                  <a:schemeClr val="accent4">
                    <a:lumMod val="50000"/>
                  </a:schemeClr>
                </a:solidFill>
              </a:rPr>
              <a:t>economies</a:t>
            </a:r>
            <a:r>
              <a:rPr lang="de-DE" sz="1600" dirty="0">
                <a:solidFill>
                  <a:schemeClr val="accent4">
                    <a:lumMod val="50000"/>
                  </a:schemeClr>
                </a:solidFill>
              </a:rPr>
              <a:t>. </a:t>
            </a:r>
          </a:p>
          <a:p>
            <a:pPr algn="just">
              <a:lnSpc>
                <a:spcPct val="150000"/>
              </a:lnSpc>
            </a:pPr>
            <a:endParaRPr lang="de-DE" sz="1600" dirty="0">
              <a:solidFill>
                <a:schemeClr val="accent4">
                  <a:lumMod val="50000"/>
                </a:schemeClr>
              </a:solidFill>
            </a:endParaRPr>
          </a:p>
          <a:p>
            <a:pPr algn="just">
              <a:lnSpc>
                <a:spcPct val="150000"/>
              </a:lnSpc>
            </a:pPr>
            <a:r>
              <a:rPr lang="de-DE" sz="1600" dirty="0">
                <a:solidFill>
                  <a:schemeClr val="accent4">
                    <a:lumMod val="50000"/>
                  </a:schemeClr>
                </a:solidFill>
              </a:rPr>
              <a:t>COMESA Member States </a:t>
            </a:r>
            <a:r>
              <a:rPr lang="de-DE" sz="1600" dirty="0" err="1">
                <a:solidFill>
                  <a:schemeClr val="accent4">
                    <a:lumMod val="50000"/>
                  </a:schemeClr>
                </a:solidFill>
              </a:rPr>
              <a:t>can</a:t>
            </a:r>
            <a:r>
              <a:rPr lang="de-DE" sz="1600" dirty="0">
                <a:solidFill>
                  <a:schemeClr val="accent4">
                    <a:lumMod val="50000"/>
                  </a:schemeClr>
                </a:solidFill>
              </a:rPr>
              <a:t> </a:t>
            </a:r>
            <a:r>
              <a:rPr lang="de-DE" sz="1600" dirty="0" err="1">
                <a:solidFill>
                  <a:schemeClr val="accent4">
                    <a:lumMod val="50000"/>
                  </a:schemeClr>
                </a:solidFill>
              </a:rPr>
              <a:t>draw</a:t>
            </a:r>
            <a:r>
              <a:rPr lang="de-DE" sz="1600" dirty="0">
                <a:solidFill>
                  <a:schemeClr val="accent4">
                    <a:lumMod val="50000"/>
                  </a:schemeClr>
                </a:solidFill>
              </a:rPr>
              <a:t> on relevant </a:t>
            </a:r>
            <a:r>
              <a:rPr lang="de-DE" sz="1600" dirty="0" err="1">
                <a:solidFill>
                  <a:schemeClr val="accent4">
                    <a:lumMod val="50000"/>
                  </a:schemeClr>
                </a:solidFill>
              </a:rPr>
              <a:t>sectors</a:t>
            </a:r>
            <a:r>
              <a:rPr lang="de-DE" sz="1600" dirty="0">
                <a:solidFill>
                  <a:schemeClr val="accent4">
                    <a:lumMod val="50000"/>
                  </a:schemeClr>
                </a:solidFill>
              </a:rPr>
              <a:t> </a:t>
            </a:r>
            <a:r>
              <a:rPr lang="de-DE" sz="1600" dirty="0" err="1">
                <a:solidFill>
                  <a:schemeClr val="accent4">
                    <a:lumMod val="50000"/>
                  </a:schemeClr>
                </a:solidFill>
              </a:rPr>
              <a:t>meeting</a:t>
            </a:r>
            <a:r>
              <a:rPr lang="de-DE" sz="1600" dirty="0">
                <a:solidFill>
                  <a:schemeClr val="accent4">
                    <a:lumMod val="50000"/>
                  </a:schemeClr>
                </a:solidFill>
              </a:rPr>
              <a:t> </a:t>
            </a:r>
            <a:r>
              <a:rPr lang="de-DE" sz="1600" dirty="0" err="1">
                <a:solidFill>
                  <a:schemeClr val="accent4">
                    <a:lumMod val="50000"/>
                  </a:schemeClr>
                </a:solidFill>
              </a:rPr>
              <a:t>their</a:t>
            </a:r>
            <a:r>
              <a:rPr lang="de-DE" sz="1600" dirty="0">
                <a:solidFill>
                  <a:schemeClr val="accent4">
                    <a:lumMod val="50000"/>
                  </a:schemeClr>
                </a:solidFill>
              </a:rPr>
              <a:t> </a:t>
            </a:r>
            <a:r>
              <a:rPr lang="de-DE" sz="1600" dirty="0" err="1">
                <a:solidFill>
                  <a:schemeClr val="accent4">
                    <a:lumMod val="50000"/>
                  </a:schemeClr>
                </a:solidFill>
              </a:rPr>
              <a:t>strategy</a:t>
            </a:r>
            <a:r>
              <a:rPr lang="de-DE" sz="1600" dirty="0">
                <a:solidFill>
                  <a:schemeClr val="accent4">
                    <a:lumMod val="50000"/>
                  </a:schemeClr>
                </a:solidFill>
              </a:rPr>
              <a:t> </a:t>
            </a:r>
            <a:r>
              <a:rPr lang="de-DE" sz="1600" dirty="0" err="1">
                <a:solidFill>
                  <a:schemeClr val="accent4">
                    <a:lumMod val="50000"/>
                  </a:schemeClr>
                </a:solidFill>
              </a:rPr>
              <a:t>and</a:t>
            </a:r>
            <a:r>
              <a:rPr lang="de-DE" sz="1600" dirty="0">
                <a:solidFill>
                  <a:schemeClr val="accent4">
                    <a:lumMod val="50000"/>
                  </a:schemeClr>
                </a:solidFill>
              </a:rPr>
              <a:t> </a:t>
            </a:r>
            <a:r>
              <a:rPr lang="de-DE" sz="1600" dirty="0" err="1">
                <a:solidFill>
                  <a:schemeClr val="accent4">
                    <a:lumMod val="50000"/>
                  </a:schemeClr>
                </a:solidFill>
              </a:rPr>
              <a:t>demand</a:t>
            </a:r>
            <a:r>
              <a:rPr lang="de-DE" sz="1600" dirty="0">
                <a:solidFill>
                  <a:schemeClr val="accent4">
                    <a:lumMod val="50000"/>
                  </a:schemeClr>
                </a:solidFill>
              </a:rPr>
              <a:t> </a:t>
            </a:r>
            <a:r>
              <a:rPr lang="de-DE" sz="1600" dirty="0" err="1">
                <a:solidFill>
                  <a:schemeClr val="accent4">
                    <a:lumMod val="50000"/>
                  </a:schemeClr>
                </a:solidFill>
              </a:rPr>
              <a:t>and</a:t>
            </a:r>
            <a:r>
              <a:rPr lang="de-DE" sz="1600" dirty="0">
                <a:solidFill>
                  <a:schemeClr val="accent4">
                    <a:lumMod val="50000"/>
                  </a:schemeClr>
                </a:solidFill>
              </a:rPr>
              <a:t> </a:t>
            </a:r>
            <a:r>
              <a:rPr lang="de-DE" sz="1600" dirty="0" err="1">
                <a:solidFill>
                  <a:schemeClr val="accent4">
                    <a:lumMod val="50000"/>
                  </a:schemeClr>
                </a:solidFill>
              </a:rPr>
              <a:t>move</a:t>
            </a:r>
            <a:r>
              <a:rPr lang="de-DE" sz="1600" dirty="0">
                <a:solidFill>
                  <a:schemeClr val="accent4">
                    <a:lumMod val="50000"/>
                  </a:schemeClr>
                </a:solidFill>
              </a:rPr>
              <a:t> </a:t>
            </a:r>
            <a:r>
              <a:rPr lang="de-DE" sz="1600" dirty="0" err="1">
                <a:solidFill>
                  <a:schemeClr val="accent4">
                    <a:lumMod val="50000"/>
                  </a:schemeClr>
                </a:solidFill>
              </a:rPr>
              <a:t>forward</a:t>
            </a:r>
            <a:r>
              <a:rPr lang="de-DE" sz="1600" dirty="0">
                <a:solidFill>
                  <a:schemeClr val="accent4">
                    <a:lumMod val="50000"/>
                  </a:schemeClr>
                </a:solidFill>
              </a:rPr>
              <a:t> on </a:t>
            </a:r>
            <a:r>
              <a:rPr lang="de-DE" sz="1600" dirty="0" err="1">
                <a:solidFill>
                  <a:schemeClr val="accent4">
                    <a:lumMod val="50000"/>
                  </a:schemeClr>
                </a:solidFill>
              </a:rPr>
              <a:t>the</a:t>
            </a:r>
            <a:r>
              <a:rPr lang="de-DE" sz="1600" dirty="0">
                <a:solidFill>
                  <a:schemeClr val="accent4">
                    <a:lumMod val="50000"/>
                  </a:schemeClr>
                </a:solidFill>
              </a:rPr>
              <a:t> </a:t>
            </a:r>
            <a:r>
              <a:rPr lang="de-DE" sz="1600" dirty="0" err="1">
                <a:solidFill>
                  <a:schemeClr val="accent4">
                    <a:lumMod val="50000"/>
                  </a:schemeClr>
                </a:solidFill>
              </a:rPr>
              <a:t>sectoral</a:t>
            </a:r>
            <a:r>
              <a:rPr lang="de-DE" sz="1600" dirty="0">
                <a:solidFill>
                  <a:schemeClr val="accent4">
                    <a:lumMod val="50000"/>
                  </a:schemeClr>
                </a:solidFill>
              </a:rPr>
              <a:t> </a:t>
            </a:r>
            <a:r>
              <a:rPr lang="de-DE" sz="1600" dirty="0" err="1">
                <a:solidFill>
                  <a:schemeClr val="accent4">
                    <a:lumMod val="50000"/>
                  </a:schemeClr>
                </a:solidFill>
              </a:rPr>
              <a:t>ladder</a:t>
            </a:r>
            <a:r>
              <a:rPr lang="de-DE" sz="1600" dirty="0">
                <a:solidFill>
                  <a:schemeClr val="accent4">
                    <a:lumMod val="50000"/>
                  </a:schemeClr>
                </a:solidFill>
              </a:rPr>
              <a:t> </a:t>
            </a:r>
            <a:r>
              <a:rPr lang="de-DE" sz="1600" dirty="0" err="1">
                <a:solidFill>
                  <a:schemeClr val="accent4">
                    <a:lumMod val="50000"/>
                  </a:schemeClr>
                </a:solidFill>
              </a:rPr>
              <a:t>accordingly</a:t>
            </a:r>
            <a:r>
              <a:rPr lang="de-DE" sz="1600" dirty="0">
                <a:solidFill>
                  <a:schemeClr val="accent4">
                    <a:lumMod val="50000"/>
                  </a:schemeClr>
                </a:solidFill>
              </a:rPr>
              <a:t>. </a:t>
            </a:r>
          </a:p>
          <a:p>
            <a:pPr algn="just">
              <a:lnSpc>
                <a:spcPct val="150000"/>
              </a:lnSpc>
            </a:pPr>
            <a:endParaRPr lang="de-DE" sz="1600" dirty="0">
              <a:solidFill>
                <a:schemeClr val="accent4">
                  <a:lumMod val="50000"/>
                </a:schemeClr>
              </a:solidFill>
            </a:endParaRPr>
          </a:p>
          <a:p>
            <a:pPr algn="just">
              <a:lnSpc>
                <a:spcPct val="150000"/>
              </a:lnSpc>
            </a:pPr>
            <a:endParaRPr lang="de-DE" sz="1600" dirty="0">
              <a:solidFill>
                <a:schemeClr val="accent4">
                  <a:lumMod val="50000"/>
                </a:schemeClr>
              </a:solidFill>
            </a:endParaRPr>
          </a:p>
          <a:p>
            <a:pPr algn="just">
              <a:lnSpc>
                <a:spcPct val="150000"/>
              </a:lnSpc>
            </a:pPr>
            <a:endParaRPr lang="de-DE" sz="1600" dirty="0">
              <a:solidFill>
                <a:schemeClr val="accent4">
                  <a:lumMod val="50000"/>
                </a:schemeClr>
              </a:solidFill>
            </a:endParaRPr>
          </a:p>
          <a:p>
            <a:pPr marL="171450" indent="-171450" algn="just">
              <a:buFont typeface="Wingdings" pitchFamily="2" charset="2"/>
              <a:buChar char="§"/>
            </a:pPr>
            <a:endParaRPr lang="de-DE" sz="1600" dirty="0">
              <a:solidFill>
                <a:schemeClr val="accent4">
                  <a:lumMod val="50000"/>
                </a:schemeClr>
              </a:solidFill>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12</a:t>
            </a:fld>
            <a:endParaRPr lang="de-DE"/>
          </a:p>
        </p:txBody>
      </p:sp>
    </p:spTree>
    <p:extLst>
      <p:ext uri="{BB962C8B-B14F-4D97-AF65-F5344CB8AC3E}">
        <p14:creationId xmlns:p14="http://schemas.microsoft.com/office/powerpoint/2010/main" val="8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1004471"/>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necessary conditions </a:t>
            </a:r>
            <a:endParaRPr lang="de-DE" sz="2200" b="1" dirty="0">
              <a:solidFill>
                <a:schemeClr val="accent4">
                  <a:lumMod val="50000"/>
                </a:schemeClr>
              </a:solidFill>
            </a:endParaRPr>
          </a:p>
        </p:txBody>
      </p:sp>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305323"/>
            <a:ext cx="9398000" cy="1107996"/>
          </a:xfrm>
        </p:spPr>
        <p:txBody>
          <a:bodyPr/>
          <a:lstStyle/>
          <a:p>
            <a:pPr marL="285750" indent="-285750">
              <a:lnSpc>
                <a:spcPct val="150000"/>
              </a:lnSpc>
              <a:buFontTx/>
              <a:buChar char="-"/>
            </a:pPr>
            <a:endParaRPr lang="de-DE" sz="1800" dirty="0">
              <a:latin typeface="Poppins" pitchFamily="2" charset="77"/>
              <a:cs typeface="Poppins" pitchFamily="2" charset="77"/>
            </a:endParaRPr>
          </a:p>
          <a:p>
            <a:pPr>
              <a:lnSpc>
                <a:spcPct val="150000"/>
              </a:lnSpc>
            </a:pPr>
            <a:endParaRPr lang="de-DE" sz="1800" dirty="0">
              <a:latin typeface="Poppins" pitchFamily="2" charset="77"/>
              <a:cs typeface="Poppins" pitchFamily="2" charset="77"/>
            </a:endParaRPr>
          </a:p>
          <a:p>
            <a:pPr marL="171450" indent="-171450">
              <a:buFont typeface="Wingdings" pitchFamily="2" charset="2"/>
              <a:buChar char="§"/>
            </a:pPr>
            <a:endParaRPr lang="de-DE" sz="1800" dirty="0">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13</a:t>
            </a:fld>
            <a:endParaRPr lang="de-DE"/>
          </a:p>
        </p:txBody>
      </p:sp>
      <p:sp>
        <p:nvSpPr>
          <p:cNvPr id="8" name="TextBox 7">
            <a:extLst>
              <a:ext uri="{FF2B5EF4-FFF2-40B4-BE49-F238E27FC236}">
                <a16:creationId xmlns:a16="http://schemas.microsoft.com/office/drawing/2014/main" id="{B7230D0A-B2FC-644E-88D3-0022AE78DF6E}"/>
              </a:ext>
            </a:extLst>
          </p:cNvPr>
          <p:cNvSpPr txBox="1"/>
          <p:nvPr/>
        </p:nvSpPr>
        <p:spPr>
          <a:xfrm>
            <a:off x="393700" y="1795046"/>
            <a:ext cx="9131202" cy="5262979"/>
          </a:xfrm>
          <a:prstGeom prst="rect">
            <a:avLst/>
          </a:prstGeom>
          <a:noFill/>
        </p:spPr>
        <p:txBody>
          <a:bodyPr wrap="square" rtlCol="0">
            <a:spAutoFit/>
          </a:bodyPr>
          <a:lstStyle/>
          <a:p>
            <a:pPr algn="just"/>
            <a:r>
              <a:rPr lang="en-GB" dirty="0">
                <a:solidFill>
                  <a:schemeClr val="accent4">
                    <a:lumMod val="50000"/>
                  </a:schemeClr>
                </a:solidFill>
                <a:latin typeface="Poppins" pitchFamily="2" charset="77"/>
                <a:cs typeface="Poppins" pitchFamily="2" charset="77"/>
              </a:rPr>
              <a:t>Generally, the following pre-conditions are the necessary conditions, regardless of the sectors: </a:t>
            </a:r>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sz="1600" dirty="0">
              <a:solidFill>
                <a:schemeClr val="accent4">
                  <a:lumMod val="50000"/>
                </a:schemeClr>
              </a:solidFill>
              <a:latin typeface="Poppins" pitchFamily="2" charset="77"/>
              <a:cs typeface="Poppins" pitchFamily="2" charset="77"/>
            </a:endParaRPr>
          </a:p>
          <a:p>
            <a:pPr algn="just"/>
            <a:endParaRPr lang="en-GB" b="1" dirty="0">
              <a:solidFill>
                <a:schemeClr val="accent4">
                  <a:lumMod val="50000"/>
                </a:schemeClr>
              </a:solidFill>
              <a:latin typeface="Poppins" pitchFamily="2" charset="77"/>
              <a:cs typeface="Poppins" pitchFamily="2" charset="77"/>
            </a:endParaRPr>
          </a:p>
          <a:p>
            <a:pPr algn="just"/>
            <a:r>
              <a:rPr lang="en-GB" b="1" dirty="0">
                <a:solidFill>
                  <a:schemeClr val="accent4">
                    <a:lumMod val="50000"/>
                  </a:schemeClr>
                </a:solidFill>
                <a:latin typeface="Poppins" pitchFamily="2" charset="77"/>
                <a:cs typeface="Poppins" pitchFamily="2" charset="77"/>
              </a:rPr>
              <a:t>…and recently specifically: </a:t>
            </a:r>
          </a:p>
          <a:p>
            <a:pPr algn="just"/>
            <a:endParaRPr lang="en-GB" b="1" dirty="0">
              <a:solidFill>
                <a:schemeClr val="accent4">
                  <a:lumMod val="50000"/>
                </a:schemeClr>
              </a:solidFill>
              <a:latin typeface="Poppins" pitchFamily="2" charset="77"/>
              <a:cs typeface="Poppins" pitchFamily="2" charset="77"/>
            </a:endParaRPr>
          </a:p>
          <a:p>
            <a:pPr marL="285750" indent="-285750" algn="just">
              <a:buFont typeface="Wingdings" pitchFamily="2" charset="2"/>
              <a:buChar char="§"/>
            </a:pPr>
            <a:r>
              <a:rPr lang="en-GB" dirty="0">
                <a:solidFill>
                  <a:schemeClr val="accent4">
                    <a:lumMod val="50000"/>
                  </a:schemeClr>
                </a:solidFill>
                <a:latin typeface="Poppins" pitchFamily="2" charset="77"/>
                <a:cs typeface="Poppins" pitchFamily="2" charset="77"/>
              </a:rPr>
              <a:t>Push for supply chain resilience </a:t>
            </a:r>
          </a:p>
          <a:p>
            <a:pPr marL="285750" indent="-285750" algn="just">
              <a:buFont typeface="Wingdings" pitchFamily="2" charset="2"/>
              <a:buChar char="§"/>
            </a:pPr>
            <a:r>
              <a:rPr lang="en-GB" dirty="0">
                <a:solidFill>
                  <a:schemeClr val="accent4">
                    <a:lumMod val="50000"/>
                  </a:schemeClr>
                </a:solidFill>
                <a:latin typeface="Poppins" pitchFamily="2" charset="77"/>
                <a:cs typeface="Poppins" pitchFamily="2" charset="77"/>
              </a:rPr>
              <a:t>Recovery investment priorities </a:t>
            </a:r>
          </a:p>
          <a:p>
            <a:pPr marL="285750" indent="-285750" algn="just">
              <a:buFont typeface="Wingdings" pitchFamily="2" charset="2"/>
              <a:buChar char="§"/>
            </a:pPr>
            <a:r>
              <a:rPr lang="en-GB" dirty="0">
                <a:solidFill>
                  <a:schemeClr val="accent4">
                    <a:lumMod val="50000"/>
                  </a:schemeClr>
                </a:solidFill>
                <a:latin typeface="Poppins" pitchFamily="2" charset="77"/>
                <a:cs typeface="Poppins" pitchFamily="2" charset="77"/>
              </a:rPr>
              <a:t>A policy framework for investments in sustainable recovery </a:t>
            </a:r>
          </a:p>
          <a:p>
            <a:pPr algn="just"/>
            <a:endParaRPr lang="en-GB" sz="1600" dirty="0">
              <a:solidFill>
                <a:schemeClr val="accent4">
                  <a:lumMod val="50000"/>
                </a:schemeClr>
              </a:solidFill>
              <a:latin typeface="Poppins" pitchFamily="2" charset="77"/>
              <a:cs typeface="Poppins" pitchFamily="2" charset="77"/>
            </a:endParaRPr>
          </a:p>
        </p:txBody>
      </p:sp>
      <p:graphicFrame>
        <p:nvGraphicFramePr>
          <p:cNvPr id="7" name="Table 9">
            <a:extLst>
              <a:ext uri="{FF2B5EF4-FFF2-40B4-BE49-F238E27FC236}">
                <a16:creationId xmlns:a16="http://schemas.microsoft.com/office/drawing/2014/main" id="{DE57C6D7-D1D4-8B48-B2D2-F6E2719C6E33}"/>
              </a:ext>
            </a:extLst>
          </p:cNvPr>
          <p:cNvGraphicFramePr>
            <a:graphicFrameLocks noGrp="1"/>
          </p:cNvGraphicFramePr>
          <p:nvPr>
            <p:extLst>
              <p:ext uri="{D42A27DB-BD31-4B8C-83A1-F6EECF244321}">
                <p14:modId xmlns:p14="http://schemas.microsoft.com/office/powerpoint/2010/main" val="1468498433"/>
              </p:ext>
            </p:extLst>
          </p:nvPr>
        </p:nvGraphicFramePr>
        <p:xfrm>
          <a:off x="754573" y="2560892"/>
          <a:ext cx="9087927" cy="2496612"/>
        </p:xfrm>
        <a:graphic>
          <a:graphicData uri="http://schemas.openxmlformats.org/drawingml/2006/table">
            <a:tbl>
              <a:tblPr firstRow="1" bandRow="1">
                <a:tableStyleId>{5C22544A-7EE6-4342-B048-85BDC9FD1C3A}</a:tableStyleId>
              </a:tblPr>
              <a:tblGrid>
                <a:gridCol w="3029309">
                  <a:extLst>
                    <a:ext uri="{9D8B030D-6E8A-4147-A177-3AD203B41FA5}">
                      <a16:colId xmlns:a16="http://schemas.microsoft.com/office/drawing/2014/main" val="2920633521"/>
                    </a:ext>
                  </a:extLst>
                </a:gridCol>
                <a:gridCol w="3029309">
                  <a:extLst>
                    <a:ext uri="{9D8B030D-6E8A-4147-A177-3AD203B41FA5}">
                      <a16:colId xmlns:a16="http://schemas.microsoft.com/office/drawing/2014/main" val="4023179594"/>
                    </a:ext>
                  </a:extLst>
                </a:gridCol>
                <a:gridCol w="3029309">
                  <a:extLst>
                    <a:ext uri="{9D8B030D-6E8A-4147-A177-3AD203B41FA5}">
                      <a16:colId xmlns:a16="http://schemas.microsoft.com/office/drawing/2014/main" val="1135006892"/>
                    </a:ext>
                  </a:extLst>
                </a:gridCol>
              </a:tblGrid>
              <a:tr h="58012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dirty="0">
                          <a:latin typeface="Poppins" pitchFamily="2" charset="77"/>
                          <a:cs typeface="Poppins" pitchFamily="2" charset="77"/>
                        </a:rPr>
                        <a:t>Economic conditions </a:t>
                      </a:r>
                    </a:p>
                    <a:p>
                      <a:pPr algn="ctr"/>
                      <a:endParaRPr lang="en-GB" sz="1400" dirty="0">
                        <a:latin typeface="Poppins" pitchFamily="2" charset="77"/>
                        <a:cs typeface="Poppins" pitchFamily="2" charset="77"/>
                      </a:endParaRPr>
                    </a:p>
                  </a:txBody>
                  <a:tcPr marL="83127" marR="83127" marT="34350" marB="3435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dirty="0">
                          <a:latin typeface="Poppins" pitchFamily="2" charset="77"/>
                          <a:cs typeface="Poppins" pitchFamily="2" charset="77"/>
                        </a:rPr>
                        <a:t>Host country policies and legal framework </a:t>
                      </a:r>
                    </a:p>
                  </a:txBody>
                  <a:tcPr marL="83127" marR="83127" marT="34350" marB="3435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dirty="0">
                          <a:latin typeface="Poppins" pitchFamily="2" charset="77"/>
                          <a:cs typeface="Poppins" pitchFamily="2" charset="77"/>
                        </a:rPr>
                        <a:t>MNE strategies </a:t>
                      </a:r>
                    </a:p>
                    <a:p>
                      <a:pPr algn="ctr"/>
                      <a:endParaRPr lang="en-GB" sz="1400" dirty="0">
                        <a:latin typeface="Poppins" pitchFamily="2" charset="77"/>
                        <a:cs typeface="Poppins" pitchFamily="2" charset="77"/>
                      </a:endParaRPr>
                    </a:p>
                  </a:txBody>
                  <a:tcPr marL="83127" marR="83127" marT="34350" marB="34350" anchor="ctr"/>
                </a:tc>
                <a:extLst>
                  <a:ext uri="{0D108BD9-81ED-4DB2-BD59-A6C34878D82A}">
                    <a16:rowId xmlns:a16="http://schemas.microsoft.com/office/drawing/2014/main" val="10644570"/>
                  </a:ext>
                </a:extLst>
              </a:tr>
              <a:tr h="1916486">
                <a:tc>
                  <a:txBody>
                    <a:bodyPr/>
                    <a:lstStyle/>
                    <a:p>
                      <a:pPr marL="285750" indent="-285750">
                        <a:lnSpc>
                          <a:spcPct val="150000"/>
                        </a:lnSpc>
                        <a:buFont typeface="Wingdings" pitchFamily="2" charset="2"/>
                        <a:buChar char="§"/>
                      </a:pPr>
                      <a:r>
                        <a:rPr lang="en-GB" sz="1400" dirty="0">
                          <a:latin typeface="Poppins" pitchFamily="2" charset="77"/>
                          <a:cs typeface="Poppins" pitchFamily="2" charset="77"/>
                        </a:rPr>
                        <a:t>Markets</a:t>
                      </a:r>
                    </a:p>
                    <a:p>
                      <a:pPr marL="285750" indent="-285750">
                        <a:lnSpc>
                          <a:spcPct val="150000"/>
                        </a:lnSpc>
                        <a:buFont typeface="Wingdings" pitchFamily="2" charset="2"/>
                        <a:buChar char="§"/>
                      </a:pPr>
                      <a:r>
                        <a:rPr lang="en-GB" sz="1400" dirty="0">
                          <a:latin typeface="Poppins" pitchFamily="2" charset="77"/>
                          <a:cs typeface="Poppins" pitchFamily="2" charset="77"/>
                        </a:rPr>
                        <a:t>Resources</a:t>
                      </a:r>
                    </a:p>
                    <a:p>
                      <a:pPr marL="285750" indent="-285750">
                        <a:lnSpc>
                          <a:spcPct val="150000"/>
                        </a:lnSpc>
                        <a:buFont typeface="Wingdings" pitchFamily="2" charset="2"/>
                        <a:buChar char="§"/>
                      </a:pPr>
                      <a:r>
                        <a:rPr lang="en-GB" sz="1400" dirty="0">
                          <a:latin typeface="Poppins" pitchFamily="2" charset="77"/>
                          <a:cs typeface="Poppins" pitchFamily="2" charset="77"/>
                        </a:rPr>
                        <a:t>Competitiveness</a:t>
                      </a:r>
                    </a:p>
                    <a:p>
                      <a:pPr marL="285750" indent="-285750">
                        <a:lnSpc>
                          <a:spcPct val="150000"/>
                        </a:lnSpc>
                        <a:buFont typeface="Wingdings" pitchFamily="2" charset="2"/>
                        <a:buChar char="§"/>
                      </a:pPr>
                      <a:r>
                        <a:rPr lang="en-GB" sz="1400" dirty="0">
                          <a:latin typeface="Poppins" pitchFamily="2" charset="77"/>
                          <a:cs typeface="Poppins" pitchFamily="2" charset="77"/>
                        </a:rPr>
                        <a:t>Macroeconomic fundamentals</a:t>
                      </a:r>
                    </a:p>
                  </a:txBody>
                  <a:tcPr marL="83127" marR="83127" marT="34350" marB="34350" anchor="ctr"/>
                </a:tc>
                <a:tc>
                  <a:txBody>
                    <a:bodyPr/>
                    <a:lstStyle/>
                    <a:p>
                      <a:pPr marL="285750" indent="-285750">
                        <a:lnSpc>
                          <a:spcPct val="150000"/>
                        </a:lnSpc>
                        <a:buFont typeface="Wingdings" pitchFamily="2" charset="2"/>
                        <a:buChar char="§"/>
                      </a:pPr>
                      <a:r>
                        <a:rPr lang="en-GB" sz="1400" dirty="0">
                          <a:latin typeface="Poppins" pitchFamily="2" charset="77"/>
                          <a:cs typeface="Poppins" pitchFamily="2" charset="77"/>
                        </a:rPr>
                        <a:t>Macroeconomic policies and laws</a:t>
                      </a:r>
                    </a:p>
                    <a:p>
                      <a:pPr marL="285750" indent="-285750">
                        <a:lnSpc>
                          <a:spcPct val="150000"/>
                        </a:lnSpc>
                        <a:buFont typeface="Wingdings" pitchFamily="2" charset="2"/>
                        <a:buChar char="§"/>
                      </a:pPr>
                      <a:r>
                        <a:rPr lang="en-GB" sz="1400" dirty="0">
                          <a:latin typeface="Poppins" pitchFamily="2" charset="77"/>
                          <a:cs typeface="Poppins" pitchFamily="2" charset="77"/>
                        </a:rPr>
                        <a:t>Trade and industry policies and laws</a:t>
                      </a:r>
                    </a:p>
                    <a:p>
                      <a:pPr marL="285750" indent="-285750">
                        <a:lnSpc>
                          <a:spcPct val="150000"/>
                        </a:lnSpc>
                        <a:buFont typeface="Wingdings" pitchFamily="2" charset="2"/>
                        <a:buChar char="§"/>
                      </a:pPr>
                      <a:r>
                        <a:rPr lang="en-GB" sz="1400" dirty="0">
                          <a:latin typeface="Poppins" pitchFamily="2" charset="77"/>
                          <a:cs typeface="Poppins" pitchFamily="2" charset="77"/>
                        </a:rPr>
                        <a:t>FDI policies </a:t>
                      </a:r>
                    </a:p>
                  </a:txBody>
                  <a:tcPr marL="83127" marR="83127" marT="34350" marB="34350" anchor="ctr"/>
                </a:tc>
                <a:tc>
                  <a:txBody>
                    <a:bodyPr/>
                    <a:lstStyle/>
                    <a:p>
                      <a:pPr marL="285750" indent="-285750">
                        <a:lnSpc>
                          <a:spcPct val="150000"/>
                        </a:lnSpc>
                        <a:buFont typeface="Wingdings" pitchFamily="2" charset="2"/>
                        <a:buChar char="§"/>
                      </a:pPr>
                      <a:r>
                        <a:rPr lang="en-GB" sz="1400" dirty="0">
                          <a:latin typeface="Poppins" pitchFamily="2" charset="77"/>
                          <a:cs typeface="Poppins" pitchFamily="2" charset="77"/>
                        </a:rPr>
                        <a:t>Risk perception </a:t>
                      </a:r>
                    </a:p>
                    <a:p>
                      <a:pPr marL="285750" indent="-285750">
                        <a:lnSpc>
                          <a:spcPct val="150000"/>
                        </a:lnSpc>
                        <a:buFont typeface="Wingdings" pitchFamily="2" charset="2"/>
                        <a:buChar char="§"/>
                      </a:pPr>
                      <a:r>
                        <a:rPr lang="en-GB" sz="1400" dirty="0">
                          <a:latin typeface="Poppins" pitchFamily="2" charset="77"/>
                          <a:cs typeface="Poppins" pitchFamily="2" charset="77"/>
                        </a:rPr>
                        <a:t>Location, sourcing, integration and transfer</a:t>
                      </a:r>
                    </a:p>
                  </a:txBody>
                  <a:tcPr marL="83127" marR="83127" marT="34350" marB="34350" anchor="ctr"/>
                </a:tc>
                <a:extLst>
                  <a:ext uri="{0D108BD9-81ED-4DB2-BD59-A6C34878D82A}">
                    <a16:rowId xmlns:a16="http://schemas.microsoft.com/office/drawing/2014/main" val="773180743"/>
                  </a:ext>
                </a:extLst>
              </a:tr>
            </a:tbl>
          </a:graphicData>
        </a:graphic>
      </p:graphicFrame>
    </p:spTree>
    <p:extLst>
      <p:ext uri="{BB962C8B-B14F-4D97-AF65-F5344CB8AC3E}">
        <p14:creationId xmlns:p14="http://schemas.microsoft.com/office/powerpoint/2010/main" val="126411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1004471"/>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solidFill>
                <a:schemeClr val="accent4">
                  <a:lumMod val="50000"/>
                </a:schemeClr>
              </a:solidFill>
            </a:endParaRPr>
          </a:p>
        </p:txBody>
      </p:sp>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305323"/>
            <a:ext cx="9398000" cy="1107996"/>
          </a:xfrm>
        </p:spPr>
        <p:txBody>
          <a:bodyPr/>
          <a:lstStyle/>
          <a:p>
            <a:pPr marL="285750" indent="-285750">
              <a:lnSpc>
                <a:spcPct val="150000"/>
              </a:lnSpc>
              <a:buFontTx/>
              <a:buChar char="-"/>
            </a:pPr>
            <a:endParaRPr lang="de-DE" sz="1800" dirty="0">
              <a:latin typeface="Poppins" pitchFamily="2" charset="77"/>
              <a:cs typeface="Poppins" pitchFamily="2" charset="77"/>
            </a:endParaRPr>
          </a:p>
          <a:p>
            <a:pPr>
              <a:lnSpc>
                <a:spcPct val="150000"/>
              </a:lnSpc>
            </a:pPr>
            <a:endParaRPr lang="de-DE" sz="1800" dirty="0">
              <a:latin typeface="Poppins" pitchFamily="2" charset="77"/>
              <a:cs typeface="Poppins" pitchFamily="2" charset="77"/>
            </a:endParaRPr>
          </a:p>
          <a:p>
            <a:pPr marL="171450" indent="-171450">
              <a:buFont typeface="Wingdings" pitchFamily="2" charset="2"/>
              <a:buChar char="§"/>
            </a:pPr>
            <a:endParaRPr lang="de-DE" sz="1800" dirty="0">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14</a:t>
            </a:fld>
            <a:endParaRPr lang="de-DE"/>
          </a:p>
        </p:txBody>
      </p:sp>
      <p:sp>
        <p:nvSpPr>
          <p:cNvPr id="8" name="TextBox 7">
            <a:extLst>
              <a:ext uri="{FF2B5EF4-FFF2-40B4-BE49-F238E27FC236}">
                <a16:creationId xmlns:a16="http://schemas.microsoft.com/office/drawing/2014/main" id="{B7230D0A-B2FC-644E-88D3-0022AE78DF6E}"/>
              </a:ext>
            </a:extLst>
          </p:cNvPr>
          <p:cNvSpPr txBox="1"/>
          <p:nvPr/>
        </p:nvSpPr>
        <p:spPr>
          <a:xfrm>
            <a:off x="438198" y="1495425"/>
            <a:ext cx="9720531" cy="1492716"/>
          </a:xfrm>
          <a:prstGeom prst="rect">
            <a:avLst/>
          </a:prstGeom>
          <a:noFill/>
        </p:spPr>
        <p:txBody>
          <a:bodyPr wrap="square" rtlCol="0">
            <a:spAutoFit/>
          </a:bodyPr>
          <a:lstStyle/>
          <a:p>
            <a:pPr algn="just"/>
            <a:r>
              <a:rPr lang="en-GB" sz="1300" b="1" dirty="0">
                <a:solidFill>
                  <a:schemeClr val="accent4">
                    <a:lumMod val="50000"/>
                  </a:schemeClr>
                </a:solidFill>
                <a:latin typeface="Poppins" pitchFamily="2" charset="77"/>
                <a:cs typeface="Poppins" pitchFamily="2" charset="77"/>
              </a:rPr>
              <a:t>The sector specific level: </a:t>
            </a:r>
          </a:p>
          <a:p>
            <a:pPr algn="just"/>
            <a:r>
              <a:rPr lang="en-GB" sz="1300" dirty="0">
                <a:latin typeface="Poppins" pitchFamily="2" charset="77"/>
                <a:cs typeface="Poppins" pitchFamily="2" charset="77"/>
              </a:rPr>
              <a:t>Apart from general structural, policy and promotional factors to foster a facilitative environment for these sectors, it is imperative to have a grasp of investor motivations and priorities in the specific sectors when investing abroad. </a:t>
            </a:r>
          </a:p>
          <a:p>
            <a:pPr algn="just"/>
            <a:endParaRPr lang="en-GB" sz="1300" dirty="0">
              <a:latin typeface="Poppins" pitchFamily="2" charset="77"/>
              <a:cs typeface="Poppins" pitchFamily="2" charset="77"/>
            </a:endParaRPr>
          </a:p>
          <a:p>
            <a:pPr algn="just"/>
            <a:r>
              <a:rPr lang="en-GB" sz="1300" dirty="0">
                <a:latin typeface="Poppins" pitchFamily="2" charset="77"/>
                <a:cs typeface="Poppins" pitchFamily="2" charset="77"/>
              </a:rPr>
              <a:t>For instance, the World Economic Forum conducted a study examining the most important factors for investing abroad in the digital sphere (this may include digital infrastructure, adoption or digital business in each of the sectors). The results were the following: </a:t>
            </a:r>
          </a:p>
        </p:txBody>
      </p:sp>
      <p:pic>
        <p:nvPicPr>
          <p:cNvPr id="9" name="Picture 8">
            <a:extLst>
              <a:ext uri="{FF2B5EF4-FFF2-40B4-BE49-F238E27FC236}">
                <a16:creationId xmlns:a16="http://schemas.microsoft.com/office/drawing/2014/main" id="{1CC38EE0-28DD-3D43-B89B-6BEAB5A3ADA0}"/>
              </a:ext>
            </a:extLst>
          </p:cNvPr>
          <p:cNvPicPr>
            <a:picLocks noChangeAspect="1"/>
          </p:cNvPicPr>
          <p:nvPr/>
        </p:nvPicPr>
        <p:blipFill>
          <a:blip r:embed="rId3"/>
          <a:stretch>
            <a:fillRect/>
          </a:stretch>
        </p:blipFill>
        <p:spPr>
          <a:xfrm>
            <a:off x="546100" y="3000224"/>
            <a:ext cx="9398000" cy="3981601"/>
          </a:xfrm>
          <a:prstGeom prst="rect">
            <a:avLst/>
          </a:prstGeom>
        </p:spPr>
      </p:pic>
    </p:spTree>
    <p:extLst>
      <p:ext uri="{BB962C8B-B14F-4D97-AF65-F5344CB8AC3E}">
        <p14:creationId xmlns:p14="http://schemas.microsoft.com/office/powerpoint/2010/main" val="236563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962025"/>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solidFill>
                <a:schemeClr val="accent4">
                  <a:lumMod val="50000"/>
                </a:schemeClr>
              </a:solidFill>
            </a:endParaRPr>
          </a:p>
        </p:txBody>
      </p:sp>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305323"/>
            <a:ext cx="9398000" cy="1107996"/>
          </a:xfrm>
        </p:spPr>
        <p:txBody>
          <a:bodyPr/>
          <a:lstStyle/>
          <a:p>
            <a:pPr marL="285750" indent="-285750">
              <a:lnSpc>
                <a:spcPct val="150000"/>
              </a:lnSpc>
              <a:buFontTx/>
              <a:buChar char="-"/>
            </a:pPr>
            <a:endParaRPr lang="de-DE" sz="1800" dirty="0">
              <a:latin typeface="Poppins" pitchFamily="2" charset="77"/>
              <a:cs typeface="Poppins" pitchFamily="2" charset="77"/>
            </a:endParaRPr>
          </a:p>
          <a:p>
            <a:pPr>
              <a:lnSpc>
                <a:spcPct val="150000"/>
              </a:lnSpc>
            </a:pPr>
            <a:endParaRPr lang="de-DE" sz="1800" dirty="0">
              <a:latin typeface="Poppins" pitchFamily="2" charset="77"/>
              <a:cs typeface="Poppins" pitchFamily="2" charset="77"/>
            </a:endParaRPr>
          </a:p>
          <a:p>
            <a:pPr marL="171450" indent="-171450">
              <a:buFont typeface="Wingdings" pitchFamily="2" charset="2"/>
              <a:buChar char="§"/>
            </a:pPr>
            <a:endParaRPr lang="de-DE" sz="1800" dirty="0">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15</a:t>
            </a:fld>
            <a:endParaRPr lang="de-DE"/>
          </a:p>
        </p:txBody>
      </p:sp>
      <p:sp>
        <p:nvSpPr>
          <p:cNvPr id="8" name="TextBox 7">
            <a:extLst>
              <a:ext uri="{FF2B5EF4-FFF2-40B4-BE49-F238E27FC236}">
                <a16:creationId xmlns:a16="http://schemas.microsoft.com/office/drawing/2014/main" id="{B7230D0A-B2FC-644E-88D3-0022AE78DF6E}"/>
              </a:ext>
            </a:extLst>
          </p:cNvPr>
          <p:cNvSpPr txBox="1"/>
          <p:nvPr/>
        </p:nvSpPr>
        <p:spPr>
          <a:xfrm>
            <a:off x="417561" y="846105"/>
            <a:ext cx="9251901" cy="338554"/>
          </a:xfrm>
          <a:prstGeom prst="rect">
            <a:avLst/>
          </a:prstGeom>
          <a:noFill/>
        </p:spPr>
        <p:txBody>
          <a:bodyPr wrap="square" rtlCol="0">
            <a:spAutoFit/>
          </a:bodyPr>
          <a:lstStyle/>
          <a:p>
            <a:pPr algn="just"/>
            <a:endParaRPr lang="en-GB" sz="1600" dirty="0">
              <a:latin typeface="Poppins" pitchFamily="2" charset="77"/>
              <a:cs typeface="Poppins" pitchFamily="2" charset="77"/>
            </a:endParaRPr>
          </a:p>
        </p:txBody>
      </p:sp>
      <p:pic>
        <p:nvPicPr>
          <p:cNvPr id="9" name="Picture 8">
            <a:extLst>
              <a:ext uri="{FF2B5EF4-FFF2-40B4-BE49-F238E27FC236}">
                <a16:creationId xmlns:a16="http://schemas.microsoft.com/office/drawing/2014/main" id="{1E126EC0-1BF1-A14D-A557-BD027D9B4289}"/>
              </a:ext>
            </a:extLst>
          </p:cNvPr>
          <p:cNvPicPr>
            <a:picLocks noChangeAspect="1"/>
          </p:cNvPicPr>
          <p:nvPr/>
        </p:nvPicPr>
        <p:blipFill>
          <a:blip r:embed="rId3"/>
          <a:stretch>
            <a:fillRect/>
          </a:stretch>
        </p:blipFill>
        <p:spPr>
          <a:xfrm>
            <a:off x="1351516" y="1433819"/>
            <a:ext cx="7426843" cy="5471806"/>
          </a:xfrm>
          <a:prstGeom prst="rect">
            <a:avLst/>
          </a:prstGeom>
        </p:spPr>
      </p:pic>
    </p:spTree>
    <p:extLst>
      <p:ext uri="{BB962C8B-B14F-4D97-AF65-F5344CB8AC3E}">
        <p14:creationId xmlns:p14="http://schemas.microsoft.com/office/powerpoint/2010/main" val="37555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305323"/>
            <a:ext cx="9398000" cy="1107996"/>
          </a:xfrm>
        </p:spPr>
        <p:txBody>
          <a:bodyPr/>
          <a:lstStyle/>
          <a:p>
            <a:pPr marL="285750" indent="-285750">
              <a:lnSpc>
                <a:spcPct val="150000"/>
              </a:lnSpc>
              <a:buFontTx/>
              <a:buChar char="-"/>
            </a:pPr>
            <a:endParaRPr lang="de-DE" sz="1800" dirty="0">
              <a:latin typeface="Poppins" pitchFamily="2" charset="77"/>
              <a:cs typeface="Poppins" pitchFamily="2" charset="77"/>
            </a:endParaRPr>
          </a:p>
          <a:p>
            <a:pPr>
              <a:lnSpc>
                <a:spcPct val="150000"/>
              </a:lnSpc>
            </a:pPr>
            <a:endParaRPr lang="de-DE" sz="1800" dirty="0">
              <a:latin typeface="Poppins" pitchFamily="2" charset="77"/>
              <a:cs typeface="Poppins" pitchFamily="2" charset="77"/>
            </a:endParaRPr>
          </a:p>
          <a:p>
            <a:pPr marL="171450" indent="-171450">
              <a:buFont typeface="Wingdings" pitchFamily="2" charset="2"/>
              <a:buChar char="§"/>
            </a:pPr>
            <a:endParaRPr lang="de-DE" sz="1800" dirty="0">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16</a:t>
            </a:fld>
            <a:endParaRPr lang="de-DE"/>
          </a:p>
        </p:txBody>
      </p:sp>
      <p:pic>
        <p:nvPicPr>
          <p:cNvPr id="7" name="Picture 6">
            <a:extLst>
              <a:ext uri="{FF2B5EF4-FFF2-40B4-BE49-F238E27FC236}">
                <a16:creationId xmlns:a16="http://schemas.microsoft.com/office/drawing/2014/main" id="{A342342A-F8DA-D54D-9008-44E548C014E4}"/>
              </a:ext>
            </a:extLst>
          </p:cNvPr>
          <p:cNvPicPr>
            <a:picLocks noChangeAspect="1"/>
          </p:cNvPicPr>
          <p:nvPr/>
        </p:nvPicPr>
        <p:blipFill>
          <a:blip r:embed="rId3"/>
          <a:stretch>
            <a:fillRect/>
          </a:stretch>
        </p:blipFill>
        <p:spPr>
          <a:xfrm>
            <a:off x="622301" y="1571625"/>
            <a:ext cx="8763000" cy="4800600"/>
          </a:xfrm>
          <a:prstGeom prst="rect">
            <a:avLst/>
          </a:prstGeom>
        </p:spPr>
      </p:pic>
      <p:sp>
        <p:nvSpPr>
          <p:cNvPr id="10" name="Title 1">
            <a:extLst>
              <a:ext uri="{FF2B5EF4-FFF2-40B4-BE49-F238E27FC236}">
                <a16:creationId xmlns:a16="http://schemas.microsoft.com/office/drawing/2014/main" id="{6FB859FF-56B0-24E2-B854-F50BEC71D83E}"/>
              </a:ext>
            </a:extLst>
          </p:cNvPr>
          <p:cNvSpPr>
            <a:spLocks noGrp="1"/>
          </p:cNvSpPr>
          <p:nvPr>
            <p:ph type="title"/>
          </p:nvPr>
        </p:nvSpPr>
        <p:spPr>
          <a:xfrm>
            <a:off x="444500" y="962025"/>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solidFill>
                <a:schemeClr val="accent4">
                  <a:lumMod val="50000"/>
                </a:schemeClr>
              </a:solidFill>
            </a:endParaRPr>
          </a:p>
        </p:txBody>
      </p:sp>
    </p:spTree>
    <p:extLst>
      <p:ext uri="{BB962C8B-B14F-4D97-AF65-F5344CB8AC3E}">
        <p14:creationId xmlns:p14="http://schemas.microsoft.com/office/powerpoint/2010/main" val="121299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93A7E3-EC95-081B-D97E-FA03168CF406}"/>
              </a:ext>
            </a:extLst>
          </p:cNvPr>
          <p:cNvSpPr>
            <a:spLocks noGrp="1"/>
          </p:cNvSpPr>
          <p:nvPr>
            <p:ph type="body" idx="1"/>
          </p:nvPr>
        </p:nvSpPr>
        <p:spPr>
          <a:xfrm>
            <a:off x="444500" y="1305323"/>
            <a:ext cx="9398000" cy="1107996"/>
          </a:xfrm>
        </p:spPr>
        <p:txBody>
          <a:bodyPr/>
          <a:lstStyle/>
          <a:p>
            <a:pPr marL="285750" indent="-285750">
              <a:lnSpc>
                <a:spcPct val="150000"/>
              </a:lnSpc>
              <a:buFontTx/>
              <a:buChar char="-"/>
            </a:pPr>
            <a:endParaRPr lang="de-DE" sz="1800" dirty="0">
              <a:latin typeface="Poppins" pitchFamily="2" charset="77"/>
              <a:cs typeface="Poppins" pitchFamily="2" charset="77"/>
            </a:endParaRPr>
          </a:p>
          <a:p>
            <a:pPr>
              <a:lnSpc>
                <a:spcPct val="150000"/>
              </a:lnSpc>
            </a:pPr>
            <a:endParaRPr lang="de-DE" sz="1800" dirty="0">
              <a:latin typeface="Poppins" pitchFamily="2" charset="77"/>
              <a:cs typeface="Poppins" pitchFamily="2" charset="77"/>
            </a:endParaRPr>
          </a:p>
          <a:p>
            <a:pPr marL="171450" indent="-171450">
              <a:buFont typeface="Wingdings" pitchFamily="2" charset="2"/>
              <a:buChar char="§"/>
            </a:pPr>
            <a:endParaRPr lang="de-DE" sz="1800" dirty="0">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17</a:t>
            </a:fld>
            <a:endParaRPr lang="de-DE"/>
          </a:p>
        </p:txBody>
      </p:sp>
      <p:pic>
        <p:nvPicPr>
          <p:cNvPr id="8" name="Picture 7">
            <a:extLst>
              <a:ext uri="{FF2B5EF4-FFF2-40B4-BE49-F238E27FC236}">
                <a16:creationId xmlns:a16="http://schemas.microsoft.com/office/drawing/2014/main" id="{907232D7-5284-E84A-A660-CCB341BB181C}"/>
              </a:ext>
            </a:extLst>
          </p:cNvPr>
          <p:cNvPicPr>
            <a:picLocks noChangeAspect="1"/>
          </p:cNvPicPr>
          <p:nvPr/>
        </p:nvPicPr>
        <p:blipFill>
          <a:blip r:embed="rId3"/>
          <a:stretch>
            <a:fillRect/>
          </a:stretch>
        </p:blipFill>
        <p:spPr>
          <a:xfrm>
            <a:off x="478044" y="2012619"/>
            <a:ext cx="9288256" cy="4359606"/>
          </a:xfrm>
          <a:prstGeom prst="rect">
            <a:avLst/>
          </a:prstGeom>
        </p:spPr>
      </p:pic>
      <p:sp>
        <p:nvSpPr>
          <p:cNvPr id="10" name="Title 1">
            <a:extLst>
              <a:ext uri="{FF2B5EF4-FFF2-40B4-BE49-F238E27FC236}">
                <a16:creationId xmlns:a16="http://schemas.microsoft.com/office/drawing/2014/main" id="{C97C7938-76F7-4B84-46BC-F3F2757EB298}"/>
              </a:ext>
            </a:extLst>
          </p:cNvPr>
          <p:cNvSpPr>
            <a:spLocks noGrp="1"/>
          </p:cNvSpPr>
          <p:nvPr>
            <p:ph type="title"/>
          </p:nvPr>
        </p:nvSpPr>
        <p:spPr>
          <a:xfrm>
            <a:off x="512444" y="962025"/>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solidFill>
                <a:schemeClr val="accent4">
                  <a:lumMod val="50000"/>
                </a:schemeClr>
              </a:solidFill>
            </a:endParaRPr>
          </a:p>
        </p:txBody>
      </p:sp>
    </p:spTree>
    <p:extLst>
      <p:ext uri="{BB962C8B-B14F-4D97-AF65-F5344CB8AC3E}">
        <p14:creationId xmlns:p14="http://schemas.microsoft.com/office/powerpoint/2010/main" val="193034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18</a:t>
            </a:fld>
            <a:endParaRPr lang="de-DE"/>
          </a:p>
        </p:txBody>
      </p:sp>
      <p:sp>
        <p:nvSpPr>
          <p:cNvPr id="7" name="TextBox 6">
            <a:extLst>
              <a:ext uri="{FF2B5EF4-FFF2-40B4-BE49-F238E27FC236}">
                <a16:creationId xmlns:a16="http://schemas.microsoft.com/office/drawing/2014/main" id="{F41EABDC-EB2F-BD49-BEE0-45EBA2D67842}"/>
              </a:ext>
            </a:extLst>
          </p:cNvPr>
          <p:cNvSpPr txBox="1"/>
          <p:nvPr/>
        </p:nvSpPr>
        <p:spPr>
          <a:xfrm>
            <a:off x="268287" y="1624565"/>
            <a:ext cx="9917430" cy="646331"/>
          </a:xfrm>
          <a:prstGeom prst="rect">
            <a:avLst/>
          </a:prstGeom>
          <a:noFill/>
        </p:spPr>
        <p:txBody>
          <a:bodyPr wrap="square" rtlCol="0">
            <a:spAutoFit/>
          </a:bodyPr>
          <a:lstStyle/>
          <a:p>
            <a:r>
              <a:rPr lang="en-GB" dirty="0">
                <a:latin typeface="Poppins" pitchFamily="2" charset="77"/>
                <a:cs typeface="Poppins" pitchFamily="2" charset="77"/>
              </a:rPr>
              <a:t>To determine the most important aspects for policy improvement, the following process may be followed:</a:t>
            </a:r>
          </a:p>
        </p:txBody>
      </p:sp>
      <p:grpSp>
        <p:nvGrpSpPr>
          <p:cNvPr id="23" name="Group 22">
            <a:extLst>
              <a:ext uri="{FF2B5EF4-FFF2-40B4-BE49-F238E27FC236}">
                <a16:creationId xmlns:a16="http://schemas.microsoft.com/office/drawing/2014/main" id="{CBFD27AD-6783-6246-8E27-E0BE2002ACFB}"/>
              </a:ext>
            </a:extLst>
          </p:cNvPr>
          <p:cNvGrpSpPr/>
          <p:nvPr/>
        </p:nvGrpSpPr>
        <p:grpSpPr>
          <a:xfrm>
            <a:off x="411224" y="2962465"/>
            <a:ext cx="9870951" cy="3638360"/>
            <a:chOff x="438199" y="2048065"/>
            <a:chExt cx="9870951" cy="3638360"/>
          </a:xfrm>
        </p:grpSpPr>
        <p:sp>
          <p:nvSpPr>
            <p:cNvPr id="11" name="Rectangle 10">
              <a:extLst>
                <a:ext uri="{FF2B5EF4-FFF2-40B4-BE49-F238E27FC236}">
                  <a16:creationId xmlns:a16="http://schemas.microsoft.com/office/drawing/2014/main" id="{7FF2B620-9737-1C4C-8152-B1FB468C81B0}"/>
                </a:ext>
              </a:extLst>
            </p:cNvPr>
            <p:cNvSpPr/>
            <p:nvPr/>
          </p:nvSpPr>
          <p:spPr>
            <a:xfrm>
              <a:off x="438199" y="2867025"/>
              <a:ext cx="2012901" cy="1981200"/>
            </a:xfrm>
            <a:prstGeom prst="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itchFamily="2" charset="2"/>
                <a:buChar char="§"/>
              </a:pPr>
              <a:r>
                <a:rPr lang="en-GB" sz="1600" dirty="0">
                  <a:solidFill>
                    <a:schemeClr val="tx1"/>
                  </a:solidFill>
                  <a:latin typeface="Poppins" pitchFamily="2" charset="77"/>
                  <a:cs typeface="Poppins" pitchFamily="2" charset="77"/>
                </a:rPr>
                <a:t>State of play </a:t>
              </a:r>
            </a:p>
            <a:p>
              <a:pPr marL="285750" indent="-285750" algn="l">
                <a:buFont typeface="Wingdings" pitchFamily="2" charset="2"/>
                <a:buChar char="§"/>
              </a:pPr>
              <a:r>
                <a:rPr lang="en-GB" sz="1600" dirty="0">
                  <a:solidFill>
                    <a:schemeClr val="tx1"/>
                  </a:solidFill>
                  <a:latin typeface="Poppins" pitchFamily="2" charset="77"/>
                  <a:cs typeface="Poppins" pitchFamily="2" charset="77"/>
                </a:rPr>
                <a:t>Benchmarking</a:t>
              </a:r>
            </a:p>
            <a:p>
              <a:pPr marL="285750" indent="-285750" algn="l">
                <a:buFont typeface="Wingdings" pitchFamily="2" charset="2"/>
                <a:buChar char="§"/>
              </a:pPr>
              <a:r>
                <a:rPr lang="en-GB" sz="1600" dirty="0">
                  <a:solidFill>
                    <a:schemeClr val="tx1"/>
                  </a:solidFill>
                  <a:latin typeface="Poppins" pitchFamily="2" charset="77"/>
                  <a:cs typeface="Poppins" pitchFamily="2" charset="77"/>
                </a:rPr>
                <a:t>Sectoral Goals </a:t>
              </a:r>
            </a:p>
          </p:txBody>
        </p:sp>
        <p:sp>
          <p:nvSpPr>
            <p:cNvPr id="12" name="Rectangle 11">
              <a:extLst>
                <a:ext uri="{FF2B5EF4-FFF2-40B4-BE49-F238E27FC236}">
                  <a16:creationId xmlns:a16="http://schemas.microsoft.com/office/drawing/2014/main" id="{88D9A407-CB31-6F41-9A64-62DB7248521A}"/>
                </a:ext>
              </a:extLst>
            </p:cNvPr>
            <p:cNvSpPr/>
            <p:nvPr/>
          </p:nvSpPr>
          <p:spPr>
            <a:xfrm>
              <a:off x="3057549" y="2867025"/>
              <a:ext cx="2012901" cy="1981200"/>
            </a:xfrm>
            <a:prstGeom prst="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itchFamily="2" charset="2"/>
                <a:buChar char="§"/>
              </a:pPr>
              <a:r>
                <a:rPr lang="en-GB" sz="1600" dirty="0">
                  <a:solidFill>
                    <a:schemeClr val="tx1"/>
                  </a:solidFill>
                  <a:latin typeface="Poppins" pitchFamily="2" charset="77"/>
                  <a:cs typeface="Poppins" pitchFamily="2" charset="77"/>
                </a:rPr>
                <a:t>Country-specific interests and challenges</a:t>
              </a:r>
            </a:p>
            <a:p>
              <a:pPr marL="285750" indent="-285750" algn="l">
                <a:buFont typeface="Wingdings" pitchFamily="2" charset="2"/>
                <a:buChar char="§"/>
              </a:pPr>
              <a:r>
                <a:rPr lang="en-GB" sz="1600" dirty="0">
                  <a:solidFill>
                    <a:schemeClr val="tx1"/>
                  </a:solidFill>
                  <a:latin typeface="Poppins" pitchFamily="2" charset="77"/>
                  <a:cs typeface="Poppins" pitchFamily="2" charset="77"/>
                </a:rPr>
                <a:t>Investor score of market pre-reform</a:t>
              </a:r>
            </a:p>
          </p:txBody>
        </p:sp>
        <p:sp>
          <p:nvSpPr>
            <p:cNvPr id="13" name="Rectangle 12">
              <a:extLst>
                <a:ext uri="{FF2B5EF4-FFF2-40B4-BE49-F238E27FC236}">
                  <a16:creationId xmlns:a16="http://schemas.microsoft.com/office/drawing/2014/main" id="{4DA1313A-D85D-024B-BAEE-D58C4B6CAC4B}"/>
                </a:ext>
              </a:extLst>
            </p:cNvPr>
            <p:cNvSpPr/>
            <p:nvPr/>
          </p:nvSpPr>
          <p:spPr>
            <a:xfrm>
              <a:off x="5676899" y="2880432"/>
              <a:ext cx="2012901" cy="1981200"/>
            </a:xfrm>
            <a:prstGeom prst="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GB" sz="1400" dirty="0">
                  <a:solidFill>
                    <a:schemeClr val="tx1"/>
                  </a:solidFill>
                  <a:latin typeface="Poppins" pitchFamily="2" charset="77"/>
                  <a:cs typeface="Poppins" pitchFamily="2" charset="77"/>
                </a:rPr>
                <a:t>Multistakeholder process</a:t>
              </a:r>
            </a:p>
            <a:p>
              <a:pPr marL="285750" indent="-285750" algn="l">
                <a:buFont typeface="Arial" panose="020B0604020202020204" pitchFamily="34" charset="0"/>
                <a:buChar char="•"/>
              </a:pPr>
              <a:r>
                <a:rPr lang="en-GB" sz="1400" dirty="0">
                  <a:solidFill>
                    <a:schemeClr val="tx1"/>
                  </a:solidFill>
                  <a:latin typeface="Poppins" pitchFamily="2" charset="77"/>
                  <a:cs typeface="Poppins" pitchFamily="2" charset="77"/>
                </a:rPr>
                <a:t>Identification </a:t>
              </a:r>
            </a:p>
            <a:p>
              <a:pPr marL="285750" indent="-285750" algn="l">
                <a:buFont typeface="Arial" panose="020B0604020202020204" pitchFamily="34" charset="0"/>
                <a:buChar char="•"/>
              </a:pPr>
              <a:r>
                <a:rPr lang="en-GB" sz="1400" dirty="0">
                  <a:solidFill>
                    <a:schemeClr val="tx1"/>
                  </a:solidFill>
                  <a:latin typeface="Poppins" pitchFamily="2" charset="77"/>
                  <a:cs typeface="Poppins" pitchFamily="2" charset="77"/>
                </a:rPr>
                <a:t>Validation</a:t>
              </a:r>
            </a:p>
          </p:txBody>
        </p:sp>
        <p:sp>
          <p:nvSpPr>
            <p:cNvPr id="14" name="Rectangle 13">
              <a:extLst>
                <a:ext uri="{FF2B5EF4-FFF2-40B4-BE49-F238E27FC236}">
                  <a16:creationId xmlns:a16="http://schemas.microsoft.com/office/drawing/2014/main" id="{BF482CA3-88FF-D540-B6BF-BDE046013B11}"/>
                </a:ext>
              </a:extLst>
            </p:cNvPr>
            <p:cNvSpPr/>
            <p:nvPr/>
          </p:nvSpPr>
          <p:spPr>
            <a:xfrm>
              <a:off x="8296249" y="2880432"/>
              <a:ext cx="2012901" cy="1981200"/>
            </a:xfrm>
            <a:prstGeom prst="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GB" sz="1400" dirty="0">
                  <a:solidFill>
                    <a:schemeClr val="tx1"/>
                  </a:solidFill>
                  <a:latin typeface="Poppins" pitchFamily="2" charset="77"/>
                  <a:cs typeface="Poppins" pitchFamily="2" charset="77"/>
                </a:rPr>
                <a:t>Public-private Working Group </a:t>
              </a:r>
            </a:p>
            <a:p>
              <a:pPr marL="285750" indent="-285750" algn="l">
                <a:buFont typeface="Arial" panose="020B0604020202020204" pitchFamily="34" charset="0"/>
                <a:buChar char="•"/>
              </a:pPr>
              <a:r>
                <a:rPr lang="en-GB" sz="1400" dirty="0">
                  <a:solidFill>
                    <a:schemeClr val="tx1"/>
                  </a:solidFill>
                  <a:latin typeface="Poppins" pitchFamily="2" charset="77"/>
                  <a:cs typeface="Poppins" pitchFamily="2" charset="77"/>
                </a:rPr>
                <a:t>Number of reforms enacted </a:t>
              </a:r>
            </a:p>
            <a:p>
              <a:pPr marL="285750" indent="-285750" algn="l">
                <a:buFont typeface="Arial" panose="020B0604020202020204" pitchFamily="34" charset="0"/>
                <a:buChar char="•"/>
              </a:pPr>
              <a:r>
                <a:rPr lang="en-GB" sz="1400" dirty="0">
                  <a:solidFill>
                    <a:schemeClr val="tx1"/>
                  </a:solidFill>
                  <a:latin typeface="Poppins" pitchFamily="2" charset="77"/>
                  <a:cs typeface="Poppins" pitchFamily="2" charset="77"/>
                </a:rPr>
                <a:t>Investor score post-reform</a:t>
              </a:r>
            </a:p>
          </p:txBody>
        </p:sp>
        <p:sp>
          <p:nvSpPr>
            <p:cNvPr id="15" name="Rectangle 14">
              <a:extLst>
                <a:ext uri="{FF2B5EF4-FFF2-40B4-BE49-F238E27FC236}">
                  <a16:creationId xmlns:a16="http://schemas.microsoft.com/office/drawing/2014/main" id="{E6F8EAAB-D6B7-374F-8CBA-C63F8BB8BF4B}"/>
                </a:ext>
              </a:extLst>
            </p:cNvPr>
            <p:cNvSpPr/>
            <p:nvPr/>
          </p:nvSpPr>
          <p:spPr>
            <a:xfrm>
              <a:off x="438199" y="5153025"/>
              <a:ext cx="2012901"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oppins" pitchFamily="2" charset="77"/>
                  <a:cs typeface="Poppins" pitchFamily="2" charset="77"/>
                </a:rPr>
                <a:t>1. Diagnostic</a:t>
              </a:r>
            </a:p>
          </p:txBody>
        </p:sp>
        <p:sp>
          <p:nvSpPr>
            <p:cNvPr id="16" name="Bent Up Arrow 15">
              <a:extLst>
                <a:ext uri="{FF2B5EF4-FFF2-40B4-BE49-F238E27FC236}">
                  <a16:creationId xmlns:a16="http://schemas.microsoft.com/office/drawing/2014/main" id="{0385D2B5-212B-8C47-9AAA-A6994C561A6D}"/>
                </a:ext>
              </a:extLst>
            </p:cNvPr>
            <p:cNvSpPr/>
            <p:nvPr/>
          </p:nvSpPr>
          <p:spPr>
            <a:xfrm>
              <a:off x="2451100" y="5153025"/>
              <a:ext cx="1676400" cy="533400"/>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70190FA-4DB5-C641-9CA1-8517CDA100A2}"/>
                </a:ext>
              </a:extLst>
            </p:cNvPr>
            <p:cNvSpPr/>
            <p:nvPr/>
          </p:nvSpPr>
          <p:spPr>
            <a:xfrm>
              <a:off x="5676899" y="5153025"/>
              <a:ext cx="2012901"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Poppins" pitchFamily="2" charset="77"/>
                  <a:cs typeface="Poppins" pitchFamily="2" charset="77"/>
                </a:rPr>
                <a:t>3. Reform recommendations</a:t>
              </a:r>
            </a:p>
          </p:txBody>
        </p:sp>
        <p:sp>
          <p:nvSpPr>
            <p:cNvPr id="18" name="Bent Up Arrow 17">
              <a:extLst>
                <a:ext uri="{FF2B5EF4-FFF2-40B4-BE49-F238E27FC236}">
                  <a16:creationId xmlns:a16="http://schemas.microsoft.com/office/drawing/2014/main" id="{18F770A6-357D-1848-84A3-91C5DB5ADE02}"/>
                </a:ext>
              </a:extLst>
            </p:cNvPr>
            <p:cNvSpPr/>
            <p:nvPr/>
          </p:nvSpPr>
          <p:spPr>
            <a:xfrm>
              <a:off x="7689800" y="5153025"/>
              <a:ext cx="1676400" cy="533400"/>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EB5751B-3FB0-4A43-B5D1-DDAE570D0606}"/>
                </a:ext>
              </a:extLst>
            </p:cNvPr>
            <p:cNvSpPr/>
            <p:nvPr/>
          </p:nvSpPr>
          <p:spPr>
            <a:xfrm>
              <a:off x="3057549" y="2048065"/>
              <a:ext cx="2012901"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Poppins" pitchFamily="2" charset="77"/>
                  <a:cs typeface="Poppins" pitchFamily="2" charset="77"/>
                </a:rPr>
                <a:t>2. Targeted survey and consultations</a:t>
              </a:r>
            </a:p>
          </p:txBody>
        </p:sp>
        <p:sp>
          <p:nvSpPr>
            <p:cNvPr id="20" name="Bent Up Arrow 19">
              <a:extLst>
                <a:ext uri="{FF2B5EF4-FFF2-40B4-BE49-F238E27FC236}">
                  <a16:creationId xmlns:a16="http://schemas.microsoft.com/office/drawing/2014/main" id="{8C21923A-E391-2048-9741-1674279096D6}"/>
                </a:ext>
              </a:extLst>
            </p:cNvPr>
            <p:cNvSpPr/>
            <p:nvPr/>
          </p:nvSpPr>
          <p:spPr>
            <a:xfrm flipV="1">
              <a:off x="5070450" y="2052625"/>
              <a:ext cx="1676400" cy="533400"/>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22B0A61-E6A5-1441-9D2A-AEF6175C1AEF}"/>
                </a:ext>
              </a:extLst>
            </p:cNvPr>
            <p:cNvSpPr/>
            <p:nvPr/>
          </p:nvSpPr>
          <p:spPr>
            <a:xfrm>
              <a:off x="8296249" y="2048065"/>
              <a:ext cx="2012901"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Poppins" pitchFamily="2" charset="77"/>
                  <a:cs typeface="Poppins" pitchFamily="2" charset="77"/>
                </a:rPr>
                <a:t>4. Implementation</a:t>
              </a:r>
            </a:p>
          </p:txBody>
        </p:sp>
      </p:grpSp>
      <p:sp>
        <p:nvSpPr>
          <p:cNvPr id="9" name="Title 1">
            <a:extLst>
              <a:ext uri="{FF2B5EF4-FFF2-40B4-BE49-F238E27FC236}">
                <a16:creationId xmlns:a16="http://schemas.microsoft.com/office/drawing/2014/main" id="{BAEDCDBE-ED1C-78DE-1BC1-FED4B3C47999}"/>
              </a:ext>
            </a:extLst>
          </p:cNvPr>
          <p:cNvSpPr>
            <a:spLocks noGrp="1"/>
          </p:cNvSpPr>
          <p:nvPr>
            <p:ph type="title"/>
          </p:nvPr>
        </p:nvSpPr>
        <p:spPr>
          <a:xfrm>
            <a:off x="438199" y="950712"/>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solidFill>
                <a:schemeClr val="accent4">
                  <a:lumMod val="50000"/>
                </a:schemeClr>
              </a:solidFill>
            </a:endParaRPr>
          </a:p>
        </p:txBody>
      </p:sp>
    </p:spTree>
    <p:extLst>
      <p:ext uri="{BB962C8B-B14F-4D97-AF65-F5344CB8AC3E}">
        <p14:creationId xmlns:p14="http://schemas.microsoft.com/office/powerpoint/2010/main" val="258393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19</a:t>
            </a:fld>
            <a:endParaRPr lang="de-DE"/>
          </a:p>
        </p:txBody>
      </p:sp>
      <p:pic>
        <p:nvPicPr>
          <p:cNvPr id="7" name="Picture 6">
            <a:extLst>
              <a:ext uri="{FF2B5EF4-FFF2-40B4-BE49-F238E27FC236}">
                <a16:creationId xmlns:a16="http://schemas.microsoft.com/office/drawing/2014/main" id="{FBFF2D75-C824-D141-889C-5B853EA37ABA}"/>
              </a:ext>
            </a:extLst>
          </p:cNvPr>
          <p:cNvPicPr>
            <a:picLocks noChangeAspect="1"/>
          </p:cNvPicPr>
          <p:nvPr/>
        </p:nvPicPr>
        <p:blipFill>
          <a:blip r:embed="rId3"/>
          <a:stretch>
            <a:fillRect/>
          </a:stretch>
        </p:blipFill>
        <p:spPr>
          <a:xfrm>
            <a:off x="885586" y="2643183"/>
            <a:ext cx="8947727" cy="4414842"/>
          </a:xfrm>
          <a:prstGeom prst="rect">
            <a:avLst/>
          </a:prstGeom>
        </p:spPr>
      </p:pic>
      <p:sp>
        <p:nvSpPr>
          <p:cNvPr id="10" name="Text Placeholder 9">
            <a:extLst>
              <a:ext uri="{FF2B5EF4-FFF2-40B4-BE49-F238E27FC236}">
                <a16:creationId xmlns:a16="http://schemas.microsoft.com/office/drawing/2014/main" id="{A302C695-10F7-ED42-905C-F7194634BACC}"/>
              </a:ext>
            </a:extLst>
          </p:cNvPr>
          <p:cNvSpPr>
            <a:spLocks noGrp="1"/>
          </p:cNvSpPr>
          <p:nvPr>
            <p:ph type="body" idx="1"/>
          </p:nvPr>
        </p:nvSpPr>
        <p:spPr>
          <a:xfrm>
            <a:off x="438199" y="1594961"/>
            <a:ext cx="9777730" cy="738664"/>
          </a:xfrm>
        </p:spPr>
        <p:txBody>
          <a:bodyPr/>
          <a:lstStyle/>
          <a:p>
            <a:pPr algn="just"/>
            <a:r>
              <a:rPr lang="en-GB" sz="1600" dirty="0"/>
              <a:t>For Renewable Energy for instance, the OECD conducted a study on the impact of climate policies and other determinants on FDI in the sectors. Note: + corresponds to statistically significant, while – indicators insignificance.  </a:t>
            </a:r>
          </a:p>
        </p:txBody>
      </p:sp>
      <p:sp>
        <p:nvSpPr>
          <p:cNvPr id="9" name="Title 1">
            <a:extLst>
              <a:ext uri="{FF2B5EF4-FFF2-40B4-BE49-F238E27FC236}">
                <a16:creationId xmlns:a16="http://schemas.microsoft.com/office/drawing/2014/main" id="{945CA78C-537D-DF81-8118-35B46041D777}"/>
              </a:ext>
            </a:extLst>
          </p:cNvPr>
          <p:cNvSpPr>
            <a:spLocks noGrp="1"/>
          </p:cNvSpPr>
          <p:nvPr>
            <p:ph type="title"/>
          </p:nvPr>
        </p:nvSpPr>
        <p:spPr>
          <a:xfrm>
            <a:off x="438199" y="984998"/>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solidFill>
                <a:schemeClr val="accent4">
                  <a:lumMod val="50000"/>
                </a:schemeClr>
              </a:solidFill>
            </a:endParaRPr>
          </a:p>
        </p:txBody>
      </p:sp>
    </p:spTree>
    <p:extLst>
      <p:ext uri="{BB962C8B-B14F-4D97-AF65-F5344CB8AC3E}">
        <p14:creationId xmlns:p14="http://schemas.microsoft.com/office/powerpoint/2010/main" val="99521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2">
            <a:extLst>
              <a:ext uri="{FF2B5EF4-FFF2-40B4-BE49-F238E27FC236}">
                <a16:creationId xmlns:a16="http://schemas.microsoft.com/office/drawing/2014/main" id="{ADFA0639-8920-BC5F-6968-F9ADF37BB230}"/>
              </a:ext>
            </a:extLst>
          </p:cNvPr>
          <p:cNvSpPr txBox="1"/>
          <p:nvPr/>
        </p:nvSpPr>
        <p:spPr>
          <a:xfrm>
            <a:off x="444500" y="7102448"/>
            <a:ext cx="1886585" cy="144270"/>
          </a:xfrm>
          <a:prstGeom prst="rect">
            <a:avLst/>
          </a:prstGeom>
        </p:spPr>
        <p:txBody>
          <a:bodyPr vert="horz" wrap="square" lIns="0" tIns="5715" rIns="0" bIns="0" rtlCol="0">
            <a:spAutoFit/>
          </a:bodyPr>
          <a:lstStyle/>
          <a:p>
            <a:pPr marL="12700">
              <a:lnSpc>
                <a:spcPct val="100000"/>
              </a:lnSpc>
              <a:spcBef>
                <a:spcPts val="45"/>
              </a:spcBef>
            </a:pPr>
            <a:r>
              <a:rPr sz="900" dirty="0">
                <a:solidFill>
                  <a:srgbClr val="AFAFAF"/>
                </a:solidFill>
                <a:latin typeface="Poppins" panose="00000500000000000000" pitchFamily="2" charset="0"/>
                <a:cs typeface="Poppins" panose="00000500000000000000" pitchFamily="2" charset="0"/>
              </a:rPr>
              <a:t>/Investment &amp; Trade </a:t>
            </a:r>
            <a:r>
              <a:rPr sz="900" spc="-10" dirty="0">
                <a:solidFill>
                  <a:srgbClr val="AFAFAF"/>
                </a:solidFill>
                <a:latin typeface="Poppins" panose="00000500000000000000" pitchFamily="2" charset="0"/>
                <a:cs typeface="Poppins" panose="00000500000000000000" pitchFamily="2" charset="0"/>
              </a:rPr>
              <a:t>Intelligence</a:t>
            </a:r>
            <a:endParaRPr sz="900" dirty="0">
              <a:latin typeface="Poppins" panose="00000500000000000000" pitchFamily="2" charset="0"/>
              <a:cs typeface="Poppins" panose="00000500000000000000" pitchFamily="2" charset="0"/>
            </a:endParaRPr>
          </a:p>
        </p:txBody>
      </p:sp>
      <p:sp>
        <p:nvSpPr>
          <p:cNvPr id="17" name="object 33">
            <a:extLst>
              <a:ext uri="{FF2B5EF4-FFF2-40B4-BE49-F238E27FC236}">
                <a16:creationId xmlns:a16="http://schemas.microsoft.com/office/drawing/2014/main" id="{6F8D98AB-3A3B-5768-4B5A-6BF15BC8C30B}"/>
              </a:ext>
            </a:extLst>
          </p:cNvPr>
          <p:cNvSpPr txBox="1">
            <a:spLocks noGrp="1"/>
          </p:cNvSpPr>
          <p:nvPr>
            <p:ph type="ftr" sz="quarter" idx="5"/>
          </p:nvPr>
        </p:nvSpPr>
        <p:spPr>
          <a:xfrm>
            <a:off x="7870825" y="7142355"/>
            <a:ext cx="981075" cy="144270"/>
          </a:xfrm>
          <a:prstGeom prst="rect">
            <a:avLst/>
          </a:prstGeom>
        </p:spPr>
        <p:txBody>
          <a:bodyPr vert="horz" wrap="square" lIns="0" tIns="5715" rIns="0" bIns="0" rtlCol="0">
            <a:spAutoFit/>
          </a:bodyPr>
          <a:lstStyle/>
          <a:p>
            <a:pPr marL="12700">
              <a:lnSpc>
                <a:spcPct val="100000"/>
              </a:lnSpc>
              <a:spcBef>
                <a:spcPts val="45"/>
              </a:spcBef>
            </a:pPr>
            <a:r>
              <a:rPr dirty="0">
                <a:latin typeface="Poppins" panose="00000500000000000000" pitchFamily="2" charset="0"/>
                <a:cs typeface="Poppins" panose="00000500000000000000" pitchFamily="2" charset="0"/>
              </a:rPr>
              <a:t>/Berlin, </a:t>
            </a:r>
            <a:r>
              <a:rPr spc="-10" dirty="0">
                <a:latin typeface="Poppins" panose="00000500000000000000" pitchFamily="2" charset="0"/>
                <a:cs typeface="Poppins" panose="00000500000000000000" pitchFamily="2" charset="0"/>
              </a:rPr>
              <a:t>Germany</a:t>
            </a:r>
          </a:p>
        </p:txBody>
      </p:sp>
      <p:sp>
        <p:nvSpPr>
          <p:cNvPr id="3" name="object 15">
            <a:extLst>
              <a:ext uri="{FF2B5EF4-FFF2-40B4-BE49-F238E27FC236}">
                <a16:creationId xmlns:a16="http://schemas.microsoft.com/office/drawing/2014/main" id="{648D8C8F-FBBD-177D-A0DA-8F8CABD80C89}"/>
              </a:ext>
            </a:extLst>
          </p:cNvPr>
          <p:cNvSpPr/>
          <p:nvPr/>
        </p:nvSpPr>
        <p:spPr>
          <a:xfrm>
            <a:off x="447152" y="1640957"/>
            <a:ext cx="3145155" cy="95885"/>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endParaRPr/>
          </a:p>
        </p:txBody>
      </p:sp>
      <p:sp>
        <p:nvSpPr>
          <p:cNvPr id="6" name="TextBox 5">
            <a:extLst>
              <a:ext uri="{FF2B5EF4-FFF2-40B4-BE49-F238E27FC236}">
                <a16:creationId xmlns:a16="http://schemas.microsoft.com/office/drawing/2014/main" id="{8FF63114-5203-74E9-3BEA-2F17F4054434}"/>
              </a:ext>
            </a:extLst>
          </p:cNvPr>
          <p:cNvSpPr txBox="1"/>
          <p:nvPr/>
        </p:nvSpPr>
        <p:spPr>
          <a:xfrm>
            <a:off x="364532" y="962025"/>
            <a:ext cx="3469219" cy="643766"/>
          </a:xfrm>
          <a:prstGeom prst="rect">
            <a:avLst/>
          </a:prstGeom>
          <a:noFill/>
        </p:spPr>
        <p:txBody>
          <a:bodyPr wrap="none" rtlCol="0">
            <a:spAutoFit/>
          </a:bodyPr>
          <a:lstStyle/>
          <a:p>
            <a:pPr marL="0" marR="0" lvl="0" indent="0" defTabSz="914400" eaLnBrk="1" fontAlgn="auto" latinLnBrk="0" hangingPunct="1">
              <a:lnSpc>
                <a:spcPts val="4826"/>
              </a:lnSpc>
              <a:spcBef>
                <a:spcPts val="0"/>
              </a:spcBef>
              <a:spcAft>
                <a:spcPts val="0"/>
              </a:spcAft>
              <a:buClrTx/>
              <a:buSzTx/>
              <a:buFontTx/>
              <a:buNone/>
              <a:tabLst/>
              <a:defRPr/>
            </a:pPr>
            <a:r>
              <a:rPr lang="en-US" sz="2500" b="1" dirty="0">
                <a:solidFill>
                  <a:srgbClr val="013A4D"/>
                </a:solidFill>
                <a:latin typeface="Poppins" panose="00000500000000000000" pitchFamily="2" charset="0"/>
                <a:ea typeface="League Spartan" charset="0"/>
                <a:cs typeface="Poppins" panose="00000500000000000000" pitchFamily="2" charset="0"/>
              </a:rPr>
              <a:t>Content &amp; Overview</a:t>
            </a:r>
            <a:endParaRPr kumimoji="0" lang="en-US" sz="25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endParaRPr>
          </a:p>
        </p:txBody>
      </p:sp>
      <p:sp>
        <p:nvSpPr>
          <p:cNvPr id="4" name="TextBox 3">
            <a:extLst>
              <a:ext uri="{FF2B5EF4-FFF2-40B4-BE49-F238E27FC236}">
                <a16:creationId xmlns:a16="http://schemas.microsoft.com/office/drawing/2014/main" id="{CFD6F760-6C2F-A2C7-F03C-D92C7ADAA9B4}"/>
              </a:ext>
            </a:extLst>
          </p:cNvPr>
          <p:cNvSpPr txBox="1"/>
          <p:nvPr/>
        </p:nvSpPr>
        <p:spPr>
          <a:xfrm>
            <a:off x="516932" y="1977386"/>
            <a:ext cx="9630368" cy="3088025"/>
          </a:xfrm>
          <a:prstGeom prst="rect">
            <a:avLst/>
          </a:prstGeom>
          <a:noFill/>
        </p:spPr>
        <p:txBody>
          <a:bodyPr wrap="square" rtlCol="0">
            <a:spAutoFit/>
          </a:bodyPr>
          <a:lstStyle/>
          <a:p>
            <a:pPr marL="342900" marR="0" lvl="0" indent="-342900" defTabSz="914400" eaLnBrk="1" fontAlgn="auto" latinLnBrk="0" hangingPunct="1">
              <a:lnSpc>
                <a:spcPts val="4826"/>
              </a:lnSpc>
              <a:spcBef>
                <a:spcPts val="0"/>
              </a:spcBef>
              <a:spcAft>
                <a:spcPts val="0"/>
              </a:spcAft>
              <a:buClrTx/>
              <a:buSzTx/>
              <a:buFont typeface="Wingdings" pitchFamily="2" charset="2"/>
              <a:buChar char="§"/>
              <a:tabLst/>
              <a:defRPr/>
            </a:pPr>
            <a:r>
              <a:rPr lang="en-US" sz="2000" b="1" dirty="0">
                <a:solidFill>
                  <a:srgbClr val="013A4D"/>
                </a:solidFill>
                <a:latin typeface="Poppins" panose="00000500000000000000" pitchFamily="2" charset="0"/>
                <a:ea typeface="League Spartan" charset="0"/>
                <a:cs typeface="Poppins" panose="00000500000000000000" pitchFamily="2" charset="0"/>
              </a:rPr>
              <a:t>Moving beyond COVID-19: Background and changes in the FDI landscape</a:t>
            </a:r>
          </a:p>
          <a:p>
            <a:pPr marL="342900" marR="0" lvl="0" indent="-342900" defTabSz="914400" eaLnBrk="1" fontAlgn="auto" latinLnBrk="0" hangingPunct="1">
              <a:lnSpc>
                <a:spcPts val="4826"/>
              </a:lnSpc>
              <a:spcBef>
                <a:spcPts val="0"/>
              </a:spcBef>
              <a:spcAft>
                <a:spcPts val="0"/>
              </a:spcAft>
              <a:buClrTx/>
              <a:buSzTx/>
              <a:buFont typeface="Wingdings" pitchFamily="2" charset="2"/>
              <a:buChar char="§"/>
              <a:tabLst/>
              <a:defRPr/>
            </a:pPr>
            <a:r>
              <a:rPr lang="en-US" sz="2000" b="1" dirty="0">
                <a:solidFill>
                  <a:srgbClr val="013A4D"/>
                </a:solidFill>
                <a:latin typeface="Poppins" panose="00000500000000000000" pitchFamily="2" charset="0"/>
                <a:ea typeface="League Spartan" charset="0"/>
                <a:cs typeface="Poppins" panose="00000500000000000000" pitchFamily="2" charset="0"/>
              </a:rPr>
              <a:t>Towards a</a:t>
            </a:r>
            <a:r>
              <a:rPr kumimoji="0" lang="en-US" sz="20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 new normal? Sectoral focus and sector identification</a:t>
            </a:r>
          </a:p>
          <a:p>
            <a:pPr marL="342900" marR="0" lvl="0" indent="-342900" defTabSz="914400" eaLnBrk="1" fontAlgn="auto" latinLnBrk="0" hangingPunct="1">
              <a:lnSpc>
                <a:spcPts val="4826"/>
              </a:lnSpc>
              <a:spcBef>
                <a:spcPts val="0"/>
              </a:spcBef>
              <a:spcAft>
                <a:spcPts val="0"/>
              </a:spcAft>
              <a:buClrTx/>
              <a:buSzTx/>
              <a:buFont typeface="Wingdings" pitchFamily="2" charset="2"/>
              <a:buChar char="§"/>
              <a:tabLst/>
              <a:defRPr/>
            </a:pPr>
            <a:r>
              <a:rPr kumimoji="0" lang="en-US" sz="20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Adaption: </a:t>
            </a:r>
            <a:r>
              <a:rPr lang="en-US" sz="2000" b="1" dirty="0">
                <a:solidFill>
                  <a:srgbClr val="013A4D"/>
                </a:solidFill>
                <a:latin typeface="Poppins" panose="00000500000000000000" pitchFamily="2" charset="0"/>
                <a:ea typeface="League Spartan" charset="0"/>
                <a:cs typeface="Poppins" panose="00000500000000000000" pitchFamily="2" charset="0"/>
              </a:rPr>
              <a:t>The pre-conditions and adjustments</a:t>
            </a:r>
          </a:p>
          <a:p>
            <a:pPr marL="342900" marR="0" lvl="0" indent="-342900" defTabSz="914400" eaLnBrk="1" fontAlgn="auto" latinLnBrk="0" hangingPunct="1">
              <a:lnSpc>
                <a:spcPts val="4826"/>
              </a:lnSpc>
              <a:spcBef>
                <a:spcPts val="0"/>
              </a:spcBef>
              <a:spcAft>
                <a:spcPts val="0"/>
              </a:spcAft>
              <a:buClrTx/>
              <a:buSzTx/>
              <a:buFont typeface="Wingdings" pitchFamily="2" charset="2"/>
              <a:buChar char="§"/>
              <a:tabLst/>
              <a:defRPr/>
            </a:pPr>
            <a:r>
              <a:rPr kumimoji="0" lang="en-US" sz="20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Promotion: Investment Promotion for sustainable development</a:t>
            </a:r>
          </a:p>
        </p:txBody>
      </p:sp>
    </p:spTree>
    <p:extLst>
      <p:ext uri="{BB962C8B-B14F-4D97-AF65-F5344CB8AC3E}">
        <p14:creationId xmlns:p14="http://schemas.microsoft.com/office/powerpoint/2010/main" val="149055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962025"/>
            <a:ext cx="7653656" cy="338554"/>
          </a:xfrm>
        </p:spPr>
        <p:txBody>
          <a:bodyPr/>
          <a:lstStyle/>
          <a:p>
            <a:r>
              <a:rPr lang="en-US" sz="2200" b="1" dirty="0">
                <a:solidFill>
                  <a:srgbClr val="013A4D"/>
                </a:solidFill>
                <a:latin typeface="Poppins" panose="00000500000000000000" pitchFamily="2" charset="0"/>
                <a:ea typeface="League Spartan" charset="0"/>
                <a:cs typeface="Poppins" panose="00000500000000000000" pitchFamily="2" charset="0"/>
              </a:rPr>
              <a:t>Adaption: The pre-conditions – sufficient conditions </a:t>
            </a:r>
            <a:endParaRPr lang="de-DE" sz="2200" b="1" dirty="0"/>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20</a:t>
            </a:fld>
            <a:endParaRPr lang="de-DE"/>
          </a:p>
        </p:txBody>
      </p:sp>
      <p:sp>
        <p:nvSpPr>
          <p:cNvPr id="10" name="Text Placeholder 9">
            <a:extLst>
              <a:ext uri="{FF2B5EF4-FFF2-40B4-BE49-F238E27FC236}">
                <a16:creationId xmlns:a16="http://schemas.microsoft.com/office/drawing/2014/main" id="{A302C695-10F7-ED42-905C-F7194634BACC}"/>
              </a:ext>
            </a:extLst>
          </p:cNvPr>
          <p:cNvSpPr>
            <a:spLocks noGrp="1"/>
          </p:cNvSpPr>
          <p:nvPr>
            <p:ph type="body" idx="1"/>
          </p:nvPr>
        </p:nvSpPr>
        <p:spPr>
          <a:xfrm>
            <a:off x="438199" y="2001518"/>
            <a:ext cx="9777730" cy="923330"/>
          </a:xfrm>
        </p:spPr>
        <p:txBody>
          <a:bodyPr/>
          <a:lstStyle/>
          <a:p>
            <a:pPr algn="just"/>
            <a:r>
              <a:rPr lang="en-GB" sz="2000" dirty="0"/>
              <a:t>Lastly, and linking to the last part of the presentation, the promotional efforts play a significant role in setting and promoting the pre-conditions present and attracting the investment…</a:t>
            </a:r>
          </a:p>
        </p:txBody>
      </p:sp>
      <p:sp>
        <p:nvSpPr>
          <p:cNvPr id="3" name="Title 1">
            <a:extLst>
              <a:ext uri="{FF2B5EF4-FFF2-40B4-BE49-F238E27FC236}">
                <a16:creationId xmlns:a16="http://schemas.microsoft.com/office/drawing/2014/main" id="{E1F8AC9A-B5DF-09B8-3975-3EEBB11EA925}"/>
              </a:ext>
            </a:extLst>
          </p:cNvPr>
          <p:cNvSpPr txBox="1">
            <a:spLocks/>
          </p:cNvSpPr>
          <p:nvPr/>
        </p:nvSpPr>
        <p:spPr>
          <a:xfrm>
            <a:off x="1231900" y="3948964"/>
            <a:ext cx="7653656" cy="1446550"/>
          </a:xfrm>
          <a:prstGeom prst="rect">
            <a:avLst/>
          </a:prstGeom>
        </p:spPr>
        <p:txBody>
          <a:bodyPr wrap="square" lIns="0" tIns="0" rIns="0" bIns="0">
            <a:spAutoFit/>
          </a:bodyPr>
          <a:lstStyle>
            <a:lvl1pPr>
              <a:defRPr sz="1800" b="0" i="0">
                <a:solidFill>
                  <a:srgbClr val="174861"/>
                </a:solidFill>
                <a:latin typeface="Poppins Medium"/>
                <a:ea typeface="+mj-ea"/>
                <a:cs typeface="Poppins Medium"/>
              </a:defRPr>
            </a:lvl1pPr>
          </a:lstStyle>
          <a:p>
            <a:pPr algn="ctr"/>
            <a:r>
              <a:rPr lang="en-US" sz="5000" b="1" dirty="0">
                <a:solidFill>
                  <a:srgbClr val="013A4D"/>
                </a:solidFill>
                <a:latin typeface="Poppins" panose="00000500000000000000" pitchFamily="2" charset="0"/>
                <a:ea typeface="League Spartan" charset="0"/>
                <a:cs typeface="Poppins" panose="00000500000000000000" pitchFamily="2" charset="0"/>
              </a:rPr>
              <a:t>FDI 4.0</a:t>
            </a:r>
          </a:p>
          <a:p>
            <a:pPr algn="ctr"/>
            <a:endParaRPr lang="en-US" sz="2200" b="1" dirty="0">
              <a:solidFill>
                <a:srgbClr val="013A4D"/>
              </a:solidFill>
              <a:latin typeface="Poppins" panose="00000500000000000000" pitchFamily="2" charset="0"/>
              <a:ea typeface="League Spartan" charset="0"/>
              <a:cs typeface="Poppins" panose="00000500000000000000" pitchFamily="2" charset="0"/>
            </a:endParaRPr>
          </a:p>
          <a:p>
            <a:pPr algn="ctr"/>
            <a:r>
              <a:rPr lang="en-US" sz="2200" b="1" dirty="0">
                <a:solidFill>
                  <a:srgbClr val="013A4D"/>
                </a:solidFill>
                <a:latin typeface="Poppins" panose="00000500000000000000" pitchFamily="2" charset="0"/>
                <a:ea typeface="League Spartan" charset="0"/>
                <a:cs typeface="Poppins" panose="00000500000000000000" pitchFamily="2" charset="0"/>
              </a:rPr>
              <a:t>What is FDI 4.0?</a:t>
            </a:r>
          </a:p>
        </p:txBody>
      </p:sp>
    </p:spTree>
    <p:extLst>
      <p:ext uri="{BB962C8B-B14F-4D97-AF65-F5344CB8AC3E}">
        <p14:creationId xmlns:p14="http://schemas.microsoft.com/office/powerpoint/2010/main" val="146887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4B66-ED69-5023-786B-0DEBF59FED0F}"/>
              </a:ext>
            </a:extLst>
          </p:cNvPr>
          <p:cNvSpPr>
            <a:spLocks noGrp="1"/>
          </p:cNvSpPr>
          <p:nvPr>
            <p:ph type="title"/>
          </p:nvPr>
        </p:nvSpPr>
        <p:spPr>
          <a:xfrm>
            <a:off x="438199" y="1215450"/>
            <a:ext cx="7653656" cy="384721"/>
          </a:xfrm>
        </p:spPr>
        <p:txBody>
          <a:bodyPr/>
          <a:lstStyle/>
          <a:p>
            <a:r>
              <a:rPr lang="en-US" sz="2500" b="1" dirty="0">
                <a:solidFill>
                  <a:schemeClr val="accent4">
                    <a:lumMod val="50000"/>
                  </a:schemeClr>
                </a:solidFill>
              </a:rPr>
              <a:t>What is FDI 4.0?</a:t>
            </a:r>
            <a:endParaRPr lang="de-DE" sz="2500" b="1" dirty="0">
              <a:solidFill>
                <a:schemeClr val="accent4">
                  <a:lumMod val="50000"/>
                </a:schemeClr>
              </a:solidFill>
            </a:endParaRPr>
          </a:p>
        </p:txBody>
      </p:sp>
      <p:sp>
        <p:nvSpPr>
          <p:cNvPr id="3" name="Text Placeholder 2">
            <a:extLst>
              <a:ext uri="{FF2B5EF4-FFF2-40B4-BE49-F238E27FC236}">
                <a16:creationId xmlns:a16="http://schemas.microsoft.com/office/drawing/2014/main" id="{66483062-3D9C-BF76-FFA2-254A945A36D9}"/>
              </a:ext>
            </a:extLst>
          </p:cNvPr>
          <p:cNvSpPr>
            <a:spLocks noGrp="1"/>
          </p:cNvSpPr>
          <p:nvPr>
            <p:ph type="body" idx="1"/>
          </p:nvPr>
        </p:nvSpPr>
        <p:spPr>
          <a:xfrm>
            <a:off x="444500" y="2064841"/>
            <a:ext cx="9777730" cy="4154984"/>
          </a:xfrm>
        </p:spPr>
        <p:txBody>
          <a:bodyPr/>
          <a:lstStyle/>
          <a:p>
            <a:pPr marL="0" indent="0">
              <a:buNone/>
            </a:pPr>
            <a:r>
              <a:rPr lang="en-US" sz="1800" dirty="0">
                <a:solidFill>
                  <a:schemeClr val="accent4">
                    <a:lumMod val="50000"/>
                  </a:schemeClr>
                </a:solidFill>
              </a:rPr>
              <a:t>FDI 4.0 is cross border foreign involvement which capitalizes on the 4th Industrial Revolution to attract foreign direct investment for the benefit of Planet, People &amp; Profit </a:t>
            </a:r>
          </a:p>
          <a:p>
            <a:pPr marL="0" indent="0">
              <a:buNone/>
            </a:pPr>
            <a:endParaRPr lang="en-US" sz="1800" dirty="0">
              <a:solidFill>
                <a:schemeClr val="accent4">
                  <a:lumMod val="50000"/>
                </a:schemeClr>
              </a:solidFill>
            </a:endParaRPr>
          </a:p>
          <a:p>
            <a:pPr>
              <a:buFontTx/>
              <a:buChar char="-"/>
            </a:pPr>
            <a:r>
              <a:rPr lang="en-US" sz="1800" dirty="0">
                <a:solidFill>
                  <a:schemeClr val="accent4">
                    <a:lumMod val="50000"/>
                  </a:schemeClr>
                </a:solidFill>
              </a:rPr>
              <a:t>Different industries and sub-sectors: transformation and innovation</a:t>
            </a:r>
          </a:p>
          <a:p>
            <a:pPr>
              <a:buFontTx/>
              <a:buChar char="-"/>
            </a:pPr>
            <a:r>
              <a:rPr lang="en-US" sz="1800" dirty="0">
                <a:solidFill>
                  <a:schemeClr val="accent4">
                    <a:lumMod val="50000"/>
                  </a:schemeClr>
                </a:solidFill>
              </a:rPr>
              <a:t>Different players </a:t>
            </a:r>
          </a:p>
          <a:p>
            <a:pPr>
              <a:buFontTx/>
              <a:buChar char="-"/>
            </a:pPr>
            <a:r>
              <a:rPr lang="en-US" sz="1800" dirty="0">
                <a:solidFill>
                  <a:schemeClr val="accent4">
                    <a:lumMod val="50000"/>
                  </a:schemeClr>
                </a:solidFill>
              </a:rPr>
              <a:t>Hybrid forms of FDI – NFIs</a:t>
            </a:r>
          </a:p>
          <a:p>
            <a:pPr>
              <a:buFontTx/>
              <a:buChar char="-"/>
            </a:pPr>
            <a:r>
              <a:rPr lang="en-US" sz="1800" dirty="0">
                <a:solidFill>
                  <a:schemeClr val="accent4">
                    <a:lumMod val="50000"/>
                  </a:schemeClr>
                </a:solidFill>
              </a:rPr>
              <a:t>Different requirements to business climate of a country</a:t>
            </a:r>
          </a:p>
          <a:p>
            <a:pPr>
              <a:buFontTx/>
              <a:buChar char="-"/>
            </a:pPr>
            <a:r>
              <a:rPr lang="en-US" sz="1800" dirty="0">
                <a:solidFill>
                  <a:schemeClr val="accent4">
                    <a:lumMod val="50000"/>
                  </a:schemeClr>
                </a:solidFill>
              </a:rPr>
              <a:t>Collaboration versus competition</a:t>
            </a:r>
          </a:p>
          <a:p>
            <a:pPr>
              <a:buFontTx/>
              <a:buChar char="-"/>
            </a:pPr>
            <a:r>
              <a:rPr lang="en-US" sz="1800" dirty="0">
                <a:solidFill>
                  <a:schemeClr val="accent4">
                    <a:lumMod val="50000"/>
                  </a:schemeClr>
                </a:solidFill>
              </a:rPr>
              <a:t>Increased focus on sustainability and SDGs </a:t>
            </a:r>
          </a:p>
          <a:p>
            <a:pPr>
              <a:buFontTx/>
              <a:buChar char="-"/>
            </a:pPr>
            <a:r>
              <a:rPr lang="en-US" sz="1800" dirty="0">
                <a:solidFill>
                  <a:schemeClr val="accent4">
                    <a:lumMod val="50000"/>
                  </a:schemeClr>
                </a:solidFill>
              </a:rPr>
              <a:t>Different IPAs</a:t>
            </a:r>
          </a:p>
          <a:p>
            <a:pPr>
              <a:buFontTx/>
              <a:buChar char="-"/>
            </a:pPr>
            <a:endParaRPr lang="en-US" sz="1800" dirty="0">
              <a:solidFill>
                <a:schemeClr val="accent4">
                  <a:lumMod val="50000"/>
                </a:schemeClr>
              </a:solidFill>
            </a:endParaRPr>
          </a:p>
          <a:p>
            <a:pPr marL="0" indent="0">
              <a:buNone/>
            </a:pPr>
            <a:r>
              <a:rPr lang="en-US" sz="1800" i="1" dirty="0">
                <a:solidFill>
                  <a:schemeClr val="accent4">
                    <a:lumMod val="50000"/>
                  </a:schemeClr>
                </a:solidFill>
              </a:rPr>
              <a:t>FDI 4.0 tag words: sustainability, digitalization, innovation, start up eco systems, entrepreneurship, collaboration, partnerships - all part of industry 4.0 and offers many opportunities for countries.</a:t>
            </a:r>
          </a:p>
          <a:p>
            <a:endParaRPr lang="de-DE" sz="1800" dirty="0">
              <a:solidFill>
                <a:schemeClr val="accent4">
                  <a:lumMod val="50000"/>
                </a:schemeClr>
              </a:solidFill>
            </a:endParaRPr>
          </a:p>
        </p:txBody>
      </p:sp>
      <p:sp>
        <p:nvSpPr>
          <p:cNvPr id="4" name="Footer Placeholder 3">
            <a:extLst>
              <a:ext uri="{FF2B5EF4-FFF2-40B4-BE49-F238E27FC236}">
                <a16:creationId xmlns:a16="http://schemas.microsoft.com/office/drawing/2014/main" id="{12187094-21E1-D9FF-02CF-621E55AC79B8}"/>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F327ADC0-5E02-8A18-7647-9EBC9D0A9726}"/>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4824722B-8AFA-4913-1A8C-F8096285189E}"/>
              </a:ext>
            </a:extLst>
          </p:cNvPr>
          <p:cNvSpPr>
            <a:spLocks noGrp="1"/>
          </p:cNvSpPr>
          <p:nvPr>
            <p:ph type="sldNum" sz="quarter" idx="7"/>
          </p:nvPr>
        </p:nvSpPr>
        <p:spPr/>
        <p:txBody>
          <a:bodyPr/>
          <a:lstStyle/>
          <a:p>
            <a:fld id="{B6F15528-21DE-4FAA-801E-634DDDAF4B2B}" type="slidenum">
              <a:rPr lang="de-DE" smtClean="0"/>
              <a:t>21</a:t>
            </a:fld>
            <a:endParaRPr lang="de-DE"/>
          </a:p>
        </p:txBody>
      </p:sp>
      <p:sp>
        <p:nvSpPr>
          <p:cNvPr id="7" name="TextBox 6">
            <a:extLst>
              <a:ext uri="{FF2B5EF4-FFF2-40B4-BE49-F238E27FC236}">
                <a16:creationId xmlns:a16="http://schemas.microsoft.com/office/drawing/2014/main" id="{C4E0B6B5-65C0-C780-0085-E6B2F45203BD}"/>
              </a:ext>
            </a:extLst>
          </p:cNvPr>
          <p:cNvSpPr txBox="1"/>
          <p:nvPr/>
        </p:nvSpPr>
        <p:spPr>
          <a:xfrm>
            <a:off x="8318500" y="5915025"/>
            <a:ext cx="1991251" cy="246221"/>
          </a:xfrm>
          <a:prstGeom prst="rect">
            <a:avLst/>
          </a:prstGeom>
          <a:noFill/>
        </p:spPr>
        <p:txBody>
          <a:bodyPr wrap="none" rtlCol="0">
            <a:spAutoFit/>
          </a:bodyPr>
          <a:lstStyle/>
          <a:p>
            <a:r>
              <a:rPr lang="en-US" sz="1000" b="1" dirty="0">
                <a:latin typeface="Ink Free" panose="03080402000500000000" pitchFamily="66" charset="0"/>
              </a:rPr>
              <a:t>© 2021 Douglas van den Berghe</a:t>
            </a:r>
          </a:p>
        </p:txBody>
      </p:sp>
      <p:sp>
        <p:nvSpPr>
          <p:cNvPr id="8" name="object 15">
            <a:extLst>
              <a:ext uri="{FF2B5EF4-FFF2-40B4-BE49-F238E27FC236}">
                <a16:creationId xmlns:a16="http://schemas.microsoft.com/office/drawing/2014/main" id="{D380B53B-7E37-585C-CE90-BC96F56155B9}"/>
              </a:ext>
            </a:extLst>
          </p:cNvPr>
          <p:cNvSpPr/>
          <p:nvPr/>
        </p:nvSpPr>
        <p:spPr>
          <a:xfrm>
            <a:off x="444500" y="1704340"/>
            <a:ext cx="3145155" cy="95885"/>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endParaRPr/>
          </a:p>
        </p:txBody>
      </p:sp>
    </p:spTree>
    <p:extLst>
      <p:ext uri="{BB962C8B-B14F-4D97-AF65-F5344CB8AC3E}">
        <p14:creationId xmlns:p14="http://schemas.microsoft.com/office/powerpoint/2010/main" val="90262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438B8-A74E-8F21-AA83-EB3604C89FEC}"/>
              </a:ext>
            </a:extLst>
          </p:cNvPr>
          <p:cNvSpPr>
            <a:spLocks noGrp="1"/>
          </p:cNvSpPr>
          <p:nvPr>
            <p:ph type="title"/>
          </p:nvPr>
        </p:nvSpPr>
        <p:spPr/>
        <p:txBody>
          <a:bodyPr/>
          <a:lstStyle/>
          <a:p>
            <a:r>
              <a:rPr lang="en-GB" dirty="0"/>
              <a:t>INVESTMENT PROMOTION LIFE CYCLE, FRAMEWORK AND KEY IPA ACTIVITIES AND FUNCTIONS</a:t>
            </a:r>
            <a:endParaRPr lang="de-DE" dirty="0"/>
          </a:p>
        </p:txBody>
      </p:sp>
      <p:sp>
        <p:nvSpPr>
          <p:cNvPr id="4" name="Footer Placeholder 3">
            <a:extLst>
              <a:ext uri="{FF2B5EF4-FFF2-40B4-BE49-F238E27FC236}">
                <a16:creationId xmlns:a16="http://schemas.microsoft.com/office/drawing/2014/main" id="{7926489A-1968-8A0A-CB86-9A5AA95FAFCF}"/>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410A2908-E75C-3D32-024B-CF7E860D08CD}"/>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20C946DA-EE8E-C516-D2A9-78B0836407E1}"/>
              </a:ext>
            </a:extLst>
          </p:cNvPr>
          <p:cNvSpPr>
            <a:spLocks noGrp="1"/>
          </p:cNvSpPr>
          <p:nvPr>
            <p:ph type="sldNum" sz="quarter" idx="7"/>
          </p:nvPr>
        </p:nvSpPr>
        <p:spPr/>
        <p:txBody>
          <a:bodyPr/>
          <a:lstStyle/>
          <a:p>
            <a:fld id="{B6F15528-21DE-4FAA-801E-634DDDAF4B2B}" type="slidenum">
              <a:rPr lang="de-DE" smtClean="0"/>
              <a:t>22</a:t>
            </a:fld>
            <a:endParaRPr lang="de-DE"/>
          </a:p>
        </p:txBody>
      </p:sp>
      <p:graphicFrame>
        <p:nvGraphicFramePr>
          <p:cNvPr id="7" name="Diagram 6">
            <a:extLst>
              <a:ext uri="{FF2B5EF4-FFF2-40B4-BE49-F238E27FC236}">
                <a16:creationId xmlns:a16="http://schemas.microsoft.com/office/drawing/2014/main" id="{41364A60-9A4D-BF2F-A64E-EC681A0F38AD}"/>
              </a:ext>
            </a:extLst>
          </p:cNvPr>
          <p:cNvGraphicFramePr/>
          <p:nvPr>
            <p:extLst>
              <p:ext uri="{D42A27DB-BD31-4B8C-83A1-F6EECF244321}">
                <p14:modId xmlns:p14="http://schemas.microsoft.com/office/powerpoint/2010/main" val="561447964"/>
              </p:ext>
            </p:extLst>
          </p:nvPr>
        </p:nvGraphicFramePr>
        <p:xfrm>
          <a:off x="393700" y="2028825"/>
          <a:ext cx="10058400" cy="234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Right 7">
            <a:extLst>
              <a:ext uri="{FF2B5EF4-FFF2-40B4-BE49-F238E27FC236}">
                <a16:creationId xmlns:a16="http://schemas.microsoft.com/office/drawing/2014/main" id="{06B8EE3F-5F34-E2FE-18BC-FCFFD34B61D2}"/>
              </a:ext>
            </a:extLst>
          </p:cNvPr>
          <p:cNvSpPr/>
          <p:nvPr/>
        </p:nvSpPr>
        <p:spPr>
          <a:xfrm>
            <a:off x="5729589" y="1495425"/>
            <a:ext cx="4143889" cy="1202672"/>
          </a:xfrm>
          <a:prstGeom prst="leftRight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Investment facilitation. (post) investment/project Client servicing and after sales</a:t>
            </a:r>
          </a:p>
        </p:txBody>
      </p:sp>
      <p:sp>
        <p:nvSpPr>
          <p:cNvPr id="9" name="Arrow: Left-Right 8">
            <a:extLst>
              <a:ext uri="{FF2B5EF4-FFF2-40B4-BE49-F238E27FC236}">
                <a16:creationId xmlns:a16="http://schemas.microsoft.com/office/drawing/2014/main" id="{5FDC9A03-DBB0-8514-D0D4-84C91F855A3C}"/>
              </a:ext>
            </a:extLst>
          </p:cNvPr>
          <p:cNvSpPr/>
          <p:nvPr/>
        </p:nvSpPr>
        <p:spPr>
          <a:xfrm>
            <a:off x="587350" y="1509042"/>
            <a:ext cx="4054217" cy="1151724"/>
          </a:xfrm>
          <a:prstGeom prst="leftRight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Investment promotion. Pre-investment: Business development.  Awareness</a:t>
            </a:r>
          </a:p>
        </p:txBody>
      </p:sp>
      <p:sp>
        <p:nvSpPr>
          <p:cNvPr id="10" name="Vorm 73">
            <a:extLst>
              <a:ext uri="{FF2B5EF4-FFF2-40B4-BE49-F238E27FC236}">
                <a16:creationId xmlns:a16="http://schemas.microsoft.com/office/drawing/2014/main" id="{BC4F4118-8BE7-FAB8-90F5-B8E39D94A4F9}"/>
              </a:ext>
            </a:extLst>
          </p:cNvPr>
          <p:cNvSpPr/>
          <p:nvPr/>
        </p:nvSpPr>
        <p:spPr>
          <a:xfrm>
            <a:off x="6686259" y="1817808"/>
            <a:ext cx="2855298" cy="2855298"/>
          </a:xfrm>
          <a:prstGeom prst="leftCircularArrow">
            <a:avLst>
              <a:gd name="adj1" fmla="val 3363"/>
              <a:gd name="adj2" fmla="val 415857"/>
              <a:gd name="adj3" fmla="val 1648670"/>
              <a:gd name="adj4" fmla="val 8481791"/>
              <a:gd name="adj5" fmla="val 392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cxnSp>
        <p:nvCxnSpPr>
          <p:cNvPr id="11" name="Straight Connector 7">
            <a:extLst>
              <a:ext uri="{FF2B5EF4-FFF2-40B4-BE49-F238E27FC236}">
                <a16:creationId xmlns:a16="http://schemas.microsoft.com/office/drawing/2014/main" id="{F4DB163C-812C-ECBE-9B9D-8408A1F0E103}"/>
              </a:ext>
            </a:extLst>
          </p:cNvPr>
          <p:cNvCxnSpPr/>
          <p:nvPr/>
        </p:nvCxnSpPr>
        <p:spPr>
          <a:xfrm>
            <a:off x="1046521" y="5381625"/>
            <a:ext cx="1404579" cy="0"/>
          </a:xfrm>
          <a:prstGeom prst="line">
            <a:avLst/>
          </a:prstGeom>
          <a:ln w="38100">
            <a:solidFill>
              <a:schemeClr val="accent5">
                <a:lumMod val="40000"/>
                <a:lumOff val="6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8">
            <a:extLst>
              <a:ext uri="{FF2B5EF4-FFF2-40B4-BE49-F238E27FC236}">
                <a16:creationId xmlns:a16="http://schemas.microsoft.com/office/drawing/2014/main" id="{1131B3D0-39F4-FCD5-7000-7F432CE2EDA1}"/>
              </a:ext>
            </a:extLst>
          </p:cNvPr>
          <p:cNvCxnSpPr/>
          <p:nvPr/>
        </p:nvCxnSpPr>
        <p:spPr>
          <a:xfrm>
            <a:off x="3566729" y="5381625"/>
            <a:ext cx="1322771" cy="0"/>
          </a:xfrm>
          <a:prstGeom prst="line">
            <a:avLst/>
          </a:prstGeom>
          <a:ln w="38100">
            <a:solidFill>
              <a:schemeClr val="accent5">
                <a:lumMod val="40000"/>
                <a:lumOff val="6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9">
            <a:extLst>
              <a:ext uri="{FF2B5EF4-FFF2-40B4-BE49-F238E27FC236}">
                <a16:creationId xmlns:a16="http://schemas.microsoft.com/office/drawing/2014/main" id="{311C1A44-0C3F-7B25-0EED-346A8B168348}"/>
              </a:ext>
            </a:extLst>
          </p:cNvPr>
          <p:cNvCxnSpPr/>
          <p:nvPr/>
        </p:nvCxnSpPr>
        <p:spPr>
          <a:xfrm>
            <a:off x="5999521" y="5381625"/>
            <a:ext cx="1404579" cy="0"/>
          </a:xfrm>
          <a:prstGeom prst="line">
            <a:avLst/>
          </a:prstGeom>
          <a:ln w="38100">
            <a:solidFill>
              <a:schemeClr val="accent5">
                <a:lumMod val="40000"/>
                <a:lumOff val="6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9">
            <a:extLst>
              <a:ext uri="{FF2B5EF4-FFF2-40B4-BE49-F238E27FC236}">
                <a16:creationId xmlns:a16="http://schemas.microsoft.com/office/drawing/2014/main" id="{FF92DA96-8E04-BA1A-3FD7-35E6FD50D744}"/>
              </a:ext>
            </a:extLst>
          </p:cNvPr>
          <p:cNvCxnSpPr/>
          <p:nvPr/>
        </p:nvCxnSpPr>
        <p:spPr>
          <a:xfrm>
            <a:off x="8394700" y="5345072"/>
            <a:ext cx="1480516" cy="0"/>
          </a:xfrm>
          <a:prstGeom prst="line">
            <a:avLst/>
          </a:prstGeom>
          <a:ln w="38100">
            <a:solidFill>
              <a:schemeClr val="accent5">
                <a:lumMod val="40000"/>
                <a:lumOff val="6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5" name="Group 50">
            <a:extLst>
              <a:ext uri="{FF2B5EF4-FFF2-40B4-BE49-F238E27FC236}">
                <a16:creationId xmlns:a16="http://schemas.microsoft.com/office/drawing/2014/main" id="{FD4462DD-7235-B136-4B6B-72A63680C1B5}"/>
              </a:ext>
            </a:extLst>
          </p:cNvPr>
          <p:cNvGrpSpPr>
            <a:grpSpLocks noChangeAspect="1"/>
          </p:cNvGrpSpPr>
          <p:nvPr/>
        </p:nvGrpSpPr>
        <p:grpSpPr bwMode="auto">
          <a:xfrm>
            <a:off x="8421713" y="4885226"/>
            <a:ext cx="431026" cy="345064"/>
            <a:chOff x="1636" y="1165"/>
            <a:chExt cx="2487" cy="1991"/>
          </a:xfrm>
          <a:solidFill>
            <a:srgbClr val="0095C6"/>
          </a:solidFill>
        </p:grpSpPr>
        <p:sp>
          <p:nvSpPr>
            <p:cNvPr id="16" name="Freeform 51">
              <a:extLst>
                <a:ext uri="{FF2B5EF4-FFF2-40B4-BE49-F238E27FC236}">
                  <a16:creationId xmlns:a16="http://schemas.microsoft.com/office/drawing/2014/main" id="{57AA7022-AE28-1BAA-56F7-DAB9367099D8}"/>
                </a:ext>
              </a:extLst>
            </p:cNvPr>
            <p:cNvSpPr>
              <a:spLocks/>
            </p:cNvSpPr>
            <p:nvPr/>
          </p:nvSpPr>
          <p:spPr bwMode="auto">
            <a:xfrm>
              <a:off x="1636" y="1165"/>
              <a:ext cx="1948" cy="1710"/>
            </a:xfrm>
            <a:custGeom>
              <a:avLst/>
              <a:gdLst>
                <a:gd name="T0" fmla="*/ 696 w 1604"/>
                <a:gd name="T1" fmla="*/ 958 h 1410"/>
                <a:gd name="T2" fmla="*/ 605 w 1604"/>
                <a:gd name="T3" fmla="*/ 958 h 1410"/>
                <a:gd name="T4" fmla="*/ 574 w 1604"/>
                <a:gd name="T5" fmla="*/ 972 h 1410"/>
                <a:gd name="T6" fmla="*/ 301 w 1604"/>
                <a:gd name="T7" fmla="*/ 1245 h 1410"/>
                <a:gd name="T8" fmla="*/ 301 w 1604"/>
                <a:gd name="T9" fmla="*/ 1002 h 1410"/>
                <a:gd name="T10" fmla="*/ 253 w 1604"/>
                <a:gd name="T11" fmla="*/ 958 h 1410"/>
                <a:gd name="T12" fmla="*/ 115 w 1604"/>
                <a:gd name="T13" fmla="*/ 958 h 1410"/>
                <a:gd name="T14" fmla="*/ 97 w 1604"/>
                <a:gd name="T15" fmla="*/ 940 h 1410"/>
                <a:gd name="T16" fmla="*/ 97 w 1604"/>
                <a:gd name="T17" fmla="*/ 115 h 1410"/>
                <a:gd name="T18" fmla="*/ 115 w 1604"/>
                <a:gd name="T19" fmla="*/ 97 h 1410"/>
                <a:gd name="T20" fmla="*/ 1489 w 1604"/>
                <a:gd name="T21" fmla="*/ 97 h 1410"/>
                <a:gd name="T22" fmla="*/ 1508 w 1604"/>
                <a:gd name="T23" fmla="*/ 115 h 1410"/>
                <a:gd name="T24" fmla="*/ 1508 w 1604"/>
                <a:gd name="T25" fmla="*/ 432 h 1410"/>
                <a:gd name="T26" fmla="*/ 1556 w 1604"/>
                <a:gd name="T27" fmla="*/ 480 h 1410"/>
                <a:gd name="T28" fmla="*/ 1604 w 1604"/>
                <a:gd name="T29" fmla="*/ 432 h 1410"/>
                <a:gd name="T30" fmla="*/ 1604 w 1604"/>
                <a:gd name="T31" fmla="*/ 115 h 1410"/>
                <a:gd name="T32" fmla="*/ 1489 w 1604"/>
                <a:gd name="T33" fmla="*/ 0 h 1410"/>
                <a:gd name="T34" fmla="*/ 115 w 1604"/>
                <a:gd name="T35" fmla="*/ 0 h 1410"/>
                <a:gd name="T36" fmla="*/ 0 w 1604"/>
                <a:gd name="T37" fmla="*/ 115 h 1410"/>
                <a:gd name="T38" fmla="*/ 0 w 1604"/>
                <a:gd name="T39" fmla="*/ 940 h 1410"/>
                <a:gd name="T40" fmla="*/ 115 w 1604"/>
                <a:gd name="T41" fmla="*/ 1055 h 1410"/>
                <a:gd name="T42" fmla="*/ 204 w 1604"/>
                <a:gd name="T43" fmla="*/ 1055 h 1410"/>
                <a:gd name="T44" fmla="*/ 204 w 1604"/>
                <a:gd name="T45" fmla="*/ 1362 h 1410"/>
                <a:gd name="T46" fmla="*/ 234 w 1604"/>
                <a:gd name="T47" fmla="*/ 1406 h 1410"/>
                <a:gd name="T48" fmla="*/ 253 w 1604"/>
                <a:gd name="T49" fmla="*/ 1410 h 1410"/>
                <a:gd name="T50" fmla="*/ 287 w 1604"/>
                <a:gd name="T51" fmla="*/ 1396 h 1410"/>
                <a:gd name="T52" fmla="*/ 628 w 1604"/>
                <a:gd name="T53" fmla="*/ 1055 h 1410"/>
                <a:gd name="T54" fmla="*/ 696 w 1604"/>
                <a:gd name="T55" fmla="*/ 1055 h 1410"/>
                <a:gd name="T56" fmla="*/ 745 w 1604"/>
                <a:gd name="T57" fmla="*/ 1007 h 1410"/>
                <a:gd name="T58" fmla="*/ 696 w 1604"/>
                <a:gd name="T59" fmla="*/ 958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4" h="1410">
                  <a:moveTo>
                    <a:pt x="696" y="958"/>
                  </a:moveTo>
                  <a:cubicBezTo>
                    <a:pt x="696" y="958"/>
                    <a:pt x="606" y="958"/>
                    <a:pt x="605" y="958"/>
                  </a:cubicBezTo>
                  <a:cubicBezTo>
                    <a:pt x="593" y="959"/>
                    <a:pt x="582" y="964"/>
                    <a:pt x="574" y="972"/>
                  </a:cubicBezTo>
                  <a:cubicBezTo>
                    <a:pt x="301" y="1245"/>
                    <a:pt x="301" y="1245"/>
                    <a:pt x="301" y="1245"/>
                  </a:cubicBezTo>
                  <a:cubicBezTo>
                    <a:pt x="301" y="1245"/>
                    <a:pt x="301" y="1004"/>
                    <a:pt x="301" y="1002"/>
                  </a:cubicBezTo>
                  <a:cubicBezTo>
                    <a:pt x="299" y="978"/>
                    <a:pt x="278" y="958"/>
                    <a:pt x="253" y="958"/>
                  </a:cubicBezTo>
                  <a:cubicBezTo>
                    <a:pt x="115" y="958"/>
                    <a:pt x="115" y="958"/>
                    <a:pt x="115" y="958"/>
                  </a:cubicBezTo>
                  <a:cubicBezTo>
                    <a:pt x="105" y="958"/>
                    <a:pt x="97" y="950"/>
                    <a:pt x="97" y="940"/>
                  </a:cubicBezTo>
                  <a:cubicBezTo>
                    <a:pt x="97" y="115"/>
                    <a:pt x="97" y="115"/>
                    <a:pt x="97" y="115"/>
                  </a:cubicBezTo>
                  <a:cubicBezTo>
                    <a:pt x="97" y="105"/>
                    <a:pt x="105" y="97"/>
                    <a:pt x="115" y="97"/>
                  </a:cubicBezTo>
                  <a:cubicBezTo>
                    <a:pt x="1489" y="97"/>
                    <a:pt x="1489" y="97"/>
                    <a:pt x="1489" y="97"/>
                  </a:cubicBezTo>
                  <a:cubicBezTo>
                    <a:pt x="1499" y="97"/>
                    <a:pt x="1508" y="105"/>
                    <a:pt x="1508" y="115"/>
                  </a:cubicBezTo>
                  <a:cubicBezTo>
                    <a:pt x="1508" y="432"/>
                    <a:pt x="1508" y="432"/>
                    <a:pt x="1508" y="432"/>
                  </a:cubicBezTo>
                  <a:cubicBezTo>
                    <a:pt x="1508" y="458"/>
                    <a:pt x="1529" y="480"/>
                    <a:pt x="1556" y="480"/>
                  </a:cubicBezTo>
                  <a:cubicBezTo>
                    <a:pt x="1583" y="480"/>
                    <a:pt x="1604" y="458"/>
                    <a:pt x="1604" y="432"/>
                  </a:cubicBezTo>
                  <a:cubicBezTo>
                    <a:pt x="1604" y="115"/>
                    <a:pt x="1604" y="115"/>
                    <a:pt x="1604" y="115"/>
                  </a:cubicBezTo>
                  <a:cubicBezTo>
                    <a:pt x="1604" y="52"/>
                    <a:pt x="1553" y="0"/>
                    <a:pt x="1489" y="0"/>
                  </a:cubicBezTo>
                  <a:cubicBezTo>
                    <a:pt x="115" y="0"/>
                    <a:pt x="115" y="0"/>
                    <a:pt x="115" y="0"/>
                  </a:cubicBezTo>
                  <a:cubicBezTo>
                    <a:pt x="52" y="0"/>
                    <a:pt x="0" y="52"/>
                    <a:pt x="0" y="115"/>
                  </a:cubicBezTo>
                  <a:cubicBezTo>
                    <a:pt x="0" y="940"/>
                    <a:pt x="0" y="940"/>
                    <a:pt x="0" y="940"/>
                  </a:cubicBezTo>
                  <a:cubicBezTo>
                    <a:pt x="0" y="1003"/>
                    <a:pt x="52" y="1055"/>
                    <a:pt x="115" y="1055"/>
                  </a:cubicBezTo>
                  <a:cubicBezTo>
                    <a:pt x="204" y="1055"/>
                    <a:pt x="204" y="1055"/>
                    <a:pt x="204" y="1055"/>
                  </a:cubicBezTo>
                  <a:cubicBezTo>
                    <a:pt x="204" y="1362"/>
                    <a:pt x="204" y="1362"/>
                    <a:pt x="204" y="1362"/>
                  </a:cubicBezTo>
                  <a:cubicBezTo>
                    <a:pt x="204" y="1381"/>
                    <a:pt x="216" y="1399"/>
                    <a:pt x="234" y="1406"/>
                  </a:cubicBezTo>
                  <a:cubicBezTo>
                    <a:pt x="240" y="1409"/>
                    <a:pt x="246" y="1410"/>
                    <a:pt x="253" y="1410"/>
                  </a:cubicBezTo>
                  <a:cubicBezTo>
                    <a:pt x="265" y="1410"/>
                    <a:pt x="278" y="1405"/>
                    <a:pt x="287" y="1396"/>
                  </a:cubicBezTo>
                  <a:cubicBezTo>
                    <a:pt x="628" y="1055"/>
                    <a:pt x="628" y="1055"/>
                    <a:pt x="628" y="1055"/>
                  </a:cubicBezTo>
                  <a:cubicBezTo>
                    <a:pt x="696" y="1055"/>
                    <a:pt x="696" y="1055"/>
                    <a:pt x="696" y="1055"/>
                  </a:cubicBezTo>
                  <a:cubicBezTo>
                    <a:pt x="723" y="1055"/>
                    <a:pt x="745" y="1033"/>
                    <a:pt x="745" y="1007"/>
                  </a:cubicBezTo>
                  <a:cubicBezTo>
                    <a:pt x="745" y="980"/>
                    <a:pt x="723" y="958"/>
                    <a:pt x="696" y="9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17" name="Freeform 52">
              <a:extLst>
                <a:ext uri="{FF2B5EF4-FFF2-40B4-BE49-F238E27FC236}">
                  <a16:creationId xmlns:a16="http://schemas.microsoft.com/office/drawing/2014/main" id="{1451516D-C7A0-1191-30E9-A05CFEAA72EE}"/>
                </a:ext>
              </a:extLst>
            </p:cNvPr>
            <p:cNvSpPr>
              <a:spLocks noEditPoints="1"/>
            </p:cNvSpPr>
            <p:nvPr/>
          </p:nvSpPr>
          <p:spPr bwMode="auto">
            <a:xfrm>
              <a:off x="2675" y="1882"/>
              <a:ext cx="1448" cy="1274"/>
            </a:xfrm>
            <a:custGeom>
              <a:avLst/>
              <a:gdLst>
                <a:gd name="T0" fmla="*/ 1077 w 1192"/>
                <a:gd name="T1" fmla="*/ 0 h 1051"/>
                <a:gd name="T2" fmla="*/ 115 w 1192"/>
                <a:gd name="T3" fmla="*/ 0 h 1051"/>
                <a:gd name="T4" fmla="*/ 0 w 1192"/>
                <a:gd name="T5" fmla="*/ 115 h 1051"/>
                <a:gd name="T6" fmla="*/ 0 w 1192"/>
                <a:gd name="T7" fmla="*/ 678 h 1051"/>
                <a:gd name="T8" fmla="*/ 115 w 1192"/>
                <a:gd name="T9" fmla="*/ 793 h 1051"/>
                <a:gd name="T10" fmla="*/ 717 w 1192"/>
                <a:gd name="T11" fmla="*/ 793 h 1051"/>
                <a:gd name="T12" fmla="*/ 961 w 1192"/>
                <a:gd name="T13" fmla="*/ 1037 h 1051"/>
                <a:gd name="T14" fmla="*/ 995 w 1192"/>
                <a:gd name="T15" fmla="*/ 1051 h 1051"/>
                <a:gd name="T16" fmla="*/ 1014 w 1192"/>
                <a:gd name="T17" fmla="*/ 1047 h 1051"/>
                <a:gd name="T18" fmla="*/ 1043 w 1192"/>
                <a:gd name="T19" fmla="*/ 1003 h 1051"/>
                <a:gd name="T20" fmla="*/ 1043 w 1192"/>
                <a:gd name="T21" fmla="*/ 793 h 1051"/>
                <a:gd name="T22" fmla="*/ 1077 w 1192"/>
                <a:gd name="T23" fmla="*/ 793 h 1051"/>
                <a:gd name="T24" fmla="*/ 1192 w 1192"/>
                <a:gd name="T25" fmla="*/ 678 h 1051"/>
                <a:gd name="T26" fmla="*/ 1192 w 1192"/>
                <a:gd name="T27" fmla="*/ 115 h 1051"/>
                <a:gd name="T28" fmla="*/ 1077 w 1192"/>
                <a:gd name="T29" fmla="*/ 0 h 1051"/>
                <a:gd name="T30" fmla="*/ 1095 w 1192"/>
                <a:gd name="T31" fmla="*/ 678 h 1051"/>
                <a:gd name="T32" fmla="*/ 1077 w 1192"/>
                <a:gd name="T33" fmla="*/ 696 h 1051"/>
                <a:gd name="T34" fmla="*/ 995 w 1192"/>
                <a:gd name="T35" fmla="*/ 696 h 1051"/>
                <a:gd name="T36" fmla="*/ 947 w 1192"/>
                <a:gd name="T37" fmla="*/ 741 h 1051"/>
                <a:gd name="T38" fmla="*/ 947 w 1192"/>
                <a:gd name="T39" fmla="*/ 886 h 1051"/>
                <a:gd name="T40" fmla="*/ 771 w 1192"/>
                <a:gd name="T41" fmla="*/ 711 h 1051"/>
                <a:gd name="T42" fmla="*/ 771 w 1192"/>
                <a:gd name="T43" fmla="*/ 710 h 1051"/>
                <a:gd name="T44" fmla="*/ 769 w 1192"/>
                <a:gd name="T45" fmla="*/ 708 h 1051"/>
                <a:gd name="T46" fmla="*/ 737 w 1192"/>
                <a:gd name="T47" fmla="*/ 696 h 1051"/>
                <a:gd name="T48" fmla="*/ 115 w 1192"/>
                <a:gd name="T49" fmla="*/ 696 h 1051"/>
                <a:gd name="T50" fmla="*/ 96 w 1192"/>
                <a:gd name="T51" fmla="*/ 678 h 1051"/>
                <a:gd name="T52" fmla="*/ 96 w 1192"/>
                <a:gd name="T53" fmla="*/ 115 h 1051"/>
                <a:gd name="T54" fmla="*/ 115 w 1192"/>
                <a:gd name="T55" fmla="*/ 97 h 1051"/>
                <a:gd name="T56" fmla="*/ 1077 w 1192"/>
                <a:gd name="T57" fmla="*/ 97 h 1051"/>
                <a:gd name="T58" fmla="*/ 1095 w 1192"/>
                <a:gd name="T59" fmla="*/ 115 h 1051"/>
                <a:gd name="T60" fmla="*/ 1095 w 1192"/>
                <a:gd name="T61" fmla="*/ 67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2" h="1051">
                  <a:moveTo>
                    <a:pt x="1077" y="0"/>
                  </a:moveTo>
                  <a:cubicBezTo>
                    <a:pt x="115" y="0"/>
                    <a:pt x="115" y="0"/>
                    <a:pt x="115" y="0"/>
                  </a:cubicBezTo>
                  <a:cubicBezTo>
                    <a:pt x="51" y="0"/>
                    <a:pt x="0" y="52"/>
                    <a:pt x="0" y="115"/>
                  </a:cubicBezTo>
                  <a:cubicBezTo>
                    <a:pt x="0" y="678"/>
                    <a:pt x="0" y="678"/>
                    <a:pt x="0" y="678"/>
                  </a:cubicBezTo>
                  <a:cubicBezTo>
                    <a:pt x="0" y="741"/>
                    <a:pt x="51" y="793"/>
                    <a:pt x="115" y="793"/>
                  </a:cubicBezTo>
                  <a:cubicBezTo>
                    <a:pt x="717" y="793"/>
                    <a:pt x="717" y="793"/>
                    <a:pt x="717" y="793"/>
                  </a:cubicBezTo>
                  <a:cubicBezTo>
                    <a:pt x="961" y="1037"/>
                    <a:pt x="961" y="1037"/>
                    <a:pt x="961" y="1037"/>
                  </a:cubicBezTo>
                  <a:cubicBezTo>
                    <a:pt x="970" y="1046"/>
                    <a:pt x="983" y="1051"/>
                    <a:pt x="995" y="1051"/>
                  </a:cubicBezTo>
                  <a:cubicBezTo>
                    <a:pt x="1001" y="1051"/>
                    <a:pt x="1008" y="1050"/>
                    <a:pt x="1014" y="1047"/>
                  </a:cubicBezTo>
                  <a:cubicBezTo>
                    <a:pt x="1032" y="1040"/>
                    <a:pt x="1043" y="1022"/>
                    <a:pt x="1043" y="1003"/>
                  </a:cubicBezTo>
                  <a:cubicBezTo>
                    <a:pt x="1043" y="793"/>
                    <a:pt x="1043" y="793"/>
                    <a:pt x="1043" y="793"/>
                  </a:cubicBezTo>
                  <a:cubicBezTo>
                    <a:pt x="1077" y="793"/>
                    <a:pt x="1077" y="793"/>
                    <a:pt x="1077" y="793"/>
                  </a:cubicBezTo>
                  <a:cubicBezTo>
                    <a:pt x="1140" y="793"/>
                    <a:pt x="1192" y="741"/>
                    <a:pt x="1192" y="678"/>
                  </a:cubicBezTo>
                  <a:cubicBezTo>
                    <a:pt x="1192" y="115"/>
                    <a:pt x="1192" y="115"/>
                    <a:pt x="1192" y="115"/>
                  </a:cubicBezTo>
                  <a:cubicBezTo>
                    <a:pt x="1192" y="52"/>
                    <a:pt x="1140" y="0"/>
                    <a:pt x="1077" y="0"/>
                  </a:cubicBezTo>
                  <a:close/>
                  <a:moveTo>
                    <a:pt x="1095" y="678"/>
                  </a:moveTo>
                  <a:cubicBezTo>
                    <a:pt x="1095" y="688"/>
                    <a:pt x="1087" y="696"/>
                    <a:pt x="1077" y="696"/>
                  </a:cubicBezTo>
                  <a:cubicBezTo>
                    <a:pt x="995" y="696"/>
                    <a:pt x="995" y="696"/>
                    <a:pt x="995" y="696"/>
                  </a:cubicBezTo>
                  <a:cubicBezTo>
                    <a:pt x="970" y="696"/>
                    <a:pt x="949" y="716"/>
                    <a:pt x="947" y="741"/>
                  </a:cubicBezTo>
                  <a:cubicBezTo>
                    <a:pt x="947" y="742"/>
                    <a:pt x="947" y="886"/>
                    <a:pt x="947" y="886"/>
                  </a:cubicBezTo>
                  <a:cubicBezTo>
                    <a:pt x="771" y="711"/>
                    <a:pt x="771" y="711"/>
                    <a:pt x="771" y="711"/>
                  </a:cubicBezTo>
                  <a:cubicBezTo>
                    <a:pt x="771" y="710"/>
                    <a:pt x="771" y="710"/>
                    <a:pt x="771" y="710"/>
                  </a:cubicBezTo>
                  <a:cubicBezTo>
                    <a:pt x="770" y="709"/>
                    <a:pt x="770" y="709"/>
                    <a:pt x="769" y="708"/>
                  </a:cubicBezTo>
                  <a:cubicBezTo>
                    <a:pt x="760" y="701"/>
                    <a:pt x="749" y="696"/>
                    <a:pt x="737" y="696"/>
                  </a:cubicBezTo>
                  <a:cubicBezTo>
                    <a:pt x="115" y="696"/>
                    <a:pt x="115" y="696"/>
                    <a:pt x="115" y="696"/>
                  </a:cubicBezTo>
                  <a:cubicBezTo>
                    <a:pt x="105" y="696"/>
                    <a:pt x="96" y="688"/>
                    <a:pt x="96" y="678"/>
                  </a:cubicBezTo>
                  <a:cubicBezTo>
                    <a:pt x="96" y="115"/>
                    <a:pt x="96" y="115"/>
                    <a:pt x="96" y="115"/>
                  </a:cubicBezTo>
                  <a:cubicBezTo>
                    <a:pt x="96" y="105"/>
                    <a:pt x="105" y="97"/>
                    <a:pt x="115" y="97"/>
                  </a:cubicBezTo>
                  <a:cubicBezTo>
                    <a:pt x="1077" y="97"/>
                    <a:pt x="1077" y="97"/>
                    <a:pt x="1077" y="97"/>
                  </a:cubicBezTo>
                  <a:cubicBezTo>
                    <a:pt x="1087" y="97"/>
                    <a:pt x="1095" y="105"/>
                    <a:pt x="1095" y="115"/>
                  </a:cubicBezTo>
                  <a:lnTo>
                    <a:pt x="109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18" name="Oval 53">
              <a:extLst>
                <a:ext uri="{FF2B5EF4-FFF2-40B4-BE49-F238E27FC236}">
                  <a16:creationId xmlns:a16="http://schemas.microsoft.com/office/drawing/2014/main" id="{44A7FCBB-B5CE-7B38-E33E-9BCCF12DED10}"/>
                </a:ext>
              </a:extLst>
            </p:cNvPr>
            <p:cNvSpPr>
              <a:spLocks noChangeArrowheads="1"/>
            </p:cNvSpPr>
            <p:nvPr/>
          </p:nvSpPr>
          <p:spPr bwMode="auto">
            <a:xfrm>
              <a:off x="3341" y="2304"/>
              <a:ext cx="116"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19" name="Freeform 54">
              <a:extLst>
                <a:ext uri="{FF2B5EF4-FFF2-40B4-BE49-F238E27FC236}">
                  <a16:creationId xmlns:a16="http://schemas.microsoft.com/office/drawing/2014/main" id="{932989B8-20F4-F816-191E-547AC3347137}"/>
                </a:ext>
              </a:extLst>
            </p:cNvPr>
            <p:cNvSpPr>
              <a:spLocks/>
            </p:cNvSpPr>
            <p:nvPr/>
          </p:nvSpPr>
          <p:spPr bwMode="auto">
            <a:xfrm>
              <a:off x="2017" y="1552"/>
              <a:ext cx="1185" cy="118"/>
            </a:xfrm>
            <a:custGeom>
              <a:avLst/>
              <a:gdLst>
                <a:gd name="T0" fmla="*/ 49 w 976"/>
                <a:gd name="T1" fmla="*/ 0 h 97"/>
                <a:gd name="T2" fmla="*/ 0 w 976"/>
                <a:gd name="T3" fmla="*/ 49 h 97"/>
                <a:gd name="T4" fmla="*/ 49 w 976"/>
                <a:gd name="T5" fmla="*/ 97 h 97"/>
                <a:gd name="T6" fmla="*/ 928 w 976"/>
                <a:gd name="T7" fmla="*/ 97 h 97"/>
                <a:gd name="T8" fmla="*/ 976 w 976"/>
                <a:gd name="T9" fmla="*/ 49 h 97"/>
                <a:gd name="T10" fmla="*/ 928 w 976"/>
                <a:gd name="T11" fmla="*/ 0 h 97"/>
                <a:gd name="T12" fmla="*/ 49 w 97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976" h="97">
                  <a:moveTo>
                    <a:pt x="49" y="0"/>
                  </a:moveTo>
                  <a:cubicBezTo>
                    <a:pt x="22" y="0"/>
                    <a:pt x="0" y="22"/>
                    <a:pt x="0" y="49"/>
                  </a:cubicBezTo>
                  <a:cubicBezTo>
                    <a:pt x="0" y="75"/>
                    <a:pt x="22" y="97"/>
                    <a:pt x="49" y="97"/>
                  </a:cubicBezTo>
                  <a:cubicBezTo>
                    <a:pt x="928" y="97"/>
                    <a:pt x="928" y="97"/>
                    <a:pt x="928" y="97"/>
                  </a:cubicBezTo>
                  <a:cubicBezTo>
                    <a:pt x="955" y="97"/>
                    <a:pt x="976" y="75"/>
                    <a:pt x="976" y="49"/>
                  </a:cubicBezTo>
                  <a:cubicBezTo>
                    <a:pt x="976" y="22"/>
                    <a:pt x="955" y="0"/>
                    <a:pt x="928" y="0"/>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20" name="Freeform 55">
              <a:extLst>
                <a:ext uri="{FF2B5EF4-FFF2-40B4-BE49-F238E27FC236}">
                  <a16:creationId xmlns:a16="http://schemas.microsoft.com/office/drawing/2014/main" id="{EFD04228-7D35-C79D-085E-E33E1F3566F4}"/>
                </a:ext>
              </a:extLst>
            </p:cNvPr>
            <p:cNvSpPr>
              <a:spLocks/>
            </p:cNvSpPr>
            <p:nvPr/>
          </p:nvSpPr>
          <p:spPr bwMode="auto">
            <a:xfrm>
              <a:off x="2017" y="1940"/>
              <a:ext cx="524" cy="116"/>
            </a:xfrm>
            <a:custGeom>
              <a:avLst/>
              <a:gdLst>
                <a:gd name="T0" fmla="*/ 382 w 431"/>
                <a:gd name="T1" fmla="*/ 0 h 96"/>
                <a:gd name="T2" fmla="*/ 49 w 431"/>
                <a:gd name="T3" fmla="*/ 0 h 96"/>
                <a:gd name="T4" fmla="*/ 0 w 431"/>
                <a:gd name="T5" fmla="*/ 48 h 96"/>
                <a:gd name="T6" fmla="*/ 49 w 431"/>
                <a:gd name="T7" fmla="*/ 96 h 96"/>
                <a:gd name="T8" fmla="*/ 382 w 431"/>
                <a:gd name="T9" fmla="*/ 96 h 96"/>
                <a:gd name="T10" fmla="*/ 431 w 431"/>
                <a:gd name="T11" fmla="*/ 48 h 96"/>
                <a:gd name="T12" fmla="*/ 382 w 431"/>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431" h="96">
                  <a:moveTo>
                    <a:pt x="382" y="0"/>
                  </a:moveTo>
                  <a:cubicBezTo>
                    <a:pt x="49" y="0"/>
                    <a:pt x="49" y="0"/>
                    <a:pt x="49" y="0"/>
                  </a:cubicBezTo>
                  <a:cubicBezTo>
                    <a:pt x="22" y="0"/>
                    <a:pt x="0" y="21"/>
                    <a:pt x="0" y="48"/>
                  </a:cubicBezTo>
                  <a:cubicBezTo>
                    <a:pt x="0" y="75"/>
                    <a:pt x="22" y="96"/>
                    <a:pt x="49" y="96"/>
                  </a:cubicBezTo>
                  <a:cubicBezTo>
                    <a:pt x="382" y="96"/>
                    <a:pt x="382" y="96"/>
                    <a:pt x="382" y="96"/>
                  </a:cubicBezTo>
                  <a:cubicBezTo>
                    <a:pt x="409" y="96"/>
                    <a:pt x="431" y="75"/>
                    <a:pt x="431" y="48"/>
                  </a:cubicBezTo>
                  <a:cubicBezTo>
                    <a:pt x="431" y="21"/>
                    <a:pt x="409" y="0"/>
                    <a:pt x="3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21" name="Oval 56">
              <a:extLst>
                <a:ext uri="{FF2B5EF4-FFF2-40B4-BE49-F238E27FC236}">
                  <a16:creationId xmlns:a16="http://schemas.microsoft.com/office/drawing/2014/main" id="{A1964C0E-E9AF-4409-1D80-D15CD366F515}"/>
                </a:ext>
              </a:extLst>
            </p:cNvPr>
            <p:cNvSpPr>
              <a:spLocks noChangeArrowheads="1"/>
            </p:cNvSpPr>
            <p:nvPr/>
          </p:nvSpPr>
          <p:spPr bwMode="auto">
            <a:xfrm>
              <a:off x="3068" y="2304"/>
              <a:ext cx="117"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22" name="Oval 57">
              <a:extLst>
                <a:ext uri="{FF2B5EF4-FFF2-40B4-BE49-F238E27FC236}">
                  <a16:creationId xmlns:a16="http://schemas.microsoft.com/office/drawing/2014/main" id="{D28E527D-6DED-B088-FB5F-84DCBDF5E45F}"/>
                </a:ext>
              </a:extLst>
            </p:cNvPr>
            <p:cNvSpPr>
              <a:spLocks noChangeArrowheads="1"/>
            </p:cNvSpPr>
            <p:nvPr/>
          </p:nvSpPr>
          <p:spPr bwMode="auto">
            <a:xfrm>
              <a:off x="3613" y="2304"/>
              <a:ext cx="118" cy="1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grpSp>
      <p:grpSp>
        <p:nvGrpSpPr>
          <p:cNvPr id="23" name="Group 4">
            <a:extLst>
              <a:ext uri="{FF2B5EF4-FFF2-40B4-BE49-F238E27FC236}">
                <a16:creationId xmlns:a16="http://schemas.microsoft.com/office/drawing/2014/main" id="{34F6F78F-FE42-D78C-2E66-B00203738229}"/>
              </a:ext>
            </a:extLst>
          </p:cNvPr>
          <p:cNvGrpSpPr>
            <a:grpSpLocks noChangeAspect="1"/>
          </p:cNvGrpSpPr>
          <p:nvPr/>
        </p:nvGrpSpPr>
        <p:grpSpPr bwMode="auto">
          <a:xfrm>
            <a:off x="1139885" y="4853981"/>
            <a:ext cx="396815" cy="396815"/>
            <a:chOff x="2762" y="2042"/>
            <a:chExt cx="236" cy="236"/>
          </a:xfrm>
          <a:solidFill>
            <a:srgbClr val="0095C6"/>
          </a:solidFill>
        </p:grpSpPr>
        <p:sp>
          <p:nvSpPr>
            <p:cNvPr id="24" name="Freeform 5">
              <a:extLst>
                <a:ext uri="{FF2B5EF4-FFF2-40B4-BE49-F238E27FC236}">
                  <a16:creationId xmlns:a16="http://schemas.microsoft.com/office/drawing/2014/main" id="{F722E5C4-A193-7D0E-1ED7-7EBEBD10F4AC}"/>
                </a:ext>
              </a:extLst>
            </p:cNvPr>
            <p:cNvSpPr>
              <a:spLocks noEditPoints="1"/>
            </p:cNvSpPr>
            <p:nvPr/>
          </p:nvSpPr>
          <p:spPr bwMode="auto">
            <a:xfrm>
              <a:off x="2853" y="2089"/>
              <a:ext cx="54" cy="55"/>
            </a:xfrm>
            <a:custGeom>
              <a:avLst/>
              <a:gdLst>
                <a:gd name="T0" fmla="*/ 22 w 44"/>
                <a:gd name="T1" fmla="*/ 45 h 45"/>
                <a:gd name="T2" fmla="*/ 44 w 44"/>
                <a:gd name="T3" fmla="*/ 23 h 45"/>
                <a:gd name="T4" fmla="*/ 22 w 44"/>
                <a:gd name="T5" fmla="*/ 0 h 45"/>
                <a:gd name="T6" fmla="*/ 0 w 44"/>
                <a:gd name="T7" fmla="*/ 23 h 45"/>
                <a:gd name="T8" fmla="*/ 22 w 44"/>
                <a:gd name="T9" fmla="*/ 45 h 45"/>
                <a:gd name="T10" fmla="*/ 22 w 44"/>
                <a:gd name="T11" fmla="*/ 7 h 45"/>
                <a:gd name="T12" fmla="*/ 38 w 44"/>
                <a:gd name="T13" fmla="*/ 23 h 45"/>
                <a:gd name="T14" fmla="*/ 22 w 44"/>
                <a:gd name="T15" fmla="*/ 39 h 45"/>
                <a:gd name="T16" fmla="*/ 6 w 44"/>
                <a:gd name="T17" fmla="*/ 23 h 45"/>
                <a:gd name="T18" fmla="*/ 22 w 44"/>
                <a:gd name="T19" fmla="*/ 7 h 45"/>
                <a:gd name="T20" fmla="*/ 22 w 44"/>
                <a:gd name="T21" fmla="*/ 7 h 45"/>
                <a:gd name="T22" fmla="*/ 22 w 44"/>
                <a:gd name="T2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5">
                  <a:moveTo>
                    <a:pt x="22" y="45"/>
                  </a:moveTo>
                  <a:cubicBezTo>
                    <a:pt x="34" y="45"/>
                    <a:pt x="44" y="35"/>
                    <a:pt x="44" y="23"/>
                  </a:cubicBezTo>
                  <a:cubicBezTo>
                    <a:pt x="44" y="10"/>
                    <a:pt x="34" y="0"/>
                    <a:pt x="22" y="0"/>
                  </a:cubicBezTo>
                  <a:cubicBezTo>
                    <a:pt x="10" y="0"/>
                    <a:pt x="0" y="10"/>
                    <a:pt x="0" y="23"/>
                  </a:cubicBezTo>
                  <a:cubicBezTo>
                    <a:pt x="0" y="35"/>
                    <a:pt x="10" y="45"/>
                    <a:pt x="22" y="45"/>
                  </a:cubicBezTo>
                  <a:close/>
                  <a:moveTo>
                    <a:pt x="22" y="7"/>
                  </a:moveTo>
                  <a:cubicBezTo>
                    <a:pt x="31" y="7"/>
                    <a:pt x="38" y="14"/>
                    <a:pt x="38" y="23"/>
                  </a:cubicBezTo>
                  <a:cubicBezTo>
                    <a:pt x="38" y="32"/>
                    <a:pt x="31" y="39"/>
                    <a:pt x="22" y="39"/>
                  </a:cubicBezTo>
                  <a:cubicBezTo>
                    <a:pt x="13" y="39"/>
                    <a:pt x="6" y="32"/>
                    <a:pt x="6" y="23"/>
                  </a:cubicBezTo>
                  <a:cubicBezTo>
                    <a:pt x="6" y="14"/>
                    <a:pt x="13" y="7"/>
                    <a:pt x="22" y="7"/>
                  </a:cubicBezTo>
                  <a:close/>
                  <a:moveTo>
                    <a:pt x="22" y="7"/>
                  </a:moveTo>
                  <a:cubicBezTo>
                    <a:pt x="22" y="7"/>
                    <a:pt x="22" y="7"/>
                    <a:pt x="2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25" name="Freeform 6">
              <a:extLst>
                <a:ext uri="{FF2B5EF4-FFF2-40B4-BE49-F238E27FC236}">
                  <a16:creationId xmlns:a16="http://schemas.microsoft.com/office/drawing/2014/main" id="{B4E1D5BD-5905-1C80-DCCC-A0DD8591099E}"/>
                </a:ext>
              </a:extLst>
            </p:cNvPr>
            <p:cNvSpPr>
              <a:spLocks noEditPoints="1"/>
            </p:cNvSpPr>
            <p:nvPr/>
          </p:nvSpPr>
          <p:spPr bwMode="auto">
            <a:xfrm>
              <a:off x="2796" y="2042"/>
              <a:ext cx="166" cy="215"/>
            </a:xfrm>
            <a:custGeom>
              <a:avLst/>
              <a:gdLst>
                <a:gd name="T0" fmla="*/ 67 w 135"/>
                <a:gd name="T1" fmla="*/ 175 h 175"/>
                <a:gd name="T2" fmla="*/ 117 w 135"/>
                <a:gd name="T3" fmla="*/ 104 h 175"/>
                <a:gd name="T4" fmla="*/ 111 w 135"/>
                <a:gd name="T5" fmla="*/ 18 h 175"/>
                <a:gd name="T6" fmla="*/ 67 w 135"/>
                <a:gd name="T7" fmla="*/ 0 h 175"/>
                <a:gd name="T8" fmla="*/ 24 w 135"/>
                <a:gd name="T9" fmla="*/ 18 h 175"/>
                <a:gd name="T10" fmla="*/ 18 w 135"/>
                <a:gd name="T11" fmla="*/ 104 h 175"/>
                <a:gd name="T12" fmla="*/ 67 w 135"/>
                <a:gd name="T13" fmla="*/ 175 h 175"/>
                <a:gd name="T14" fmla="*/ 29 w 135"/>
                <a:gd name="T15" fmla="*/ 22 h 175"/>
                <a:gd name="T16" fmla="*/ 67 w 135"/>
                <a:gd name="T17" fmla="*/ 6 h 175"/>
                <a:gd name="T18" fmla="*/ 106 w 135"/>
                <a:gd name="T19" fmla="*/ 22 h 175"/>
                <a:gd name="T20" fmla="*/ 111 w 135"/>
                <a:gd name="T21" fmla="*/ 101 h 175"/>
                <a:gd name="T22" fmla="*/ 67 w 135"/>
                <a:gd name="T23" fmla="*/ 164 h 175"/>
                <a:gd name="T24" fmla="*/ 23 w 135"/>
                <a:gd name="T25" fmla="*/ 100 h 175"/>
                <a:gd name="T26" fmla="*/ 29 w 135"/>
                <a:gd name="T27" fmla="*/ 22 h 175"/>
                <a:gd name="T28" fmla="*/ 29 w 135"/>
                <a:gd name="T29" fmla="*/ 22 h 175"/>
                <a:gd name="T30" fmla="*/ 29 w 135"/>
                <a:gd name="T31" fmla="*/ 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75">
                  <a:moveTo>
                    <a:pt x="67" y="175"/>
                  </a:moveTo>
                  <a:cubicBezTo>
                    <a:pt x="117" y="104"/>
                    <a:pt x="117" y="104"/>
                    <a:pt x="117" y="104"/>
                  </a:cubicBezTo>
                  <a:cubicBezTo>
                    <a:pt x="135" y="80"/>
                    <a:pt x="132" y="39"/>
                    <a:pt x="111" y="18"/>
                  </a:cubicBezTo>
                  <a:cubicBezTo>
                    <a:pt x="99" y="6"/>
                    <a:pt x="84" y="0"/>
                    <a:pt x="67" y="0"/>
                  </a:cubicBezTo>
                  <a:cubicBezTo>
                    <a:pt x="51" y="0"/>
                    <a:pt x="36" y="6"/>
                    <a:pt x="24" y="18"/>
                  </a:cubicBezTo>
                  <a:cubicBezTo>
                    <a:pt x="3" y="39"/>
                    <a:pt x="0" y="80"/>
                    <a:pt x="18" y="104"/>
                  </a:cubicBezTo>
                  <a:lnTo>
                    <a:pt x="67" y="175"/>
                  </a:lnTo>
                  <a:close/>
                  <a:moveTo>
                    <a:pt x="29" y="22"/>
                  </a:moveTo>
                  <a:cubicBezTo>
                    <a:pt x="39" y="12"/>
                    <a:pt x="53" y="6"/>
                    <a:pt x="67" y="6"/>
                  </a:cubicBezTo>
                  <a:cubicBezTo>
                    <a:pt x="82" y="6"/>
                    <a:pt x="96" y="12"/>
                    <a:pt x="106" y="22"/>
                  </a:cubicBezTo>
                  <a:cubicBezTo>
                    <a:pt x="126" y="42"/>
                    <a:pt x="128" y="78"/>
                    <a:pt x="111" y="101"/>
                  </a:cubicBezTo>
                  <a:cubicBezTo>
                    <a:pt x="67" y="164"/>
                    <a:pt x="67" y="164"/>
                    <a:pt x="67" y="164"/>
                  </a:cubicBezTo>
                  <a:cubicBezTo>
                    <a:pt x="23" y="100"/>
                    <a:pt x="23" y="100"/>
                    <a:pt x="23" y="100"/>
                  </a:cubicBezTo>
                  <a:cubicBezTo>
                    <a:pt x="7" y="78"/>
                    <a:pt x="9" y="42"/>
                    <a:pt x="29" y="22"/>
                  </a:cubicBezTo>
                  <a:close/>
                  <a:moveTo>
                    <a:pt x="29" y="22"/>
                  </a:moveTo>
                  <a:cubicBezTo>
                    <a:pt x="29" y="22"/>
                    <a:pt x="29" y="22"/>
                    <a:pt x="29"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26" name="Freeform 7">
              <a:extLst>
                <a:ext uri="{FF2B5EF4-FFF2-40B4-BE49-F238E27FC236}">
                  <a16:creationId xmlns:a16="http://schemas.microsoft.com/office/drawing/2014/main" id="{19874627-872B-BC80-D138-07F911D66BC0}"/>
                </a:ext>
              </a:extLst>
            </p:cNvPr>
            <p:cNvSpPr>
              <a:spLocks noEditPoints="1"/>
            </p:cNvSpPr>
            <p:nvPr/>
          </p:nvSpPr>
          <p:spPr bwMode="auto">
            <a:xfrm>
              <a:off x="2762" y="2210"/>
              <a:ext cx="236" cy="68"/>
            </a:xfrm>
            <a:custGeom>
              <a:avLst/>
              <a:gdLst>
                <a:gd name="T0" fmla="*/ 135 w 192"/>
                <a:gd name="T1" fmla="*/ 1 h 55"/>
                <a:gd name="T2" fmla="*/ 131 w 192"/>
                <a:gd name="T3" fmla="*/ 3 h 55"/>
                <a:gd name="T4" fmla="*/ 134 w 192"/>
                <a:gd name="T5" fmla="*/ 7 h 55"/>
                <a:gd name="T6" fmla="*/ 186 w 192"/>
                <a:gd name="T7" fmla="*/ 28 h 55"/>
                <a:gd name="T8" fmla="*/ 96 w 192"/>
                <a:gd name="T9" fmla="*/ 49 h 55"/>
                <a:gd name="T10" fmla="*/ 6 w 192"/>
                <a:gd name="T11" fmla="*/ 28 h 55"/>
                <a:gd name="T12" fmla="*/ 58 w 192"/>
                <a:gd name="T13" fmla="*/ 7 h 55"/>
                <a:gd name="T14" fmla="*/ 61 w 192"/>
                <a:gd name="T15" fmla="*/ 3 h 55"/>
                <a:gd name="T16" fmla="*/ 57 w 192"/>
                <a:gd name="T17" fmla="*/ 1 h 55"/>
                <a:gd name="T18" fmla="*/ 0 w 192"/>
                <a:gd name="T19" fmla="*/ 28 h 55"/>
                <a:gd name="T20" fmla="*/ 96 w 192"/>
                <a:gd name="T21" fmla="*/ 55 h 55"/>
                <a:gd name="T22" fmla="*/ 192 w 192"/>
                <a:gd name="T23" fmla="*/ 28 h 55"/>
                <a:gd name="T24" fmla="*/ 135 w 192"/>
                <a:gd name="T25" fmla="*/ 1 h 55"/>
                <a:gd name="T26" fmla="*/ 135 w 192"/>
                <a:gd name="T27" fmla="*/ 1 h 55"/>
                <a:gd name="T28" fmla="*/ 135 w 192"/>
                <a:gd name="T29"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55">
                  <a:moveTo>
                    <a:pt x="135" y="1"/>
                  </a:moveTo>
                  <a:cubicBezTo>
                    <a:pt x="133" y="0"/>
                    <a:pt x="131" y="2"/>
                    <a:pt x="131" y="3"/>
                  </a:cubicBezTo>
                  <a:cubicBezTo>
                    <a:pt x="131" y="5"/>
                    <a:pt x="132" y="7"/>
                    <a:pt x="134" y="7"/>
                  </a:cubicBezTo>
                  <a:cubicBezTo>
                    <a:pt x="168" y="11"/>
                    <a:pt x="186" y="22"/>
                    <a:pt x="186" y="28"/>
                  </a:cubicBezTo>
                  <a:cubicBezTo>
                    <a:pt x="186" y="36"/>
                    <a:pt x="152" y="49"/>
                    <a:pt x="96" y="49"/>
                  </a:cubicBezTo>
                  <a:cubicBezTo>
                    <a:pt x="40" y="49"/>
                    <a:pt x="6" y="36"/>
                    <a:pt x="6" y="28"/>
                  </a:cubicBezTo>
                  <a:cubicBezTo>
                    <a:pt x="6" y="22"/>
                    <a:pt x="24" y="11"/>
                    <a:pt x="58" y="7"/>
                  </a:cubicBezTo>
                  <a:cubicBezTo>
                    <a:pt x="60" y="7"/>
                    <a:pt x="61" y="5"/>
                    <a:pt x="61" y="3"/>
                  </a:cubicBezTo>
                  <a:cubicBezTo>
                    <a:pt x="61" y="2"/>
                    <a:pt x="59" y="0"/>
                    <a:pt x="57" y="1"/>
                  </a:cubicBezTo>
                  <a:cubicBezTo>
                    <a:pt x="24" y="5"/>
                    <a:pt x="0" y="16"/>
                    <a:pt x="0" y="28"/>
                  </a:cubicBezTo>
                  <a:cubicBezTo>
                    <a:pt x="0" y="41"/>
                    <a:pt x="33" y="55"/>
                    <a:pt x="96" y="55"/>
                  </a:cubicBezTo>
                  <a:cubicBezTo>
                    <a:pt x="159" y="55"/>
                    <a:pt x="192" y="41"/>
                    <a:pt x="192" y="28"/>
                  </a:cubicBezTo>
                  <a:cubicBezTo>
                    <a:pt x="192" y="16"/>
                    <a:pt x="168" y="5"/>
                    <a:pt x="135" y="1"/>
                  </a:cubicBezTo>
                  <a:close/>
                  <a:moveTo>
                    <a:pt x="135" y="1"/>
                  </a:moveTo>
                  <a:cubicBezTo>
                    <a:pt x="135" y="1"/>
                    <a:pt x="135" y="1"/>
                    <a:pt x="13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grpSp>
      <p:grpSp>
        <p:nvGrpSpPr>
          <p:cNvPr id="27" name="Group 43">
            <a:extLst>
              <a:ext uri="{FF2B5EF4-FFF2-40B4-BE49-F238E27FC236}">
                <a16:creationId xmlns:a16="http://schemas.microsoft.com/office/drawing/2014/main" id="{A1183124-C28D-460E-7A84-8964440983B4}"/>
              </a:ext>
            </a:extLst>
          </p:cNvPr>
          <p:cNvGrpSpPr>
            <a:grpSpLocks noChangeAspect="1"/>
          </p:cNvGrpSpPr>
          <p:nvPr/>
        </p:nvGrpSpPr>
        <p:grpSpPr bwMode="auto">
          <a:xfrm>
            <a:off x="3681938" y="4905816"/>
            <a:ext cx="330542" cy="330175"/>
            <a:chOff x="1980" y="1262"/>
            <a:chExt cx="1800" cy="1798"/>
          </a:xfrm>
          <a:solidFill>
            <a:srgbClr val="0095C6"/>
          </a:solidFill>
        </p:grpSpPr>
        <p:sp>
          <p:nvSpPr>
            <p:cNvPr id="28" name="Freeform 44">
              <a:extLst>
                <a:ext uri="{FF2B5EF4-FFF2-40B4-BE49-F238E27FC236}">
                  <a16:creationId xmlns:a16="http://schemas.microsoft.com/office/drawing/2014/main" id="{BA473035-8DD8-22C1-0D8D-F17AE72F7307}"/>
                </a:ext>
              </a:extLst>
            </p:cNvPr>
            <p:cNvSpPr>
              <a:spLocks noEditPoints="1"/>
            </p:cNvSpPr>
            <p:nvPr/>
          </p:nvSpPr>
          <p:spPr bwMode="auto">
            <a:xfrm>
              <a:off x="1980" y="1262"/>
              <a:ext cx="1800" cy="1798"/>
            </a:xfrm>
            <a:custGeom>
              <a:avLst/>
              <a:gdLst>
                <a:gd name="T0" fmla="*/ 971 w 1482"/>
                <a:gd name="T1" fmla="*/ 0 h 1482"/>
                <a:gd name="T2" fmla="*/ 461 w 1482"/>
                <a:gd name="T3" fmla="*/ 510 h 1482"/>
                <a:gd name="T4" fmla="*/ 565 w 1482"/>
                <a:gd name="T5" fmla="*/ 819 h 1482"/>
                <a:gd name="T6" fmla="*/ 461 w 1482"/>
                <a:gd name="T7" fmla="*/ 922 h 1482"/>
                <a:gd name="T8" fmla="*/ 460 w 1482"/>
                <a:gd name="T9" fmla="*/ 924 h 1482"/>
                <a:gd name="T10" fmla="*/ 434 w 1482"/>
                <a:gd name="T11" fmla="*/ 922 h 1482"/>
                <a:gd name="T12" fmla="*/ 344 w 1482"/>
                <a:gd name="T13" fmla="*/ 959 h 1482"/>
                <a:gd name="T14" fmla="*/ 37 w 1482"/>
                <a:gd name="T15" fmla="*/ 1266 h 1482"/>
                <a:gd name="T16" fmla="*/ 0 w 1482"/>
                <a:gd name="T17" fmla="*/ 1355 h 1482"/>
                <a:gd name="T18" fmla="*/ 37 w 1482"/>
                <a:gd name="T19" fmla="*/ 1445 h 1482"/>
                <a:gd name="T20" fmla="*/ 126 w 1482"/>
                <a:gd name="T21" fmla="*/ 1482 h 1482"/>
                <a:gd name="T22" fmla="*/ 216 w 1482"/>
                <a:gd name="T23" fmla="*/ 1445 h 1482"/>
                <a:gd name="T24" fmla="*/ 523 w 1482"/>
                <a:gd name="T25" fmla="*/ 1137 h 1482"/>
                <a:gd name="T26" fmla="*/ 560 w 1482"/>
                <a:gd name="T27" fmla="*/ 1048 h 1482"/>
                <a:gd name="T28" fmla="*/ 557 w 1482"/>
                <a:gd name="T29" fmla="*/ 1022 h 1482"/>
                <a:gd name="T30" fmla="*/ 559 w 1482"/>
                <a:gd name="T31" fmla="*/ 1020 h 1482"/>
                <a:gd name="T32" fmla="*/ 663 w 1482"/>
                <a:gd name="T33" fmla="*/ 917 h 1482"/>
                <a:gd name="T34" fmla="*/ 971 w 1482"/>
                <a:gd name="T35" fmla="*/ 1021 h 1482"/>
                <a:gd name="T36" fmla="*/ 1482 w 1482"/>
                <a:gd name="T37" fmla="*/ 510 h 1482"/>
                <a:gd name="T38" fmla="*/ 971 w 1482"/>
                <a:gd name="T39" fmla="*/ 0 h 1482"/>
                <a:gd name="T40" fmla="*/ 182 w 1482"/>
                <a:gd name="T41" fmla="*/ 1411 h 1482"/>
                <a:gd name="T42" fmla="*/ 126 w 1482"/>
                <a:gd name="T43" fmla="*/ 1434 h 1482"/>
                <a:gd name="T44" fmla="*/ 71 w 1482"/>
                <a:gd name="T45" fmla="*/ 1411 h 1482"/>
                <a:gd name="T46" fmla="*/ 48 w 1482"/>
                <a:gd name="T47" fmla="*/ 1355 h 1482"/>
                <a:gd name="T48" fmla="*/ 71 w 1482"/>
                <a:gd name="T49" fmla="*/ 1300 h 1482"/>
                <a:gd name="T50" fmla="*/ 348 w 1482"/>
                <a:gd name="T51" fmla="*/ 1022 h 1482"/>
                <a:gd name="T52" fmla="*/ 459 w 1482"/>
                <a:gd name="T53" fmla="*/ 1133 h 1482"/>
                <a:gd name="T54" fmla="*/ 182 w 1482"/>
                <a:gd name="T55" fmla="*/ 1411 h 1482"/>
                <a:gd name="T56" fmla="*/ 493 w 1482"/>
                <a:gd name="T57" fmla="*/ 1099 h 1482"/>
                <a:gd name="T58" fmla="*/ 383 w 1482"/>
                <a:gd name="T59" fmla="*/ 989 h 1482"/>
                <a:gd name="T60" fmla="*/ 434 w 1482"/>
                <a:gd name="T61" fmla="*/ 970 h 1482"/>
                <a:gd name="T62" fmla="*/ 489 w 1482"/>
                <a:gd name="T63" fmla="*/ 993 h 1482"/>
                <a:gd name="T64" fmla="*/ 512 w 1482"/>
                <a:gd name="T65" fmla="*/ 1048 h 1482"/>
                <a:gd name="T66" fmla="*/ 493 w 1482"/>
                <a:gd name="T67" fmla="*/ 1099 h 1482"/>
                <a:gd name="T68" fmla="*/ 537 w 1482"/>
                <a:gd name="T69" fmla="*/ 975 h 1482"/>
                <a:gd name="T70" fmla="*/ 523 w 1482"/>
                <a:gd name="T71" fmla="*/ 959 h 1482"/>
                <a:gd name="T72" fmla="*/ 507 w 1482"/>
                <a:gd name="T73" fmla="*/ 945 h 1482"/>
                <a:gd name="T74" fmla="*/ 596 w 1482"/>
                <a:gd name="T75" fmla="*/ 856 h 1482"/>
                <a:gd name="T76" fmla="*/ 626 w 1482"/>
                <a:gd name="T77" fmla="*/ 886 h 1482"/>
                <a:gd name="T78" fmla="*/ 537 w 1482"/>
                <a:gd name="T79" fmla="*/ 975 h 1482"/>
                <a:gd name="T80" fmla="*/ 971 w 1482"/>
                <a:gd name="T81" fmla="*/ 973 h 1482"/>
                <a:gd name="T82" fmla="*/ 509 w 1482"/>
                <a:gd name="T83" fmla="*/ 510 h 1482"/>
                <a:gd name="T84" fmla="*/ 971 w 1482"/>
                <a:gd name="T85" fmla="*/ 48 h 1482"/>
                <a:gd name="T86" fmla="*/ 1434 w 1482"/>
                <a:gd name="T87" fmla="*/ 510 h 1482"/>
                <a:gd name="T88" fmla="*/ 971 w 1482"/>
                <a:gd name="T89" fmla="*/ 973 h 1482"/>
                <a:gd name="T90" fmla="*/ 971 w 1482"/>
                <a:gd name="T91" fmla="*/ 973 h 1482"/>
                <a:gd name="T92" fmla="*/ 971 w 1482"/>
                <a:gd name="T93" fmla="*/ 9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2" h="1482">
                  <a:moveTo>
                    <a:pt x="971" y="0"/>
                  </a:moveTo>
                  <a:cubicBezTo>
                    <a:pt x="690" y="0"/>
                    <a:pt x="461" y="229"/>
                    <a:pt x="461" y="510"/>
                  </a:cubicBezTo>
                  <a:cubicBezTo>
                    <a:pt x="461" y="626"/>
                    <a:pt x="500" y="733"/>
                    <a:pt x="565" y="819"/>
                  </a:cubicBezTo>
                  <a:cubicBezTo>
                    <a:pt x="461" y="922"/>
                    <a:pt x="461" y="922"/>
                    <a:pt x="461" y="922"/>
                  </a:cubicBezTo>
                  <a:cubicBezTo>
                    <a:pt x="461" y="923"/>
                    <a:pt x="460" y="924"/>
                    <a:pt x="460" y="924"/>
                  </a:cubicBezTo>
                  <a:cubicBezTo>
                    <a:pt x="451" y="923"/>
                    <a:pt x="442" y="922"/>
                    <a:pt x="434" y="922"/>
                  </a:cubicBezTo>
                  <a:cubicBezTo>
                    <a:pt x="400" y="922"/>
                    <a:pt x="368" y="935"/>
                    <a:pt x="344" y="959"/>
                  </a:cubicBezTo>
                  <a:cubicBezTo>
                    <a:pt x="37" y="1266"/>
                    <a:pt x="37" y="1266"/>
                    <a:pt x="37" y="1266"/>
                  </a:cubicBezTo>
                  <a:cubicBezTo>
                    <a:pt x="13" y="1290"/>
                    <a:pt x="0" y="1321"/>
                    <a:pt x="0" y="1355"/>
                  </a:cubicBezTo>
                  <a:cubicBezTo>
                    <a:pt x="0" y="1389"/>
                    <a:pt x="13" y="1421"/>
                    <a:pt x="37" y="1445"/>
                  </a:cubicBezTo>
                  <a:cubicBezTo>
                    <a:pt x="61" y="1468"/>
                    <a:pt x="93" y="1482"/>
                    <a:pt x="126" y="1482"/>
                  </a:cubicBezTo>
                  <a:cubicBezTo>
                    <a:pt x="160" y="1482"/>
                    <a:pt x="192" y="1468"/>
                    <a:pt x="216" y="1445"/>
                  </a:cubicBezTo>
                  <a:cubicBezTo>
                    <a:pt x="523" y="1137"/>
                    <a:pt x="523" y="1137"/>
                    <a:pt x="523" y="1137"/>
                  </a:cubicBezTo>
                  <a:cubicBezTo>
                    <a:pt x="547" y="1113"/>
                    <a:pt x="560" y="1082"/>
                    <a:pt x="560" y="1048"/>
                  </a:cubicBezTo>
                  <a:cubicBezTo>
                    <a:pt x="560" y="1039"/>
                    <a:pt x="559" y="1030"/>
                    <a:pt x="557" y="1022"/>
                  </a:cubicBezTo>
                  <a:cubicBezTo>
                    <a:pt x="558" y="1021"/>
                    <a:pt x="559" y="1021"/>
                    <a:pt x="559" y="1020"/>
                  </a:cubicBezTo>
                  <a:cubicBezTo>
                    <a:pt x="663" y="917"/>
                    <a:pt x="663" y="917"/>
                    <a:pt x="663" y="917"/>
                  </a:cubicBezTo>
                  <a:cubicBezTo>
                    <a:pt x="749" y="982"/>
                    <a:pt x="855" y="1021"/>
                    <a:pt x="971" y="1021"/>
                  </a:cubicBezTo>
                  <a:cubicBezTo>
                    <a:pt x="1253" y="1021"/>
                    <a:pt x="1482" y="792"/>
                    <a:pt x="1482" y="510"/>
                  </a:cubicBezTo>
                  <a:cubicBezTo>
                    <a:pt x="1482" y="229"/>
                    <a:pt x="1253" y="0"/>
                    <a:pt x="971" y="0"/>
                  </a:cubicBezTo>
                  <a:close/>
                  <a:moveTo>
                    <a:pt x="182" y="1411"/>
                  </a:moveTo>
                  <a:cubicBezTo>
                    <a:pt x="167" y="1425"/>
                    <a:pt x="147" y="1434"/>
                    <a:pt x="126" y="1434"/>
                  </a:cubicBezTo>
                  <a:cubicBezTo>
                    <a:pt x="105" y="1434"/>
                    <a:pt x="86" y="1425"/>
                    <a:pt x="71" y="1411"/>
                  </a:cubicBezTo>
                  <a:cubicBezTo>
                    <a:pt x="56" y="1396"/>
                    <a:pt x="48" y="1376"/>
                    <a:pt x="48" y="1355"/>
                  </a:cubicBezTo>
                  <a:cubicBezTo>
                    <a:pt x="48" y="1334"/>
                    <a:pt x="56" y="1315"/>
                    <a:pt x="71" y="1300"/>
                  </a:cubicBezTo>
                  <a:cubicBezTo>
                    <a:pt x="348" y="1022"/>
                    <a:pt x="348" y="1022"/>
                    <a:pt x="348" y="1022"/>
                  </a:cubicBezTo>
                  <a:cubicBezTo>
                    <a:pt x="459" y="1133"/>
                    <a:pt x="459" y="1133"/>
                    <a:pt x="459" y="1133"/>
                  </a:cubicBezTo>
                  <a:lnTo>
                    <a:pt x="182" y="1411"/>
                  </a:lnTo>
                  <a:close/>
                  <a:moveTo>
                    <a:pt x="493" y="1099"/>
                  </a:moveTo>
                  <a:cubicBezTo>
                    <a:pt x="383" y="989"/>
                    <a:pt x="383" y="989"/>
                    <a:pt x="383" y="989"/>
                  </a:cubicBezTo>
                  <a:cubicBezTo>
                    <a:pt x="397" y="976"/>
                    <a:pt x="415" y="970"/>
                    <a:pt x="434" y="970"/>
                  </a:cubicBezTo>
                  <a:cubicBezTo>
                    <a:pt x="454" y="970"/>
                    <a:pt x="474" y="977"/>
                    <a:pt x="489" y="993"/>
                  </a:cubicBezTo>
                  <a:cubicBezTo>
                    <a:pt x="504" y="1007"/>
                    <a:pt x="512" y="1027"/>
                    <a:pt x="512" y="1048"/>
                  </a:cubicBezTo>
                  <a:cubicBezTo>
                    <a:pt x="512" y="1067"/>
                    <a:pt x="505" y="1085"/>
                    <a:pt x="493" y="1099"/>
                  </a:cubicBezTo>
                  <a:close/>
                  <a:moveTo>
                    <a:pt x="537" y="975"/>
                  </a:moveTo>
                  <a:cubicBezTo>
                    <a:pt x="533" y="969"/>
                    <a:pt x="528" y="964"/>
                    <a:pt x="523" y="959"/>
                  </a:cubicBezTo>
                  <a:cubicBezTo>
                    <a:pt x="518" y="954"/>
                    <a:pt x="512" y="949"/>
                    <a:pt x="507" y="945"/>
                  </a:cubicBezTo>
                  <a:cubicBezTo>
                    <a:pt x="596" y="856"/>
                    <a:pt x="596" y="856"/>
                    <a:pt x="596" y="856"/>
                  </a:cubicBezTo>
                  <a:cubicBezTo>
                    <a:pt x="605" y="866"/>
                    <a:pt x="615" y="876"/>
                    <a:pt x="626" y="886"/>
                  </a:cubicBezTo>
                  <a:lnTo>
                    <a:pt x="537" y="975"/>
                  </a:lnTo>
                  <a:close/>
                  <a:moveTo>
                    <a:pt x="971" y="973"/>
                  </a:moveTo>
                  <a:cubicBezTo>
                    <a:pt x="716" y="973"/>
                    <a:pt x="509" y="765"/>
                    <a:pt x="509" y="510"/>
                  </a:cubicBezTo>
                  <a:cubicBezTo>
                    <a:pt x="509" y="255"/>
                    <a:pt x="716" y="48"/>
                    <a:pt x="971" y="48"/>
                  </a:cubicBezTo>
                  <a:cubicBezTo>
                    <a:pt x="1226" y="48"/>
                    <a:pt x="1434" y="255"/>
                    <a:pt x="1434" y="510"/>
                  </a:cubicBezTo>
                  <a:cubicBezTo>
                    <a:pt x="1434" y="765"/>
                    <a:pt x="1226" y="973"/>
                    <a:pt x="971" y="973"/>
                  </a:cubicBezTo>
                  <a:close/>
                  <a:moveTo>
                    <a:pt x="971" y="973"/>
                  </a:moveTo>
                  <a:cubicBezTo>
                    <a:pt x="971" y="973"/>
                    <a:pt x="971" y="973"/>
                    <a:pt x="971" y="9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29" name="Freeform 45">
              <a:extLst>
                <a:ext uri="{FF2B5EF4-FFF2-40B4-BE49-F238E27FC236}">
                  <a16:creationId xmlns:a16="http://schemas.microsoft.com/office/drawing/2014/main" id="{E178268B-8092-647C-FC94-EBF64E807FFF}"/>
                </a:ext>
              </a:extLst>
            </p:cNvPr>
            <p:cNvSpPr>
              <a:spLocks noEditPoints="1"/>
            </p:cNvSpPr>
            <p:nvPr/>
          </p:nvSpPr>
          <p:spPr bwMode="auto">
            <a:xfrm>
              <a:off x="2664" y="1386"/>
              <a:ext cx="991" cy="990"/>
            </a:xfrm>
            <a:custGeom>
              <a:avLst/>
              <a:gdLst>
                <a:gd name="T0" fmla="*/ 408 w 816"/>
                <a:gd name="T1" fmla="*/ 0 h 816"/>
                <a:gd name="T2" fmla="*/ 0 w 816"/>
                <a:gd name="T3" fmla="*/ 408 h 816"/>
                <a:gd name="T4" fmla="*/ 408 w 816"/>
                <a:gd name="T5" fmla="*/ 816 h 816"/>
                <a:gd name="T6" fmla="*/ 816 w 816"/>
                <a:gd name="T7" fmla="*/ 408 h 816"/>
                <a:gd name="T8" fmla="*/ 408 w 816"/>
                <a:gd name="T9" fmla="*/ 0 h 816"/>
                <a:gd name="T10" fmla="*/ 408 w 816"/>
                <a:gd name="T11" fmla="*/ 768 h 816"/>
                <a:gd name="T12" fmla="*/ 48 w 816"/>
                <a:gd name="T13" fmla="*/ 408 h 816"/>
                <a:gd name="T14" fmla="*/ 408 w 816"/>
                <a:gd name="T15" fmla="*/ 48 h 816"/>
                <a:gd name="T16" fmla="*/ 768 w 816"/>
                <a:gd name="T17" fmla="*/ 408 h 816"/>
                <a:gd name="T18" fmla="*/ 408 w 816"/>
                <a:gd name="T19" fmla="*/ 768 h 816"/>
                <a:gd name="T20" fmla="*/ 408 w 816"/>
                <a:gd name="T21" fmla="*/ 768 h 816"/>
                <a:gd name="T22" fmla="*/ 408 w 816"/>
                <a:gd name="T23" fmla="*/ 76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6" h="816">
                  <a:moveTo>
                    <a:pt x="408" y="0"/>
                  </a:moveTo>
                  <a:cubicBezTo>
                    <a:pt x="183" y="0"/>
                    <a:pt x="0" y="183"/>
                    <a:pt x="0" y="408"/>
                  </a:cubicBezTo>
                  <a:cubicBezTo>
                    <a:pt x="0" y="633"/>
                    <a:pt x="183" y="816"/>
                    <a:pt x="408" y="816"/>
                  </a:cubicBezTo>
                  <a:cubicBezTo>
                    <a:pt x="633" y="816"/>
                    <a:pt x="816" y="633"/>
                    <a:pt x="816" y="408"/>
                  </a:cubicBezTo>
                  <a:cubicBezTo>
                    <a:pt x="816" y="183"/>
                    <a:pt x="633" y="0"/>
                    <a:pt x="408" y="0"/>
                  </a:cubicBezTo>
                  <a:close/>
                  <a:moveTo>
                    <a:pt x="408" y="768"/>
                  </a:moveTo>
                  <a:cubicBezTo>
                    <a:pt x="210" y="768"/>
                    <a:pt x="48" y="607"/>
                    <a:pt x="48" y="408"/>
                  </a:cubicBezTo>
                  <a:cubicBezTo>
                    <a:pt x="48" y="210"/>
                    <a:pt x="210" y="48"/>
                    <a:pt x="408" y="48"/>
                  </a:cubicBezTo>
                  <a:cubicBezTo>
                    <a:pt x="607" y="48"/>
                    <a:pt x="768" y="210"/>
                    <a:pt x="768" y="408"/>
                  </a:cubicBezTo>
                  <a:cubicBezTo>
                    <a:pt x="768" y="607"/>
                    <a:pt x="607" y="768"/>
                    <a:pt x="408" y="768"/>
                  </a:cubicBezTo>
                  <a:close/>
                  <a:moveTo>
                    <a:pt x="408" y="768"/>
                  </a:moveTo>
                  <a:cubicBezTo>
                    <a:pt x="408" y="768"/>
                    <a:pt x="408" y="768"/>
                    <a:pt x="408"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30" name="Freeform 46">
              <a:extLst>
                <a:ext uri="{FF2B5EF4-FFF2-40B4-BE49-F238E27FC236}">
                  <a16:creationId xmlns:a16="http://schemas.microsoft.com/office/drawing/2014/main" id="{2F44D9D1-C038-A1D2-6036-F6BABC52C6DD}"/>
                </a:ext>
              </a:extLst>
            </p:cNvPr>
            <p:cNvSpPr>
              <a:spLocks noEditPoints="1"/>
            </p:cNvSpPr>
            <p:nvPr/>
          </p:nvSpPr>
          <p:spPr bwMode="auto">
            <a:xfrm>
              <a:off x="3312" y="1562"/>
              <a:ext cx="219" cy="566"/>
            </a:xfrm>
            <a:custGeom>
              <a:avLst/>
              <a:gdLst>
                <a:gd name="T0" fmla="*/ 41 w 180"/>
                <a:gd name="T1" fmla="*/ 7 h 467"/>
                <a:gd name="T2" fmla="*/ 8 w 180"/>
                <a:gd name="T3" fmla="*/ 14 h 467"/>
                <a:gd name="T4" fmla="*/ 15 w 180"/>
                <a:gd name="T5" fmla="*/ 47 h 467"/>
                <a:gd name="T6" fmla="*/ 132 w 180"/>
                <a:gd name="T7" fmla="*/ 263 h 467"/>
                <a:gd name="T8" fmla="*/ 73 w 180"/>
                <a:gd name="T9" fmla="*/ 427 h 467"/>
                <a:gd name="T10" fmla="*/ 76 w 180"/>
                <a:gd name="T11" fmla="*/ 461 h 467"/>
                <a:gd name="T12" fmla="*/ 91 w 180"/>
                <a:gd name="T13" fmla="*/ 467 h 467"/>
                <a:gd name="T14" fmla="*/ 110 w 180"/>
                <a:gd name="T15" fmla="*/ 458 h 467"/>
                <a:gd name="T16" fmla="*/ 180 w 180"/>
                <a:gd name="T17" fmla="*/ 263 h 467"/>
                <a:gd name="T18" fmla="*/ 41 w 180"/>
                <a:gd name="T19" fmla="*/ 7 h 467"/>
                <a:gd name="T20" fmla="*/ 41 w 180"/>
                <a:gd name="T21" fmla="*/ 7 h 467"/>
                <a:gd name="T22" fmla="*/ 41 w 180"/>
                <a:gd name="T23" fmla="*/ 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467">
                  <a:moveTo>
                    <a:pt x="41" y="7"/>
                  </a:moveTo>
                  <a:cubicBezTo>
                    <a:pt x="30" y="0"/>
                    <a:pt x="15" y="3"/>
                    <a:pt x="8" y="14"/>
                  </a:cubicBezTo>
                  <a:cubicBezTo>
                    <a:pt x="0" y="25"/>
                    <a:pt x="4" y="40"/>
                    <a:pt x="15" y="47"/>
                  </a:cubicBezTo>
                  <a:cubicBezTo>
                    <a:pt x="88" y="95"/>
                    <a:pt x="132" y="176"/>
                    <a:pt x="132" y="263"/>
                  </a:cubicBezTo>
                  <a:cubicBezTo>
                    <a:pt x="132" y="323"/>
                    <a:pt x="111" y="381"/>
                    <a:pt x="73" y="427"/>
                  </a:cubicBezTo>
                  <a:cubicBezTo>
                    <a:pt x="64" y="438"/>
                    <a:pt x="66" y="453"/>
                    <a:pt x="76" y="461"/>
                  </a:cubicBezTo>
                  <a:cubicBezTo>
                    <a:pt x="81" y="465"/>
                    <a:pt x="86" y="467"/>
                    <a:pt x="91" y="467"/>
                  </a:cubicBezTo>
                  <a:cubicBezTo>
                    <a:pt x="98" y="467"/>
                    <a:pt x="105" y="464"/>
                    <a:pt x="110" y="458"/>
                  </a:cubicBezTo>
                  <a:cubicBezTo>
                    <a:pt x="155" y="403"/>
                    <a:pt x="180" y="334"/>
                    <a:pt x="180" y="263"/>
                  </a:cubicBezTo>
                  <a:cubicBezTo>
                    <a:pt x="180" y="160"/>
                    <a:pt x="128" y="64"/>
                    <a:pt x="41" y="7"/>
                  </a:cubicBezTo>
                  <a:close/>
                  <a:moveTo>
                    <a:pt x="41" y="7"/>
                  </a:moveTo>
                  <a:cubicBezTo>
                    <a:pt x="41" y="7"/>
                    <a:pt x="41" y="7"/>
                    <a:pt x="41"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sp>
          <p:nvSpPr>
            <p:cNvPr id="31" name="Freeform 47">
              <a:extLst>
                <a:ext uri="{FF2B5EF4-FFF2-40B4-BE49-F238E27FC236}">
                  <a16:creationId xmlns:a16="http://schemas.microsoft.com/office/drawing/2014/main" id="{66345EED-8B60-8945-5B0A-8FAD1808A7A8}"/>
                </a:ext>
              </a:extLst>
            </p:cNvPr>
            <p:cNvSpPr>
              <a:spLocks noEditPoints="1"/>
            </p:cNvSpPr>
            <p:nvPr/>
          </p:nvSpPr>
          <p:spPr bwMode="auto">
            <a:xfrm>
              <a:off x="3130" y="1511"/>
              <a:ext cx="123" cy="63"/>
            </a:xfrm>
            <a:custGeom>
              <a:avLst/>
              <a:gdLst>
                <a:gd name="T0" fmla="*/ 80 w 101"/>
                <a:gd name="T1" fmla="*/ 5 h 52"/>
                <a:gd name="T2" fmla="*/ 24 w 101"/>
                <a:gd name="T3" fmla="*/ 0 h 52"/>
                <a:gd name="T4" fmla="*/ 0 w 101"/>
                <a:gd name="T5" fmla="*/ 24 h 52"/>
                <a:gd name="T6" fmla="*/ 24 w 101"/>
                <a:gd name="T7" fmla="*/ 48 h 52"/>
                <a:gd name="T8" fmla="*/ 71 w 101"/>
                <a:gd name="T9" fmla="*/ 52 h 52"/>
                <a:gd name="T10" fmla="*/ 75 w 101"/>
                <a:gd name="T11" fmla="*/ 52 h 52"/>
                <a:gd name="T12" fmla="*/ 99 w 101"/>
                <a:gd name="T13" fmla="*/ 33 h 52"/>
                <a:gd name="T14" fmla="*/ 80 w 101"/>
                <a:gd name="T15" fmla="*/ 5 h 52"/>
                <a:gd name="T16" fmla="*/ 80 w 101"/>
                <a:gd name="T17" fmla="*/ 5 h 52"/>
                <a:gd name="T18" fmla="*/ 80 w 101"/>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52">
                  <a:moveTo>
                    <a:pt x="80" y="5"/>
                  </a:moveTo>
                  <a:cubicBezTo>
                    <a:pt x="62" y="1"/>
                    <a:pt x="43" y="0"/>
                    <a:pt x="24" y="0"/>
                  </a:cubicBezTo>
                  <a:cubicBezTo>
                    <a:pt x="11" y="0"/>
                    <a:pt x="0" y="11"/>
                    <a:pt x="0" y="24"/>
                  </a:cubicBezTo>
                  <a:cubicBezTo>
                    <a:pt x="0" y="37"/>
                    <a:pt x="11" y="48"/>
                    <a:pt x="24" y="48"/>
                  </a:cubicBezTo>
                  <a:cubicBezTo>
                    <a:pt x="40" y="48"/>
                    <a:pt x="56" y="49"/>
                    <a:pt x="71" y="52"/>
                  </a:cubicBezTo>
                  <a:cubicBezTo>
                    <a:pt x="73" y="52"/>
                    <a:pt x="74" y="52"/>
                    <a:pt x="75" y="52"/>
                  </a:cubicBezTo>
                  <a:cubicBezTo>
                    <a:pt x="87" y="52"/>
                    <a:pt x="97" y="44"/>
                    <a:pt x="99" y="33"/>
                  </a:cubicBezTo>
                  <a:cubicBezTo>
                    <a:pt x="101" y="20"/>
                    <a:pt x="93" y="7"/>
                    <a:pt x="80" y="5"/>
                  </a:cubicBezTo>
                  <a:close/>
                  <a:moveTo>
                    <a:pt x="80" y="5"/>
                  </a:moveTo>
                  <a:cubicBezTo>
                    <a:pt x="80" y="5"/>
                    <a:pt x="80" y="5"/>
                    <a:pt x="8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lumMod val="50000"/>
                  </a:schemeClr>
                </a:solidFill>
              </a:endParaRPr>
            </a:p>
          </p:txBody>
        </p:sp>
      </p:grpSp>
      <p:grpSp>
        <p:nvGrpSpPr>
          <p:cNvPr id="32" name="Group 224">
            <a:extLst>
              <a:ext uri="{FF2B5EF4-FFF2-40B4-BE49-F238E27FC236}">
                <a16:creationId xmlns:a16="http://schemas.microsoft.com/office/drawing/2014/main" id="{A9E35AC4-61F6-3896-56FC-EDBF8A00685E}"/>
              </a:ext>
            </a:extLst>
          </p:cNvPr>
          <p:cNvGrpSpPr>
            <a:grpSpLocks noChangeAspect="1"/>
          </p:cNvGrpSpPr>
          <p:nvPr/>
        </p:nvGrpSpPr>
        <p:grpSpPr bwMode="auto">
          <a:xfrm>
            <a:off x="6073737" y="4807566"/>
            <a:ext cx="461998" cy="461255"/>
            <a:chOff x="2596" y="919"/>
            <a:chExt cx="2487" cy="2483"/>
          </a:xfrm>
          <a:solidFill>
            <a:schemeClr val="accent1"/>
          </a:solidFill>
        </p:grpSpPr>
        <p:sp>
          <p:nvSpPr>
            <p:cNvPr id="33" name="Freeform 225">
              <a:extLst>
                <a:ext uri="{FF2B5EF4-FFF2-40B4-BE49-F238E27FC236}">
                  <a16:creationId xmlns:a16="http://schemas.microsoft.com/office/drawing/2014/main" id="{A2AB6D3F-57B9-6806-BFEE-5EA5B09484ED}"/>
                </a:ext>
              </a:extLst>
            </p:cNvPr>
            <p:cNvSpPr>
              <a:spLocks noEditPoints="1"/>
            </p:cNvSpPr>
            <p:nvPr/>
          </p:nvSpPr>
          <p:spPr bwMode="auto">
            <a:xfrm>
              <a:off x="2596" y="919"/>
              <a:ext cx="2487" cy="2483"/>
            </a:xfrm>
            <a:custGeom>
              <a:avLst/>
              <a:gdLst>
                <a:gd name="T0" fmla="*/ 1980 w 2048"/>
                <a:gd name="T1" fmla="*/ 32 h 2048"/>
                <a:gd name="T2" fmla="*/ 1095 w 2048"/>
                <a:gd name="T3" fmla="*/ 32 h 2048"/>
                <a:gd name="T4" fmla="*/ 547 w 2048"/>
                <a:gd name="T5" fmla="*/ 306 h 2048"/>
                <a:gd name="T6" fmla="*/ 0 w 2048"/>
                <a:gd name="T7" fmla="*/ 819 h 2048"/>
                <a:gd name="T8" fmla="*/ 547 w 2048"/>
                <a:gd name="T9" fmla="*/ 1569 h 2048"/>
                <a:gd name="T10" fmla="*/ 479 w 2048"/>
                <a:gd name="T11" fmla="*/ 2016 h 2048"/>
                <a:gd name="T12" fmla="*/ 2048 w 2048"/>
                <a:gd name="T13" fmla="*/ 2016 h 2048"/>
                <a:gd name="T14" fmla="*/ 1779 w 2048"/>
                <a:gd name="T15" fmla="*/ 1672 h 2048"/>
                <a:gd name="T16" fmla="*/ 1638 w 2048"/>
                <a:gd name="T17" fmla="*/ 1672 h 2048"/>
                <a:gd name="T18" fmla="*/ 1638 w 2048"/>
                <a:gd name="T19" fmla="*/ 1432 h 2048"/>
                <a:gd name="T20" fmla="*/ 1638 w 2048"/>
                <a:gd name="T21" fmla="*/ 1809 h 2048"/>
                <a:gd name="T22" fmla="*/ 1638 w 2048"/>
                <a:gd name="T23" fmla="*/ 1984 h 2048"/>
                <a:gd name="T24" fmla="*/ 1811 w 2048"/>
                <a:gd name="T25" fmla="*/ 1368 h 2048"/>
                <a:gd name="T26" fmla="*/ 1573 w 2048"/>
                <a:gd name="T27" fmla="*/ 1984 h 2048"/>
                <a:gd name="T28" fmla="*/ 1469 w 2048"/>
                <a:gd name="T29" fmla="*/ 1368 h 2048"/>
                <a:gd name="T30" fmla="*/ 1231 w 2048"/>
                <a:gd name="T31" fmla="*/ 1984 h 2048"/>
                <a:gd name="T32" fmla="*/ 1231 w 2048"/>
                <a:gd name="T33" fmla="*/ 1227 h 2048"/>
                <a:gd name="T34" fmla="*/ 1469 w 2048"/>
                <a:gd name="T35" fmla="*/ 1295 h 2048"/>
                <a:gd name="T36" fmla="*/ 1573 w 2048"/>
                <a:gd name="T37" fmla="*/ 1227 h 2048"/>
                <a:gd name="T38" fmla="*/ 1811 w 2048"/>
                <a:gd name="T39" fmla="*/ 1295 h 2048"/>
                <a:gd name="T40" fmla="*/ 1915 w 2048"/>
                <a:gd name="T41" fmla="*/ 1227 h 2048"/>
                <a:gd name="T42" fmla="*/ 1843 w 2048"/>
                <a:gd name="T43" fmla="*/ 1400 h 2048"/>
                <a:gd name="T44" fmla="*/ 1437 w 2048"/>
                <a:gd name="T45" fmla="*/ 1744 h 2048"/>
                <a:gd name="T46" fmla="*/ 1437 w 2048"/>
                <a:gd name="T47" fmla="*/ 1608 h 2048"/>
                <a:gd name="T48" fmla="*/ 1437 w 2048"/>
                <a:gd name="T49" fmla="*/ 1432 h 2048"/>
                <a:gd name="T50" fmla="*/ 1437 w 2048"/>
                <a:gd name="T51" fmla="*/ 1809 h 2048"/>
                <a:gd name="T52" fmla="*/ 1295 w 2048"/>
                <a:gd name="T53" fmla="*/ 1809 h 2048"/>
                <a:gd name="T54" fmla="*/ 958 w 2048"/>
                <a:gd name="T55" fmla="*/ 1161 h 2048"/>
                <a:gd name="T56" fmla="*/ 632 w 2048"/>
                <a:gd name="T57" fmla="*/ 1368 h 2048"/>
                <a:gd name="T58" fmla="*/ 201 w 2048"/>
                <a:gd name="T59" fmla="*/ 1087 h 2048"/>
                <a:gd name="T60" fmla="*/ 547 w 2048"/>
                <a:gd name="T61" fmla="*/ 1161 h 2048"/>
                <a:gd name="T62" fmla="*/ 938 w 2048"/>
                <a:gd name="T63" fmla="*/ 953 h 2048"/>
                <a:gd name="T64" fmla="*/ 938 w 2048"/>
                <a:gd name="T65" fmla="*/ 1368 h 2048"/>
                <a:gd name="T66" fmla="*/ 1295 w 2048"/>
                <a:gd name="T67" fmla="*/ 1231 h 2048"/>
                <a:gd name="T68" fmla="*/ 1437 w 2048"/>
                <a:gd name="T69" fmla="*/ 1231 h 2048"/>
                <a:gd name="T70" fmla="*/ 1638 w 2048"/>
                <a:gd name="T71" fmla="*/ 1022 h 2048"/>
                <a:gd name="T72" fmla="*/ 1159 w 2048"/>
                <a:gd name="T73" fmla="*/ 64 h 2048"/>
                <a:gd name="T74" fmla="*/ 1843 w 2048"/>
                <a:gd name="T75" fmla="*/ 1163 h 2048"/>
                <a:gd name="T76" fmla="*/ 1605 w 2048"/>
                <a:gd name="T77" fmla="*/ 958 h 2048"/>
                <a:gd name="T78" fmla="*/ 1501 w 2048"/>
                <a:gd name="T79" fmla="*/ 1163 h 2048"/>
                <a:gd name="T80" fmla="*/ 1263 w 2048"/>
                <a:gd name="T81" fmla="*/ 958 h 2048"/>
                <a:gd name="T82" fmla="*/ 1159 w 2048"/>
                <a:gd name="T83" fmla="*/ 1163 h 2048"/>
                <a:gd name="T84" fmla="*/ 1095 w 2048"/>
                <a:gd name="T85" fmla="*/ 338 h 2048"/>
                <a:gd name="T86" fmla="*/ 1022 w 2048"/>
                <a:gd name="T87" fmla="*/ 753 h 2048"/>
                <a:gd name="T88" fmla="*/ 958 w 2048"/>
                <a:gd name="T89" fmla="*/ 682 h 2048"/>
                <a:gd name="T90" fmla="*/ 885 w 2048"/>
                <a:gd name="T91" fmla="*/ 682 h 2048"/>
                <a:gd name="T92" fmla="*/ 821 w 2048"/>
                <a:gd name="T93" fmla="*/ 753 h 2048"/>
                <a:gd name="T94" fmla="*/ 716 w 2048"/>
                <a:gd name="T95" fmla="*/ 650 h 2048"/>
                <a:gd name="T96" fmla="*/ 611 w 2048"/>
                <a:gd name="T97" fmla="*/ 753 h 2048"/>
                <a:gd name="T98" fmla="*/ 64 w 2048"/>
                <a:gd name="T99" fmla="*/ 819 h 2048"/>
                <a:gd name="T100" fmla="*/ 1095 w 2048"/>
                <a:gd name="T101" fmla="*/ 817 h 2048"/>
                <a:gd name="T102" fmla="*/ 274 w 2048"/>
                <a:gd name="T103" fmla="*/ 921 h 2048"/>
                <a:gd name="T104" fmla="*/ 137 w 2048"/>
                <a:gd name="T105" fmla="*/ 1263 h 2048"/>
                <a:gd name="T106" fmla="*/ 306 w 2048"/>
                <a:gd name="T107" fmla="*/ 1432 h 2048"/>
                <a:gd name="T108" fmla="*/ 1092 w 2048"/>
                <a:gd name="T109" fmla="*/ 1505 h 2048"/>
                <a:gd name="T110" fmla="*/ 611 w 2048"/>
                <a:gd name="T111" fmla="*/ 1569 h 2048"/>
                <a:gd name="T112" fmla="*/ 716 w 2048"/>
                <a:gd name="T113" fmla="*/ 1672 h 2048"/>
                <a:gd name="T114" fmla="*/ 821 w 2048"/>
                <a:gd name="T115" fmla="*/ 1569 h 2048"/>
                <a:gd name="T116" fmla="*/ 885 w 2048"/>
                <a:gd name="T117" fmla="*/ 1640 h 2048"/>
                <a:gd name="T118" fmla="*/ 958 w 2048"/>
                <a:gd name="T119" fmla="*/ 1640 h 2048"/>
                <a:gd name="T120" fmla="*/ 1022 w 2048"/>
                <a:gd name="T121" fmla="*/ 1569 h 2048"/>
                <a:gd name="T122" fmla="*/ 1095 w 2048"/>
                <a:gd name="T123" fmla="*/ 198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8" h="2048">
                  <a:moveTo>
                    <a:pt x="2016" y="1984"/>
                  </a:moveTo>
                  <a:cubicBezTo>
                    <a:pt x="1980" y="1984"/>
                    <a:pt x="1980" y="1984"/>
                    <a:pt x="1980" y="1984"/>
                  </a:cubicBezTo>
                  <a:cubicBezTo>
                    <a:pt x="1980" y="32"/>
                    <a:pt x="1980" y="32"/>
                    <a:pt x="1980" y="32"/>
                  </a:cubicBezTo>
                  <a:cubicBezTo>
                    <a:pt x="1980" y="14"/>
                    <a:pt x="1965" y="0"/>
                    <a:pt x="1948" y="0"/>
                  </a:cubicBezTo>
                  <a:cubicBezTo>
                    <a:pt x="1127" y="0"/>
                    <a:pt x="1127" y="0"/>
                    <a:pt x="1127" y="0"/>
                  </a:cubicBezTo>
                  <a:cubicBezTo>
                    <a:pt x="1109" y="0"/>
                    <a:pt x="1095" y="14"/>
                    <a:pt x="1095" y="32"/>
                  </a:cubicBezTo>
                  <a:cubicBezTo>
                    <a:pt x="1095" y="274"/>
                    <a:pt x="1095" y="274"/>
                    <a:pt x="1095" y="274"/>
                  </a:cubicBezTo>
                  <a:cubicBezTo>
                    <a:pt x="579" y="274"/>
                    <a:pt x="579" y="274"/>
                    <a:pt x="579" y="274"/>
                  </a:cubicBezTo>
                  <a:cubicBezTo>
                    <a:pt x="562" y="274"/>
                    <a:pt x="547" y="288"/>
                    <a:pt x="547" y="306"/>
                  </a:cubicBezTo>
                  <a:cubicBezTo>
                    <a:pt x="547" y="753"/>
                    <a:pt x="547" y="753"/>
                    <a:pt x="547" y="753"/>
                  </a:cubicBezTo>
                  <a:cubicBezTo>
                    <a:pt x="66" y="753"/>
                    <a:pt x="66" y="753"/>
                    <a:pt x="66" y="753"/>
                  </a:cubicBezTo>
                  <a:cubicBezTo>
                    <a:pt x="30" y="753"/>
                    <a:pt x="0" y="782"/>
                    <a:pt x="0" y="819"/>
                  </a:cubicBezTo>
                  <a:cubicBezTo>
                    <a:pt x="0" y="1503"/>
                    <a:pt x="0" y="1503"/>
                    <a:pt x="0" y="1503"/>
                  </a:cubicBezTo>
                  <a:cubicBezTo>
                    <a:pt x="0" y="1539"/>
                    <a:pt x="30" y="1569"/>
                    <a:pt x="66" y="1569"/>
                  </a:cubicBezTo>
                  <a:cubicBezTo>
                    <a:pt x="547" y="1569"/>
                    <a:pt x="547" y="1569"/>
                    <a:pt x="547" y="1569"/>
                  </a:cubicBezTo>
                  <a:cubicBezTo>
                    <a:pt x="547" y="1984"/>
                    <a:pt x="547" y="1984"/>
                    <a:pt x="547" y="1984"/>
                  </a:cubicBezTo>
                  <a:cubicBezTo>
                    <a:pt x="511" y="1984"/>
                    <a:pt x="511" y="1984"/>
                    <a:pt x="511" y="1984"/>
                  </a:cubicBezTo>
                  <a:cubicBezTo>
                    <a:pt x="493" y="1984"/>
                    <a:pt x="479" y="1998"/>
                    <a:pt x="479" y="2016"/>
                  </a:cubicBezTo>
                  <a:cubicBezTo>
                    <a:pt x="479" y="2034"/>
                    <a:pt x="493" y="2048"/>
                    <a:pt x="511" y="2048"/>
                  </a:cubicBezTo>
                  <a:cubicBezTo>
                    <a:pt x="2016" y="2048"/>
                    <a:pt x="2016" y="2048"/>
                    <a:pt x="2016" y="2048"/>
                  </a:cubicBezTo>
                  <a:cubicBezTo>
                    <a:pt x="2034" y="2048"/>
                    <a:pt x="2048" y="2034"/>
                    <a:pt x="2048" y="2016"/>
                  </a:cubicBezTo>
                  <a:cubicBezTo>
                    <a:pt x="2048" y="1998"/>
                    <a:pt x="2034" y="1984"/>
                    <a:pt x="2016" y="1984"/>
                  </a:cubicBezTo>
                  <a:close/>
                  <a:moveTo>
                    <a:pt x="1638" y="1672"/>
                  </a:moveTo>
                  <a:cubicBezTo>
                    <a:pt x="1779" y="1672"/>
                    <a:pt x="1779" y="1672"/>
                    <a:pt x="1779" y="1672"/>
                  </a:cubicBezTo>
                  <a:cubicBezTo>
                    <a:pt x="1779" y="1744"/>
                    <a:pt x="1779" y="1744"/>
                    <a:pt x="1779" y="1744"/>
                  </a:cubicBezTo>
                  <a:cubicBezTo>
                    <a:pt x="1638" y="1744"/>
                    <a:pt x="1638" y="1744"/>
                    <a:pt x="1638" y="1744"/>
                  </a:cubicBezTo>
                  <a:lnTo>
                    <a:pt x="1638" y="1672"/>
                  </a:lnTo>
                  <a:close/>
                  <a:moveTo>
                    <a:pt x="1779" y="1608"/>
                  </a:moveTo>
                  <a:cubicBezTo>
                    <a:pt x="1638" y="1608"/>
                    <a:pt x="1638" y="1608"/>
                    <a:pt x="1638" y="1608"/>
                  </a:cubicBezTo>
                  <a:cubicBezTo>
                    <a:pt x="1638" y="1432"/>
                    <a:pt x="1638" y="1432"/>
                    <a:pt x="1638" y="1432"/>
                  </a:cubicBezTo>
                  <a:cubicBezTo>
                    <a:pt x="1779" y="1432"/>
                    <a:pt x="1779" y="1432"/>
                    <a:pt x="1779" y="1432"/>
                  </a:cubicBezTo>
                  <a:lnTo>
                    <a:pt x="1779" y="1608"/>
                  </a:lnTo>
                  <a:close/>
                  <a:moveTo>
                    <a:pt x="1638" y="1809"/>
                  </a:moveTo>
                  <a:cubicBezTo>
                    <a:pt x="1779" y="1809"/>
                    <a:pt x="1779" y="1809"/>
                    <a:pt x="1779" y="1809"/>
                  </a:cubicBezTo>
                  <a:cubicBezTo>
                    <a:pt x="1779" y="1984"/>
                    <a:pt x="1779" y="1984"/>
                    <a:pt x="1779" y="1984"/>
                  </a:cubicBezTo>
                  <a:cubicBezTo>
                    <a:pt x="1638" y="1984"/>
                    <a:pt x="1638" y="1984"/>
                    <a:pt x="1638" y="1984"/>
                  </a:cubicBezTo>
                  <a:lnTo>
                    <a:pt x="1638" y="1809"/>
                  </a:lnTo>
                  <a:close/>
                  <a:moveTo>
                    <a:pt x="1843" y="1400"/>
                  </a:moveTo>
                  <a:cubicBezTo>
                    <a:pt x="1843" y="1383"/>
                    <a:pt x="1828" y="1368"/>
                    <a:pt x="1811" y="1368"/>
                  </a:cubicBezTo>
                  <a:cubicBezTo>
                    <a:pt x="1605" y="1368"/>
                    <a:pt x="1605" y="1368"/>
                    <a:pt x="1605" y="1368"/>
                  </a:cubicBezTo>
                  <a:cubicBezTo>
                    <a:pt x="1588" y="1368"/>
                    <a:pt x="1573" y="1383"/>
                    <a:pt x="1573" y="1400"/>
                  </a:cubicBezTo>
                  <a:cubicBezTo>
                    <a:pt x="1573" y="1984"/>
                    <a:pt x="1573" y="1984"/>
                    <a:pt x="1573" y="1984"/>
                  </a:cubicBezTo>
                  <a:cubicBezTo>
                    <a:pt x="1501" y="1984"/>
                    <a:pt x="1501" y="1984"/>
                    <a:pt x="1501" y="1984"/>
                  </a:cubicBezTo>
                  <a:cubicBezTo>
                    <a:pt x="1501" y="1400"/>
                    <a:pt x="1501" y="1400"/>
                    <a:pt x="1501" y="1400"/>
                  </a:cubicBezTo>
                  <a:cubicBezTo>
                    <a:pt x="1501" y="1383"/>
                    <a:pt x="1486" y="1368"/>
                    <a:pt x="1469" y="1368"/>
                  </a:cubicBezTo>
                  <a:cubicBezTo>
                    <a:pt x="1263" y="1368"/>
                    <a:pt x="1263" y="1368"/>
                    <a:pt x="1263" y="1368"/>
                  </a:cubicBezTo>
                  <a:cubicBezTo>
                    <a:pt x="1246" y="1368"/>
                    <a:pt x="1231" y="1383"/>
                    <a:pt x="1231" y="1400"/>
                  </a:cubicBezTo>
                  <a:cubicBezTo>
                    <a:pt x="1231" y="1984"/>
                    <a:pt x="1231" y="1984"/>
                    <a:pt x="1231" y="1984"/>
                  </a:cubicBezTo>
                  <a:cubicBezTo>
                    <a:pt x="1159" y="1984"/>
                    <a:pt x="1159" y="1984"/>
                    <a:pt x="1159" y="1984"/>
                  </a:cubicBezTo>
                  <a:cubicBezTo>
                    <a:pt x="1159" y="1227"/>
                    <a:pt x="1159" y="1227"/>
                    <a:pt x="1159" y="1227"/>
                  </a:cubicBezTo>
                  <a:cubicBezTo>
                    <a:pt x="1231" y="1227"/>
                    <a:pt x="1231" y="1227"/>
                    <a:pt x="1231" y="1227"/>
                  </a:cubicBezTo>
                  <a:cubicBezTo>
                    <a:pt x="1231" y="1263"/>
                    <a:pt x="1231" y="1263"/>
                    <a:pt x="1231" y="1263"/>
                  </a:cubicBezTo>
                  <a:cubicBezTo>
                    <a:pt x="1231" y="1281"/>
                    <a:pt x="1246" y="1295"/>
                    <a:pt x="1263" y="1295"/>
                  </a:cubicBezTo>
                  <a:cubicBezTo>
                    <a:pt x="1469" y="1295"/>
                    <a:pt x="1469" y="1295"/>
                    <a:pt x="1469" y="1295"/>
                  </a:cubicBezTo>
                  <a:cubicBezTo>
                    <a:pt x="1486" y="1295"/>
                    <a:pt x="1501" y="1281"/>
                    <a:pt x="1501" y="1263"/>
                  </a:cubicBezTo>
                  <a:cubicBezTo>
                    <a:pt x="1501" y="1227"/>
                    <a:pt x="1501" y="1227"/>
                    <a:pt x="1501" y="1227"/>
                  </a:cubicBezTo>
                  <a:cubicBezTo>
                    <a:pt x="1573" y="1227"/>
                    <a:pt x="1573" y="1227"/>
                    <a:pt x="1573" y="1227"/>
                  </a:cubicBezTo>
                  <a:cubicBezTo>
                    <a:pt x="1573" y="1263"/>
                    <a:pt x="1573" y="1263"/>
                    <a:pt x="1573" y="1263"/>
                  </a:cubicBezTo>
                  <a:cubicBezTo>
                    <a:pt x="1573" y="1281"/>
                    <a:pt x="1588" y="1295"/>
                    <a:pt x="1605" y="1295"/>
                  </a:cubicBezTo>
                  <a:cubicBezTo>
                    <a:pt x="1811" y="1295"/>
                    <a:pt x="1811" y="1295"/>
                    <a:pt x="1811" y="1295"/>
                  </a:cubicBezTo>
                  <a:cubicBezTo>
                    <a:pt x="1828" y="1295"/>
                    <a:pt x="1843" y="1281"/>
                    <a:pt x="1843" y="1263"/>
                  </a:cubicBezTo>
                  <a:cubicBezTo>
                    <a:pt x="1843" y="1227"/>
                    <a:pt x="1843" y="1227"/>
                    <a:pt x="1843" y="1227"/>
                  </a:cubicBezTo>
                  <a:cubicBezTo>
                    <a:pt x="1915" y="1227"/>
                    <a:pt x="1915" y="1227"/>
                    <a:pt x="1915" y="1227"/>
                  </a:cubicBezTo>
                  <a:cubicBezTo>
                    <a:pt x="1915" y="1984"/>
                    <a:pt x="1915" y="1984"/>
                    <a:pt x="1915" y="1984"/>
                  </a:cubicBezTo>
                  <a:cubicBezTo>
                    <a:pt x="1843" y="1984"/>
                    <a:pt x="1843" y="1984"/>
                    <a:pt x="1843" y="1984"/>
                  </a:cubicBezTo>
                  <a:lnTo>
                    <a:pt x="1843" y="1400"/>
                  </a:lnTo>
                  <a:close/>
                  <a:moveTo>
                    <a:pt x="1295" y="1672"/>
                  </a:moveTo>
                  <a:cubicBezTo>
                    <a:pt x="1437" y="1672"/>
                    <a:pt x="1437" y="1672"/>
                    <a:pt x="1437" y="1672"/>
                  </a:cubicBezTo>
                  <a:cubicBezTo>
                    <a:pt x="1437" y="1744"/>
                    <a:pt x="1437" y="1744"/>
                    <a:pt x="1437" y="1744"/>
                  </a:cubicBezTo>
                  <a:cubicBezTo>
                    <a:pt x="1295" y="1744"/>
                    <a:pt x="1295" y="1744"/>
                    <a:pt x="1295" y="1744"/>
                  </a:cubicBezTo>
                  <a:lnTo>
                    <a:pt x="1295" y="1672"/>
                  </a:lnTo>
                  <a:close/>
                  <a:moveTo>
                    <a:pt x="1437" y="1608"/>
                  </a:moveTo>
                  <a:cubicBezTo>
                    <a:pt x="1295" y="1608"/>
                    <a:pt x="1295" y="1608"/>
                    <a:pt x="1295" y="1608"/>
                  </a:cubicBezTo>
                  <a:cubicBezTo>
                    <a:pt x="1295" y="1432"/>
                    <a:pt x="1295" y="1432"/>
                    <a:pt x="1295" y="1432"/>
                  </a:cubicBezTo>
                  <a:cubicBezTo>
                    <a:pt x="1437" y="1432"/>
                    <a:pt x="1437" y="1432"/>
                    <a:pt x="1437" y="1432"/>
                  </a:cubicBezTo>
                  <a:lnTo>
                    <a:pt x="1437" y="1608"/>
                  </a:lnTo>
                  <a:close/>
                  <a:moveTo>
                    <a:pt x="1295" y="1809"/>
                  </a:moveTo>
                  <a:cubicBezTo>
                    <a:pt x="1437" y="1809"/>
                    <a:pt x="1437" y="1809"/>
                    <a:pt x="1437" y="1809"/>
                  </a:cubicBezTo>
                  <a:cubicBezTo>
                    <a:pt x="1437" y="1984"/>
                    <a:pt x="1437" y="1984"/>
                    <a:pt x="1437" y="1984"/>
                  </a:cubicBezTo>
                  <a:cubicBezTo>
                    <a:pt x="1295" y="1984"/>
                    <a:pt x="1295" y="1984"/>
                    <a:pt x="1295" y="1984"/>
                  </a:cubicBezTo>
                  <a:lnTo>
                    <a:pt x="1295" y="1809"/>
                  </a:lnTo>
                  <a:close/>
                  <a:moveTo>
                    <a:pt x="611" y="1161"/>
                  </a:moveTo>
                  <a:cubicBezTo>
                    <a:pt x="611" y="1046"/>
                    <a:pt x="689" y="953"/>
                    <a:pt x="785" y="953"/>
                  </a:cubicBezTo>
                  <a:cubicBezTo>
                    <a:pt x="880" y="953"/>
                    <a:pt x="958" y="1046"/>
                    <a:pt x="958" y="1161"/>
                  </a:cubicBezTo>
                  <a:cubicBezTo>
                    <a:pt x="958" y="1275"/>
                    <a:pt x="880" y="1368"/>
                    <a:pt x="785" y="1368"/>
                  </a:cubicBezTo>
                  <a:cubicBezTo>
                    <a:pt x="689" y="1368"/>
                    <a:pt x="611" y="1275"/>
                    <a:pt x="611" y="1161"/>
                  </a:cubicBezTo>
                  <a:close/>
                  <a:moveTo>
                    <a:pt x="632" y="1368"/>
                  </a:moveTo>
                  <a:cubicBezTo>
                    <a:pt x="335" y="1368"/>
                    <a:pt x="335" y="1368"/>
                    <a:pt x="335" y="1368"/>
                  </a:cubicBezTo>
                  <a:cubicBezTo>
                    <a:pt x="322" y="1301"/>
                    <a:pt x="268" y="1247"/>
                    <a:pt x="201" y="1234"/>
                  </a:cubicBezTo>
                  <a:cubicBezTo>
                    <a:pt x="201" y="1087"/>
                    <a:pt x="201" y="1087"/>
                    <a:pt x="201" y="1087"/>
                  </a:cubicBezTo>
                  <a:cubicBezTo>
                    <a:pt x="268" y="1074"/>
                    <a:pt x="322" y="1021"/>
                    <a:pt x="335" y="953"/>
                  </a:cubicBezTo>
                  <a:cubicBezTo>
                    <a:pt x="632" y="953"/>
                    <a:pt x="632" y="953"/>
                    <a:pt x="632" y="953"/>
                  </a:cubicBezTo>
                  <a:cubicBezTo>
                    <a:pt x="580" y="1003"/>
                    <a:pt x="547" y="1078"/>
                    <a:pt x="547" y="1161"/>
                  </a:cubicBezTo>
                  <a:cubicBezTo>
                    <a:pt x="547" y="1244"/>
                    <a:pt x="580" y="1318"/>
                    <a:pt x="632" y="1368"/>
                  </a:cubicBezTo>
                  <a:close/>
                  <a:moveTo>
                    <a:pt x="1022" y="1161"/>
                  </a:moveTo>
                  <a:cubicBezTo>
                    <a:pt x="1022" y="1078"/>
                    <a:pt x="989" y="1003"/>
                    <a:pt x="938" y="953"/>
                  </a:cubicBezTo>
                  <a:cubicBezTo>
                    <a:pt x="1095" y="953"/>
                    <a:pt x="1095" y="953"/>
                    <a:pt x="1095" y="953"/>
                  </a:cubicBezTo>
                  <a:cubicBezTo>
                    <a:pt x="1095" y="1368"/>
                    <a:pt x="1095" y="1368"/>
                    <a:pt x="1095" y="1368"/>
                  </a:cubicBezTo>
                  <a:cubicBezTo>
                    <a:pt x="938" y="1368"/>
                    <a:pt x="938" y="1368"/>
                    <a:pt x="938" y="1368"/>
                  </a:cubicBezTo>
                  <a:cubicBezTo>
                    <a:pt x="989" y="1318"/>
                    <a:pt x="1022" y="1244"/>
                    <a:pt x="1022" y="1161"/>
                  </a:cubicBezTo>
                  <a:close/>
                  <a:moveTo>
                    <a:pt x="1437" y="1231"/>
                  </a:moveTo>
                  <a:cubicBezTo>
                    <a:pt x="1295" y="1231"/>
                    <a:pt x="1295" y="1231"/>
                    <a:pt x="1295" y="1231"/>
                  </a:cubicBezTo>
                  <a:cubicBezTo>
                    <a:pt x="1295" y="1022"/>
                    <a:pt x="1295" y="1022"/>
                    <a:pt x="1295" y="1022"/>
                  </a:cubicBezTo>
                  <a:cubicBezTo>
                    <a:pt x="1437" y="1022"/>
                    <a:pt x="1437" y="1022"/>
                    <a:pt x="1437" y="1022"/>
                  </a:cubicBezTo>
                  <a:lnTo>
                    <a:pt x="1437" y="1231"/>
                  </a:lnTo>
                  <a:close/>
                  <a:moveTo>
                    <a:pt x="1779" y="1231"/>
                  </a:moveTo>
                  <a:cubicBezTo>
                    <a:pt x="1638" y="1231"/>
                    <a:pt x="1638" y="1231"/>
                    <a:pt x="1638" y="1231"/>
                  </a:cubicBezTo>
                  <a:cubicBezTo>
                    <a:pt x="1638" y="1022"/>
                    <a:pt x="1638" y="1022"/>
                    <a:pt x="1638" y="1022"/>
                  </a:cubicBezTo>
                  <a:cubicBezTo>
                    <a:pt x="1779" y="1022"/>
                    <a:pt x="1779" y="1022"/>
                    <a:pt x="1779" y="1022"/>
                  </a:cubicBezTo>
                  <a:lnTo>
                    <a:pt x="1779" y="1231"/>
                  </a:lnTo>
                  <a:close/>
                  <a:moveTo>
                    <a:pt x="1159" y="64"/>
                  </a:moveTo>
                  <a:cubicBezTo>
                    <a:pt x="1915" y="64"/>
                    <a:pt x="1915" y="64"/>
                    <a:pt x="1915" y="64"/>
                  </a:cubicBezTo>
                  <a:cubicBezTo>
                    <a:pt x="1915" y="1163"/>
                    <a:pt x="1915" y="1163"/>
                    <a:pt x="1915" y="1163"/>
                  </a:cubicBezTo>
                  <a:cubicBezTo>
                    <a:pt x="1843" y="1163"/>
                    <a:pt x="1843" y="1163"/>
                    <a:pt x="1843" y="1163"/>
                  </a:cubicBezTo>
                  <a:cubicBezTo>
                    <a:pt x="1843" y="990"/>
                    <a:pt x="1843" y="990"/>
                    <a:pt x="1843" y="990"/>
                  </a:cubicBezTo>
                  <a:cubicBezTo>
                    <a:pt x="1843" y="972"/>
                    <a:pt x="1828" y="958"/>
                    <a:pt x="1811" y="958"/>
                  </a:cubicBezTo>
                  <a:cubicBezTo>
                    <a:pt x="1605" y="958"/>
                    <a:pt x="1605" y="958"/>
                    <a:pt x="1605" y="958"/>
                  </a:cubicBezTo>
                  <a:cubicBezTo>
                    <a:pt x="1588" y="958"/>
                    <a:pt x="1573" y="972"/>
                    <a:pt x="1573" y="990"/>
                  </a:cubicBezTo>
                  <a:cubicBezTo>
                    <a:pt x="1573" y="1163"/>
                    <a:pt x="1573" y="1163"/>
                    <a:pt x="1573" y="1163"/>
                  </a:cubicBezTo>
                  <a:cubicBezTo>
                    <a:pt x="1501" y="1163"/>
                    <a:pt x="1501" y="1163"/>
                    <a:pt x="1501" y="1163"/>
                  </a:cubicBezTo>
                  <a:cubicBezTo>
                    <a:pt x="1501" y="990"/>
                    <a:pt x="1501" y="990"/>
                    <a:pt x="1501" y="990"/>
                  </a:cubicBezTo>
                  <a:cubicBezTo>
                    <a:pt x="1501" y="972"/>
                    <a:pt x="1486" y="958"/>
                    <a:pt x="1469" y="958"/>
                  </a:cubicBezTo>
                  <a:cubicBezTo>
                    <a:pt x="1263" y="958"/>
                    <a:pt x="1263" y="958"/>
                    <a:pt x="1263" y="958"/>
                  </a:cubicBezTo>
                  <a:cubicBezTo>
                    <a:pt x="1246" y="958"/>
                    <a:pt x="1231" y="972"/>
                    <a:pt x="1231" y="990"/>
                  </a:cubicBezTo>
                  <a:cubicBezTo>
                    <a:pt x="1231" y="1163"/>
                    <a:pt x="1231" y="1163"/>
                    <a:pt x="1231" y="1163"/>
                  </a:cubicBezTo>
                  <a:cubicBezTo>
                    <a:pt x="1159" y="1163"/>
                    <a:pt x="1159" y="1163"/>
                    <a:pt x="1159" y="1163"/>
                  </a:cubicBezTo>
                  <a:lnTo>
                    <a:pt x="1159" y="64"/>
                  </a:lnTo>
                  <a:close/>
                  <a:moveTo>
                    <a:pt x="611" y="338"/>
                  </a:moveTo>
                  <a:cubicBezTo>
                    <a:pt x="1095" y="338"/>
                    <a:pt x="1095" y="338"/>
                    <a:pt x="1095" y="338"/>
                  </a:cubicBezTo>
                  <a:cubicBezTo>
                    <a:pt x="1095" y="753"/>
                    <a:pt x="1095" y="753"/>
                    <a:pt x="1095" y="753"/>
                  </a:cubicBezTo>
                  <a:cubicBezTo>
                    <a:pt x="1094" y="753"/>
                    <a:pt x="1093" y="753"/>
                    <a:pt x="1092" y="753"/>
                  </a:cubicBezTo>
                  <a:cubicBezTo>
                    <a:pt x="1022" y="753"/>
                    <a:pt x="1022" y="753"/>
                    <a:pt x="1022" y="753"/>
                  </a:cubicBezTo>
                  <a:cubicBezTo>
                    <a:pt x="1022" y="682"/>
                    <a:pt x="1022" y="682"/>
                    <a:pt x="1022" y="682"/>
                  </a:cubicBezTo>
                  <a:cubicBezTo>
                    <a:pt x="1022" y="664"/>
                    <a:pt x="1008" y="650"/>
                    <a:pt x="990" y="650"/>
                  </a:cubicBezTo>
                  <a:cubicBezTo>
                    <a:pt x="972" y="650"/>
                    <a:pt x="958" y="664"/>
                    <a:pt x="958" y="682"/>
                  </a:cubicBezTo>
                  <a:cubicBezTo>
                    <a:pt x="958" y="753"/>
                    <a:pt x="958" y="753"/>
                    <a:pt x="958" y="753"/>
                  </a:cubicBezTo>
                  <a:cubicBezTo>
                    <a:pt x="885" y="753"/>
                    <a:pt x="885" y="753"/>
                    <a:pt x="885" y="753"/>
                  </a:cubicBezTo>
                  <a:cubicBezTo>
                    <a:pt x="885" y="682"/>
                    <a:pt x="885" y="682"/>
                    <a:pt x="885" y="682"/>
                  </a:cubicBezTo>
                  <a:cubicBezTo>
                    <a:pt x="885" y="664"/>
                    <a:pt x="871" y="650"/>
                    <a:pt x="853" y="650"/>
                  </a:cubicBezTo>
                  <a:cubicBezTo>
                    <a:pt x="835" y="650"/>
                    <a:pt x="821" y="664"/>
                    <a:pt x="821" y="682"/>
                  </a:cubicBezTo>
                  <a:cubicBezTo>
                    <a:pt x="821" y="753"/>
                    <a:pt x="821" y="753"/>
                    <a:pt x="821" y="753"/>
                  </a:cubicBezTo>
                  <a:cubicBezTo>
                    <a:pt x="748" y="753"/>
                    <a:pt x="748" y="753"/>
                    <a:pt x="748" y="753"/>
                  </a:cubicBezTo>
                  <a:cubicBezTo>
                    <a:pt x="748" y="682"/>
                    <a:pt x="748" y="682"/>
                    <a:pt x="748" y="682"/>
                  </a:cubicBezTo>
                  <a:cubicBezTo>
                    <a:pt x="748" y="664"/>
                    <a:pt x="734" y="650"/>
                    <a:pt x="716" y="650"/>
                  </a:cubicBezTo>
                  <a:cubicBezTo>
                    <a:pt x="698" y="650"/>
                    <a:pt x="684" y="664"/>
                    <a:pt x="684" y="682"/>
                  </a:cubicBezTo>
                  <a:cubicBezTo>
                    <a:pt x="684" y="753"/>
                    <a:pt x="684" y="753"/>
                    <a:pt x="684" y="753"/>
                  </a:cubicBezTo>
                  <a:cubicBezTo>
                    <a:pt x="611" y="753"/>
                    <a:pt x="611" y="753"/>
                    <a:pt x="611" y="753"/>
                  </a:cubicBezTo>
                  <a:lnTo>
                    <a:pt x="611" y="338"/>
                  </a:lnTo>
                  <a:close/>
                  <a:moveTo>
                    <a:pt x="64" y="1503"/>
                  </a:moveTo>
                  <a:cubicBezTo>
                    <a:pt x="64" y="819"/>
                    <a:pt x="64" y="819"/>
                    <a:pt x="64" y="819"/>
                  </a:cubicBezTo>
                  <a:cubicBezTo>
                    <a:pt x="64" y="818"/>
                    <a:pt x="65" y="817"/>
                    <a:pt x="66" y="817"/>
                  </a:cubicBezTo>
                  <a:cubicBezTo>
                    <a:pt x="1092" y="817"/>
                    <a:pt x="1092" y="817"/>
                    <a:pt x="1092" y="817"/>
                  </a:cubicBezTo>
                  <a:cubicBezTo>
                    <a:pt x="1093" y="817"/>
                    <a:pt x="1094" y="817"/>
                    <a:pt x="1095" y="817"/>
                  </a:cubicBezTo>
                  <a:cubicBezTo>
                    <a:pt x="1095" y="889"/>
                    <a:pt x="1095" y="889"/>
                    <a:pt x="1095" y="889"/>
                  </a:cubicBezTo>
                  <a:cubicBezTo>
                    <a:pt x="306" y="889"/>
                    <a:pt x="306" y="889"/>
                    <a:pt x="306" y="889"/>
                  </a:cubicBezTo>
                  <a:cubicBezTo>
                    <a:pt x="288" y="889"/>
                    <a:pt x="274" y="904"/>
                    <a:pt x="274" y="921"/>
                  </a:cubicBezTo>
                  <a:cubicBezTo>
                    <a:pt x="274" y="979"/>
                    <a:pt x="227" y="1026"/>
                    <a:pt x="169" y="1026"/>
                  </a:cubicBezTo>
                  <a:cubicBezTo>
                    <a:pt x="151" y="1026"/>
                    <a:pt x="137" y="1040"/>
                    <a:pt x="137" y="1058"/>
                  </a:cubicBezTo>
                  <a:cubicBezTo>
                    <a:pt x="137" y="1263"/>
                    <a:pt x="137" y="1263"/>
                    <a:pt x="137" y="1263"/>
                  </a:cubicBezTo>
                  <a:cubicBezTo>
                    <a:pt x="137" y="1281"/>
                    <a:pt x="151" y="1295"/>
                    <a:pt x="169" y="1295"/>
                  </a:cubicBezTo>
                  <a:cubicBezTo>
                    <a:pt x="227" y="1295"/>
                    <a:pt x="274" y="1342"/>
                    <a:pt x="274" y="1400"/>
                  </a:cubicBezTo>
                  <a:cubicBezTo>
                    <a:pt x="274" y="1418"/>
                    <a:pt x="288" y="1432"/>
                    <a:pt x="306" y="1432"/>
                  </a:cubicBezTo>
                  <a:cubicBezTo>
                    <a:pt x="1095" y="1432"/>
                    <a:pt x="1095" y="1432"/>
                    <a:pt x="1095" y="1432"/>
                  </a:cubicBezTo>
                  <a:cubicBezTo>
                    <a:pt x="1095" y="1505"/>
                    <a:pt x="1095" y="1505"/>
                    <a:pt x="1095" y="1505"/>
                  </a:cubicBezTo>
                  <a:cubicBezTo>
                    <a:pt x="1094" y="1505"/>
                    <a:pt x="1093" y="1505"/>
                    <a:pt x="1092" y="1505"/>
                  </a:cubicBezTo>
                  <a:cubicBezTo>
                    <a:pt x="66" y="1505"/>
                    <a:pt x="66" y="1505"/>
                    <a:pt x="66" y="1505"/>
                  </a:cubicBezTo>
                  <a:cubicBezTo>
                    <a:pt x="65" y="1505"/>
                    <a:pt x="64" y="1504"/>
                    <a:pt x="64" y="1503"/>
                  </a:cubicBezTo>
                  <a:close/>
                  <a:moveTo>
                    <a:pt x="611" y="1569"/>
                  </a:moveTo>
                  <a:cubicBezTo>
                    <a:pt x="684" y="1569"/>
                    <a:pt x="684" y="1569"/>
                    <a:pt x="684" y="1569"/>
                  </a:cubicBezTo>
                  <a:cubicBezTo>
                    <a:pt x="684" y="1640"/>
                    <a:pt x="684" y="1640"/>
                    <a:pt x="684" y="1640"/>
                  </a:cubicBezTo>
                  <a:cubicBezTo>
                    <a:pt x="684" y="1657"/>
                    <a:pt x="698" y="1672"/>
                    <a:pt x="716" y="1672"/>
                  </a:cubicBezTo>
                  <a:cubicBezTo>
                    <a:pt x="734" y="1672"/>
                    <a:pt x="748" y="1657"/>
                    <a:pt x="748" y="1640"/>
                  </a:cubicBezTo>
                  <a:cubicBezTo>
                    <a:pt x="748" y="1569"/>
                    <a:pt x="748" y="1569"/>
                    <a:pt x="748" y="1569"/>
                  </a:cubicBezTo>
                  <a:cubicBezTo>
                    <a:pt x="821" y="1569"/>
                    <a:pt x="821" y="1569"/>
                    <a:pt x="821" y="1569"/>
                  </a:cubicBezTo>
                  <a:cubicBezTo>
                    <a:pt x="821" y="1640"/>
                    <a:pt x="821" y="1640"/>
                    <a:pt x="821" y="1640"/>
                  </a:cubicBezTo>
                  <a:cubicBezTo>
                    <a:pt x="821" y="1657"/>
                    <a:pt x="835" y="1672"/>
                    <a:pt x="853" y="1672"/>
                  </a:cubicBezTo>
                  <a:cubicBezTo>
                    <a:pt x="871" y="1672"/>
                    <a:pt x="885" y="1657"/>
                    <a:pt x="885" y="1640"/>
                  </a:cubicBezTo>
                  <a:cubicBezTo>
                    <a:pt x="885" y="1569"/>
                    <a:pt x="885" y="1569"/>
                    <a:pt x="885" y="1569"/>
                  </a:cubicBezTo>
                  <a:cubicBezTo>
                    <a:pt x="958" y="1569"/>
                    <a:pt x="958" y="1569"/>
                    <a:pt x="958" y="1569"/>
                  </a:cubicBezTo>
                  <a:cubicBezTo>
                    <a:pt x="958" y="1640"/>
                    <a:pt x="958" y="1640"/>
                    <a:pt x="958" y="1640"/>
                  </a:cubicBezTo>
                  <a:cubicBezTo>
                    <a:pt x="958" y="1657"/>
                    <a:pt x="972" y="1672"/>
                    <a:pt x="990" y="1672"/>
                  </a:cubicBezTo>
                  <a:cubicBezTo>
                    <a:pt x="1008" y="1672"/>
                    <a:pt x="1022" y="1657"/>
                    <a:pt x="1022" y="1640"/>
                  </a:cubicBezTo>
                  <a:cubicBezTo>
                    <a:pt x="1022" y="1569"/>
                    <a:pt x="1022" y="1569"/>
                    <a:pt x="1022" y="1569"/>
                  </a:cubicBezTo>
                  <a:cubicBezTo>
                    <a:pt x="1092" y="1569"/>
                    <a:pt x="1092" y="1569"/>
                    <a:pt x="1092" y="1569"/>
                  </a:cubicBezTo>
                  <a:cubicBezTo>
                    <a:pt x="1093" y="1569"/>
                    <a:pt x="1094" y="1569"/>
                    <a:pt x="1095" y="1569"/>
                  </a:cubicBezTo>
                  <a:cubicBezTo>
                    <a:pt x="1095" y="1984"/>
                    <a:pt x="1095" y="1984"/>
                    <a:pt x="1095" y="1984"/>
                  </a:cubicBezTo>
                  <a:cubicBezTo>
                    <a:pt x="611" y="1984"/>
                    <a:pt x="611" y="1984"/>
                    <a:pt x="611" y="1984"/>
                  </a:cubicBezTo>
                  <a:lnTo>
                    <a:pt x="611" y="15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34" name="Oval 226">
              <a:extLst>
                <a:ext uri="{FF2B5EF4-FFF2-40B4-BE49-F238E27FC236}">
                  <a16:creationId xmlns:a16="http://schemas.microsoft.com/office/drawing/2014/main" id="{9472D405-B8A8-C26A-2AB3-50F5DC5010F4}"/>
                </a:ext>
              </a:extLst>
            </p:cNvPr>
            <p:cNvSpPr>
              <a:spLocks noChangeArrowheads="1"/>
            </p:cNvSpPr>
            <p:nvPr/>
          </p:nvSpPr>
          <p:spPr bwMode="auto">
            <a:xfrm>
              <a:off x="2762" y="1997"/>
              <a:ext cx="78" cy="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35" name="Oval 227">
              <a:extLst>
                <a:ext uri="{FF2B5EF4-FFF2-40B4-BE49-F238E27FC236}">
                  <a16:creationId xmlns:a16="http://schemas.microsoft.com/office/drawing/2014/main" id="{EDA86509-2F84-713B-B156-2DD3AAE6DD38}"/>
                </a:ext>
              </a:extLst>
            </p:cNvPr>
            <p:cNvSpPr>
              <a:spLocks noChangeArrowheads="1"/>
            </p:cNvSpPr>
            <p:nvPr/>
          </p:nvSpPr>
          <p:spPr bwMode="auto">
            <a:xfrm>
              <a:off x="2762" y="2578"/>
              <a:ext cx="78" cy="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36" name="Freeform 228">
              <a:extLst>
                <a:ext uri="{FF2B5EF4-FFF2-40B4-BE49-F238E27FC236}">
                  <a16:creationId xmlns:a16="http://schemas.microsoft.com/office/drawing/2014/main" id="{28BB6E27-FC60-ED9F-3748-6692113DE4E7}"/>
                </a:ext>
              </a:extLst>
            </p:cNvPr>
            <p:cNvSpPr>
              <a:spLocks noEditPoints="1"/>
            </p:cNvSpPr>
            <p:nvPr/>
          </p:nvSpPr>
          <p:spPr bwMode="auto">
            <a:xfrm>
              <a:off x="2929" y="2204"/>
              <a:ext cx="244" cy="244"/>
            </a:xfrm>
            <a:custGeom>
              <a:avLst/>
              <a:gdLst>
                <a:gd name="T0" fmla="*/ 100 w 201"/>
                <a:gd name="T1" fmla="*/ 0 h 201"/>
                <a:gd name="T2" fmla="*/ 0 w 201"/>
                <a:gd name="T3" fmla="*/ 101 h 201"/>
                <a:gd name="T4" fmla="*/ 100 w 201"/>
                <a:gd name="T5" fmla="*/ 201 h 201"/>
                <a:gd name="T6" fmla="*/ 201 w 201"/>
                <a:gd name="T7" fmla="*/ 101 h 201"/>
                <a:gd name="T8" fmla="*/ 100 w 201"/>
                <a:gd name="T9" fmla="*/ 0 h 201"/>
                <a:gd name="T10" fmla="*/ 100 w 201"/>
                <a:gd name="T11" fmla="*/ 137 h 201"/>
                <a:gd name="T12" fmla="*/ 64 w 201"/>
                <a:gd name="T13" fmla="*/ 101 h 201"/>
                <a:gd name="T14" fmla="*/ 100 w 201"/>
                <a:gd name="T15" fmla="*/ 64 h 201"/>
                <a:gd name="T16" fmla="*/ 136 w 201"/>
                <a:gd name="T17" fmla="*/ 101 h 201"/>
                <a:gd name="T18" fmla="*/ 100 w 201"/>
                <a:gd name="T19" fmla="*/ 1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00" y="0"/>
                  </a:moveTo>
                  <a:cubicBezTo>
                    <a:pt x="45" y="0"/>
                    <a:pt x="0" y="45"/>
                    <a:pt x="0" y="101"/>
                  </a:cubicBezTo>
                  <a:cubicBezTo>
                    <a:pt x="0" y="156"/>
                    <a:pt x="45" y="201"/>
                    <a:pt x="100" y="201"/>
                  </a:cubicBezTo>
                  <a:cubicBezTo>
                    <a:pt x="156" y="201"/>
                    <a:pt x="201" y="156"/>
                    <a:pt x="201" y="101"/>
                  </a:cubicBezTo>
                  <a:cubicBezTo>
                    <a:pt x="201" y="45"/>
                    <a:pt x="156" y="0"/>
                    <a:pt x="100" y="0"/>
                  </a:cubicBezTo>
                  <a:close/>
                  <a:moveTo>
                    <a:pt x="100" y="137"/>
                  </a:moveTo>
                  <a:cubicBezTo>
                    <a:pt x="80" y="137"/>
                    <a:pt x="64" y="121"/>
                    <a:pt x="64" y="101"/>
                  </a:cubicBezTo>
                  <a:cubicBezTo>
                    <a:pt x="64" y="81"/>
                    <a:pt x="80" y="64"/>
                    <a:pt x="100" y="64"/>
                  </a:cubicBezTo>
                  <a:cubicBezTo>
                    <a:pt x="120" y="64"/>
                    <a:pt x="136" y="81"/>
                    <a:pt x="136" y="101"/>
                  </a:cubicBezTo>
                  <a:cubicBezTo>
                    <a:pt x="136" y="121"/>
                    <a:pt x="120" y="137"/>
                    <a:pt x="10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37" name="Freeform 229">
              <a:extLst>
                <a:ext uri="{FF2B5EF4-FFF2-40B4-BE49-F238E27FC236}">
                  <a16:creationId xmlns:a16="http://schemas.microsoft.com/office/drawing/2014/main" id="{B8601ACF-D747-2618-A307-307E01D40E65}"/>
                </a:ext>
              </a:extLst>
            </p:cNvPr>
            <p:cNvSpPr>
              <a:spLocks/>
            </p:cNvSpPr>
            <p:nvPr/>
          </p:nvSpPr>
          <p:spPr bwMode="auto">
            <a:xfrm>
              <a:off x="3424" y="2122"/>
              <a:ext cx="249" cy="410"/>
            </a:xfrm>
            <a:custGeom>
              <a:avLst/>
              <a:gdLst>
                <a:gd name="T0" fmla="*/ 112 w 205"/>
                <a:gd name="T1" fmla="*/ 138 h 338"/>
                <a:gd name="T2" fmla="*/ 66 w 205"/>
                <a:gd name="T3" fmla="*/ 111 h 338"/>
                <a:gd name="T4" fmla="*/ 103 w 205"/>
                <a:gd name="T5" fmla="*/ 98 h 338"/>
                <a:gd name="T6" fmla="*/ 139 w 205"/>
                <a:gd name="T7" fmla="*/ 112 h 338"/>
                <a:gd name="T8" fmla="*/ 180 w 205"/>
                <a:gd name="T9" fmla="*/ 130 h 338"/>
                <a:gd name="T10" fmla="*/ 199 w 205"/>
                <a:gd name="T11" fmla="*/ 89 h 338"/>
                <a:gd name="T12" fmla="*/ 135 w 205"/>
                <a:gd name="T13" fmla="*/ 38 h 338"/>
                <a:gd name="T14" fmla="*/ 135 w 205"/>
                <a:gd name="T15" fmla="*/ 32 h 338"/>
                <a:gd name="T16" fmla="*/ 103 w 205"/>
                <a:gd name="T17" fmla="*/ 0 h 338"/>
                <a:gd name="T18" fmla="*/ 71 w 205"/>
                <a:gd name="T19" fmla="*/ 32 h 338"/>
                <a:gd name="T20" fmla="*/ 71 w 205"/>
                <a:gd name="T21" fmla="*/ 38 h 338"/>
                <a:gd name="T22" fmla="*/ 2 w 205"/>
                <a:gd name="T23" fmla="*/ 111 h 338"/>
                <a:gd name="T24" fmla="*/ 93 w 205"/>
                <a:gd name="T25" fmla="*/ 199 h 338"/>
                <a:gd name="T26" fmla="*/ 139 w 205"/>
                <a:gd name="T27" fmla="*/ 226 h 338"/>
                <a:gd name="T28" fmla="*/ 103 w 205"/>
                <a:gd name="T29" fmla="*/ 239 h 338"/>
                <a:gd name="T30" fmla="*/ 66 w 205"/>
                <a:gd name="T31" fmla="*/ 226 h 338"/>
                <a:gd name="T32" fmla="*/ 25 w 205"/>
                <a:gd name="T33" fmla="*/ 207 h 338"/>
                <a:gd name="T34" fmla="*/ 6 w 205"/>
                <a:gd name="T35" fmla="*/ 248 h 338"/>
                <a:gd name="T36" fmla="*/ 71 w 205"/>
                <a:gd name="T37" fmla="*/ 300 h 338"/>
                <a:gd name="T38" fmla="*/ 71 w 205"/>
                <a:gd name="T39" fmla="*/ 306 h 338"/>
                <a:gd name="T40" fmla="*/ 103 w 205"/>
                <a:gd name="T41" fmla="*/ 338 h 338"/>
                <a:gd name="T42" fmla="*/ 135 w 205"/>
                <a:gd name="T43" fmla="*/ 306 h 338"/>
                <a:gd name="T44" fmla="*/ 135 w 205"/>
                <a:gd name="T45" fmla="*/ 300 h 338"/>
                <a:gd name="T46" fmla="*/ 203 w 205"/>
                <a:gd name="T47" fmla="*/ 227 h 338"/>
                <a:gd name="T48" fmla="*/ 112 w 205"/>
                <a:gd name="T49" fmla="*/ 1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338">
                  <a:moveTo>
                    <a:pt x="112" y="138"/>
                  </a:moveTo>
                  <a:cubicBezTo>
                    <a:pt x="67" y="124"/>
                    <a:pt x="66" y="117"/>
                    <a:pt x="66" y="111"/>
                  </a:cubicBezTo>
                  <a:cubicBezTo>
                    <a:pt x="68" y="108"/>
                    <a:pt x="81" y="98"/>
                    <a:pt x="103" y="98"/>
                  </a:cubicBezTo>
                  <a:cubicBezTo>
                    <a:pt x="125" y="98"/>
                    <a:pt x="138" y="108"/>
                    <a:pt x="139" y="112"/>
                  </a:cubicBezTo>
                  <a:cubicBezTo>
                    <a:pt x="145" y="128"/>
                    <a:pt x="164" y="137"/>
                    <a:pt x="180" y="130"/>
                  </a:cubicBezTo>
                  <a:cubicBezTo>
                    <a:pt x="197" y="124"/>
                    <a:pt x="205" y="106"/>
                    <a:pt x="199" y="89"/>
                  </a:cubicBezTo>
                  <a:cubicBezTo>
                    <a:pt x="190" y="64"/>
                    <a:pt x="166" y="46"/>
                    <a:pt x="135" y="38"/>
                  </a:cubicBezTo>
                  <a:cubicBezTo>
                    <a:pt x="135" y="32"/>
                    <a:pt x="135" y="32"/>
                    <a:pt x="135" y="32"/>
                  </a:cubicBezTo>
                  <a:cubicBezTo>
                    <a:pt x="135" y="14"/>
                    <a:pt x="120" y="0"/>
                    <a:pt x="103" y="0"/>
                  </a:cubicBezTo>
                  <a:cubicBezTo>
                    <a:pt x="85" y="0"/>
                    <a:pt x="71" y="14"/>
                    <a:pt x="71" y="32"/>
                  </a:cubicBezTo>
                  <a:cubicBezTo>
                    <a:pt x="71" y="38"/>
                    <a:pt x="71" y="38"/>
                    <a:pt x="71" y="38"/>
                  </a:cubicBezTo>
                  <a:cubicBezTo>
                    <a:pt x="30" y="48"/>
                    <a:pt x="2" y="77"/>
                    <a:pt x="2" y="111"/>
                  </a:cubicBezTo>
                  <a:cubicBezTo>
                    <a:pt x="2" y="171"/>
                    <a:pt x="61" y="189"/>
                    <a:pt x="93" y="199"/>
                  </a:cubicBezTo>
                  <a:cubicBezTo>
                    <a:pt x="138" y="213"/>
                    <a:pt x="139" y="221"/>
                    <a:pt x="139" y="226"/>
                  </a:cubicBezTo>
                  <a:cubicBezTo>
                    <a:pt x="137" y="230"/>
                    <a:pt x="124" y="239"/>
                    <a:pt x="103" y="239"/>
                  </a:cubicBezTo>
                  <a:cubicBezTo>
                    <a:pt x="80" y="239"/>
                    <a:pt x="68" y="230"/>
                    <a:pt x="66" y="226"/>
                  </a:cubicBezTo>
                  <a:cubicBezTo>
                    <a:pt x="60" y="209"/>
                    <a:pt x="42" y="201"/>
                    <a:pt x="25" y="207"/>
                  </a:cubicBezTo>
                  <a:cubicBezTo>
                    <a:pt x="8" y="213"/>
                    <a:pt x="0" y="232"/>
                    <a:pt x="6" y="248"/>
                  </a:cubicBezTo>
                  <a:cubicBezTo>
                    <a:pt x="15" y="273"/>
                    <a:pt x="40" y="292"/>
                    <a:pt x="71" y="300"/>
                  </a:cubicBezTo>
                  <a:cubicBezTo>
                    <a:pt x="71" y="306"/>
                    <a:pt x="71" y="306"/>
                    <a:pt x="71" y="306"/>
                  </a:cubicBezTo>
                  <a:cubicBezTo>
                    <a:pt x="71" y="323"/>
                    <a:pt x="85" y="338"/>
                    <a:pt x="103" y="338"/>
                  </a:cubicBezTo>
                  <a:cubicBezTo>
                    <a:pt x="120" y="338"/>
                    <a:pt x="135" y="323"/>
                    <a:pt x="135" y="306"/>
                  </a:cubicBezTo>
                  <a:cubicBezTo>
                    <a:pt x="135" y="300"/>
                    <a:pt x="135" y="300"/>
                    <a:pt x="135" y="300"/>
                  </a:cubicBezTo>
                  <a:cubicBezTo>
                    <a:pt x="175" y="290"/>
                    <a:pt x="203" y="261"/>
                    <a:pt x="203" y="227"/>
                  </a:cubicBezTo>
                  <a:cubicBezTo>
                    <a:pt x="203" y="167"/>
                    <a:pt x="144" y="148"/>
                    <a:pt x="112"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38" name="Freeform 230">
              <a:extLst>
                <a:ext uri="{FF2B5EF4-FFF2-40B4-BE49-F238E27FC236}">
                  <a16:creationId xmlns:a16="http://schemas.microsoft.com/office/drawing/2014/main" id="{5453D02B-575F-DBE6-7660-09DD450D8D1C}"/>
                </a:ext>
              </a:extLst>
            </p:cNvPr>
            <p:cNvSpPr>
              <a:spLocks noEditPoints="1"/>
            </p:cNvSpPr>
            <p:nvPr/>
          </p:nvSpPr>
          <p:spPr bwMode="auto">
            <a:xfrm>
              <a:off x="4091" y="1085"/>
              <a:ext cx="328" cy="410"/>
            </a:xfrm>
            <a:custGeom>
              <a:avLst/>
              <a:gdLst>
                <a:gd name="T0" fmla="*/ 32 w 270"/>
                <a:gd name="T1" fmla="*/ 338 h 338"/>
                <a:gd name="T2" fmla="*/ 238 w 270"/>
                <a:gd name="T3" fmla="*/ 338 h 338"/>
                <a:gd name="T4" fmla="*/ 270 w 270"/>
                <a:gd name="T5" fmla="*/ 306 h 338"/>
                <a:gd name="T6" fmla="*/ 270 w 270"/>
                <a:gd name="T7" fmla="*/ 32 h 338"/>
                <a:gd name="T8" fmla="*/ 238 w 270"/>
                <a:gd name="T9" fmla="*/ 0 h 338"/>
                <a:gd name="T10" fmla="*/ 32 w 270"/>
                <a:gd name="T11" fmla="*/ 0 h 338"/>
                <a:gd name="T12" fmla="*/ 0 w 270"/>
                <a:gd name="T13" fmla="*/ 32 h 338"/>
                <a:gd name="T14" fmla="*/ 0 w 270"/>
                <a:gd name="T15" fmla="*/ 306 h 338"/>
                <a:gd name="T16" fmla="*/ 32 w 270"/>
                <a:gd name="T17" fmla="*/ 338 h 338"/>
                <a:gd name="T18" fmla="*/ 64 w 270"/>
                <a:gd name="T19" fmla="*/ 64 h 338"/>
                <a:gd name="T20" fmla="*/ 206 w 270"/>
                <a:gd name="T21" fmla="*/ 64 h 338"/>
                <a:gd name="T22" fmla="*/ 206 w 270"/>
                <a:gd name="T23" fmla="*/ 273 h 338"/>
                <a:gd name="T24" fmla="*/ 64 w 270"/>
                <a:gd name="T25" fmla="*/ 273 h 338"/>
                <a:gd name="T26" fmla="*/ 64 w 270"/>
                <a:gd name="T27" fmla="*/ 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38">
                  <a:moveTo>
                    <a:pt x="32" y="338"/>
                  </a:moveTo>
                  <a:cubicBezTo>
                    <a:pt x="238" y="338"/>
                    <a:pt x="238" y="338"/>
                    <a:pt x="238" y="338"/>
                  </a:cubicBezTo>
                  <a:cubicBezTo>
                    <a:pt x="255" y="338"/>
                    <a:pt x="270" y="323"/>
                    <a:pt x="270" y="306"/>
                  </a:cubicBezTo>
                  <a:cubicBezTo>
                    <a:pt x="270" y="32"/>
                    <a:pt x="270" y="32"/>
                    <a:pt x="270" y="32"/>
                  </a:cubicBezTo>
                  <a:cubicBezTo>
                    <a:pt x="270" y="14"/>
                    <a:pt x="255" y="0"/>
                    <a:pt x="238" y="0"/>
                  </a:cubicBezTo>
                  <a:cubicBezTo>
                    <a:pt x="32" y="0"/>
                    <a:pt x="32" y="0"/>
                    <a:pt x="32" y="0"/>
                  </a:cubicBezTo>
                  <a:cubicBezTo>
                    <a:pt x="15" y="0"/>
                    <a:pt x="0" y="14"/>
                    <a:pt x="0" y="32"/>
                  </a:cubicBezTo>
                  <a:cubicBezTo>
                    <a:pt x="0" y="306"/>
                    <a:pt x="0" y="306"/>
                    <a:pt x="0" y="306"/>
                  </a:cubicBezTo>
                  <a:cubicBezTo>
                    <a:pt x="0" y="323"/>
                    <a:pt x="15" y="338"/>
                    <a:pt x="32" y="338"/>
                  </a:cubicBezTo>
                  <a:close/>
                  <a:moveTo>
                    <a:pt x="64" y="64"/>
                  </a:moveTo>
                  <a:cubicBezTo>
                    <a:pt x="206" y="64"/>
                    <a:pt x="206" y="64"/>
                    <a:pt x="206" y="64"/>
                  </a:cubicBezTo>
                  <a:cubicBezTo>
                    <a:pt x="206" y="273"/>
                    <a:pt x="206" y="273"/>
                    <a:pt x="206" y="273"/>
                  </a:cubicBezTo>
                  <a:cubicBezTo>
                    <a:pt x="64" y="273"/>
                    <a:pt x="64" y="273"/>
                    <a:pt x="64" y="273"/>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39" name="Freeform 231">
              <a:extLst>
                <a:ext uri="{FF2B5EF4-FFF2-40B4-BE49-F238E27FC236}">
                  <a16:creationId xmlns:a16="http://schemas.microsoft.com/office/drawing/2014/main" id="{29645EE0-2305-B46B-0114-6B381C44218D}"/>
                </a:ext>
              </a:extLst>
            </p:cNvPr>
            <p:cNvSpPr>
              <a:spLocks noEditPoints="1"/>
            </p:cNvSpPr>
            <p:nvPr/>
          </p:nvSpPr>
          <p:spPr bwMode="auto">
            <a:xfrm>
              <a:off x="4506" y="1085"/>
              <a:ext cx="328" cy="410"/>
            </a:xfrm>
            <a:custGeom>
              <a:avLst/>
              <a:gdLst>
                <a:gd name="T0" fmla="*/ 32 w 270"/>
                <a:gd name="T1" fmla="*/ 338 h 338"/>
                <a:gd name="T2" fmla="*/ 238 w 270"/>
                <a:gd name="T3" fmla="*/ 338 h 338"/>
                <a:gd name="T4" fmla="*/ 270 w 270"/>
                <a:gd name="T5" fmla="*/ 306 h 338"/>
                <a:gd name="T6" fmla="*/ 270 w 270"/>
                <a:gd name="T7" fmla="*/ 32 h 338"/>
                <a:gd name="T8" fmla="*/ 238 w 270"/>
                <a:gd name="T9" fmla="*/ 0 h 338"/>
                <a:gd name="T10" fmla="*/ 32 w 270"/>
                <a:gd name="T11" fmla="*/ 0 h 338"/>
                <a:gd name="T12" fmla="*/ 0 w 270"/>
                <a:gd name="T13" fmla="*/ 32 h 338"/>
                <a:gd name="T14" fmla="*/ 0 w 270"/>
                <a:gd name="T15" fmla="*/ 306 h 338"/>
                <a:gd name="T16" fmla="*/ 32 w 270"/>
                <a:gd name="T17" fmla="*/ 338 h 338"/>
                <a:gd name="T18" fmla="*/ 65 w 270"/>
                <a:gd name="T19" fmla="*/ 64 h 338"/>
                <a:gd name="T20" fmla="*/ 206 w 270"/>
                <a:gd name="T21" fmla="*/ 64 h 338"/>
                <a:gd name="T22" fmla="*/ 206 w 270"/>
                <a:gd name="T23" fmla="*/ 273 h 338"/>
                <a:gd name="T24" fmla="*/ 65 w 270"/>
                <a:gd name="T25" fmla="*/ 273 h 338"/>
                <a:gd name="T26" fmla="*/ 65 w 270"/>
                <a:gd name="T27" fmla="*/ 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38">
                  <a:moveTo>
                    <a:pt x="32" y="338"/>
                  </a:moveTo>
                  <a:cubicBezTo>
                    <a:pt x="238" y="338"/>
                    <a:pt x="238" y="338"/>
                    <a:pt x="238" y="338"/>
                  </a:cubicBezTo>
                  <a:cubicBezTo>
                    <a:pt x="255" y="338"/>
                    <a:pt x="270" y="323"/>
                    <a:pt x="270" y="306"/>
                  </a:cubicBezTo>
                  <a:cubicBezTo>
                    <a:pt x="270" y="32"/>
                    <a:pt x="270" y="32"/>
                    <a:pt x="270" y="32"/>
                  </a:cubicBezTo>
                  <a:cubicBezTo>
                    <a:pt x="270" y="14"/>
                    <a:pt x="255" y="0"/>
                    <a:pt x="238" y="0"/>
                  </a:cubicBezTo>
                  <a:cubicBezTo>
                    <a:pt x="32" y="0"/>
                    <a:pt x="32" y="0"/>
                    <a:pt x="32" y="0"/>
                  </a:cubicBezTo>
                  <a:cubicBezTo>
                    <a:pt x="15" y="0"/>
                    <a:pt x="0" y="14"/>
                    <a:pt x="0" y="32"/>
                  </a:cubicBezTo>
                  <a:cubicBezTo>
                    <a:pt x="0" y="306"/>
                    <a:pt x="0" y="306"/>
                    <a:pt x="0" y="306"/>
                  </a:cubicBezTo>
                  <a:cubicBezTo>
                    <a:pt x="0" y="323"/>
                    <a:pt x="15" y="338"/>
                    <a:pt x="32" y="338"/>
                  </a:cubicBezTo>
                  <a:close/>
                  <a:moveTo>
                    <a:pt x="65" y="64"/>
                  </a:moveTo>
                  <a:cubicBezTo>
                    <a:pt x="206" y="64"/>
                    <a:pt x="206" y="64"/>
                    <a:pt x="206" y="64"/>
                  </a:cubicBezTo>
                  <a:cubicBezTo>
                    <a:pt x="206" y="273"/>
                    <a:pt x="206" y="273"/>
                    <a:pt x="206" y="273"/>
                  </a:cubicBezTo>
                  <a:cubicBezTo>
                    <a:pt x="65" y="273"/>
                    <a:pt x="65" y="273"/>
                    <a:pt x="65" y="273"/>
                  </a:cubicBezTo>
                  <a:lnTo>
                    <a:pt x="65"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0" name="Freeform 232">
              <a:extLst>
                <a:ext uri="{FF2B5EF4-FFF2-40B4-BE49-F238E27FC236}">
                  <a16:creationId xmlns:a16="http://schemas.microsoft.com/office/drawing/2014/main" id="{40D2705A-3A03-0A05-C254-D7B8FFC1141E}"/>
                </a:ext>
              </a:extLst>
            </p:cNvPr>
            <p:cNvSpPr>
              <a:spLocks noEditPoints="1"/>
            </p:cNvSpPr>
            <p:nvPr/>
          </p:nvSpPr>
          <p:spPr bwMode="auto">
            <a:xfrm>
              <a:off x="4091" y="1582"/>
              <a:ext cx="328" cy="410"/>
            </a:xfrm>
            <a:custGeom>
              <a:avLst/>
              <a:gdLst>
                <a:gd name="T0" fmla="*/ 32 w 270"/>
                <a:gd name="T1" fmla="*/ 338 h 338"/>
                <a:gd name="T2" fmla="*/ 238 w 270"/>
                <a:gd name="T3" fmla="*/ 338 h 338"/>
                <a:gd name="T4" fmla="*/ 270 w 270"/>
                <a:gd name="T5" fmla="*/ 306 h 338"/>
                <a:gd name="T6" fmla="*/ 270 w 270"/>
                <a:gd name="T7" fmla="*/ 32 h 338"/>
                <a:gd name="T8" fmla="*/ 238 w 270"/>
                <a:gd name="T9" fmla="*/ 0 h 338"/>
                <a:gd name="T10" fmla="*/ 32 w 270"/>
                <a:gd name="T11" fmla="*/ 0 h 338"/>
                <a:gd name="T12" fmla="*/ 0 w 270"/>
                <a:gd name="T13" fmla="*/ 32 h 338"/>
                <a:gd name="T14" fmla="*/ 0 w 270"/>
                <a:gd name="T15" fmla="*/ 306 h 338"/>
                <a:gd name="T16" fmla="*/ 32 w 270"/>
                <a:gd name="T17" fmla="*/ 338 h 338"/>
                <a:gd name="T18" fmla="*/ 64 w 270"/>
                <a:gd name="T19" fmla="*/ 64 h 338"/>
                <a:gd name="T20" fmla="*/ 206 w 270"/>
                <a:gd name="T21" fmla="*/ 64 h 338"/>
                <a:gd name="T22" fmla="*/ 206 w 270"/>
                <a:gd name="T23" fmla="*/ 274 h 338"/>
                <a:gd name="T24" fmla="*/ 64 w 270"/>
                <a:gd name="T25" fmla="*/ 274 h 338"/>
                <a:gd name="T26" fmla="*/ 64 w 270"/>
                <a:gd name="T27" fmla="*/ 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38">
                  <a:moveTo>
                    <a:pt x="32" y="338"/>
                  </a:moveTo>
                  <a:cubicBezTo>
                    <a:pt x="238" y="338"/>
                    <a:pt x="238" y="338"/>
                    <a:pt x="238" y="338"/>
                  </a:cubicBezTo>
                  <a:cubicBezTo>
                    <a:pt x="255" y="338"/>
                    <a:pt x="270" y="324"/>
                    <a:pt x="270" y="306"/>
                  </a:cubicBezTo>
                  <a:cubicBezTo>
                    <a:pt x="270" y="32"/>
                    <a:pt x="270" y="32"/>
                    <a:pt x="270" y="32"/>
                  </a:cubicBezTo>
                  <a:cubicBezTo>
                    <a:pt x="270" y="15"/>
                    <a:pt x="255" y="0"/>
                    <a:pt x="238" y="0"/>
                  </a:cubicBezTo>
                  <a:cubicBezTo>
                    <a:pt x="32" y="0"/>
                    <a:pt x="32" y="0"/>
                    <a:pt x="32" y="0"/>
                  </a:cubicBezTo>
                  <a:cubicBezTo>
                    <a:pt x="15" y="0"/>
                    <a:pt x="0" y="15"/>
                    <a:pt x="0" y="32"/>
                  </a:cubicBezTo>
                  <a:cubicBezTo>
                    <a:pt x="0" y="306"/>
                    <a:pt x="0" y="306"/>
                    <a:pt x="0" y="306"/>
                  </a:cubicBezTo>
                  <a:cubicBezTo>
                    <a:pt x="0" y="324"/>
                    <a:pt x="15" y="338"/>
                    <a:pt x="32" y="338"/>
                  </a:cubicBezTo>
                  <a:close/>
                  <a:moveTo>
                    <a:pt x="64" y="64"/>
                  </a:moveTo>
                  <a:cubicBezTo>
                    <a:pt x="206" y="64"/>
                    <a:pt x="206" y="64"/>
                    <a:pt x="206" y="64"/>
                  </a:cubicBezTo>
                  <a:cubicBezTo>
                    <a:pt x="206" y="274"/>
                    <a:pt x="206" y="274"/>
                    <a:pt x="206" y="274"/>
                  </a:cubicBezTo>
                  <a:cubicBezTo>
                    <a:pt x="64" y="274"/>
                    <a:pt x="64" y="274"/>
                    <a:pt x="64" y="274"/>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1" name="Freeform 233">
              <a:extLst>
                <a:ext uri="{FF2B5EF4-FFF2-40B4-BE49-F238E27FC236}">
                  <a16:creationId xmlns:a16="http://schemas.microsoft.com/office/drawing/2014/main" id="{B6B5BDF9-AC34-57DC-CA61-97C7FD9EF400}"/>
                </a:ext>
              </a:extLst>
            </p:cNvPr>
            <p:cNvSpPr>
              <a:spLocks noEditPoints="1"/>
            </p:cNvSpPr>
            <p:nvPr/>
          </p:nvSpPr>
          <p:spPr bwMode="auto">
            <a:xfrm>
              <a:off x="4506" y="1582"/>
              <a:ext cx="328" cy="410"/>
            </a:xfrm>
            <a:custGeom>
              <a:avLst/>
              <a:gdLst>
                <a:gd name="T0" fmla="*/ 32 w 270"/>
                <a:gd name="T1" fmla="*/ 338 h 338"/>
                <a:gd name="T2" fmla="*/ 238 w 270"/>
                <a:gd name="T3" fmla="*/ 338 h 338"/>
                <a:gd name="T4" fmla="*/ 270 w 270"/>
                <a:gd name="T5" fmla="*/ 306 h 338"/>
                <a:gd name="T6" fmla="*/ 270 w 270"/>
                <a:gd name="T7" fmla="*/ 32 h 338"/>
                <a:gd name="T8" fmla="*/ 238 w 270"/>
                <a:gd name="T9" fmla="*/ 0 h 338"/>
                <a:gd name="T10" fmla="*/ 32 w 270"/>
                <a:gd name="T11" fmla="*/ 0 h 338"/>
                <a:gd name="T12" fmla="*/ 0 w 270"/>
                <a:gd name="T13" fmla="*/ 32 h 338"/>
                <a:gd name="T14" fmla="*/ 0 w 270"/>
                <a:gd name="T15" fmla="*/ 306 h 338"/>
                <a:gd name="T16" fmla="*/ 32 w 270"/>
                <a:gd name="T17" fmla="*/ 338 h 338"/>
                <a:gd name="T18" fmla="*/ 65 w 270"/>
                <a:gd name="T19" fmla="*/ 64 h 338"/>
                <a:gd name="T20" fmla="*/ 206 w 270"/>
                <a:gd name="T21" fmla="*/ 64 h 338"/>
                <a:gd name="T22" fmla="*/ 206 w 270"/>
                <a:gd name="T23" fmla="*/ 274 h 338"/>
                <a:gd name="T24" fmla="*/ 65 w 270"/>
                <a:gd name="T25" fmla="*/ 274 h 338"/>
                <a:gd name="T26" fmla="*/ 65 w 270"/>
                <a:gd name="T27" fmla="*/ 6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338">
                  <a:moveTo>
                    <a:pt x="32" y="338"/>
                  </a:moveTo>
                  <a:cubicBezTo>
                    <a:pt x="238" y="338"/>
                    <a:pt x="238" y="338"/>
                    <a:pt x="238" y="338"/>
                  </a:cubicBezTo>
                  <a:cubicBezTo>
                    <a:pt x="255" y="338"/>
                    <a:pt x="270" y="324"/>
                    <a:pt x="270" y="306"/>
                  </a:cubicBezTo>
                  <a:cubicBezTo>
                    <a:pt x="270" y="32"/>
                    <a:pt x="270" y="32"/>
                    <a:pt x="270" y="32"/>
                  </a:cubicBezTo>
                  <a:cubicBezTo>
                    <a:pt x="270" y="15"/>
                    <a:pt x="255" y="0"/>
                    <a:pt x="238" y="0"/>
                  </a:cubicBezTo>
                  <a:cubicBezTo>
                    <a:pt x="32" y="0"/>
                    <a:pt x="32" y="0"/>
                    <a:pt x="32" y="0"/>
                  </a:cubicBezTo>
                  <a:cubicBezTo>
                    <a:pt x="15" y="0"/>
                    <a:pt x="0" y="15"/>
                    <a:pt x="0" y="32"/>
                  </a:cubicBezTo>
                  <a:cubicBezTo>
                    <a:pt x="0" y="306"/>
                    <a:pt x="0" y="306"/>
                    <a:pt x="0" y="306"/>
                  </a:cubicBezTo>
                  <a:cubicBezTo>
                    <a:pt x="0" y="324"/>
                    <a:pt x="15" y="338"/>
                    <a:pt x="32" y="338"/>
                  </a:cubicBezTo>
                  <a:close/>
                  <a:moveTo>
                    <a:pt x="65" y="64"/>
                  </a:moveTo>
                  <a:cubicBezTo>
                    <a:pt x="206" y="64"/>
                    <a:pt x="206" y="64"/>
                    <a:pt x="206" y="64"/>
                  </a:cubicBezTo>
                  <a:cubicBezTo>
                    <a:pt x="206" y="274"/>
                    <a:pt x="206" y="274"/>
                    <a:pt x="206" y="274"/>
                  </a:cubicBezTo>
                  <a:cubicBezTo>
                    <a:pt x="65" y="274"/>
                    <a:pt x="65" y="274"/>
                    <a:pt x="65" y="274"/>
                  </a:cubicBezTo>
                  <a:lnTo>
                    <a:pt x="65"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2" name="Freeform 234">
              <a:extLst>
                <a:ext uri="{FF2B5EF4-FFF2-40B4-BE49-F238E27FC236}">
                  <a16:creationId xmlns:a16="http://schemas.microsoft.com/office/drawing/2014/main" id="{7396634D-6585-0CB3-DA49-32ECB1F87A6A}"/>
                </a:ext>
              </a:extLst>
            </p:cNvPr>
            <p:cNvSpPr>
              <a:spLocks/>
            </p:cNvSpPr>
            <p:nvPr/>
          </p:nvSpPr>
          <p:spPr bwMode="auto">
            <a:xfrm>
              <a:off x="3759" y="1416"/>
              <a:ext cx="78" cy="203"/>
            </a:xfrm>
            <a:custGeom>
              <a:avLst/>
              <a:gdLst>
                <a:gd name="T0" fmla="*/ 32 w 64"/>
                <a:gd name="T1" fmla="*/ 167 h 167"/>
                <a:gd name="T2" fmla="*/ 64 w 64"/>
                <a:gd name="T3" fmla="*/ 135 h 167"/>
                <a:gd name="T4" fmla="*/ 64 w 64"/>
                <a:gd name="T5" fmla="*/ 33 h 167"/>
                <a:gd name="T6" fmla="*/ 32 w 64"/>
                <a:gd name="T7" fmla="*/ 0 h 167"/>
                <a:gd name="T8" fmla="*/ 0 w 64"/>
                <a:gd name="T9" fmla="*/ 33 h 167"/>
                <a:gd name="T10" fmla="*/ 0 w 64"/>
                <a:gd name="T11" fmla="*/ 135 h 167"/>
                <a:gd name="T12" fmla="*/ 32 w 64"/>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32" y="167"/>
                  </a:moveTo>
                  <a:cubicBezTo>
                    <a:pt x="50" y="167"/>
                    <a:pt x="64" y="153"/>
                    <a:pt x="64" y="135"/>
                  </a:cubicBezTo>
                  <a:cubicBezTo>
                    <a:pt x="64" y="33"/>
                    <a:pt x="64" y="33"/>
                    <a:pt x="64" y="33"/>
                  </a:cubicBezTo>
                  <a:cubicBezTo>
                    <a:pt x="64" y="15"/>
                    <a:pt x="50" y="0"/>
                    <a:pt x="32" y="0"/>
                  </a:cubicBezTo>
                  <a:cubicBezTo>
                    <a:pt x="14" y="0"/>
                    <a:pt x="0" y="15"/>
                    <a:pt x="0" y="33"/>
                  </a:cubicBezTo>
                  <a:cubicBezTo>
                    <a:pt x="0" y="135"/>
                    <a:pt x="0" y="135"/>
                    <a:pt x="0" y="135"/>
                  </a:cubicBezTo>
                  <a:cubicBezTo>
                    <a:pt x="0" y="153"/>
                    <a:pt x="14" y="167"/>
                    <a:pt x="32"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3" name="Freeform 235">
              <a:extLst>
                <a:ext uri="{FF2B5EF4-FFF2-40B4-BE49-F238E27FC236}">
                  <a16:creationId xmlns:a16="http://schemas.microsoft.com/office/drawing/2014/main" id="{C8A8EF4C-F9F1-107D-030D-AE94A49426FB}"/>
                </a:ext>
              </a:extLst>
            </p:cNvPr>
            <p:cNvSpPr>
              <a:spLocks/>
            </p:cNvSpPr>
            <p:nvPr/>
          </p:nvSpPr>
          <p:spPr bwMode="auto">
            <a:xfrm>
              <a:off x="3593" y="1416"/>
              <a:ext cx="78" cy="203"/>
            </a:xfrm>
            <a:custGeom>
              <a:avLst/>
              <a:gdLst>
                <a:gd name="T0" fmla="*/ 32 w 64"/>
                <a:gd name="T1" fmla="*/ 167 h 167"/>
                <a:gd name="T2" fmla="*/ 64 w 64"/>
                <a:gd name="T3" fmla="*/ 135 h 167"/>
                <a:gd name="T4" fmla="*/ 64 w 64"/>
                <a:gd name="T5" fmla="*/ 33 h 167"/>
                <a:gd name="T6" fmla="*/ 32 w 64"/>
                <a:gd name="T7" fmla="*/ 0 h 167"/>
                <a:gd name="T8" fmla="*/ 0 w 64"/>
                <a:gd name="T9" fmla="*/ 33 h 167"/>
                <a:gd name="T10" fmla="*/ 0 w 64"/>
                <a:gd name="T11" fmla="*/ 135 h 167"/>
                <a:gd name="T12" fmla="*/ 32 w 64"/>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32" y="167"/>
                  </a:moveTo>
                  <a:cubicBezTo>
                    <a:pt x="50" y="167"/>
                    <a:pt x="64" y="153"/>
                    <a:pt x="64" y="135"/>
                  </a:cubicBezTo>
                  <a:cubicBezTo>
                    <a:pt x="64" y="33"/>
                    <a:pt x="64" y="33"/>
                    <a:pt x="64" y="33"/>
                  </a:cubicBezTo>
                  <a:cubicBezTo>
                    <a:pt x="64" y="15"/>
                    <a:pt x="50" y="0"/>
                    <a:pt x="32" y="0"/>
                  </a:cubicBezTo>
                  <a:cubicBezTo>
                    <a:pt x="14" y="0"/>
                    <a:pt x="0" y="15"/>
                    <a:pt x="0" y="33"/>
                  </a:cubicBezTo>
                  <a:cubicBezTo>
                    <a:pt x="0" y="135"/>
                    <a:pt x="0" y="135"/>
                    <a:pt x="0" y="135"/>
                  </a:cubicBezTo>
                  <a:cubicBezTo>
                    <a:pt x="0" y="153"/>
                    <a:pt x="14" y="167"/>
                    <a:pt x="32"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4" name="Freeform 236">
              <a:extLst>
                <a:ext uri="{FF2B5EF4-FFF2-40B4-BE49-F238E27FC236}">
                  <a16:creationId xmlns:a16="http://schemas.microsoft.com/office/drawing/2014/main" id="{83C1E480-F4C3-7691-1130-664A595B15E8}"/>
                </a:ext>
              </a:extLst>
            </p:cNvPr>
            <p:cNvSpPr>
              <a:spLocks/>
            </p:cNvSpPr>
            <p:nvPr/>
          </p:nvSpPr>
          <p:spPr bwMode="auto">
            <a:xfrm>
              <a:off x="3427" y="1416"/>
              <a:ext cx="77" cy="203"/>
            </a:xfrm>
            <a:custGeom>
              <a:avLst/>
              <a:gdLst>
                <a:gd name="T0" fmla="*/ 32 w 64"/>
                <a:gd name="T1" fmla="*/ 167 h 167"/>
                <a:gd name="T2" fmla="*/ 64 w 64"/>
                <a:gd name="T3" fmla="*/ 135 h 167"/>
                <a:gd name="T4" fmla="*/ 64 w 64"/>
                <a:gd name="T5" fmla="*/ 33 h 167"/>
                <a:gd name="T6" fmla="*/ 32 w 64"/>
                <a:gd name="T7" fmla="*/ 0 h 167"/>
                <a:gd name="T8" fmla="*/ 0 w 64"/>
                <a:gd name="T9" fmla="*/ 33 h 167"/>
                <a:gd name="T10" fmla="*/ 0 w 64"/>
                <a:gd name="T11" fmla="*/ 135 h 167"/>
                <a:gd name="T12" fmla="*/ 32 w 64"/>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32" y="167"/>
                  </a:moveTo>
                  <a:cubicBezTo>
                    <a:pt x="50" y="167"/>
                    <a:pt x="64" y="153"/>
                    <a:pt x="64" y="135"/>
                  </a:cubicBezTo>
                  <a:cubicBezTo>
                    <a:pt x="64" y="33"/>
                    <a:pt x="64" y="33"/>
                    <a:pt x="64" y="33"/>
                  </a:cubicBezTo>
                  <a:cubicBezTo>
                    <a:pt x="64" y="15"/>
                    <a:pt x="50" y="0"/>
                    <a:pt x="32" y="0"/>
                  </a:cubicBezTo>
                  <a:cubicBezTo>
                    <a:pt x="14" y="0"/>
                    <a:pt x="0" y="15"/>
                    <a:pt x="0" y="33"/>
                  </a:cubicBezTo>
                  <a:cubicBezTo>
                    <a:pt x="0" y="135"/>
                    <a:pt x="0" y="135"/>
                    <a:pt x="0" y="135"/>
                  </a:cubicBezTo>
                  <a:cubicBezTo>
                    <a:pt x="0" y="153"/>
                    <a:pt x="14" y="167"/>
                    <a:pt x="32"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5" name="Freeform 237">
              <a:extLst>
                <a:ext uri="{FF2B5EF4-FFF2-40B4-BE49-F238E27FC236}">
                  <a16:creationId xmlns:a16="http://schemas.microsoft.com/office/drawing/2014/main" id="{D2E364BA-9AF9-C2E0-5C0A-506DC763F274}"/>
                </a:ext>
              </a:extLst>
            </p:cNvPr>
            <p:cNvSpPr>
              <a:spLocks/>
            </p:cNvSpPr>
            <p:nvPr/>
          </p:nvSpPr>
          <p:spPr bwMode="auto">
            <a:xfrm>
              <a:off x="3759" y="3033"/>
              <a:ext cx="78" cy="203"/>
            </a:xfrm>
            <a:custGeom>
              <a:avLst/>
              <a:gdLst>
                <a:gd name="T0" fmla="*/ 32 w 64"/>
                <a:gd name="T1" fmla="*/ 0 h 167"/>
                <a:gd name="T2" fmla="*/ 0 w 64"/>
                <a:gd name="T3" fmla="*/ 33 h 167"/>
                <a:gd name="T4" fmla="*/ 0 w 64"/>
                <a:gd name="T5" fmla="*/ 135 h 167"/>
                <a:gd name="T6" fmla="*/ 32 w 64"/>
                <a:gd name="T7" fmla="*/ 167 h 167"/>
                <a:gd name="T8" fmla="*/ 64 w 64"/>
                <a:gd name="T9" fmla="*/ 135 h 167"/>
                <a:gd name="T10" fmla="*/ 64 w 64"/>
                <a:gd name="T11" fmla="*/ 33 h 167"/>
                <a:gd name="T12" fmla="*/ 32 w 64"/>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32" y="0"/>
                  </a:moveTo>
                  <a:cubicBezTo>
                    <a:pt x="14" y="0"/>
                    <a:pt x="0" y="15"/>
                    <a:pt x="0" y="33"/>
                  </a:cubicBezTo>
                  <a:cubicBezTo>
                    <a:pt x="0" y="135"/>
                    <a:pt x="0" y="135"/>
                    <a:pt x="0" y="135"/>
                  </a:cubicBezTo>
                  <a:cubicBezTo>
                    <a:pt x="0" y="153"/>
                    <a:pt x="14" y="167"/>
                    <a:pt x="32" y="167"/>
                  </a:cubicBezTo>
                  <a:cubicBezTo>
                    <a:pt x="50" y="167"/>
                    <a:pt x="64" y="153"/>
                    <a:pt x="64" y="135"/>
                  </a:cubicBezTo>
                  <a:cubicBezTo>
                    <a:pt x="64" y="33"/>
                    <a:pt x="64" y="33"/>
                    <a:pt x="64" y="33"/>
                  </a:cubicBezTo>
                  <a:cubicBezTo>
                    <a:pt x="64" y="15"/>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6" name="Freeform 238">
              <a:extLst>
                <a:ext uri="{FF2B5EF4-FFF2-40B4-BE49-F238E27FC236}">
                  <a16:creationId xmlns:a16="http://schemas.microsoft.com/office/drawing/2014/main" id="{F5C77F36-8079-A332-5B42-5A8406BDE37D}"/>
                </a:ext>
              </a:extLst>
            </p:cNvPr>
            <p:cNvSpPr>
              <a:spLocks/>
            </p:cNvSpPr>
            <p:nvPr/>
          </p:nvSpPr>
          <p:spPr bwMode="auto">
            <a:xfrm>
              <a:off x="3593" y="3033"/>
              <a:ext cx="78" cy="203"/>
            </a:xfrm>
            <a:custGeom>
              <a:avLst/>
              <a:gdLst>
                <a:gd name="T0" fmla="*/ 32 w 64"/>
                <a:gd name="T1" fmla="*/ 0 h 167"/>
                <a:gd name="T2" fmla="*/ 0 w 64"/>
                <a:gd name="T3" fmla="*/ 33 h 167"/>
                <a:gd name="T4" fmla="*/ 0 w 64"/>
                <a:gd name="T5" fmla="*/ 135 h 167"/>
                <a:gd name="T6" fmla="*/ 32 w 64"/>
                <a:gd name="T7" fmla="*/ 167 h 167"/>
                <a:gd name="T8" fmla="*/ 64 w 64"/>
                <a:gd name="T9" fmla="*/ 135 h 167"/>
                <a:gd name="T10" fmla="*/ 64 w 64"/>
                <a:gd name="T11" fmla="*/ 33 h 167"/>
                <a:gd name="T12" fmla="*/ 32 w 64"/>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32" y="0"/>
                  </a:moveTo>
                  <a:cubicBezTo>
                    <a:pt x="14" y="0"/>
                    <a:pt x="0" y="15"/>
                    <a:pt x="0" y="33"/>
                  </a:cubicBezTo>
                  <a:cubicBezTo>
                    <a:pt x="0" y="135"/>
                    <a:pt x="0" y="135"/>
                    <a:pt x="0" y="135"/>
                  </a:cubicBezTo>
                  <a:cubicBezTo>
                    <a:pt x="0" y="153"/>
                    <a:pt x="14" y="167"/>
                    <a:pt x="32" y="167"/>
                  </a:cubicBezTo>
                  <a:cubicBezTo>
                    <a:pt x="50" y="167"/>
                    <a:pt x="64" y="153"/>
                    <a:pt x="64" y="135"/>
                  </a:cubicBezTo>
                  <a:cubicBezTo>
                    <a:pt x="64" y="33"/>
                    <a:pt x="64" y="33"/>
                    <a:pt x="64" y="33"/>
                  </a:cubicBezTo>
                  <a:cubicBezTo>
                    <a:pt x="64" y="15"/>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sp>
          <p:nvSpPr>
            <p:cNvPr id="47" name="Freeform 239">
              <a:extLst>
                <a:ext uri="{FF2B5EF4-FFF2-40B4-BE49-F238E27FC236}">
                  <a16:creationId xmlns:a16="http://schemas.microsoft.com/office/drawing/2014/main" id="{3D1738BC-39E8-2211-5B9C-BD8F1060E5AC}"/>
                </a:ext>
              </a:extLst>
            </p:cNvPr>
            <p:cNvSpPr>
              <a:spLocks/>
            </p:cNvSpPr>
            <p:nvPr/>
          </p:nvSpPr>
          <p:spPr bwMode="auto">
            <a:xfrm>
              <a:off x="3427" y="3033"/>
              <a:ext cx="77" cy="203"/>
            </a:xfrm>
            <a:custGeom>
              <a:avLst/>
              <a:gdLst>
                <a:gd name="T0" fmla="*/ 32 w 64"/>
                <a:gd name="T1" fmla="*/ 0 h 167"/>
                <a:gd name="T2" fmla="*/ 0 w 64"/>
                <a:gd name="T3" fmla="*/ 33 h 167"/>
                <a:gd name="T4" fmla="*/ 0 w 64"/>
                <a:gd name="T5" fmla="*/ 135 h 167"/>
                <a:gd name="T6" fmla="*/ 32 w 64"/>
                <a:gd name="T7" fmla="*/ 167 h 167"/>
                <a:gd name="T8" fmla="*/ 64 w 64"/>
                <a:gd name="T9" fmla="*/ 135 h 167"/>
                <a:gd name="T10" fmla="*/ 64 w 64"/>
                <a:gd name="T11" fmla="*/ 33 h 167"/>
                <a:gd name="T12" fmla="*/ 32 w 64"/>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64" h="167">
                  <a:moveTo>
                    <a:pt x="32" y="0"/>
                  </a:moveTo>
                  <a:cubicBezTo>
                    <a:pt x="14" y="0"/>
                    <a:pt x="0" y="15"/>
                    <a:pt x="0" y="33"/>
                  </a:cubicBezTo>
                  <a:cubicBezTo>
                    <a:pt x="0" y="135"/>
                    <a:pt x="0" y="135"/>
                    <a:pt x="0" y="135"/>
                  </a:cubicBezTo>
                  <a:cubicBezTo>
                    <a:pt x="0" y="153"/>
                    <a:pt x="14" y="167"/>
                    <a:pt x="32" y="167"/>
                  </a:cubicBezTo>
                  <a:cubicBezTo>
                    <a:pt x="50" y="167"/>
                    <a:pt x="64" y="153"/>
                    <a:pt x="64" y="135"/>
                  </a:cubicBezTo>
                  <a:cubicBezTo>
                    <a:pt x="64" y="33"/>
                    <a:pt x="64" y="33"/>
                    <a:pt x="64" y="33"/>
                  </a:cubicBezTo>
                  <a:cubicBezTo>
                    <a:pt x="64" y="15"/>
                    <a:pt x="5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solidFill>
                  <a:schemeClr val="accent4">
                    <a:lumMod val="50000"/>
                  </a:schemeClr>
                </a:solidFill>
              </a:endParaRPr>
            </a:p>
          </p:txBody>
        </p:sp>
      </p:grpSp>
      <p:sp>
        <p:nvSpPr>
          <p:cNvPr id="48" name="Rectangle 3">
            <a:extLst>
              <a:ext uri="{FF2B5EF4-FFF2-40B4-BE49-F238E27FC236}">
                <a16:creationId xmlns:a16="http://schemas.microsoft.com/office/drawing/2014/main" id="{3A36B599-F0E1-1D20-5808-AB368FE3000D}"/>
              </a:ext>
            </a:extLst>
          </p:cNvPr>
          <p:cNvSpPr/>
          <p:nvPr/>
        </p:nvSpPr>
        <p:spPr>
          <a:xfrm>
            <a:off x="1312867" y="4467225"/>
            <a:ext cx="8224833" cy="276999"/>
          </a:xfrm>
          <a:prstGeom prst="rect">
            <a:avLst/>
          </a:prstGeom>
        </p:spPr>
        <p:txBody>
          <a:bodyPr wrap="square">
            <a:spAutoFit/>
          </a:bodyPr>
          <a:lstStyle/>
          <a:p>
            <a:pPr algn="ctr"/>
            <a:r>
              <a:rPr lang="en-US" sz="1200" b="1" dirty="0">
                <a:solidFill>
                  <a:schemeClr val="accent4">
                    <a:lumMod val="50000"/>
                  </a:schemeClr>
                </a:solidFill>
              </a:rPr>
              <a:t>Organization, coordination, Intelligence &amp; Knowledge</a:t>
            </a:r>
          </a:p>
        </p:txBody>
      </p:sp>
      <p:sp>
        <p:nvSpPr>
          <p:cNvPr id="68" name="Tijdelijke aanduiding voor inhoud 2">
            <a:extLst>
              <a:ext uri="{FF2B5EF4-FFF2-40B4-BE49-F238E27FC236}">
                <a16:creationId xmlns:a16="http://schemas.microsoft.com/office/drawing/2014/main" id="{C5F91016-B6A3-4538-4AE5-932C664777D3}"/>
              </a:ext>
            </a:extLst>
          </p:cNvPr>
          <p:cNvSpPr txBox="1">
            <a:spLocks/>
          </p:cNvSpPr>
          <p:nvPr/>
        </p:nvSpPr>
        <p:spPr>
          <a:xfrm>
            <a:off x="1065725" y="5571398"/>
            <a:ext cx="2147375" cy="2020027"/>
          </a:xfrm>
          <a:prstGeom prst="rect">
            <a:avLst/>
          </a:prstGeom>
        </p:spPr>
        <p:txBody>
          <a:bodyPr wrap="square" lIns="0" tIns="0" rIns="0" bIns="0">
            <a:normAutofit/>
          </a:bodyPr>
          <a:lstStyle>
            <a:lvl1pPr marL="0">
              <a:defRPr sz="1200" b="0" i="0">
                <a:solidFill>
                  <a:srgbClr val="231F20"/>
                </a:solidFill>
                <a:latin typeface="Poppins"/>
                <a:ea typeface="+mn-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150" b="1" dirty="0">
                <a:solidFill>
                  <a:schemeClr val="accent4">
                    <a:lumMod val="50000"/>
                  </a:schemeClr>
                </a:solidFill>
              </a:rPr>
              <a:t>Image Building &amp; Marketing</a:t>
            </a:r>
          </a:p>
          <a:p>
            <a:r>
              <a:rPr lang="en-US" sz="1150" dirty="0">
                <a:solidFill>
                  <a:schemeClr val="accent4">
                    <a:lumMod val="50000"/>
                  </a:schemeClr>
                </a:solidFill>
              </a:rPr>
              <a:t>Create awareness and the market perception of your location as attractive locations for international investment.</a:t>
            </a:r>
          </a:p>
        </p:txBody>
      </p:sp>
      <p:sp>
        <p:nvSpPr>
          <p:cNvPr id="69" name="Content Placeholder 4">
            <a:extLst>
              <a:ext uri="{FF2B5EF4-FFF2-40B4-BE49-F238E27FC236}">
                <a16:creationId xmlns:a16="http://schemas.microsoft.com/office/drawing/2014/main" id="{7A032F91-0EF6-B0C7-9D87-DE8E0251C74E}"/>
              </a:ext>
            </a:extLst>
          </p:cNvPr>
          <p:cNvSpPr txBox="1">
            <a:spLocks/>
          </p:cNvSpPr>
          <p:nvPr/>
        </p:nvSpPr>
        <p:spPr>
          <a:xfrm>
            <a:off x="5803900" y="5514619"/>
            <a:ext cx="2278832" cy="1602461"/>
          </a:xfrm>
          <a:prstGeom prst="rect">
            <a:avLst/>
          </a:prstGeom>
          <a:solidFill>
            <a:schemeClr val="bg1"/>
          </a:solidFill>
        </p:spPr>
        <p:txBody>
          <a:bodyPr>
            <a:normAutofit/>
          </a:bodyPr>
          <a:lstStyle>
            <a:lvl1pPr marL="342900" indent="-342900" algn="l" defTabSz="457200" rtl="0" eaLnBrk="1" latinLnBrk="0" hangingPunct="1">
              <a:spcBef>
                <a:spcPts val="300"/>
              </a:spcBef>
              <a:buClr>
                <a:schemeClr val="accent1"/>
              </a:buClr>
              <a:buFont typeface="Wingdings" panose="05000000000000000000" pitchFamily="2" charset="2"/>
              <a:buChar char="§"/>
              <a:defRPr sz="3200" kern="1200">
                <a:solidFill>
                  <a:schemeClr val="accent5"/>
                </a:solidFill>
                <a:latin typeface="+mn-lt"/>
                <a:ea typeface="+mn-ea"/>
                <a:cs typeface="Gill Sans"/>
              </a:defRPr>
            </a:lvl1pPr>
            <a:lvl2pPr marL="742950" indent="-285750" algn="l" defTabSz="457200" rtl="0" eaLnBrk="1" latinLnBrk="0" hangingPunct="1">
              <a:spcBef>
                <a:spcPts val="300"/>
              </a:spcBef>
              <a:buClr>
                <a:schemeClr val="accent1"/>
              </a:buClr>
              <a:buFont typeface="Arial"/>
              <a:buChar char="–"/>
              <a:defRPr sz="2800" kern="1200">
                <a:solidFill>
                  <a:schemeClr val="accent5"/>
                </a:solidFill>
                <a:latin typeface="+mn-lt"/>
                <a:ea typeface="+mn-ea"/>
                <a:cs typeface="Gill Sans"/>
              </a:defRPr>
            </a:lvl2pPr>
            <a:lvl3pPr marL="1143000" indent="-228600" algn="l" defTabSz="457200" rtl="0" eaLnBrk="1" latinLnBrk="0" hangingPunct="1">
              <a:spcBef>
                <a:spcPts val="300"/>
              </a:spcBef>
              <a:buFont typeface="Arial"/>
              <a:buChar char="•"/>
              <a:defRPr sz="2400" kern="1200">
                <a:solidFill>
                  <a:schemeClr val="accent5"/>
                </a:solidFill>
                <a:latin typeface="+mn-lt"/>
                <a:ea typeface="+mn-ea"/>
                <a:cs typeface="Gill Sans"/>
              </a:defRPr>
            </a:lvl3pPr>
            <a:lvl4pPr marL="1600200" indent="-228600" algn="l" defTabSz="457200" rtl="0" eaLnBrk="1" latinLnBrk="0" hangingPunct="1">
              <a:spcBef>
                <a:spcPts val="300"/>
              </a:spcBef>
              <a:buFont typeface="Arial"/>
              <a:buChar char="–"/>
              <a:defRPr sz="2000" kern="1200">
                <a:solidFill>
                  <a:schemeClr val="accent5"/>
                </a:solidFill>
                <a:latin typeface="+mn-lt"/>
                <a:ea typeface="+mn-ea"/>
                <a:cs typeface="Gill Sans"/>
              </a:defRPr>
            </a:lvl4pPr>
            <a:lvl5pPr marL="2057400" indent="-228600" algn="l" defTabSz="457200" rtl="0" eaLnBrk="1" latinLnBrk="0" hangingPunct="1">
              <a:spcBef>
                <a:spcPts val="300"/>
              </a:spcBef>
              <a:buFont typeface="Arial"/>
              <a:buChar char="»"/>
              <a:defRPr sz="2000" kern="1200">
                <a:solidFill>
                  <a:schemeClr val="accent5"/>
                </a:solidFill>
                <a:latin typeface="+mn-lt"/>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150" b="1" dirty="0">
                <a:solidFill>
                  <a:schemeClr val="accent4">
                    <a:lumMod val="50000"/>
                  </a:schemeClr>
                </a:solidFill>
                <a:latin typeface="+mj-lt"/>
              </a:rPr>
              <a:t>Investor Servicing &amp; Facilitation</a:t>
            </a:r>
          </a:p>
          <a:p>
            <a:pPr marL="0" lvl="0" indent="0">
              <a:buClr>
                <a:srgbClr val="4F81BD"/>
              </a:buClr>
              <a:buSzPts val="1000"/>
              <a:buNone/>
            </a:pPr>
            <a:r>
              <a:rPr lang="en-GB" sz="1150" dirty="0">
                <a:solidFill>
                  <a:schemeClr val="accent4">
                    <a:lumMod val="50000"/>
                  </a:schemeClr>
                </a:solidFill>
                <a:latin typeface="+mj-lt"/>
                <a:ea typeface="Calibri" panose="020F0502020204030204" pitchFamily="34" charset="0"/>
                <a:cs typeface="Times New Roman" panose="02020603050405020304" pitchFamily="18" charset="0"/>
              </a:rPr>
              <a:t>Facilitate the efforts of foreign investors seeking to invest by providing services that can assist an investor in analysing investment decisions and  establishing the business. Potential project start up.</a:t>
            </a:r>
            <a:endParaRPr lang="en-US" sz="1150" b="1" dirty="0">
              <a:solidFill>
                <a:schemeClr val="accent4">
                  <a:lumMod val="50000"/>
                </a:schemeClr>
              </a:solidFill>
              <a:latin typeface="+mj-lt"/>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en-US" sz="1150" dirty="0">
              <a:solidFill>
                <a:schemeClr val="accent4">
                  <a:lumMod val="50000"/>
                </a:schemeClr>
              </a:solidFill>
              <a:latin typeface="+mj-lt"/>
            </a:endParaRPr>
          </a:p>
        </p:txBody>
      </p:sp>
      <p:sp>
        <p:nvSpPr>
          <p:cNvPr id="70" name="Content Placeholder 5">
            <a:extLst>
              <a:ext uri="{FF2B5EF4-FFF2-40B4-BE49-F238E27FC236}">
                <a16:creationId xmlns:a16="http://schemas.microsoft.com/office/drawing/2014/main" id="{D097B33D-CD14-BED2-1BF3-BA50D3282D13}"/>
              </a:ext>
            </a:extLst>
          </p:cNvPr>
          <p:cNvSpPr txBox="1">
            <a:spLocks/>
          </p:cNvSpPr>
          <p:nvPr/>
        </p:nvSpPr>
        <p:spPr>
          <a:xfrm>
            <a:off x="3507995" y="5514618"/>
            <a:ext cx="2524505" cy="2381607"/>
          </a:xfrm>
          <a:prstGeom prst="rect">
            <a:avLst/>
          </a:prstGeom>
        </p:spPr>
        <p:txBody>
          <a:bodyPr/>
          <a:lstStyle>
            <a:lvl1pPr marL="342900" indent="-342900" algn="l" defTabSz="457200" rtl="0" eaLnBrk="1" latinLnBrk="0" hangingPunct="1">
              <a:spcBef>
                <a:spcPts val="300"/>
              </a:spcBef>
              <a:buClr>
                <a:schemeClr val="accent1"/>
              </a:buClr>
              <a:buFont typeface="Wingdings" panose="05000000000000000000" pitchFamily="2" charset="2"/>
              <a:buChar char="§"/>
              <a:defRPr sz="3200" kern="1200">
                <a:solidFill>
                  <a:schemeClr val="accent5"/>
                </a:solidFill>
                <a:latin typeface="+mn-lt"/>
                <a:ea typeface="+mn-ea"/>
                <a:cs typeface="Gill Sans"/>
              </a:defRPr>
            </a:lvl1pPr>
            <a:lvl2pPr marL="742950" indent="-285750" algn="l" defTabSz="457200" rtl="0" eaLnBrk="1" latinLnBrk="0" hangingPunct="1">
              <a:spcBef>
                <a:spcPts val="300"/>
              </a:spcBef>
              <a:buClr>
                <a:schemeClr val="accent1"/>
              </a:buClr>
              <a:buFont typeface="Arial"/>
              <a:buChar char="–"/>
              <a:defRPr sz="2800" kern="1200">
                <a:solidFill>
                  <a:schemeClr val="accent5"/>
                </a:solidFill>
                <a:latin typeface="+mn-lt"/>
                <a:ea typeface="+mn-ea"/>
                <a:cs typeface="Gill Sans"/>
              </a:defRPr>
            </a:lvl2pPr>
            <a:lvl3pPr marL="1143000" indent="-228600" algn="l" defTabSz="457200" rtl="0" eaLnBrk="1" latinLnBrk="0" hangingPunct="1">
              <a:spcBef>
                <a:spcPts val="300"/>
              </a:spcBef>
              <a:buFont typeface="Arial"/>
              <a:buChar char="•"/>
              <a:defRPr sz="2400" kern="1200">
                <a:solidFill>
                  <a:schemeClr val="accent5"/>
                </a:solidFill>
                <a:latin typeface="+mn-lt"/>
                <a:ea typeface="+mn-ea"/>
                <a:cs typeface="Gill Sans"/>
              </a:defRPr>
            </a:lvl3pPr>
            <a:lvl4pPr marL="1600200" indent="-228600" algn="l" defTabSz="457200" rtl="0" eaLnBrk="1" latinLnBrk="0" hangingPunct="1">
              <a:spcBef>
                <a:spcPts val="300"/>
              </a:spcBef>
              <a:buFont typeface="Arial"/>
              <a:buChar char="–"/>
              <a:defRPr sz="2000" kern="1200">
                <a:solidFill>
                  <a:schemeClr val="accent5"/>
                </a:solidFill>
                <a:latin typeface="+mn-lt"/>
                <a:ea typeface="+mn-ea"/>
                <a:cs typeface="Gill Sans"/>
              </a:defRPr>
            </a:lvl4pPr>
            <a:lvl5pPr marL="2057400" indent="-228600" algn="l" defTabSz="457200" rtl="0" eaLnBrk="1" latinLnBrk="0" hangingPunct="1">
              <a:spcBef>
                <a:spcPts val="300"/>
              </a:spcBef>
              <a:buFont typeface="Arial"/>
              <a:buChar char="»"/>
              <a:defRPr sz="2000" kern="1200">
                <a:solidFill>
                  <a:schemeClr val="accent5"/>
                </a:solidFill>
                <a:latin typeface="+mn-lt"/>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150" b="1" dirty="0">
                <a:solidFill>
                  <a:schemeClr val="accent4">
                    <a:lumMod val="50000"/>
                  </a:schemeClr>
                </a:solidFill>
              </a:rPr>
              <a:t>Lead Generation &amp; Targeting</a:t>
            </a:r>
          </a:p>
          <a:p>
            <a:pPr marL="0" lvl="0" indent="0">
              <a:buClr>
                <a:srgbClr val="4F81BD"/>
              </a:buClr>
              <a:buSzPts val="1000"/>
              <a:buNone/>
            </a:pPr>
            <a:r>
              <a:rPr lang="en-GB" sz="1150" dirty="0">
                <a:solidFill>
                  <a:schemeClr val="accent4">
                    <a:lumMod val="50000"/>
                  </a:schemeClr>
                </a:solidFill>
                <a:latin typeface="+mj-lt"/>
                <a:ea typeface="Calibri" panose="020F0502020204030204" pitchFamily="34" charset="0"/>
                <a:cs typeface="Times New Roman" panose="02020603050405020304" pitchFamily="18" charset="0"/>
              </a:rPr>
              <a:t>Attract new investment projects by actively targeting specific investors in (prioritized) sectors. Lead generation entails targeting specific sectors and companies with a view to creating investment leads. </a:t>
            </a:r>
            <a:endParaRPr lang="en-US" sz="1150" b="1" dirty="0">
              <a:solidFill>
                <a:schemeClr val="accent4">
                  <a:lumMod val="50000"/>
                </a:schemeClr>
              </a:solidFill>
              <a:latin typeface="+mj-lt"/>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en-US" sz="1150" dirty="0">
              <a:solidFill>
                <a:schemeClr val="accent4">
                  <a:lumMod val="50000"/>
                </a:schemeClr>
              </a:solidFill>
            </a:endParaRPr>
          </a:p>
        </p:txBody>
      </p:sp>
      <p:sp>
        <p:nvSpPr>
          <p:cNvPr id="71" name="Content Placeholder 4">
            <a:extLst>
              <a:ext uri="{FF2B5EF4-FFF2-40B4-BE49-F238E27FC236}">
                <a16:creationId xmlns:a16="http://schemas.microsoft.com/office/drawing/2014/main" id="{E335AC4B-A3FC-A549-8132-9319CA6201D3}"/>
              </a:ext>
            </a:extLst>
          </p:cNvPr>
          <p:cNvSpPr txBox="1">
            <a:spLocks/>
          </p:cNvSpPr>
          <p:nvPr/>
        </p:nvSpPr>
        <p:spPr>
          <a:xfrm>
            <a:off x="8242300" y="5478065"/>
            <a:ext cx="2394821" cy="2418160"/>
          </a:xfrm>
          <a:prstGeom prst="rect">
            <a:avLst/>
          </a:prstGeom>
        </p:spPr>
        <p:txBody>
          <a:bodyPr>
            <a:normAutofit/>
          </a:bodyPr>
          <a:lstStyle>
            <a:lvl1pPr marL="342900" indent="-342900" algn="l" defTabSz="457200" rtl="0" eaLnBrk="1" latinLnBrk="0" hangingPunct="1">
              <a:spcBef>
                <a:spcPts val="300"/>
              </a:spcBef>
              <a:buClr>
                <a:schemeClr val="accent1"/>
              </a:buClr>
              <a:buFont typeface="Wingdings" panose="05000000000000000000" pitchFamily="2" charset="2"/>
              <a:buChar char="§"/>
              <a:defRPr sz="3200" kern="1200">
                <a:solidFill>
                  <a:schemeClr val="accent5"/>
                </a:solidFill>
                <a:latin typeface="+mn-lt"/>
                <a:ea typeface="+mn-ea"/>
                <a:cs typeface="Gill Sans"/>
              </a:defRPr>
            </a:lvl1pPr>
            <a:lvl2pPr marL="742950" indent="-285750" algn="l" defTabSz="457200" rtl="0" eaLnBrk="1" latinLnBrk="0" hangingPunct="1">
              <a:spcBef>
                <a:spcPts val="300"/>
              </a:spcBef>
              <a:buClr>
                <a:schemeClr val="accent1"/>
              </a:buClr>
              <a:buFont typeface="Arial"/>
              <a:buChar char="–"/>
              <a:defRPr sz="2800" kern="1200">
                <a:solidFill>
                  <a:schemeClr val="accent5"/>
                </a:solidFill>
                <a:latin typeface="+mn-lt"/>
                <a:ea typeface="+mn-ea"/>
                <a:cs typeface="Gill Sans"/>
              </a:defRPr>
            </a:lvl2pPr>
            <a:lvl3pPr marL="1143000" indent="-228600" algn="l" defTabSz="457200" rtl="0" eaLnBrk="1" latinLnBrk="0" hangingPunct="1">
              <a:spcBef>
                <a:spcPts val="300"/>
              </a:spcBef>
              <a:buFont typeface="Arial"/>
              <a:buChar char="•"/>
              <a:defRPr sz="2400" kern="1200">
                <a:solidFill>
                  <a:schemeClr val="accent5"/>
                </a:solidFill>
                <a:latin typeface="+mn-lt"/>
                <a:ea typeface="+mn-ea"/>
                <a:cs typeface="Gill Sans"/>
              </a:defRPr>
            </a:lvl3pPr>
            <a:lvl4pPr marL="1600200" indent="-228600" algn="l" defTabSz="457200" rtl="0" eaLnBrk="1" latinLnBrk="0" hangingPunct="1">
              <a:spcBef>
                <a:spcPts val="300"/>
              </a:spcBef>
              <a:buFont typeface="Arial"/>
              <a:buChar char="–"/>
              <a:defRPr sz="2000" kern="1200">
                <a:solidFill>
                  <a:schemeClr val="accent5"/>
                </a:solidFill>
                <a:latin typeface="+mn-lt"/>
                <a:ea typeface="+mn-ea"/>
                <a:cs typeface="Gill Sans"/>
              </a:defRPr>
            </a:lvl4pPr>
            <a:lvl5pPr marL="2057400" indent="-228600" algn="l" defTabSz="457200" rtl="0" eaLnBrk="1" latinLnBrk="0" hangingPunct="1">
              <a:spcBef>
                <a:spcPts val="300"/>
              </a:spcBef>
              <a:buFont typeface="Arial"/>
              <a:buChar char="»"/>
              <a:defRPr sz="2000" kern="1200">
                <a:solidFill>
                  <a:schemeClr val="accent5"/>
                </a:solidFill>
                <a:latin typeface="+mn-lt"/>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150" b="1" dirty="0">
                <a:solidFill>
                  <a:schemeClr val="accent4">
                    <a:lumMod val="50000"/>
                  </a:schemeClr>
                </a:solidFill>
                <a:latin typeface="+mj-lt"/>
              </a:rPr>
              <a:t>Investor Aftercare &amp; Policy Advocacy</a:t>
            </a:r>
          </a:p>
          <a:p>
            <a:pPr marL="0" lvl="0" indent="0">
              <a:buClr>
                <a:srgbClr val="4F81BD"/>
              </a:buClr>
              <a:buSzPts val="1000"/>
              <a:buNone/>
            </a:pPr>
            <a:r>
              <a:rPr lang="en-GB" sz="1150" dirty="0">
                <a:solidFill>
                  <a:schemeClr val="accent4">
                    <a:lumMod val="50000"/>
                  </a:schemeClr>
                </a:solidFill>
                <a:latin typeface="+mj-lt"/>
                <a:ea typeface="Calibri" panose="020F0502020204030204" pitchFamily="34" charset="0"/>
                <a:cs typeface="Times New Roman" panose="02020603050405020304" pitchFamily="18" charset="0"/>
              </a:rPr>
              <a:t>Facilitate the continuing development of a foreign affiliate with a view towards maximising its contribution to the local economic development, including acting as a conduit for foreign investors. </a:t>
            </a:r>
            <a:endParaRPr lang="en-US" sz="1150" dirty="0">
              <a:solidFill>
                <a:schemeClr val="accent4">
                  <a:lumMod val="50000"/>
                </a:schemeClr>
              </a:solidFill>
              <a:latin typeface="+mj-lt"/>
            </a:endParaRPr>
          </a:p>
        </p:txBody>
      </p:sp>
      <p:sp>
        <p:nvSpPr>
          <p:cNvPr id="72" name="TextBox 71">
            <a:extLst>
              <a:ext uri="{FF2B5EF4-FFF2-40B4-BE49-F238E27FC236}">
                <a16:creationId xmlns:a16="http://schemas.microsoft.com/office/drawing/2014/main" id="{0E08D09D-83C8-5E41-9BC6-1E43956A94A9}"/>
              </a:ext>
            </a:extLst>
          </p:cNvPr>
          <p:cNvSpPr txBox="1"/>
          <p:nvPr/>
        </p:nvSpPr>
        <p:spPr>
          <a:xfrm>
            <a:off x="8166100" y="4571226"/>
            <a:ext cx="2335896" cy="261610"/>
          </a:xfrm>
          <a:prstGeom prst="rect">
            <a:avLst/>
          </a:prstGeom>
          <a:noFill/>
        </p:spPr>
        <p:txBody>
          <a:bodyPr wrap="none" rtlCol="0">
            <a:spAutoFit/>
          </a:bodyPr>
          <a:lstStyle/>
          <a:p>
            <a:r>
              <a:rPr lang="en-US" sz="1100" b="1" i="1" dirty="0"/>
              <a:t>© 2021 Douglas van den Berghe</a:t>
            </a:r>
          </a:p>
        </p:txBody>
      </p:sp>
    </p:spTree>
    <p:extLst>
      <p:ext uri="{BB962C8B-B14F-4D97-AF65-F5344CB8AC3E}">
        <p14:creationId xmlns:p14="http://schemas.microsoft.com/office/powerpoint/2010/main" val="66261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400" dirty="0"/>
              <a:t>Combining site selection with IPA services</a:t>
            </a:r>
          </a:p>
        </p:txBody>
      </p:sp>
      <p:grpSp>
        <p:nvGrpSpPr>
          <p:cNvPr id="3" name="Groep 2"/>
          <p:cNvGrpSpPr/>
          <p:nvPr/>
        </p:nvGrpSpPr>
        <p:grpSpPr>
          <a:xfrm>
            <a:off x="607982" y="1571625"/>
            <a:ext cx="9491441" cy="5507324"/>
            <a:chOff x="515432" y="869992"/>
            <a:chExt cx="8606848" cy="4994047"/>
          </a:xfrm>
        </p:grpSpPr>
        <p:sp>
          <p:nvSpPr>
            <p:cNvPr id="24" name="Rectangle 142"/>
            <p:cNvSpPr>
              <a:spLocks noChangeArrowheads="1"/>
            </p:cNvSpPr>
            <p:nvPr/>
          </p:nvSpPr>
          <p:spPr bwMode="auto">
            <a:xfrm>
              <a:off x="1292524" y="3821084"/>
              <a:ext cx="7829756" cy="1736115"/>
            </a:xfrm>
            <a:prstGeom prst="rect">
              <a:avLst/>
            </a:prstGeom>
            <a:solidFill>
              <a:srgbClr val="D6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endParaRPr lang="en-US" altLang="en-US" sz="1985">
                <a:solidFill>
                  <a:srgbClr val="0D0D0D"/>
                </a:solidFill>
                <a:latin typeface="+mj-lt"/>
              </a:endParaRPr>
            </a:p>
          </p:txBody>
        </p:sp>
        <p:sp>
          <p:nvSpPr>
            <p:cNvPr id="23" name="Rectangle 142"/>
            <p:cNvSpPr>
              <a:spLocks noChangeArrowheads="1"/>
            </p:cNvSpPr>
            <p:nvPr/>
          </p:nvSpPr>
          <p:spPr bwMode="auto">
            <a:xfrm>
              <a:off x="1292524" y="1458726"/>
              <a:ext cx="7829756" cy="1730004"/>
            </a:xfrm>
            <a:prstGeom prst="rect">
              <a:avLst/>
            </a:prstGeom>
            <a:solidFill>
              <a:srgbClr val="D6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ClrTx/>
                <a:buFontTx/>
                <a:buNone/>
              </a:pPr>
              <a:endParaRPr lang="en-US" altLang="en-US" sz="1985">
                <a:solidFill>
                  <a:srgbClr val="0D0D0D"/>
                </a:solidFill>
                <a:latin typeface="+mj-lt"/>
              </a:endParaRPr>
            </a:p>
          </p:txBody>
        </p:sp>
        <p:graphicFrame>
          <p:nvGraphicFramePr>
            <p:cNvPr id="4" name="Diagram 3"/>
            <p:cNvGraphicFramePr/>
            <p:nvPr>
              <p:extLst>
                <p:ext uri="{D42A27DB-BD31-4B8C-83A1-F6EECF244321}">
                  <p14:modId xmlns:p14="http://schemas.microsoft.com/office/powerpoint/2010/main" val="3257489588"/>
                </p:ext>
              </p:extLst>
            </p:nvPr>
          </p:nvGraphicFramePr>
          <p:xfrm>
            <a:off x="1397999" y="936260"/>
            <a:ext cx="7708239" cy="2573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122085011"/>
                </p:ext>
              </p:extLst>
            </p:nvPr>
          </p:nvGraphicFramePr>
          <p:xfrm>
            <a:off x="1414040" y="3290948"/>
            <a:ext cx="7708239" cy="2573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Rechte verbindingslijn met pijl 5"/>
            <p:cNvCxnSpPr/>
            <p:nvPr/>
          </p:nvCxnSpPr>
          <p:spPr>
            <a:xfrm flipV="1">
              <a:off x="2238234" y="2951351"/>
              <a:ext cx="0" cy="1116000"/>
            </a:xfrm>
            <a:prstGeom prst="straightConnector1">
              <a:avLst/>
            </a:prstGeom>
            <a:ln w="38100">
              <a:solidFill>
                <a:srgbClr val="00547C"/>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p:nvPr/>
          </p:nvCxnSpPr>
          <p:spPr>
            <a:xfrm flipV="1">
              <a:off x="4103436" y="2955503"/>
              <a:ext cx="0" cy="1116000"/>
            </a:xfrm>
            <a:prstGeom prst="straightConnector1">
              <a:avLst/>
            </a:prstGeom>
            <a:ln w="38100">
              <a:solidFill>
                <a:srgbClr val="00547C"/>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p:nvPr/>
          </p:nvCxnSpPr>
          <p:spPr>
            <a:xfrm flipV="1">
              <a:off x="6212007" y="2951351"/>
              <a:ext cx="0" cy="1116000"/>
            </a:xfrm>
            <a:prstGeom prst="straightConnector1">
              <a:avLst/>
            </a:prstGeom>
            <a:ln w="38100">
              <a:solidFill>
                <a:srgbClr val="00547C"/>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p:nvPr/>
          </p:nvCxnSpPr>
          <p:spPr>
            <a:xfrm flipV="1">
              <a:off x="8286467" y="2951351"/>
              <a:ext cx="0" cy="1116000"/>
            </a:xfrm>
            <a:prstGeom prst="straightConnector1">
              <a:avLst/>
            </a:prstGeom>
            <a:ln w="38100">
              <a:solidFill>
                <a:srgbClr val="00547C"/>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3" name="AutoShape 157"/>
            <p:cNvSpPr>
              <a:spLocks noChangeArrowheads="1"/>
            </p:cNvSpPr>
            <p:nvPr/>
          </p:nvSpPr>
          <p:spPr bwMode="auto">
            <a:xfrm rot="16200000">
              <a:off x="181038" y="2084371"/>
              <a:ext cx="1737064" cy="482584"/>
            </a:xfrm>
            <a:prstGeom prst="rect">
              <a:avLst/>
            </a:prstGeom>
            <a:noFill/>
            <a:ln w="9525">
              <a:solidFill>
                <a:srgbClr val="00547C"/>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None/>
              </a:pPr>
              <a:r>
                <a:rPr lang="en-US" altLang="en-US" sz="1103" b="1" dirty="0">
                  <a:solidFill>
                    <a:srgbClr val="00547C"/>
                  </a:solidFill>
                  <a:latin typeface="+mj-lt"/>
                </a:rPr>
                <a:t>Investment Decision-Making Process</a:t>
              </a:r>
            </a:p>
          </p:txBody>
        </p:sp>
        <p:sp>
          <p:nvSpPr>
            <p:cNvPr id="34" name="AutoShape 157"/>
            <p:cNvSpPr>
              <a:spLocks noChangeArrowheads="1"/>
            </p:cNvSpPr>
            <p:nvPr/>
          </p:nvSpPr>
          <p:spPr bwMode="auto">
            <a:xfrm rot="16200000">
              <a:off x="181241" y="4450070"/>
              <a:ext cx="1739978" cy="482584"/>
            </a:xfrm>
            <a:prstGeom prst="rect">
              <a:avLst/>
            </a:prstGeom>
            <a:noFill/>
            <a:ln w="9525">
              <a:solidFill>
                <a:srgbClr val="00547C"/>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a:spcBef>
                  <a:spcPct val="0"/>
                </a:spcBef>
                <a:buClrTx/>
                <a:buNone/>
              </a:pPr>
              <a:r>
                <a:rPr lang="en-US" altLang="en-US" sz="1103" b="1" dirty="0">
                  <a:solidFill>
                    <a:srgbClr val="00547C"/>
                  </a:solidFill>
                  <a:latin typeface="+mj-lt"/>
                </a:rPr>
                <a:t>Investment Promotion Activities &amp; Services</a:t>
              </a:r>
            </a:p>
          </p:txBody>
        </p:sp>
        <p:sp>
          <p:nvSpPr>
            <p:cNvPr id="35" name="AutoShape 157"/>
            <p:cNvSpPr>
              <a:spLocks noChangeArrowheads="1"/>
            </p:cNvSpPr>
            <p:nvPr/>
          </p:nvSpPr>
          <p:spPr bwMode="auto">
            <a:xfrm rot="16200000">
              <a:off x="-183681" y="2175676"/>
              <a:ext cx="1731600" cy="294506"/>
            </a:xfrm>
            <a:prstGeom prst="rect">
              <a:avLst/>
            </a:prstGeom>
            <a:solidFill>
              <a:srgbClr val="00547C"/>
            </a:solidFill>
            <a:ln w="9525">
              <a:solidFill>
                <a:srgbClr val="00547C"/>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US" altLang="en-US" sz="1103" b="1" dirty="0">
                  <a:solidFill>
                    <a:schemeClr val="bg1"/>
                  </a:solidFill>
                  <a:latin typeface="+mj-lt"/>
                </a:rPr>
                <a:t>Demand</a:t>
              </a:r>
            </a:p>
          </p:txBody>
        </p:sp>
        <p:sp>
          <p:nvSpPr>
            <p:cNvPr id="36" name="AutoShape 157"/>
            <p:cNvSpPr>
              <a:spLocks noChangeArrowheads="1"/>
            </p:cNvSpPr>
            <p:nvPr/>
          </p:nvSpPr>
          <p:spPr bwMode="auto">
            <a:xfrm rot="16200000">
              <a:off x="-203114" y="4545260"/>
              <a:ext cx="1731600" cy="294508"/>
            </a:xfrm>
            <a:prstGeom prst="rect">
              <a:avLst/>
            </a:prstGeom>
            <a:solidFill>
              <a:srgbClr val="00547C"/>
            </a:solidFill>
            <a:ln w="9525">
              <a:solidFill>
                <a:srgbClr val="00547C"/>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US" altLang="en-US" sz="1103" b="1" dirty="0">
                  <a:solidFill>
                    <a:schemeClr val="bg1"/>
                  </a:solidFill>
                  <a:latin typeface="+mj-lt"/>
                </a:rPr>
                <a:t>Supply</a:t>
              </a:r>
            </a:p>
          </p:txBody>
        </p:sp>
        <p:sp>
          <p:nvSpPr>
            <p:cNvPr id="38" name="AutoShape 169"/>
            <p:cNvSpPr>
              <a:spLocks noChangeArrowheads="1"/>
            </p:cNvSpPr>
            <p:nvPr/>
          </p:nvSpPr>
          <p:spPr bwMode="auto">
            <a:xfrm>
              <a:off x="3193070" y="878746"/>
              <a:ext cx="1980648" cy="567917"/>
            </a:xfrm>
            <a:prstGeom prst="chevron">
              <a:avLst>
                <a:gd name="adj" fmla="val 45242"/>
              </a:avLst>
            </a:prstGeom>
            <a:solidFill>
              <a:srgbClr val="005C88"/>
            </a:solidFill>
            <a:ln w="9525">
              <a:solidFill>
                <a:srgbClr val="005C88"/>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US" altLang="en-US" sz="1213" b="1" dirty="0">
                  <a:solidFill>
                    <a:srgbClr val="FFFFFF"/>
                  </a:solidFill>
                  <a:latin typeface="+mj-lt"/>
                  <a:ea typeface="Times New Roman" panose="02020603050405020304" pitchFamily="18" charset="0"/>
                  <a:cs typeface="EY Gothic Cond Medium"/>
                </a:rPr>
                <a:t>Pre-Investment</a:t>
              </a:r>
            </a:p>
          </p:txBody>
        </p:sp>
        <p:sp>
          <p:nvSpPr>
            <p:cNvPr id="39" name="AutoShape 161"/>
            <p:cNvSpPr>
              <a:spLocks noChangeArrowheads="1"/>
            </p:cNvSpPr>
            <p:nvPr/>
          </p:nvSpPr>
          <p:spPr bwMode="auto">
            <a:xfrm>
              <a:off x="7251406" y="880342"/>
              <a:ext cx="1870874" cy="566321"/>
            </a:xfrm>
            <a:prstGeom prst="chevron">
              <a:avLst>
                <a:gd name="adj" fmla="val 45172"/>
              </a:avLst>
            </a:prstGeom>
            <a:solidFill>
              <a:srgbClr val="005C88"/>
            </a:solidFill>
            <a:ln w="9525">
              <a:solidFill>
                <a:srgbClr val="005C88"/>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US" altLang="en-US" sz="1158" b="1" dirty="0">
                  <a:solidFill>
                    <a:schemeClr val="bg1"/>
                  </a:solidFill>
                  <a:latin typeface="+mj-lt"/>
                </a:rPr>
                <a:t>Post-Investmen</a:t>
              </a:r>
              <a:r>
                <a:rPr lang="en-US" altLang="en-US" sz="1213" b="1" dirty="0">
                  <a:solidFill>
                    <a:schemeClr val="bg1"/>
                  </a:solidFill>
                  <a:latin typeface="+mj-lt"/>
                </a:rPr>
                <a:t>t</a:t>
              </a:r>
            </a:p>
          </p:txBody>
        </p:sp>
        <p:sp>
          <p:nvSpPr>
            <p:cNvPr id="40" name="AutoShape 157"/>
            <p:cNvSpPr>
              <a:spLocks noChangeArrowheads="1"/>
            </p:cNvSpPr>
            <p:nvPr/>
          </p:nvSpPr>
          <p:spPr bwMode="auto">
            <a:xfrm>
              <a:off x="5179515" y="880342"/>
              <a:ext cx="2071890" cy="559855"/>
            </a:xfrm>
            <a:prstGeom prst="chevron">
              <a:avLst>
                <a:gd name="adj" fmla="val 45171"/>
              </a:avLst>
            </a:prstGeom>
            <a:solidFill>
              <a:srgbClr val="005C88"/>
            </a:solidFill>
            <a:ln w="9525">
              <a:solidFill>
                <a:srgbClr val="005C88"/>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US" altLang="en-US" sz="1213" b="1" dirty="0">
                  <a:solidFill>
                    <a:srgbClr val="FFFFFF"/>
                  </a:solidFill>
                  <a:latin typeface="+mj-lt"/>
                </a:rPr>
                <a:t>Investment</a:t>
              </a:r>
            </a:p>
          </p:txBody>
        </p:sp>
        <p:sp>
          <p:nvSpPr>
            <p:cNvPr id="41" name="AutoShape 161"/>
            <p:cNvSpPr>
              <a:spLocks noChangeArrowheads="1"/>
            </p:cNvSpPr>
            <p:nvPr/>
          </p:nvSpPr>
          <p:spPr bwMode="auto">
            <a:xfrm>
              <a:off x="1292523" y="869992"/>
              <a:ext cx="1903897" cy="571245"/>
            </a:xfrm>
            <a:prstGeom prst="chevron">
              <a:avLst>
                <a:gd name="adj" fmla="val 45170"/>
              </a:avLst>
            </a:prstGeom>
            <a:solidFill>
              <a:srgbClr val="005C88"/>
            </a:solidFill>
            <a:ln w="9525">
              <a:solidFill>
                <a:srgbClr val="005C88"/>
              </a:solidFill>
              <a:miter lim="800000"/>
              <a:headEnd/>
              <a:tailEnd/>
            </a:ln>
          </p:spPr>
          <p:txBody>
            <a:bodyPr anchor="ctr"/>
            <a:lstStyle>
              <a:lvl1pPr>
                <a:spcBef>
                  <a:spcPct val="20000"/>
                </a:spcBef>
                <a:buClr>
                  <a:srgbClr val="0091C4"/>
                </a:buClr>
                <a:buFont typeface="Wingdings" panose="05000000000000000000" pitchFamily="2" charset="2"/>
                <a:buChar char="§"/>
                <a:defRPr sz="2400">
                  <a:solidFill>
                    <a:srgbClr val="262626"/>
                  </a:solidFill>
                  <a:latin typeface="Calibri" panose="020F0502020204030204" pitchFamily="34" charset="0"/>
                </a:defRPr>
              </a:lvl1pPr>
              <a:lvl2pPr marL="742950" indent="-285750">
                <a:spcBef>
                  <a:spcPct val="20000"/>
                </a:spcBef>
                <a:buClr>
                  <a:srgbClr val="0091C4"/>
                </a:buClr>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Clr>
                  <a:srgbClr val="0091C4"/>
                </a:buClr>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Clr>
                  <a:srgbClr val="0091C4"/>
                </a:buClr>
                <a:buFont typeface="Arial" panose="020B0604020202020204" pitchFamily="34" charset="0"/>
                <a:buChar char="»"/>
                <a:defRPr sz="1600">
                  <a:solidFill>
                    <a:srgbClr val="262626"/>
                  </a:solidFill>
                  <a:latin typeface="Calibri" panose="020F0502020204030204" pitchFamily="34" charset="0"/>
                </a:defRPr>
              </a:lvl5pPr>
              <a:lvl6pPr marL="25146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6pPr>
              <a:lvl7pPr marL="29718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7pPr>
              <a:lvl8pPr marL="34290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8pPr>
              <a:lvl9pPr marL="3886200" indent="-228600" eaLnBrk="0" fontAlgn="base" hangingPunct="0">
                <a:spcBef>
                  <a:spcPct val="20000"/>
                </a:spcBef>
                <a:spcAft>
                  <a:spcPct val="0"/>
                </a:spcAft>
                <a:buClr>
                  <a:srgbClr val="0091C4"/>
                </a:buClr>
                <a:buFont typeface="Arial" panose="020B0604020202020204" pitchFamily="34" charset="0"/>
                <a:buChar char="»"/>
                <a:defRPr sz="1600">
                  <a:solidFill>
                    <a:srgbClr val="262626"/>
                  </a:solidFill>
                  <a:latin typeface="Calibri" panose="020F0502020204030204" pitchFamily="34" charset="0"/>
                </a:defRPr>
              </a:lvl9pPr>
            </a:lstStyle>
            <a:p>
              <a:pPr algn="ctr" eaLnBrk="1" hangingPunct="1">
                <a:spcBef>
                  <a:spcPct val="0"/>
                </a:spcBef>
                <a:buClrTx/>
                <a:buFontTx/>
                <a:buNone/>
              </a:pPr>
              <a:r>
                <a:rPr lang="en-US" altLang="en-US" sz="1213" b="1" dirty="0">
                  <a:solidFill>
                    <a:srgbClr val="FFFFFF"/>
                  </a:solidFill>
                  <a:latin typeface="+mj-lt"/>
                </a:rPr>
                <a:t>Initial Decision-Making</a:t>
              </a:r>
            </a:p>
          </p:txBody>
        </p:sp>
        <p:sp>
          <p:nvSpPr>
            <p:cNvPr id="19" name="Line 125"/>
            <p:cNvSpPr>
              <a:spLocks noChangeShapeType="1"/>
            </p:cNvSpPr>
            <p:nvPr/>
          </p:nvSpPr>
          <p:spPr bwMode="auto">
            <a:xfrm>
              <a:off x="3191283" y="1477828"/>
              <a:ext cx="0" cy="4068000"/>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20" name="Line 124"/>
            <p:cNvSpPr>
              <a:spLocks noChangeShapeType="1"/>
            </p:cNvSpPr>
            <p:nvPr/>
          </p:nvSpPr>
          <p:spPr bwMode="auto">
            <a:xfrm>
              <a:off x="5177728" y="1470670"/>
              <a:ext cx="0" cy="4068000"/>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21" name="Line 123"/>
            <p:cNvSpPr>
              <a:spLocks noChangeShapeType="1"/>
            </p:cNvSpPr>
            <p:nvPr/>
          </p:nvSpPr>
          <p:spPr bwMode="auto">
            <a:xfrm>
              <a:off x="9107827" y="1467479"/>
              <a:ext cx="0" cy="4068000"/>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22" name="Line 116"/>
            <p:cNvSpPr>
              <a:spLocks noChangeShapeType="1"/>
            </p:cNvSpPr>
            <p:nvPr/>
          </p:nvSpPr>
          <p:spPr bwMode="auto">
            <a:xfrm>
              <a:off x="7244500" y="1477828"/>
              <a:ext cx="893" cy="4068000"/>
            </a:xfrm>
            <a:prstGeom prst="line">
              <a:avLst/>
            </a:prstGeom>
            <a:noFill/>
            <a:ln w="11176">
              <a:solidFill>
                <a:srgbClr val="80808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grpSp>
      <p:sp>
        <p:nvSpPr>
          <p:cNvPr id="25" name="TextBox 24">
            <a:extLst>
              <a:ext uri="{FF2B5EF4-FFF2-40B4-BE49-F238E27FC236}">
                <a16:creationId xmlns:a16="http://schemas.microsoft.com/office/drawing/2014/main" id="{4597417F-5D2C-4B0C-BC5A-8E26C5001806}"/>
              </a:ext>
            </a:extLst>
          </p:cNvPr>
          <p:cNvSpPr txBox="1"/>
          <p:nvPr/>
        </p:nvSpPr>
        <p:spPr>
          <a:xfrm>
            <a:off x="7498546" y="6985816"/>
            <a:ext cx="2771913" cy="295915"/>
          </a:xfrm>
          <a:prstGeom prst="rect">
            <a:avLst/>
          </a:prstGeom>
          <a:noFill/>
        </p:spPr>
        <p:txBody>
          <a:bodyPr wrap="none" rtlCol="0">
            <a:spAutoFit/>
          </a:bodyPr>
          <a:lstStyle/>
          <a:p>
            <a:r>
              <a:rPr lang="en-US" sz="1323" b="1" i="1" dirty="0"/>
              <a:t>© 2021 Douglas van den Berghe</a:t>
            </a:r>
          </a:p>
        </p:txBody>
      </p:sp>
      <p:sp>
        <p:nvSpPr>
          <p:cNvPr id="7" name="Footer Placeholder 3">
            <a:extLst>
              <a:ext uri="{FF2B5EF4-FFF2-40B4-BE49-F238E27FC236}">
                <a16:creationId xmlns:a16="http://schemas.microsoft.com/office/drawing/2014/main" id="{CEA3CC6E-A3F4-8C6B-426F-796454A40A42}"/>
              </a:ext>
            </a:extLst>
          </p:cNvPr>
          <p:cNvSpPr>
            <a:spLocks noGrp="1"/>
          </p:cNvSpPr>
          <p:nvPr>
            <p:ph type="ftr" sz="quarter" idx="5"/>
          </p:nvPr>
        </p:nvSpPr>
        <p:spPr>
          <a:xfrm>
            <a:off x="622300" y="7134225"/>
            <a:ext cx="981075" cy="164465"/>
          </a:xfrm>
        </p:spPr>
        <p:txBody>
          <a:bodyPr/>
          <a:lstStyle/>
          <a:p>
            <a:pPr marL="12700">
              <a:lnSpc>
                <a:spcPct val="100000"/>
              </a:lnSpc>
              <a:spcBef>
                <a:spcPts val="45"/>
              </a:spcBef>
            </a:pPr>
            <a:r>
              <a:rPr lang="de-DE"/>
              <a:t>/Berlin, </a:t>
            </a:r>
            <a:r>
              <a:rPr lang="de-DE" spc="-10"/>
              <a:t>Germany</a:t>
            </a:r>
            <a:endParaRPr lang="de-DE" spc="-10" dirty="0"/>
          </a:p>
        </p:txBody>
      </p:sp>
    </p:spTree>
    <p:extLst>
      <p:ext uri="{BB962C8B-B14F-4D97-AF65-F5344CB8AC3E}">
        <p14:creationId xmlns:p14="http://schemas.microsoft.com/office/powerpoint/2010/main" val="3847624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Which other marketing channels can you use? </a:t>
            </a:r>
          </a:p>
        </p:txBody>
      </p:sp>
      <p:sp>
        <p:nvSpPr>
          <p:cNvPr id="3" name="Tijdelijke aanduiding voor inhoud 2"/>
          <p:cNvSpPr>
            <a:spLocks noGrp="1"/>
          </p:cNvSpPr>
          <p:nvPr>
            <p:ph idx="1"/>
          </p:nvPr>
        </p:nvSpPr>
        <p:spPr/>
        <p:txBody>
          <a:bodyPr>
            <a:normAutofit fontScale="85000" lnSpcReduction="10000"/>
          </a:bodyPr>
          <a:lstStyle/>
          <a:p>
            <a:pPr marL="285750" indent="-285750">
              <a:lnSpc>
                <a:spcPct val="200000"/>
              </a:lnSpc>
              <a:buFont typeface="Arial" panose="020B0604020202020204" pitchFamily="34" charset="0"/>
              <a:buChar char="•"/>
            </a:pPr>
            <a:r>
              <a:rPr lang="en-US" sz="1800" b="1" dirty="0">
                <a:solidFill>
                  <a:schemeClr val="accent4">
                    <a:lumMod val="50000"/>
                  </a:schemeClr>
                </a:solidFill>
              </a:rPr>
              <a:t>Newsletters</a:t>
            </a:r>
          </a:p>
          <a:p>
            <a:pPr marL="285750" indent="-285750">
              <a:lnSpc>
                <a:spcPct val="200000"/>
              </a:lnSpc>
              <a:buFont typeface="Arial" panose="020B0604020202020204" pitchFamily="34" charset="0"/>
              <a:buChar char="•"/>
            </a:pPr>
            <a:r>
              <a:rPr lang="en-US" sz="1800" b="1" dirty="0">
                <a:solidFill>
                  <a:schemeClr val="accent4">
                    <a:lumMod val="50000"/>
                  </a:schemeClr>
                </a:solidFill>
              </a:rPr>
              <a:t>Websites but also, and more research driven……</a:t>
            </a:r>
          </a:p>
          <a:p>
            <a:pPr marL="285750" indent="-285750">
              <a:lnSpc>
                <a:spcPct val="200000"/>
              </a:lnSpc>
              <a:buFont typeface="Arial" panose="020B0604020202020204" pitchFamily="34" charset="0"/>
              <a:buChar char="•"/>
            </a:pPr>
            <a:r>
              <a:rPr lang="en-US" sz="1800" b="1" dirty="0">
                <a:solidFill>
                  <a:schemeClr val="accent4">
                    <a:lumMod val="50000"/>
                  </a:schemeClr>
                </a:solidFill>
              </a:rPr>
              <a:t>Investor Guides</a:t>
            </a:r>
          </a:p>
          <a:p>
            <a:pPr marL="285750" indent="-285750">
              <a:lnSpc>
                <a:spcPct val="200000"/>
              </a:lnSpc>
              <a:buFont typeface="Arial" panose="020B0604020202020204" pitchFamily="34" charset="0"/>
              <a:buChar char="•"/>
            </a:pPr>
            <a:r>
              <a:rPr lang="en-US" sz="1800" b="1" dirty="0">
                <a:solidFill>
                  <a:schemeClr val="accent4">
                    <a:lumMod val="50000"/>
                  </a:schemeClr>
                </a:solidFill>
              </a:rPr>
              <a:t>Investment Opportunities Guides</a:t>
            </a:r>
          </a:p>
          <a:p>
            <a:pPr marL="285750" indent="-285750">
              <a:lnSpc>
                <a:spcPct val="200000"/>
              </a:lnSpc>
              <a:buFont typeface="Arial" panose="020B0604020202020204" pitchFamily="34" charset="0"/>
              <a:buChar char="•"/>
            </a:pPr>
            <a:r>
              <a:rPr lang="en-US" sz="1800" b="1" dirty="0">
                <a:solidFill>
                  <a:schemeClr val="accent4">
                    <a:lumMod val="50000"/>
                  </a:schemeClr>
                </a:solidFill>
              </a:rPr>
              <a:t>Value Propositions</a:t>
            </a:r>
          </a:p>
          <a:p>
            <a:pPr marL="285750" indent="-285750">
              <a:lnSpc>
                <a:spcPct val="200000"/>
              </a:lnSpc>
              <a:buFont typeface="Arial" panose="020B0604020202020204" pitchFamily="34" charset="0"/>
              <a:buChar char="•"/>
            </a:pPr>
            <a:r>
              <a:rPr lang="en-US" sz="1800" b="1" dirty="0">
                <a:solidFill>
                  <a:schemeClr val="accent4">
                    <a:lumMod val="50000"/>
                  </a:schemeClr>
                </a:solidFill>
              </a:rPr>
              <a:t>Sector Profiles</a:t>
            </a:r>
          </a:p>
          <a:p>
            <a:pPr marL="285750" indent="-285750">
              <a:lnSpc>
                <a:spcPct val="200000"/>
              </a:lnSpc>
              <a:buFont typeface="Arial" panose="020B0604020202020204" pitchFamily="34" charset="0"/>
              <a:buChar char="•"/>
            </a:pPr>
            <a:r>
              <a:rPr lang="en-US" sz="1800" b="1" dirty="0">
                <a:solidFill>
                  <a:schemeClr val="accent4">
                    <a:lumMod val="50000"/>
                  </a:schemeClr>
                </a:solidFill>
              </a:rPr>
              <a:t>Competitive Analysis of your country</a:t>
            </a:r>
          </a:p>
          <a:p>
            <a:pPr marL="742950" lvl="1" indent="-285750">
              <a:lnSpc>
                <a:spcPct val="200000"/>
              </a:lnSpc>
              <a:buFont typeface="Arial" panose="020B0604020202020204" pitchFamily="34" charset="0"/>
              <a:buChar char="•"/>
            </a:pPr>
            <a:r>
              <a:rPr lang="en-US" b="1" dirty="0">
                <a:solidFill>
                  <a:schemeClr val="accent4">
                    <a:lumMod val="50000"/>
                  </a:schemeClr>
                </a:solidFill>
              </a:rPr>
              <a:t>But you will need a Brand Book, Research Tools like Benchmarking Databases and a database of contacts </a:t>
            </a:r>
          </a:p>
          <a:p>
            <a:pPr marL="285750" indent="-285750">
              <a:lnSpc>
                <a:spcPct val="200000"/>
              </a:lnSpc>
              <a:buFont typeface="Arial" panose="020B0604020202020204" pitchFamily="34" charset="0"/>
              <a:buChar char="•"/>
            </a:pPr>
            <a:endParaRPr lang="en-US" sz="1800" b="1" dirty="0">
              <a:solidFill>
                <a:schemeClr val="accent4">
                  <a:lumMod val="50000"/>
                </a:schemeClr>
              </a:solidFill>
            </a:endParaRPr>
          </a:p>
        </p:txBody>
      </p:sp>
      <p:sp>
        <p:nvSpPr>
          <p:cNvPr id="4" name="Tijdelijke aanduiding voor dianummer 3"/>
          <p:cNvSpPr>
            <a:spLocks noGrp="1"/>
          </p:cNvSpPr>
          <p:nvPr>
            <p:ph type="sldNum" sz="quarter" idx="12"/>
          </p:nvPr>
        </p:nvSpPr>
        <p:spPr>
          <a:xfrm>
            <a:off x="7531523" y="6938910"/>
            <a:ext cx="2352887" cy="402652"/>
          </a:xfrm>
          <a:prstGeom prst="rect">
            <a:avLst/>
          </a:prstGeom>
        </p:spPr>
        <p:txBody>
          <a:bodyPr vert="horz" lIns="100838" tIns="50419" rIns="100838" bIns="50419" rtlCol="0" anchor="ctr"/>
          <a:lstStyle>
            <a:defPPr>
              <a:defRPr lang="en-US"/>
            </a:defPPr>
            <a:lvl1pPr marL="0" algn="r" defTabSz="504200" rtl="0" eaLnBrk="1" latinLnBrk="0" hangingPunct="1">
              <a:defRPr sz="1323" b="0" i="0" kern="1200">
                <a:solidFill>
                  <a:schemeClr val="tx1">
                    <a:tint val="75000"/>
                  </a:schemeClr>
                </a:solidFill>
                <a:latin typeface="Gill Sans"/>
                <a:ea typeface="+mn-ea"/>
                <a:cs typeface="Gill San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a:lstStyle>
          <a:p>
            <a:fld id="{035E877D-2533-7149-8F2E-DB30F7B03207}" type="slidenum">
              <a:rPr lang="en-US" smtClean="0"/>
              <a:pPr/>
              <a:t>24</a:t>
            </a:fld>
            <a:endParaRPr lang="en-US"/>
          </a:p>
        </p:txBody>
      </p:sp>
      <p:sp>
        <p:nvSpPr>
          <p:cNvPr id="5" name="Footer Placeholder 3">
            <a:extLst>
              <a:ext uri="{FF2B5EF4-FFF2-40B4-BE49-F238E27FC236}">
                <a16:creationId xmlns:a16="http://schemas.microsoft.com/office/drawing/2014/main" id="{4E298B53-BB04-20CA-1BF7-A3229D19C57D}"/>
              </a:ext>
            </a:extLst>
          </p:cNvPr>
          <p:cNvSpPr>
            <a:spLocks noGrp="1"/>
          </p:cNvSpPr>
          <p:nvPr>
            <p:ph type="ftr" sz="quarter" idx="5"/>
          </p:nvPr>
        </p:nvSpPr>
        <p:spPr>
          <a:xfrm>
            <a:off x="622300" y="7134225"/>
            <a:ext cx="981075" cy="164465"/>
          </a:xfrm>
        </p:spPr>
        <p:txBody>
          <a:bodyPr/>
          <a:lstStyle/>
          <a:p>
            <a:pPr marL="12700">
              <a:lnSpc>
                <a:spcPct val="100000"/>
              </a:lnSpc>
              <a:spcBef>
                <a:spcPts val="45"/>
              </a:spcBef>
            </a:pPr>
            <a:r>
              <a:rPr lang="de-DE"/>
              <a:t>/Berlin, </a:t>
            </a:r>
            <a:r>
              <a:rPr lang="de-DE" spc="-10"/>
              <a:t>Germany</a:t>
            </a:r>
            <a:endParaRPr lang="de-DE" spc="-10" dirty="0"/>
          </a:p>
        </p:txBody>
      </p:sp>
      <p:sp>
        <p:nvSpPr>
          <p:cNvPr id="6" name="Date Placeholder 4">
            <a:extLst>
              <a:ext uri="{FF2B5EF4-FFF2-40B4-BE49-F238E27FC236}">
                <a16:creationId xmlns:a16="http://schemas.microsoft.com/office/drawing/2014/main" id="{F3EBEC9C-EF37-6258-4109-86D4E954B117}"/>
              </a:ext>
            </a:extLst>
          </p:cNvPr>
          <p:cNvSpPr>
            <a:spLocks noGrp="1"/>
          </p:cNvSpPr>
          <p:nvPr>
            <p:ph type="dt" sz="half" idx="6"/>
          </p:nvPr>
        </p:nvSpPr>
        <p:spPr>
          <a:xfrm>
            <a:off x="7260539" y="7148126"/>
            <a:ext cx="1743761" cy="138499"/>
          </a:xfrm>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Tree>
    <p:extLst>
      <p:ext uri="{BB962C8B-B14F-4D97-AF65-F5344CB8AC3E}">
        <p14:creationId xmlns:p14="http://schemas.microsoft.com/office/powerpoint/2010/main" val="82729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en-US" sz="2200" b="1" dirty="0">
                <a:latin typeface="Poppins" panose="00000500000000000000" pitchFamily="2" charset="0"/>
                <a:cs typeface="Poppins" panose="00000500000000000000" pitchFamily="2" charset="0"/>
              </a:rPr>
              <a:t>EFFECTIVE STRATEGIES &amp; TOOLS - SELECTION</a:t>
            </a:r>
            <a:endParaRPr lang="en-GB" sz="2200" b="1" dirty="0">
              <a:latin typeface="Poppins" panose="00000500000000000000" pitchFamily="2" charset="0"/>
              <a:cs typeface="Poppins" panose="00000500000000000000" pitchFamily="2" charset="0"/>
            </a:endParaRPr>
          </a:p>
        </p:txBody>
      </p:sp>
      <p:graphicFrame>
        <p:nvGraphicFramePr>
          <p:cNvPr id="5" name="Tabel 4"/>
          <p:cNvGraphicFramePr>
            <a:graphicFrameLocks noGrp="1"/>
          </p:cNvGraphicFramePr>
          <p:nvPr>
            <p:extLst>
              <p:ext uri="{D42A27DB-BD31-4B8C-83A1-F6EECF244321}">
                <p14:modId xmlns:p14="http://schemas.microsoft.com/office/powerpoint/2010/main" val="503992755"/>
              </p:ext>
            </p:extLst>
          </p:nvPr>
        </p:nvGraphicFramePr>
        <p:xfrm>
          <a:off x="561913" y="1703745"/>
          <a:ext cx="9329500" cy="4973280"/>
        </p:xfrm>
        <a:graphic>
          <a:graphicData uri="http://schemas.openxmlformats.org/drawingml/2006/table">
            <a:tbl>
              <a:tblPr firstRow="1" bandRow="1">
                <a:tableStyleId>{5C22544A-7EE6-4342-B048-85BDC9FD1C3A}</a:tableStyleId>
              </a:tblPr>
              <a:tblGrid>
                <a:gridCol w="3413187">
                  <a:extLst>
                    <a:ext uri="{9D8B030D-6E8A-4147-A177-3AD203B41FA5}">
                      <a16:colId xmlns:a16="http://schemas.microsoft.com/office/drawing/2014/main" val="20000"/>
                    </a:ext>
                  </a:extLst>
                </a:gridCol>
                <a:gridCol w="2105113">
                  <a:extLst>
                    <a:ext uri="{9D8B030D-6E8A-4147-A177-3AD203B41FA5}">
                      <a16:colId xmlns:a16="http://schemas.microsoft.com/office/drawing/2014/main" val="20001"/>
                    </a:ext>
                  </a:extLst>
                </a:gridCol>
                <a:gridCol w="1270400">
                  <a:extLst>
                    <a:ext uri="{9D8B030D-6E8A-4147-A177-3AD203B41FA5}">
                      <a16:colId xmlns:a16="http://schemas.microsoft.com/office/drawing/2014/main" val="20002"/>
                    </a:ext>
                  </a:extLst>
                </a:gridCol>
                <a:gridCol w="1270400">
                  <a:extLst>
                    <a:ext uri="{9D8B030D-6E8A-4147-A177-3AD203B41FA5}">
                      <a16:colId xmlns:a16="http://schemas.microsoft.com/office/drawing/2014/main" val="20003"/>
                    </a:ext>
                  </a:extLst>
                </a:gridCol>
                <a:gridCol w="1270400">
                  <a:extLst>
                    <a:ext uri="{9D8B030D-6E8A-4147-A177-3AD203B41FA5}">
                      <a16:colId xmlns:a16="http://schemas.microsoft.com/office/drawing/2014/main" val="20004"/>
                    </a:ext>
                  </a:extLst>
                </a:gridCol>
              </a:tblGrid>
              <a:tr h="861151">
                <a:tc>
                  <a:txBody>
                    <a:bodyPr/>
                    <a:lstStyle/>
                    <a:p>
                      <a:endParaRPr lang="en-GB" sz="1600" dirty="0"/>
                    </a:p>
                  </a:txBody>
                  <a:tcPr marL="100838" marR="100838" marT="41668" marB="41668">
                    <a:solidFill>
                      <a:srgbClr val="002060"/>
                    </a:solidFill>
                  </a:tcPr>
                </a:tc>
                <a:tc>
                  <a:txBody>
                    <a:bodyPr/>
                    <a:lstStyle/>
                    <a:p>
                      <a:pPr algn="ctr"/>
                      <a:r>
                        <a:rPr lang="en-GB" sz="1300" dirty="0"/>
                        <a:t>Image Building &amp; Marketing</a:t>
                      </a:r>
                    </a:p>
                  </a:txBody>
                  <a:tcPr marL="100838" marR="100838" marT="41668" marB="41668">
                    <a:solidFill>
                      <a:srgbClr val="002060"/>
                    </a:solidFill>
                  </a:tcPr>
                </a:tc>
                <a:tc>
                  <a:txBody>
                    <a:bodyPr/>
                    <a:lstStyle/>
                    <a:p>
                      <a:pPr algn="ctr"/>
                      <a:r>
                        <a:rPr lang="en-GB" sz="1300" dirty="0"/>
                        <a:t>Lead Generation &amp; Targeting</a:t>
                      </a:r>
                    </a:p>
                  </a:txBody>
                  <a:tcPr marL="100838" marR="100838" marT="41668" marB="41668">
                    <a:solidFill>
                      <a:srgbClr val="002060"/>
                    </a:solidFill>
                  </a:tcPr>
                </a:tc>
                <a:tc>
                  <a:txBody>
                    <a:bodyPr/>
                    <a:lstStyle/>
                    <a:p>
                      <a:pPr algn="ctr"/>
                      <a:r>
                        <a:rPr lang="en-GB" sz="1300" dirty="0"/>
                        <a:t>Investor Servicing &amp; Facilitation</a:t>
                      </a:r>
                    </a:p>
                  </a:txBody>
                  <a:tcPr marL="100838" marR="100838" marT="41668" marB="41668">
                    <a:solidFill>
                      <a:srgbClr val="002060"/>
                    </a:solidFill>
                  </a:tcPr>
                </a:tc>
                <a:tc>
                  <a:txBody>
                    <a:bodyPr/>
                    <a:lstStyle/>
                    <a:p>
                      <a:pPr algn="ctr"/>
                      <a:r>
                        <a:rPr lang="en-GB" sz="1300" dirty="0"/>
                        <a:t>Investor Aftercare &amp; Policy Advocacy </a:t>
                      </a:r>
                    </a:p>
                  </a:txBody>
                  <a:tcPr marL="100838" marR="100838" marT="41668" marB="41668">
                    <a:solidFill>
                      <a:srgbClr val="002060"/>
                    </a:solidFill>
                  </a:tcPr>
                </a:tc>
                <a:extLst>
                  <a:ext uri="{0D108BD9-81ED-4DB2-BD59-A6C34878D82A}">
                    <a16:rowId xmlns:a16="http://schemas.microsoft.com/office/drawing/2014/main" val="10000"/>
                  </a:ext>
                </a:extLst>
              </a:tr>
              <a:tr h="303023">
                <a:tc>
                  <a:txBody>
                    <a:bodyPr/>
                    <a:lstStyle/>
                    <a:p>
                      <a:pPr algn="l"/>
                      <a:r>
                        <a:rPr lang="en-GB" sz="1300" b="1" dirty="0">
                          <a:solidFill>
                            <a:schemeClr val="bg1"/>
                          </a:solidFill>
                        </a:rPr>
                        <a:t>Brand</a:t>
                      </a:r>
                      <a:r>
                        <a:rPr lang="en-GB" sz="1300" b="1" baseline="0" dirty="0">
                          <a:solidFill>
                            <a:schemeClr val="bg1"/>
                          </a:solidFill>
                        </a:rPr>
                        <a:t> Book</a:t>
                      </a:r>
                      <a:endParaRPr lang="en-GB" sz="1300" b="1" dirty="0">
                        <a:solidFill>
                          <a:schemeClr val="bg1"/>
                        </a:solidFill>
                      </a:endParaRP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a:p>
                  </a:txBody>
                  <a:tcPr marL="100838" marR="100838" marT="41668" marB="41668" anchor="ctr"/>
                </a:tc>
                <a:extLst>
                  <a:ext uri="{0D108BD9-81ED-4DB2-BD59-A6C34878D82A}">
                    <a16:rowId xmlns:a16="http://schemas.microsoft.com/office/drawing/2014/main" val="10001"/>
                  </a:ext>
                </a:extLst>
              </a:tr>
              <a:tr h="461188">
                <a:tc>
                  <a:txBody>
                    <a:bodyPr/>
                    <a:lstStyle/>
                    <a:p>
                      <a:pPr algn="l"/>
                      <a:r>
                        <a:rPr lang="en-GB" sz="1300" b="1" dirty="0">
                          <a:solidFill>
                            <a:schemeClr val="bg1"/>
                          </a:solidFill>
                        </a:rPr>
                        <a:t>Competitiveness</a:t>
                      </a:r>
                      <a:r>
                        <a:rPr lang="en-GB" sz="1300" b="1" baseline="0" dirty="0">
                          <a:solidFill>
                            <a:schemeClr val="bg1"/>
                          </a:solidFill>
                        </a:rPr>
                        <a:t> Benchmarks &amp; Analyses</a:t>
                      </a:r>
                      <a:endParaRPr lang="en-GB" sz="1300" b="1" dirty="0">
                        <a:solidFill>
                          <a:schemeClr val="bg1"/>
                        </a:solidFill>
                      </a:endParaRP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2"/>
                  </a:ext>
                </a:extLst>
              </a:tr>
              <a:tr h="3030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dirty="0">
                          <a:solidFill>
                            <a:schemeClr val="bg1"/>
                          </a:solidFill>
                        </a:rPr>
                        <a:t>Local Value Proposition</a:t>
                      </a: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3"/>
                  </a:ext>
                </a:extLst>
              </a:tr>
              <a:tr h="303023">
                <a:tc>
                  <a:txBody>
                    <a:bodyPr/>
                    <a:lstStyle/>
                    <a:p>
                      <a:pPr algn="l"/>
                      <a:r>
                        <a:rPr lang="en-GB" sz="1300" b="1" dirty="0">
                          <a:solidFill>
                            <a:schemeClr val="bg1"/>
                          </a:solidFill>
                        </a:rPr>
                        <a:t>Website &amp; Social Media</a:t>
                      </a: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4"/>
                  </a:ext>
                </a:extLst>
              </a:tr>
              <a:tr h="303023">
                <a:tc>
                  <a:txBody>
                    <a:bodyPr/>
                    <a:lstStyle/>
                    <a:p>
                      <a:pPr algn="l"/>
                      <a:r>
                        <a:rPr lang="en-GB" sz="1300" b="1" dirty="0">
                          <a:solidFill>
                            <a:schemeClr val="bg1"/>
                          </a:solidFill>
                        </a:rPr>
                        <a:t>FDI</a:t>
                      </a:r>
                      <a:r>
                        <a:rPr lang="en-GB" sz="1300" b="1" baseline="0" dirty="0">
                          <a:solidFill>
                            <a:schemeClr val="bg1"/>
                          </a:solidFill>
                        </a:rPr>
                        <a:t> Benchmarks &amp; Analyses</a:t>
                      </a:r>
                      <a:endParaRPr lang="en-GB" sz="1300" b="1" dirty="0">
                        <a:solidFill>
                          <a:schemeClr val="bg1"/>
                        </a:solidFill>
                      </a:endParaRPr>
                    </a:p>
                  </a:txBody>
                  <a:tcPr marL="100838" marR="100838" marT="41668" marB="41668" anchor="ctr">
                    <a:solidFill>
                      <a:srgbClr val="002060"/>
                    </a:solidFill>
                  </a:tcPr>
                </a:tc>
                <a:tc>
                  <a:txBody>
                    <a:bodyPr/>
                    <a:lstStyle/>
                    <a:p>
                      <a:pPr algn="ctr"/>
                      <a:endParaRPr lang="en-GB" sz="1300" dirty="0"/>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5"/>
                  </a:ext>
                </a:extLst>
              </a:tr>
              <a:tr h="303023">
                <a:tc>
                  <a:txBody>
                    <a:bodyPr/>
                    <a:lstStyle/>
                    <a:p>
                      <a:pPr algn="l"/>
                      <a:r>
                        <a:rPr lang="en-GB" sz="1300" b="1" dirty="0">
                          <a:solidFill>
                            <a:schemeClr val="bg1"/>
                          </a:solidFill>
                        </a:rPr>
                        <a:t>Country Profiles</a:t>
                      </a:r>
                    </a:p>
                  </a:txBody>
                  <a:tcPr marL="100838" marR="100838" marT="41668" marB="41668" anchor="ctr">
                    <a:solidFill>
                      <a:srgbClr val="002060"/>
                    </a:solidFill>
                  </a:tcPr>
                </a:tc>
                <a:tc>
                  <a:txBody>
                    <a:bodyPr/>
                    <a:lstStyle/>
                    <a:p>
                      <a:pPr algn="ctr"/>
                      <a:endParaRPr lang="en-GB" sz="1300" dirty="0"/>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6"/>
                  </a:ext>
                </a:extLst>
              </a:tr>
              <a:tr h="3030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dirty="0">
                          <a:solidFill>
                            <a:schemeClr val="bg1"/>
                          </a:solidFill>
                        </a:rPr>
                        <a:t>Sector Profiles</a:t>
                      </a:r>
                    </a:p>
                  </a:txBody>
                  <a:tcPr marL="100838" marR="100838" marT="41668" marB="41668" anchor="ctr">
                    <a:solidFill>
                      <a:srgbClr val="002060"/>
                    </a:solidFill>
                  </a:tcPr>
                </a:tc>
                <a:tc>
                  <a:txBody>
                    <a:bodyPr/>
                    <a:lstStyle/>
                    <a:p>
                      <a:pPr algn="ctr"/>
                      <a:endParaRPr lang="en-GB" sz="1300" dirty="0"/>
                    </a:p>
                  </a:txBody>
                  <a:tcPr marL="100838" marR="100838" marT="41668" marB="4166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7"/>
                  </a:ext>
                </a:extLst>
              </a:tr>
              <a:tr h="3030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dirty="0">
                          <a:solidFill>
                            <a:schemeClr val="bg1"/>
                          </a:solidFill>
                        </a:rPr>
                        <a:t>Investment Opportunities Booklet</a:t>
                      </a:r>
                    </a:p>
                  </a:txBody>
                  <a:tcPr marL="100838" marR="100838" marT="41668" marB="41668" anchor="ctr">
                    <a:solidFill>
                      <a:srgbClr val="002060"/>
                    </a:solidFill>
                  </a:tcPr>
                </a:tc>
                <a:tc>
                  <a:txBody>
                    <a:bodyPr/>
                    <a:lstStyle/>
                    <a:p>
                      <a:pPr algn="ctr"/>
                      <a:endParaRPr lang="en-GB" sz="1300"/>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endParaRPr lang="en-GB" sz="1300" dirty="0"/>
                    </a:p>
                  </a:txBody>
                  <a:tcPr marL="100838" marR="100838" marT="41668" marB="41668" anchor="ctr"/>
                </a:tc>
                <a:tc>
                  <a:txBody>
                    <a:bodyPr/>
                    <a:lstStyle/>
                    <a:p>
                      <a:pPr algn="ctr"/>
                      <a:endParaRPr lang="en-GB" sz="1300" dirty="0"/>
                    </a:p>
                  </a:txBody>
                  <a:tcPr marL="100838" marR="100838" marT="41668" marB="41668" anchor="ctr"/>
                </a:tc>
                <a:extLst>
                  <a:ext uri="{0D108BD9-81ED-4DB2-BD59-A6C34878D82A}">
                    <a16:rowId xmlns:a16="http://schemas.microsoft.com/office/drawing/2014/main" val="10008"/>
                  </a:ext>
                </a:extLst>
              </a:tr>
              <a:tr h="3030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1" dirty="0">
                          <a:solidFill>
                            <a:schemeClr val="bg1"/>
                          </a:solidFill>
                        </a:rPr>
                        <a:t>Investor Guide</a:t>
                      </a:r>
                    </a:p>
                  </a:txBody>
                  <a:tcPr marL="100838" marR="100838" marT="41668" marB="41668" anchor="ctr">
                    <a:solidFill>
                      <a:srgbClr val="002060"/>
                    </a:solidFill>
                  </a:tcPr>
                </a:tc>
                <a:tc>
                  <a:txBody>
                    <a:bodyPr/>
                    <a:lstStyle/>
                    <a:p>
                      <a:pPr algn="ctr"/>
                      <a:endParaRPr lang="en-GB" sz="1300"/>
                    </a:p>
                  </a:txBody>
                  <a:tcPr marL="100838" marR="100838" marT="41668" marB="41668" anchor="ctr"/>
                </a:tc>
                <a:tc>
                  <a:txBody>
                    <a:bodyPr/>
                    <a:lstStyle/>
                    <a:p>
                      <a:pPr algn="ctr"/>
                      <a:endParaRPr lang="en-GB" sz="1300"/>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extLst>
                  <a:ext uri="{0D108BD9-81ED-4DB2-BD59-A6C34878D82A}">
                    <a16:rowId xmlns:a16="http://schemas.microsoft.com/office/drawing/2014/main" val="10009"/>
                  </a:ext>
                </a:extLst>
              </a:tr>
              <a:tr h="303023">
                <a:tc>
                  <a:txBody>
                    <a:bodyPr/>
                    <a:lstStyle/>
                    <a:p>
                      <a:pPr algn="l"/>
                      <a:r>
                        <a:rPr lang="en-GB" sz="1300" b="1" dirty="0">
                          <a:solidFill>
                            <a:schemeClr val="bg1"/>
                          </a:solidFill>
                        </a:rPr>
                        <a:t>Public Databases</a:t>
                      </a: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extLst>
                  <a:ext uri="{0D108BD9-81ED-4DB2-BD59-A6C34878D82A}">
                    <a16:rowId xmlns:a16="http://schemas.microsoft.com/office/drawing/2014/main" val="10010"/>
                  </a:ext>
                </a:extLst>
              </a:tr>
              <a:tr h="303023">
                <a:tc>
                  <a:txBody>
                    <a:bodyPr/>
                    <a:lstStyle/>
                    <a:p>
                      <a:pPr algn="l"/>
                      <a:r>
                        <a:rPr lang="en-GB" sz="1300" b="1" dirty="0">
                          <a:solidFill>
                            <a:schemeClr val="bg1"/>
                          </a:solidFill>
                        </a:rPr>
                        <a:t>Paid</a:t>
                      </a:r>
                      <a:r>
                        <a:rPr lang="en-GB" sz="1300" b="1" baseline="0" dirty="0">
                          <a:solidFill>
                            <a:schemeClr val="bg1"/>
                          </a:solidFill>
                        </a:rPr>
                        <a:t> Databases</a:t>
                      </a:r>
                      <a:endParaRPr lang="en-GB" sz="1300" b="1" dirty="0">
                        <a:solidFill>
                          <a:schemeClr val="bg1"/>
                        </a:solidFill>
                      </a:endParaRP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extLst>
                  <a:ext uri="{0D108BD9-81ED-4DB2-BD59-A6C34878D82A}">
                    <a16:rowId xmlns:a16="http://schemas.microsoft.com/office/drawing/2014/main" val="10011"/>
                  </a:ext>
                </a:extLst>
              </a:tr>
              <a:tr h="303023">
                <a:tc>
                  <a:txBody>
                    <a:bodyPr/>
                    <a:lstStyle/>
                    <a:p>
                      <a:pPr algn="l"/>
                      <a:r>
                        <a:rPr lang="en-GB" sz="1300" b="1" dirty="0">
                          <a:solidFill>
                            <a:schemeClr val="bg1"/>
                          </a:solidFill>
                        </a:rPr>
                        <a:t>CRM System</a:t>
                      </a:r>
                    </a:p>
                  </a:txBody>
                  <a:tcPr marL="100838" marR="100838" marT="41668" marB="41668" anchor="ctr">
                    <a:solidFill>
                      <a:srgbClr val="002060"/>
                    </a:solidFill>
                  </a:tcPr>
                </a:tc>
                <a:tc>
                  <a:txBody>
                    <a:bodyPr/>
                    <a:lstStyle/>
                    <a:p>
                      <a:pPr algn="ctr"/>
                      <a:endParaRPr lang="en-GB" sz="1300" dirty="0"/>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extLst>
                  <a:ext uri="{0D108BD9-81ED-4DB2-BD59-A6C34878D82A}">
                    <a16:rowId xmlns:a16="http://schemas.microsoft.com/office/drawing/2014/main" val="10012"/>
                  </a:ext>
                </a:extLst>
              </a:tr>
              <a:tr h="303023">
                <a:tc>
                  <a:txBody>
                    <a:bodyPr/>
                    <a:lstStyle/>
                    <a:p>
                      <a:pPr algn="l"/>
                      <a:r>
                        <a:rPr lang="en-GB" sz="1300" b="1" dirty="0">
                          <a:solidFill>
                            <a:schemeClr val="bg1"/>
                          </a:solidFill>
                        </a:rPr>
                        <a:t>Training Needs Assessment &amp; Program</a:t>
                      </a:r>
                    </a:p>
                  </a:txBody>
                  <a:tcPr marL="100838" marR="100838" marT="41668" marB="41668" anchor="ctr">
                    <a:solidFill>
                      <a:srgbClr val="002060"/>
                    </a:solidFill>
                  </a:tcP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tc>
                  <a:txBody>
                    <a:bodyPr/>
                    <a:lstStyle/>
                    <a:p>
                      <a:pPr algn="ctr"/>
                      <a:r>
                        <a:rPr lang="en-GB" sz="1300" dirty="0"/>
                        <a:t>X</a:t>
                      </a:r>
                    </a:p>
                  </a:txBody>
                  <a:tcPr marL="100838" marR="100838" marT="41668" marB="41668" anchor="ctr"/>
                </a:tc>
                <a:extLst>
                  <a:ext uri="{0D108BD9-81ED-4DB2-BD59-A6C34878D82A}">
                    <a16:rowId xmlns:a16="http://schemas.microsoft.com/office/drawing/2014/main" val="10013"/>
                  </a:ext>
                </a:extLst>
              </a:tr>
            </a:tbl>
          </a:graphicData>
        </a:graphic>
      </p:graphicFrame>
      <p:sp>
        <p:nvSpPr>
          <p:cNvPr id="2" name="Footer Placeholder 3">
            <a:extLst>
              <a:ext uri="{FF2B5EF4-FFF2-40B4-BE49-F238E27FC236}">
                <a16:creationId xmlns:a16="http://schemas.microsoft.com/office/drawing/2014/main" id="{C8E68670-5DF6-E434-4BE6-EBA1AE27380D}"/>
              </a:ext>
            </a:extLst>
          </p:cNvPr>
          <p:cNvSpPr>
            <a:spLocks noGrp="1"/>
          </p:cNvSpPr>
          <p:nvPr>
            <p:ph type="ftr" sz="quarter" idx="5"/>
          </p:nvPr>
        </p:nvSpPr>
        <p:spPr>
          <a:xfrm>
            <a:off x="622300" y="7134225"/>
            <a:ext cx="981075" cy="164465"/>
          </a:xfrm>
        </p:spPr>
        <p:txBody>
          <a:bodyPr/>
          <a:lstStyle/>
          <a:p>
            <a:pPr marL="12700">
              <a:lnSpc>
                <a:spcPct val="100000"/>
              </a:lnSpc>
              <a:spcBef>
                <a:spcPts val="45"/>
              </a:spcBef>
            </a:pPr>
            <a:r>
              <a:rPr lang="de-DE"/>
              <a:t>/Berlin, </a:t>
            </a:r>
            <a:r>
              <a:rPr lang="de-DE" spc="-10"/>
              <a:t>Germany</a:t>
            </a:r>
            <a:endParaRPr lang="de-DE" spc="-10" dirty="0"/>
          </a:p>
        </p:txBody>
      </p:sp>
      <p:sp>
        <p:nvSpPr>
          <p:cNvPr id="3" name="Date Placeholder 4">
            <a:extLst>
              <a:ext uri="{FF2B5EF4-FFF2-40B4-BE49-F238E27FC236}">
                <a16:creationId xmlns:a16="http://schemas.microsoft.com/office/drawing/2014/main" id="{4F77A20C-84FF-8732-A51F-A9DB113E8FDA}"/>
              </a:ext>
            </a:extLst>
          </p:cNvPr>
          <p:cNvSpPr>
            <a:spLocks noGrp="1"/>
          </p:cNvSpPr>
          <p:nvPr>
            <p:ph type="dt" sz="half" idx="6"/>
          </p:nvPr>
        </p:nvSpPr>
        <p:spPr>
          <a:xfrm>
            <a:off x="7260539" y="7148126"/>
            <a:ext cx="1743761" cy="138499"/>
          </a:xfrm>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Tree>
    <p:extLst>
      <p:ext uri="{BB962C8B-B14F-4D97-AF65-F5344CB8AC3E}">
        <p14:creationId xmlns:p14="http://schemas.microsoft.com/office/powerpoint/2010/main" val="427344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330E-CA37-4A57-85AE-6B0A2CAC84AC}"/>
              </a:ext>
            </a:extLst>
          </p:cNvPr>
          <p:cNvSpPr>
            <a:spLocks noGrp="1"/>
          </p:cNvSpPr>
          <p:nvPr>
            <p:ph type="title"/>
          </p:nvPr>
        </p:nvSpPr>
        <p:spPr>
          <a:xfrm>
            <a:off x="438198" y="455932"/>
            <a:ext cx="8697277" cy="338554"/>
          </a:xfrm>
        </p:spPr>
        <p:txBody>
          <a:bodyPr/>
          <a:lstStyle/>
          <a:p>
            <a:r>
              <a:rPr lang="en-US" sz="2200" b="1" dirty="0">
                <a:solidFill>
                  <a:schemeClr val="accent4">
                    <a:lumMod val="50000"/>
                  </a:schemeClr>
                </a:solidFill>
                <a:latin typeface="Poppins" panose="00000500000000000000" pitchFamily="2" charset="0"/>
                <a:cs typeface="Poppins" panose="00000500000000000000" pitchFamily="2" charset="0"/>
              </a:rPr>
              <a:t>Digital tools for investment promotion and facilitation</a:t>
            </a:r>
          </a:p>
        </p:txBody>
      </p:sp>
      <p:sp>
        <p:nvSpPr>
          <p:cNvPr id="13" name="Content Placeholder 2">
            <a:extLst>
              <a:ext uri="{FF2B5EF4-FFF2-40B4-BE49-F238E27FC236}">
                <a16:creationId xmlns:a16="http://schemas.microsoft.com/office/drawing/2014/main" id="{51685855-35CD-B742-BEAA-6D61661CD2CB}"/>
              </a:ext>
            </a:extLst>
          </p:cNvPr>
          <p:cNvSpPr>
            <a:spLocks noGrp="1"/>
          </p:cNvSpPr>
          <p:nvPr>
            <p:ph idx="4294967295"/>
          </p:nvPr>
        </p:nvSpPr>
        <p:spPr>
          <a:xfrm>
            <a:off x="567399" y="1343025"/>
            <a:ext cx="8697278" cy="3748162"/>
          </a:xfrm>
        </p:spPr>
        <p:txBody>
          <a:bodyPr>
            <a:noAutofit/>
          </a:bodyPr>
          <a:lstStyle/>
          <a:p>
            <a:r>
              <a:rPr lang="en-US" sz="1800" dirty="0">
                <a:solidFill>
                  <a:schemeClr val="accent4">
                    <a:lumMod val="50000"/>
                  </a:schemeClr>
                </a:solidFill>
              </a:rPr>
              <a:t>IPAs are using three types of digital economy applications to promote and facilitate investments:</a:t>
            </a:r>
          </a:p>
          <a:p>
            <a:pPr marL="457200" indent="-457200">
              <a:lnSpc>
                <a:spcPct val="150000"/>
              </a:lnSpc>
              <a:buFont typeface="+mj-lt"/>
              <a:buAutoNum type="arabicParenBoth"/>
            </a:pPr>
            <a:endParaRPr lang="en-US" sz="1800" dirty="0">
              <a:solidFill>
                <a:schemeClr val="accent4">
                  <a:lumMod val="50000"/>
                </a:schemeClr>
              </a:solidFill>
            </a:endParaRPr>
          </a:p>
          <a:p>
            <a:pPr marL="457200" indent="-457200">
              <a:lnSpc>
                <a:spcPct val="150000"/>
              </a:lnSpc>
              <a:buFont typeface="+mj-lt"/>
              <a:buAutoNum type="arabicParenBoth"/>
            </a:pPr>
            <a:r>
              <a:rPr lang="en-US" sz="1800" i="1" dirty="0">
                <a:solidFill>
                  <a:schemeClr val="accent4">
                    <a:lumMod val="50000"/>
                  </a:schemeClr>
                </a:solidFill>
              </a:rPr>
              <a:t>Websites:</a:t>
            </a:r>
            <a:r>
              <a:rPr lang="en-US" sz="1800" dirty="0">
                <a:solidFill>
                  <a:schemeClr val="accent4">
                    <a:lumMod val="50000"/>
                  </a:schemeClr>
                </a:solidFill>
              </a:rPr>
              <a:t> include key features, local economic data, and testimonials. Often used as a matchmaking platform.  </a:t>
            </a:r>
          </a:p>
          <a:p>
            <a:pPr marL="457200" indent="-457200">
              <a:lnSpc>
                <a:spcPct val="150000"/>
              </a:lnSpc>
              <a:buFont typeface="+mj-lt"/>
              <a:buAutoNum type="arabicParenBoth"/>
            </a:pPr>
            <a:endParaRPr lang="en-US" sz="1800" dirty="0">
              <a:solidFill>
                <a:schemeClr val="accent4">
                  <a:lumMod val="50000"/>
                </a:schemeClr>
              </a:solidFill>
            </a:endParaRPr>
          </a:p>
          <a:p>
            <a:pPr marL="457200" indent="-457200">
              <a:lnSpc>
                <a:spcPct val="150000"/>
              </a:lnSpc>
              <a:buFont typeface="+mj-lt"/>
              <a:buAutoNum type="arabicParenBoth"/>
            </a:pPr>
            <a:r>
              <a:rPr lang="en-US" sz="1800" i="1" dirty="0">
                <a:solidFill>
                  <a:schemeClr val="accent4">
                    <a:lumMod val="50000"/>
                  </a:schemeClr>
                </a:solidFill>
              </a:rPr>
              <a:t>Social Media: </a:t>
            </a:r>
            <a:r>
              <a:rPr lang="en-US" sz="1800" dirty="0">
                <a:solidFill>
                  <a:schemeClr val="accent4">
                    <a:lumMod val="50000"/>
                  </a:schemeClr>
                </a:solidFill>
              </a:rPr>
              <a:t>LinkedIn for investor identification and gathering intelligence; Facebook, Instagram, and YouTube to advertise host location; SMS and WhatsApp for investor queries.  </a:t>
            </a:r>
          </a:p>
          <a:p>
            <a:pPr marL="457200" indent="-457200">
              <a:lnSpc>
                <a:spcPct val="150000"/>
              </a:lnSpc>
              <a:buFont typeface="+mj-lt"/>
              <a:buAutoNum type="arabicParenBoth"/>
            </a:pPr>
            <a:endParaRPr lang="en-US" sz="1800" dirty="0">
              <a:solidFill>
                <a:schemeClr val="accent4">
                  <a:lumMod val="50000"/>
                </a:schemeClr>
              </a:solidFill>
            </a:endParaRPr>
          </a:p>
          <a:p>
            <a:pPr marL="457200" indent="-457200">
              <a:lnSpc>
                <a:spcPct val="150000"/>
              </a:lnSpc>
              <a:buFont typeface="+mj-lt"/>
              <a:buAutoNum type="arabicParenBoth"/>
            </a:pPr>
            <a:r>
              <a:rPr lang="en-US" sz="1800" i="1" dirty="0">
                <a:solidFill>
                  <a:schemeClr val="accent4">
                    <a:lumMod val="50000"/>
                  </a:schemeClr>
                </a:solidFill>
              </a:rPr>
              <a:t>Video Conferencing: </a:t>
            </a:r>
            <a:r>
              <a:rPr lang="en-US" sz="1800" dirty="0">
                <a:solidFill>
                  <a:schemeClr val="accent4">
                    <a:lumMod val="50000"/>
                  </a:schemeClr>
                </a:solidFill>
              </a:rPr>
              <a:t>used to remotely pitch their countries to foreign audiences, showcase investment locations, and answer queries from interested parties. </a:t>
            </a:r>
          </a:p>
          <a:p>
            <a:endParaRPr lang="en-US" sz="1800" dirty="0">
              <a:solidFill>
                <a:schemeClr val="accent4">
                  <a:lumMod val="50000"/>
                </a:schemeClr>
              </a:solidFill>
            </a:endParaRPr>
          </a:p>
        </p:txBody>
      </p:sp>
      <p:sp>
        <p:nvSpPr>
          <p:cNvPr id="3" name="Footer Placeholder 3">
            <a:extLst>
              <a:ext uri="{FF2B5EF4-FFF2-40B4-BE49-F238E27FC236}">
                <a16:creationId xmlns:a16="http://schemas.microsoft.com/office/drawing/2014/main" id="{3774E3B2-2936-C7DA-EDEB-504EC447DB98}"/>
              </a:ext>
            </a:extLst>
          </p:cNvPr>
          <p:cNvSpPr>
            <a:spLocks noGrp="1"/>
          </p:cNvSpPr>
          <p:nvPr>
            <p:ph type="ftr" sz="quarter" idx="5"/>
          </p:nvPr>
        </p:nvSpPr>
        <p:spPr>
          <a:xfrm>
            <a:off x="622300" y="7134225"/>
            <a:ext cx="981075" cy="164465"/>
          </a:xfrm>
        </p:spPr>
        <p:txBody>
          <a:bodyPr/>
          <a:lstStyle/>
          <a:p>
            <a:pPr marL="12700">
              <a:lnSpc>
                <a:spcPct val="100000"/>
              </a:lnSpc>
              <a:spcBef>
                <a:spcPts val="45"/>
              </a:spcBef>
            </a:pPr>
            <a:r>
              <a:rPr lang="de-DE"/>
              <a:t>/Berlin, </a:t>
            </a:r>
            <a:r>
              <a:rPr lang="de-DE" spc="-10"/>
              <a:t>Germany</a:t>
            </a:r>
            <a:endParaRPr lang="de-DE" spc="-10" dirty="0"/>
          </a:p>
        </p:txBody>
      </p:sp>
      <p:sp>
        <p:nvSpPr>
          <p:cNvPr id="4" name="Date Placeholder 4">
            <a:extLst>
              <a:ext uri="{FF2B5EF4-FFF2-40B4-BE49-F238E27FC236}">
                <a16:creationId xmlns:a16="http://schemas.microsoft.com/office/drawing/2014/main" id="{97630E29-4277-75AA-4218-70963B75782B}"/>
              </a:ext>
            </a:extLst>
          </p:cNvPr>
          <p:cNvSpPr>
            <a:spLocks noGrp="1"/>
          </p:cNvSpPr>
          <p:nvPr>
            <p:ph type="dt" sz="half" idx="6"/>
          </p:nvPr>
        </p:nvSpPr>
        <p:spPr>
          <a:xfrm>
            <a:off x="7260539" y="7148126"/>
            <a:ext cx="1743761" cy="138499"/>
          </a:xfrm>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Tree>
    <p:extLst>
      <p:ext uri="{BB962C8B-B14F-4D97-AF65-F5344CB8AC3E}">
        <p14:creationId xmlns:p14="http://schemas.microsoft.com/office/powerpoint/2010/main" val="203993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41B268-59DD-B54F-BD02-E0D5E563BF4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0523" y="0"/>
            <a:ext cx="10693400" cy="7591424"/>
          </a:xfrm>
          <a:noFill/>
        </p:spPr>
      </p:pic>
      <p:sp>
        <p:nvSpPr>
          <p:cNvPr id="2" name="Rectangle 1"/>
          <p:cNvSpPr/>
          <p:nvPr/>
        </p:nvSpPr>
        <p:spPr>
          <a:xfrm>
            <a:off x="10523" y="-14287"/>
            <a:ext cx="10693400" cy="7591423"/>
          </a:xfrm>
          <a:prstGeom prst="rect">
            <a:avLst/>
          </a:prstGeom>
          <a:gradFill flip="none" rotWithShape="0">
            <a:gsLst>
              <a:gs pos="0">
                <a:srgbClr val="000000">
                  <a:alpha val="0"/>
                </a:srgbClr>
              </a:gs>
              <a:gs pos="100000">
                <a:srgbClr val="3B1F4D">
                  <a:alpha val="63000"/>
                </a:srgbClr>
              </a:gs>
            </a:gsLst>
            <a:lin ang="37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134" rtl="0"/>
            <a:r>
              <a:rPr lang="en-US" sz="4000" b="1" kern="1200" dirty="0">
                <a:solidFill>
                  <a:srgbClr val="FFFFFF"/>
                </a:solidFill>
                <a:latin typeface="Lato Light"/>
              </a:rPr>
              <a:t>Investment Promotion 4.0</a:t>
            </a:r>
            <a:endParaRPr lang="en-US" sz="4000" kern="1200" dirty="0">
              <a:solidFill>
                <a:srgbClr val="FFFFFF"/>
              </a:solidFill>
              <a:latin typeface="Lato Light"/>
            </a:endParaRPr>
          </a:p>
        </p:txBody>
      </p:sp>
      <p:grpSp>
        <p:nvGrpSpPr>
          <p:cNvPr id="10" name="Group 9"/>
          <p:cNvGrpSpPr/>
          <p:nvPr/>
        </p:nvGrpSpPr>
        <p:grpSpPr>
          <a:xfrm rot="10800000">
            <a:off x="8512462" y="2381209"/>
            <a:ext cx="709176" cy="2449463"/>
            <a:chOff x="19021815" y="4800600"/>
            <a:chExt cx="1616703" cy="4797700"/>
          </a:xfrm>
        </p:grpSpPr>
        <p:grpSp>
          <p:nvGrpSpPr>
            <p:cNvPr id="9" name="Group 8"/>
            <p:cNvGrpSpPr/>
            <p:nvPr/>
          </p:nvGrpSpPr>
          <p:grpSpPr>
            <a:xfrm>
              <a:off x="19021815" y="4800600"/>
              <a:ext cx="1616703" cy="1600200"/>
              <a:chOff x="3053268" y="4800600"/>
              <a:chExt cx="1616703" cy="1600200"/>
            </a:xfrm>
          </p:grpSpPr>
          <p:cxnSp>
            <p:nvCxnSpPr>
              <p:cNvPr id="53" name="Straight Connector 52"/>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16200000">
              <a:off x="19021815" y="7989849"/>
              <a:ext cx="1616703" cy="1600200"/>
              <a:chOff x="3053268" y="4800600"/>
              <a:chExt cx="1616703" cy="1600200"/>
            </a:xfrm>
          </p:grpSpPr>
          <p:cxnSp>
            <p:nvCxnSpPr>
              <p:cNvPr id="62" name="Straight Connector 61"/>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1486757" y="2381209"/>
            <a:ext cx="709176" cy="701937"/>
            <a:chOff x="3053268" y="4800600"/>
            <a:chExt cx="1616703" cy="1600200"/>
          </a:xfrm>
        </p:grpSpPr>
        <p:cxnSp>
          <p:nvCxnSpPr>
            <p:cNvPr id="65" name="Straight Connector 64"/>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16200000">
            <a:off x="1482587" y="4125116"/>
            <a:ext cx="709176" cy="701937"/>
            <a:chOff x="3053268" y="4800600"/>
            <a:chExt cx="1616703" cy="1600200"/>
          </a:xfrm>
        </p:grpSpPr>
        <p:cxnSp>
          <p:nvCxnSpPr>
            <p:cNvPr id="68" name="Straight Connector 67"/>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EDF71765-4BFD-4B4F-A7EB-4D71D2C990A1}"/>
              </a:ext>
            </a:extLst>
          </p:cNvPr>
          <p:cNvSpPr>
            <a:spLocks noChangeArrowheads="1"/>
          </p:cNvSpPr>
          <p:nvPr/>
        </p:nvSpPr>
        <p:spPr bwMode="auto">
          <a:xfrm>
            <a:off x="6558008" y="173457"/>
            <a:ext cx="78069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6999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7F8E-4929-4C46-8033-A7A2842EE8C0}"/>
              </a:ext>
            </a:extLst>
          </p:cNvPr>
          <p:cNvSpPr>
            <a:spLocks noGrp="1"/>
          </p:cNvSpPr>
          <p:nvPr>
            <p:ph type="title"/>
          </p:nvPr>
        </p:nvSpPr>
        <p:spPr>
          <a:xfrm>
            <a:off x="438199" y="455932"/>
            <a:ext cx="7653656" cy="338554"/>
          </a:xfrm>
        </p:spPr>
        <p:txBody>
          <a:bodyPr/>
          <a:lstStyle/>
          <a:p>
            <a:r>
              <a:rPr lang="en-US" sz="2200" b="1" dirty="0">
                <a:solidFill>
                  <a:srgbClr val="002060"/>
                </a:solidFill>
                <a:latin typeface="Poppins" panose="00000500000000000000" pitchFamily="2" charset="0"/>
                <a:cs typeface="Poppins" panose="00000500000000000000" pitchFamily="2" charset="0"/>
              </a:rPr>
              <a:t>Social media and IPAs: 2020 survey</a:t>
            </a:r>
          </a:p>
        </p:txBody>
      </p:sp>
      <p:pic>
        <p:nvPicPr>
          <p:cNvPr id="3" name="Picture 2">
            <a:extLst>
              <a:ext uri="{FF2B5EF4-FFF2-40B4-BE49-F238E27FC236}">
                <a16:creationId xmlns:a16="http://schemas.microsoft.com/office/drawing/2014/main" id="{E72E6D3B-15D8-465C-AA8A-543873DFECBA}"/>
              </a:ext>
            </a:extLst>
          </p:cNvPr>
          <p:cNvPicPr/>
          <p:nvPr/>
        </p:nvPicPr>
        <p:blipFill>
          <a:blip r:embed="rId2"/>
          <a:stretch>
            <a:fillRect/>
          </a:stretch>
        </p:blipFill>
        <p:spPr>
          <a:xfrm>
            <a:off x="815992" y="1743657"/>
            <a:ext cx="8364652" cy="4684765"/>
          </a:xfrm>
          <a:prstGeom prst="rect">
            <a:avLst/>
          </a:prstGeom>
          <a:solidFill>
            <a:schemeClr val="tx2">
              <a:lumMod val="75000"/>
            </a:schemeClr>
          </a:solidFill>
        </p:spPr>
      </p:pic>
      <p:sp>
        <p:nvSpPr>
          <p:cNvPr id="5" name="Footer Placeholder 3">
            <a:extLst>
              <a:ext uri="{FF2B5EF4-FFF2-40B4-BE49-F238E27FC236}">
                <a16:creationId xmlns:a16="http://schemas.microsoft.com/office/drawing/2014/main" id="{F4083389-4BEC-7EA8-1D4B-2C2F4ACEAEFC}"/>
              </a:ext>
            </a:extLst>
          </p:cNvPr>
          <p:cNvSpPr>
            <a:spLocks noGrp="1"/>
          </p:cNvSpPr>
          <p:nvPr>
            <p:ph type="ftr" sz="quarter" idx="5"/>
          </p:nvPr>
        </p:nvSpPr>
        <p:spPr>
          <a:xfrm>
            <a:off x="622300" y="7134225"/>
            <a:ext cx="981075" cy="164465"/>
          </a:xfrm>
        </p:spPr>
        <p:txBody>
          <a:bodyPr/>
          <a:lstStyle/>
          <a:p>
            <a:pPr marL="12700">
              <a:lnSpc>
                <a:spcPct val="100000"/>
              </a:lnSpc>
              <a:spcBef>
                <a:spcPts val="45"/>
              </a:spcBef>
            </a:pPr>
            <a:r>
              <a:rPr lang="de-DE"/>
              <a:t>/Berlin, </a:t>
            </a:r>
            <a:r>
              <a:rPr lang="de-DE" spc="-10"/>
              <a:t>Germany</a:t>
            </a:r>
            <a:endParaRPr lang="de-DE" spc="-10" dirty="0"/>
          </a:p>
        </p:txBody>
      </p:sp>
      <p:sp>
        <p:nvSpPr>
          <p:cNvPr id="6" name="Date Placeholder 4">
            <a:extLst>
              <a:ext uri="{FF2B5EF4-FFF2-40B4-BE49-F238E27FC236}">
                <a16:creationId xmlns:a16="http://schemas.microsoft.com/office/drawing/2014/main" id="{8C570F98-A6D0-7E85-D4A6-8E9D1DE61A55}"/>
              </a:ext>
            </a:extLst>
          </p:cNvPr>
          <p:cNvSpPr>
            <a:spLocks noGrp="1"/>
          </p:cNvSpPr>
          <p:nvPr>
            <p:ph type="dt" sz="half" idx="6"/>
          </p:nvPr>
        </p:nvSpPr>
        <p:spPr>
          <a:xfrm>
            <a:off x="7260539" y="7148126"/>
            <a:ext cx="1743761" cy="138499"/>
          </a:xfrm>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Tree>
    <p:extLst>
      <p:ext uri="{BB962C8B-B14F-4D97-AF65-F5344CB8AC3E}">
        <p14:creationId xmlns:p14="http://schemas.microsoft.com/office/powerpoint/2010/main" val="783553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BB4B79-BF83-E65E-6DC6-0A628344D67F}"/>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2F10C775-B44C-39FD-E19D-72B154E3382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E5866B32-0AE8-CF52-A96F-BF469FC56728}"/>
              </a:ext>
            </a:extLst>
          </p:cNvPr>
          <p:cNvSpPr>
            <a:spLocks noGrp="1"/>
          </p:cNvSpPr>
          <p:nvPr>
            <p:ph type="sldNum" sz="quarter" idx="7"/>
          </p:nvPr>
        </p:nvSpPr>
        <p:spPr/>
        <p:txBody>
          <a:bodyPr/>
          <a:lstStyle/>
          <a:p>
            <a:fld id="{B6F15528-21DE-4FAA-801E-634DDDAF4B2B}" type="slidenum">
              <a:rPr lang="de-DE" smtClean="0"/>
              <a:t>29</a:t>
            </a:fld>
            <a:endParaRPr lang="de-DE"/>
          </a:p>
        </p:txBody>
      </p:sp>
      <p:sp>
        <p:nvSpPr>
          <p:cNvPr id="7" name="Title 3">
            <a:extLst>
              <a:ext uri="{FF2B5EF4-FFF2-40B4-BE49-F238E27FC236}">
                <a16:creationId xmlns:a16="http://schemas.microsoft.com/office/drawing/2014/main" id="{68CDFC58-CF7A-97C5-3332-5EE3C668C1EB}"/>
              </a:ext>
            </a:extLst>
          </p:cNvPr>
          <p:cNvSpPr txBox="1">
            <a:spLocks/>
          </p:cNvSpPr>
          <p:nvPr/>
        </p:nvSpPr>
        <p:spPr>
          <a:xfrm>
            <a:off x="622300" y="586167"/>
            <a:ext cx="9075420" cy="1214058"/>
          </a:xfrm>
          <a:prstGeom prst="rect">
            <a:avLst/>
          </a:prstGeom>
        </p:spPr>
        <p:txBody>
          <a:bodyPr vert="horz" wrap="square" lIns="100838" tIns="50419" rIns="100838" bIns="50419" rtlCol="0" anchor="ctr">
            <a:normAutofit/>
          </a:bodyPr>
          <a:lstStyle>
            <a:lvl1pPr>
              <a:defRPr sz="1800" b="0" i="0">
                <a:solidFill>
                  <a:srgbClr val="174861"/>
                </a:solidFill>
                <a:latin typeface="Poppins Medium"/>
                <a:ea typeface="+mj-ea"/>
                <a:cs typeface="Poppins Medium"/>
              </a:defRPr>
            </a:lvl1pPr>
          </a:lstStyle>
          <a:p>
            <a:r>
              <a:rPr lang="en-US" sz="2200" b="1" dirty="0">
                <a:solidFill>
                  <a:schemeClr val="accent4">
                    <a:lumMod val="50000"/>
                  </a:schemeClr>
                </a:solidFill>
                <a:latin typeface="Poppins" panose="00000500000000000000" pitchFamily="2" charset="0"/>
                <a:cs typeface="Poppins" panose="00000500000000000000" pitchFamily="2" charset="0"/>
              </a:rPr>
              <a:t>Digitalizing your IPA </a:t>
            </a:r>
            <a:r>
              <a:rPr lang="en-US" sz="2200" b="1" dirty="0">
                <a:solidFill>
                  <a:srgbClr val="002060"/>
                </a:solidFill>
                <a:latin typeface="Poppins" panose="00000500000000000000" pitchFamily="2" charset="0"/>
                <a:cs typeface="Poppins" panose="00000500000000000000" pitchFamily="2" charset="0"/>
              </a:rPr>
              <a:t>services</a:t>
            </a:r>
            <a:r>
              <a:rPr lang="en-US" sz="2200" b="1" dirty="0">
                <a:solidFill>
                  <a:schemeClr val="accent4">
                    <a:lumMod val="50000"/>
                  </a:schemeClr>
                </a:solidFill>
                <a:latin typeface="Poppins" panose="00000500000000000000" pitchFamily="2" charset="0"/>
                <a:cs typeface="Poppins" panose="00000500000000000000" pitchFamily="2" charset="0"/>
              </a:rPr>
              <a:t>: virtual site visits</a:t>
            </a:r>
          </a:p>
        </p:txBody>
      </p:sp>
      <p:sp>
        <p:nvSpPr>
          <p:cNvPr id="8" name="Rectangle 7">
            <a:extLst>
              <a:ext uri="{FF2B5EF4-FFF2-40B4-BE49-F238E27FC236}">
                <a16:creationId xmlns:a16="http://schemas.microsoft.com/office/drawing/2014/main" id="{B50EFDAE-30C4-A0CB-E734-9DDF4C8BFD63}"/>
              </a:ext>
            </a:extLst>
          </p:cNvPr>
          <p:cNvSpPr/>
          <p:nvPr/>
        </p:nvSpPr>
        <p:spPr>
          <a:xfrm>
            <a:off x="469900" y="1724025"/>
            <a:ext cx="4420950" cy="5174232"/>
          </a:xfrm>
          <a:prstGeom prst="rect">
            <a:avLst/>
          </a:prstGeom>
        </p:spPr>
        <p:txBody>
          <a:bodyPr vert="horz" lIns="100838" tIns="50419" rIns="100838" bIns="50419" rtlCol="0">
            <a:noAutofit/>
          </a:bodyPr>
          <a:lstStyle/>
          <a:p>
            <a:pPr>
              <a:lnSpc>
                <a:spcPct val="90000"/>
              </a:lnSpc>
              <a:spcBef>
                <a:spcPts val="331"/>
              </a:spcBef>
            </a:pPr>
            <a:r>
              <a:rPr lang="en-US" sz="1100" dirty="0">
                <a:solidFill>
                  <a:srgbClr val="002060"/>
                </a:solidFill>
                <a:latin typeface="Poppins" panose="00000500000000000000" pitchFamily="2" charset="0"/>
                <a:cs typeface="Poppins" panose="00000500000000000000" pitchFamily="2" charset="0"/>
              </a:rPr>
              <a:t>Given the COVID-19 pandemic many IPAs, Free Zone staff and corporate investors cannot travel. </a:t>
            </a:r>
            <a:r>
              <a:rPr lang="en-US" sz="1100" b="1" dirty="0">
                <a:solidFill>
                  <a:srgbClr val="002060"/>
                </a:solidFill>
                <a:latin typeface="Poppins" panose="00000500000000000000" pitchFamily="2" charset="0"/>
                <a:cs typeface="Poppins" panose="00000500000000000000" pitchFamily="2" charset="0"/>
              </a:rPr>
              <a:t>Many IPAs hence have limited opportunities to showcase the USPs of their location value proposition, attract investors or organize site visits</a:t>
            </a:r>
            <a:r>
              <a:rPr lang="en-US" sz="1100" dirty="0">
                <a:solidFill>
                  <a:srgbClr val="002060"/>
                </a:solidFill>
                <a:latin typeface="Poppins" panose="00000500000000000000" pitchFamily="2" charset="0"/>
                <a:cs typeface="Poppins" panose="00000500000000000000" pitchFamily="2" charset="0"/>
              </a:rPr>
              <a:t>. With the pandemic taking place ‘traditional’ internet and web-based marketing becomes even more important and many IPAs and </a:t>
            </a:r>
            <a:r>
              <a:rPr lang="en-US" sz="1100" b="1" dirty="0">
                <a:solidFill>
                  <a:srgbClr val="002060"/>
                </a:solidFill>
                <a:latin typeface="Poppins" panose="00000500000000000000" pitchFamily="2" charset="0"/>
                <a:cs typeface="Poppins" panose="00000500000000000000" pitchFamily="2" charset="0"/>
              </a:rPr>
              <a:t>Free Zones do not seem to be fully prepared or miss out on the many opportunities they have at their disposal. Some of which are very cost effective and can be very successful.</a:t>
            </a:r>
            <a:endParaRPr lang="en-DE" sz="1100" b="1" dirty="0">
              <a:solidFill>
                <a:srgbClr val="002060"/>
              </a:solidFill>
              <a:latin typeface="Poppins" panose="00000500000000000000" pitchFamily="2" charset="0"/>
              <a:cs typeface="Poppins" panose="00000500000000000000" pitchFamily="2" charset="0"/>
            </a:endParaRPr>
          </a:p>
          <a:p>
            <a:pPr>
              <a:lnSpc>
                <a:spcPct val="90000"/>
              </a:lnSpc>
              <a:spcBef>
                <a:spcPts val="331"/>
              </a:spcBef>
            </a:pPr>
            <a:r>
              <a:rPr lang="en-US" sz="1100" b="1" dirty="0">
                <a:solidFill>
                  <a:srgbClr val="002060"/>
                </a:solidFill>
                <a:latin typeface="Poppins" panose="00000500000000000000" pitchFamily="2" charset="0"/>
                <a:cs typeface="Poppins" panose="00000500000000000000" pitchFamily="2" charset="0"/>
              </a:rPr>
              <a:t> </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Equal level playing field for all IPAs</a:t>
            </a:r>
          </a:p>
          <a:p>
            <a:pPr marL="333680" indent="-333680">
              <a:lnSpc>
                <a:spcPct val="90000"/>
              </a:lnSpc>
              <a:spcBef>
                <a:spcPts val="331"/>
              </a:spcBef>
              <a:spcAft>
                <a:spcPts val="779"/>
              </a:spcAft>
              <a:buFont typeface="Calibri" panose="020F0502020204030204" pitchFamily="34" charset="0"/>
              <a:buChar char="-"/>
            </a:pPr>
            <a:r>
              <a:rPr lang="en-US" sz="1100" dirty="0">
                <a:solidFill>
                  <a:srgbClr val="002060"/>
                </a:solidFill>
                <a:latin typeface="Poppins" panose="00000500000000000000" pitchFamily="2" charset="0"/>
                <a:cs typeface="Poppins" panose="00000500000000000000" pitchFamily="2" charset="0"/>
              </a:rPr>
              <a:t>Harmonizing your IPA activities in line with the corporate investment and location decision making process</a:t>
            </a:r>
            <a:endParaRPr lang="en-DE" sz="1100"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What would investors like to see when you digitalize your IPA process of activities?</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Which digital tools can you use for which part of your IPA and Free Zone activities?</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How can you best use Virtual Reality in your IPA activities?</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dirty="0">
                <a:solidFill>
                  <a:srgbClr val="002060"/>
                </a:solidFill>
                <a:latin typeface="Poppins" panose="00000500000000000000" pitchFamily="2" charset="0"/>
                <a:cs typeface="Poppins" panose="00000500000000000000" pitchFamily="2" charset="0"/>
              </a:rPr>
              <a:t>How can you best organize a VR site visit and what should be included?</a:t>
            </a:r>
            <a:endParaRPr lang="en-DE" sz="1100"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GB" sz="1100" b="1" dirty="0">
                <a:solidFill>
                  <a:srgbClr val="002060"/>
                </a:solidFill>
                <a:latin typeface="Poppins" panose="00000500000000000000" pitchFamily="2" charset="0"/>
                <a:cs typeface="Poppins" panose="00000500000000000000" pitchFamily="2" charset="0"/>
              </a:rPr>
              <a:t>How can you conduct a virtual site tour for potential corporate investors?</a:t>
            </a:r>
          </a:p>
        </p:txBody>
      </p:sp>
      <p:sp>
        <p:nvSpPr>
          <p:cNvPr id="9" name="Content Placeholder 3">
            <a:extLst>
              <a:ext uri="{FF2B5EF4-FFF2-40B4-BE49-F238E27FC236}">
                <a16:creationId xmlns:a16="http://schemas.microsoft.com/office/drawing/2014/main" id="{8BC70303-6DF1-623A-7A5D-F368F2121468}"/>
              </a:ext>
            </a:extLst>
          </p:cNvPr>
          <p:cNvSpPr txBox="1">
            <a:spLocks/>
          </p:cNvSpPr>
          <p:nvPr/>
        </p:nvSpPr>
        <p:spPr>
          <a:xfrm>
            <a:off x="5878750" y="1731393"/>
            <a:ext cx="4420950" cy="517423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Bef>
                <a:spcPts val="331"/>
              </a:spcBef>
            </a:pPr>
            <a:r>
              <a:rPr lang="en-US" sz="1100" b="1" dirty="0">
                <a:solidFill>
                  <a:srgbClr val="002060"/>
                </a:solidFill>
                <a:latin typeface="Poppins" panose="00000500000000000000" pitchFamily="2" charset="0"/>
                <a:cs typeface="Poppins" panose="00000500000000000000" pitchFamily="2" charset="0"/>
              </a:rPr>
              <a:t>Digitalizing your IPA services: virtual site visits</a:t>
            </a:r>
            <a:endParaRPr lang="en-DE" sz="1100" dirty="0">
              <a:solidFill>
                <a:srgbClr val="002060"/>
              </a:solidFill>
              <a:latin typeface="Poppins" panose="00000500000000000000" pitchFamily="2" charset="0"/>
              <a:cs typeface="Poppins" panose="00000500000000000000" pitchFamily="2" charset="0"/>
            </a:endParaRPr>
          </a:p>
          <a:p>
            <a:pPr>
              <a:lnSpc>
                <a:spcPct val="90000"/>
              </a:lnSpc>
              <a:spcBef>
                <a:spcPts val="331"/>
              </a:spcBef>
            </a:pPr>
            <a:endParaRPr lang="en-US" sz="1100" b="1" dirty="0">
              <a:solidFill>
                <a:srgbClr val="002060"/>
              </a:solidFill>
              <a:latin typeface="Poppins" panose="00000500000000000000" pitchFamily="2" charset="0"/>
              <a:cs typeface="Poppins" panose="00000500000000000000" pitchFamily="2" charset="0"/>
            </a:endParaRPr>
          </a:p>
          <a:p>
            <a:pPr>
              <a:lnSpc>
                <a:spcPct val="90000"/>
              </a:lnSpc>
              <a:spcBef>
                <a:spcPts val="331"/>
              </a:spcBef>
            </a:pPr>
            <a:r>
              <a:rPr lang="en-US" sz="1100" b="1" dirty="0">
                <a:solidFill>
                  <a:srgbClr val="002060"/>
                </a:solidFill>
                <a:latin typeface="Poppins" panose="00000500000000000000" pitchFamily="2" charset="0"/>
                <a:cs typeface="Poppins" panose="00000500000000000000" pitchFamily="2" charset="0"/>
              </a:rPr>
              <a:t>During this pandemic many IPAs have limited opportunities to showcase the USPs of their location value proposition, attract investors or organize site visits</a:t>
            </a:r>
            <a:r>
              <a:rPr lang="en-US" sz="1100" dirty="0">
                <a:solidFill>
                  <a:srgbClr val="002060"/>
                </a:solidFill>
                <a:latin typeface="Poppins" panose="00000500000000000000" pitchFamily="2" charset="0"/>
                <a:cs typeface="Poppins" panose="00000500000000000000" pitchFamily="2" charset="0"/>
              </a:rPr>
              <a:t>.</a:t>
            </a:r>
          </a:p>
          <a:p>
            <a:pPr>
              <a:lnSpc>
                <a:spcPct val="90000"/>
              </a:lnSpc>
              <a:spcBef>
                <a:spcPts val="331"/>
              </a:spcBef>
            </a:pPr>
            <a:endParaRPr lang="en-US" sz="1100" dirty="0">
              <a:solidFill>
                <a:srgbClr val="002060"/>
              </a:solidFill>
              <a:latin typeface="Poppins" panose="00000500000000000000" pitchFamily="2" charset="0"/>
              <a:cs typeface="Poppins" panose="00000500000000000000" pitchFamily="2" charset="0"/>
            </a:endParaRPr>
          </a:p>
          <a:p>
            <a:pPr>
              <a:lnSpc>
                <a:spcPct val="90000"/>
              </a:lnSpc>
              <a:spcBef>
                <a:spcPts val="331"/>
              </a:spcBef>
            </a:pPr>
            <a:r>
              <a:rPr lang="en-US" sz="1100" b="1" dirty="0">
                <a:solidFill>
                  <a:srgbClr val="002060"/>
                </a:solidFill>
                <a:latin typeface="Poppins" panose="00000500000000000000" pitchFamily="2" charset="0"/>
                <a:cs typeface="Poppins" panose="00000500000000000000" pitchFamily="2" charset="0"/>
              </a:rPr>
              <a:t>With the pandemic taking place ‘traditional’ internet and web-based marketing becomes even more important. Equal level playing field.</a:t>
            </a:r>
          </a:p>
          <a:p>
            <a:pPr>
              <a:lnSpc>
                <a:spcPct val="90000"/>
              </a:lnSpc>
              <a:spcBef>
                <a:spcPts val="331"/>
              </a:spcBef>
            </a:pPr>
            <a:endParaRPr lang="en-US" sz="1100" b="1" dirty="0">
              <a:solidFill>
                <a:srgbClr val="002060"/>
              </a:solidFill>
              <a:latin typeface="Poppins" panose="00000500000000000000" pitchFamily="2" charset="0"/>
              <a:cs typeface="Poppins" panose="00000500000000000000" pitchFamily="2" charset="0"/>
            </a:endParaRPr>
          </a:p>
          <a:p>
            <a:pPr>
              <a:lnSpc>
                <a:spcPct val="90000"/>
              </a:lnSpc>
              <a:spcBef>
                <a:spcPts val="331"/>
              </a:spcBef>
            </a:pPr>
            <a:r>
              <a:rPr lang="en-US" sz="1100" b="1" dirty="0">
                <a:solidFill>
                  <a:srgbClr val="002060"/>
                </a:solidFill>
                <a:latin typeface="Poppins" panose="00000500000000000000" pitchFamily="2" charset="0"/>
                <a:cs typeface="Poppins" panose="00000500000000000000" pitchFamily="2" charset="0"/>
              </a:rPr>
              <a:t>So in order to be prepared and not  miss out on the many opportunities need to digitalize their investor attraction and marketing services. How to start this process and what to do?</a:t>
            </a:r>
            <a:endParaRPr lang="en-DE" sz="1100" b="1" dirty="0">
              <a:solidFill>
                <a:srgbClr val="002060"/>
              </a:solidFill>
              <a:latin typeface="Poppins" panose="00000500000000000000" pitchFamily="2" charset="0"/>
              <a:cs typeface="Poppins" panose="00000500000000000000" pitchFamily="2" charset="0"/>
            </a:endParaRPr>
          </a:p>
          <a:p>
            <a:pPr>
              <a:lnSpc>
                <a:spcPct val="90000"/>
              </a:lnSpc>
              <a:spcBef>
                <a:spcPts val="331"/>
              </a:spcBef>
            </a:pPr>
            <a:r>
              <a:rPr lang="en-US" sz="1100" b="1" dirty="0">
                <a:solidFill>
                  <a:srgbClr val="002060"/>
                </a:solidFill>
                <a:latin typeface="Poppins" panose="00000500000000000000" pitchFamily="2" charset="0"/>
                <a:cs typeface="Poppins" panose="00000500000000000000" pitchFamily="2" charset="0"/>
              </a:rPr>
              <a:t> </a:t>
            </a:r>
          </a:p>
          <a:p>
            <a:pPr>
              <a:lnSpc>
                <a:spcPct val="90000"/>
              </a:lnSpc>
              <a:spcBef>
                <a:spcPts val="331"/>
              </a:spcBef>
            </a:pP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What would investors like to see when you digitalize your IPA process of activities?</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Which digital tools can you use for which part of your IPA and Free Zone activities?</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US" sz="1100" b="1" dirty="0">
                <a:solidFill>
                  <a:srgbClr val="002060"/>
                </a:solidFill>
                <a:latin typeface="Poppins" panose="00000500000000000000" pitchFamily="2" charset="0"/>
                <a:cs typeface="Poppins" panose="00000500000000000000" pitchFamily="2" charset="0"/>
              </a:rPr>
              <a:t>How can you best use Virtual Reality in your IPA activities?</a:t>
            </a:r>
            <a:endParaRPr lang="en-DE"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GB" sz="1100" b="1" dirty="0">
                <a:solidFill>
                  <a:srgbClr val="002060"/>
                </a:solidFill>
                <a:latin typeface="Poppins" panose="00000500000000000000" pitchFamily="2" charset="0"/>
                <a:cs typeface="Poppins" panose="00000500000000000000" pitchFamily="2" charset="0"/>
              </a:rPr>
              <a:t>How can you conduct a virtual site tour for potential corporate investors?</a:t>
            </a:r>
          </a:p>
          <a:p>
            <a:pPr marL="333680" indent="-333680">
              <a:lnSpc>
                <a:spcPct val="90000"/>
              </a:lnSpc>
              <a:spcBef>
                <a:spcPts val="331"/>
              </a:spcBef>
              <a:spcAft>
                <a:spcPts val="779"/>
              </a:spcAft>
              <a:buFont typeface="Calibri" panose="020F0502020204030204" pitchFamily="34" charset="0"/>
              <a:buChar char="-"/>
            </a:pPr>
            <a:endParaRPr lang="en-GB" sz="1100" b="1" dirty="0">
              <a:solidFill>
                <a:srgbClr val="002060"/>
              </a:solidFill>
              <a:latin typeface="Poppins" panose="00000500000000000000" pitchFamily="2" charset="0"/>
              <a:cs typeface="Poppins" panose="00000500000000000000" pitchFamily="2" charset="0"/>
            </a:endParaRPr>
          </a:p>
          <a:p>
            <a:pPr marL="333680" indent="-333680">
              <a:lnSpc>
                <a:spcPct val="90000"/>
              </a:lnSpc>
              <a:spcBef>
                <a:spcPts val="331"/>
              </a:spcBef>
              <a:spcAft>
                <a:spcPts val="779"/>
              </a:spcAft>
              <a:buFont typeface="Calibri" panose="020F0502020204030204" pitchFamily="34" charset="0"/>
              <a:buChar char="-"/>
            </a:pPr>
            <a:r>
              <a:rPr lang="en-GB" sz="1100" b="1" dirty="0">
                <a:solidFill>
                  <a:srgbClr val="002060"/>
                </a:solidFill>
                <a:latin typeface="Poppins" panose="00000500000000000000" pitchFamily="2" charset="0"/>
                <a:cs typeface="Poppins" panose="00000500000000000000" pitchFamily="2" charset="0"/>
              </a:rPr>
              <a:t>How do you start?</a:t>
            </a:r>
          </a:p>
          <a:p>
            <a:endParaRPr lang="en-US" sz="1100" dirty="0">
              <a:solidFill>
                <a:srgbClr val="00206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3262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F1F0C-2993-EA46-9DE0-82EB487368B1}"/>
              </a:ext>
            </a:extLst>
          </p:cNvPr>
          <p:cNvSpPr>
            <a:spLocks noGrp="1"/>
          </p:cNvSpPr>
          <p:nvPr>
            <p:ph type="body" idx="1"/>
          </p:nvPr>
        </p:nvSpPr>
        <p:spPr>
          <a:xfrm>
            <a:off x="444500" y="1796277"/>
            <a:ext cx="9777730" cy="5109091"/>
          </a:xfrm>
        </p:spPr>
        <p:txBody>
          <a:bodyPr/>
          <a:lstStyle/>
          <a:p>
            <a:pPr algn="just"/>
            <a:r>
              <a:rPr lang="en-GB" sz="2000" b="1" dirty="0">
                <a:solidFill>
                  <a:schemeClr val="accent4">
                    <a:lumMod val="50000"/>
                  </a:schemeClr>
                </a:solidFill>
              </a:rPr>
              <a:t>Setting the scene</a:t>
            </a:r>
          </a:p>
          <a:p>
            <a:pPr algn="just"/>
            <a:endParaRPr lang="en-GB" sz="1600" dirty="0">
              <a:solidFill>
                <a:schemeClr val="accent4">
                  <a:lumMod val="50000"/>
                </a:schemeClr>
              </a:solidFill>
            </a:endParaRPr>
          </a:p>
          <a:p>
            <a:pPr marL="285750" indent="-285750" algn="just">
              <a:buFont typeface="Wingdings" pitchFamily="2" charset="2"/>
              <a:buChar char="§"/>
            </a:pPr>
            <a:r>
              <a:rPr lang="en-GB" sz="1800" dirty="0">
                <a:solidFill>
                  <a:schemeClr val="accent4">
                    <a:lumMod val="50000"/>
                  </a:schemeClr>
                </a:solidFill>
              </a:rPr>
              <a:t>Global foreign direct investment (FDI) flows in 2022 declined by 12 per cent to $1.3 trillion, after nosediving in 2020 and rebounding in 2021.1 </a:t>
            </a:r>
          </a:p>
          <a:p>
            <a:pPr algn="just"/>
            <a:endParaRPr lang="en-GB" sz="1600" dirty="0">
              <a:solidFill>
                <a:schemeClr val="accent4">
                  <a:lumMod val="50000"/>
                </a:schemeClr>
              </a:solidFill>
            </a:endParaRPr>
          </a:p>
          <a:p>
            <a:pPr algn="just"/>
            <a:r>
              <a:rPr lang="en-GB" sz="1600" dirty="0">
                <a:solidFill>
                  <a:schemeClr val="accent4">
                    <a:lumMod val="50000"/>
                  </a:schemeClr>
                </a:solidFill>
              </a:rPr>
              <a:t>	The multitude of crises and challenges on the global stage – the war in Ukraine, high 	food and energy prices, risks of recession and debt pressures in many countries – 	negatively affected global FDI.</a:t>
            </a:r>
          </a:p>
          <a:p>
            <a:pPr algn="just"/>
            <a:r>
              <a:rPr lang="en-GB" sz="1600" dirty="0">
                <a:solidFill>
                  <a:schemeClr val="accent4">
                    <a:lumMod val="50000"/>
                  </a:schemeClr>
                </a:solidFill>
              </a:rPr>
              <a:t> </a:t>
            </a:r>
          </a:p>
          <a:p>
            <a:pPr marL="285750" indent="-285750" algn="just">
              <a:buFont typeface="Wingdings" pitchFamily="2" charset="2"/>
              <a:buChar char="§"/>
            </a:pPr>
            <a:r>
              <a:rPr lang="en-GB" sz="1800" dirty="0">
                <a:solidFill>
                  <a:schemeClr val="accent4">
                    <a:lumMod val="50000"/>
                  </a:schemeClr>
                </a:solidFill>
              </a:rPr>
              <a:t>The global environment for international business and cross-border investment remains challenging in 2023. </a:t>
            </a:r>
          </a:p>
          <a:p>
            <a:pPr algn="just"/>
            <a:endParaRPr lang="en-GB" sz="1600" dirty="0">
              <a:solidFill>
                <a:schemeClr val="accent4">
                  <a:lumMod val="50000"/>
                </a:schemeClr>
              </a:solidFill>
            </a:endParaRPr>
          </a:p>
          <a:p>
            <a:pPr algn="just"/>
            <a:r>
              <a:rPr lang="en-GB" sz="1600" dirty="0">
                <a:solidFill>
                  <a:schemeClr val="accent4">
                    <a:lumMod val="50000"/>
                  </a:schemeClr>
                </a:solidFill>
              </a:rPr>
              <a:t>	Although the economic headwinds shaping investment trends in 2022 have somewhat 	subsided, they have not disappeared. Commodity prices that rose sharply with the war 	In Ukraine have tempered, but the war continues, and geopolitical tensions are still 	high. Recent financial sector turmoil in some developed countries adds to investor 	uncertainty. In developing countries, continuing high debt levels limit fiscal space.</a:t>
            </a:r>
          </a:p>
          <a:p>
            <a:pPr algn="just"/>
            <a:endParaRPr lang="en-GB" sz="1600" dirty="0">
              <a:solidFill>
                <a:schemeClr val="accent4">
                  <a:lumMod val="50000"/>
                </a:schemeClr>
              </a:solidFill>
            </a:endParaRPr>
          </a:p>
          <a:p>
            <a:pPr marL="285750" indent="-285750" algn="just">
              <a:buFont typeface="Wingdings" pitchFamily="2" charset="2"/>
              <a:buChar char="§"/>
            </a:pPr>
            <a:r>
              <a:rPr lang="en-GB" sz="1800" dirty="0">
                <a:solidFill>
                  <a:schemeClr val="accent4">
                    <a:lumMod val="50000"/>
                  </a:schemeClr>
                </a:solidFill>
              </a:rPr>
              <a:t>UNCTAD expects the downward trend of global FDI to continue in 2023</a:t>
            </a:r>
            <a:r>
              <a:rPr lang="en-GB" sz="1600" dirty="0">
                <a:solidFill>
                  <a:schemeClr val="accent4">
                    <a:lumMod val="50000"/>
                  </a:schemeClr>
                </a:solidFill>
              </a:rPr>
              <a:t>. </a:t>
            </a:r>
          </a:p>
          <a:p>
            <a:pPr algn="just"/>
            <a:endParaRPr lang="en-GB" sz="1600" dirty="0">
              <a:solidFill>
                <a:schemeClr val="accent4">
                  <a:lumMod val="50000"/>
                </a:schemeClr>
              </a:solidFill>
            </a:endParaRPr>
          </a:p>
        </p:txBody>
      </p:sp>
      <p:sp>
        <p:nvSpPr>
          <p:cNvPr id="4" name="Footer Placeholder 3">
            <a:extLst>
              <a:ext uri="{FF2B5EF4-FFF2-40B4-BE49-F238E27FC236}">
                <a16:creationId xmlns:a16="http://schemas.microsoft.com/office/drawing/2014/main" id="{840EA850-66B7-AD48-AE22-60723400F98A}"/>
              </a:ext>
            </a:extLst>
          </p:cNvPr>
          <p:cNvSpPr>
            <a:spLocks noGrp="1"/>
          </p:cNvSpPr>
          <p:nvPr>
            <p:ph type="ftr" sz="quarter" idx="5"/>
          </p:nvPr>
        </p:nvSpPr>
        <p:spPr/>
        <p:txBody>
          <a:bodyPr/>
          <a:lstStyle/>
          <a:p>
            <a:pPr marL="12700">
              <a:lnSpc>
                <a:spcPct val="100000"/>
              </a:lnSpc>
              <a:spcBef>
                <a:spcPts val="45"/>
              </a:spcBef>
            </a:pPr>
            <a:r>
              <a:rPr lang="en-GB"/>
              <a:t>/Berlin, </a:t>
            </a:r>
            <a:r>
              <a:rPr lang="en-GB" spc="-10"/>
              <a:t>Germany</a:t>
            </a:r>
            <a:endParaRPr lang="en-GB" spc="-10" dirty="0"/>
          </a:p>
        </p:txBody>
      </p:sp>
      <p:sp>
        <p:nvSpPr>
          <p:cNvPr id="5" name="Date Placeholder 4">
            <a:extLst>
              <a:ext uri="{FF2B5EF4-FFF2-40B4-BE49-F238E27FC236}">
                <a16:creationId xmlns:a16="http://schemas.microsoft.com/office/drawing/2014/main" id="{FABA060F-913B-0B4F-B121-C4B5EBC63D23}"/>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F52A50E5-5861-1545-A9C2-7F31915D7B60}"/>
              </a:ext>
            </a:extLst>
          </p:cNvPr>
          <p:cNvSpPr>
            <a:spLocks noGrp="1"/>
          </p:cNvSpPr>
          <p:nvPr>
            <p:ph type="sldNum" sz="quarter" idx="7"/>
          </p:nvPr>
        </p:nvSpPr>
        <p:spPr/>
        <p:txBody>
          <a:bodyPr/>
          <a:lstStyle/>
          <a:p>
            <a:fld id="{B6F15528-21DE-4FAA-801E-634DDDAF4B2B}" type="slidenum">
              <a:rPr lang="en-DE" smtClean="0"/>
              <a:t>3</a:t>
            </a:fld>
            <a:endParaRPr lang="en-DE"/>
          </a:p>
        </p:txBody>
      </p:sp>
      <p:sp>
        <p:nvSpPr>
          <p:cNvPr id="7" name="object 15">
            <a:extLst>
              <a:ext uri="{FF2B5EF4-FFF2-40B4-BE49-F238E27FC236}">
                <a16:creationId xmlns:a16="http://schemas.microsoft.com/office/drawing/2014/main" id="{96A98B78-0783-8F7A-9FEF-6354DA2D7AEC}"/>
              </a:ext>
            </a:extLst>
          </p:cNvPr>
          <p:cNvSpPr/>
          <p:nvPr/>
        </p:nvSpPr>
        <p:spPr>
          <a:xfrm>
            <a:off x="444500" y="1504418"/>
            <a:ext cx="3145155" cy="95885"/>
          </a:xfrm>
          <a:custGeom>
            <a:avLst/>
            <a:gdLst/>
            <a:ahLst/>
            <a:cxnLst/>
            <a:rect l="l" t="t" r="r" b="b"/>
            <a:pathLst>
              <a:path w="3145154" h="95884">
                <a:moveTo>
                  <a:pt x="3144901" y="0"/>
                </a:moveTo>
                <a:lnTo>
                  <a:pt x="0" y="0"/>
                </a:lnTo>
                <a:lnTo>
                  <a:pt x="0" y="95300"/>
                </a:lnTo>
                <a:lnTo>
                  <a:pt x="3144901" y="95300"/>
                </a:lnTo>
                <a:lnTo>
                  <a:pt x="3144901" y="0"/>
                </a:lnTo>
                <a:close/>
              </a:path>
            </a:pathLst>
          </a:custGeom>
          <a:solidFill>
            <a:srgbClr val="F79923"/>
          </a:solidFill>
        </p:spPr>
        <p:txBody>
          <a:bodyPr wrap="square" lIns="0" tIns="0" rIns="0" bIns="0" rtlCol="0"/>
          <a:lstStyle/>
          <a:p>
            <a:endParaRPr/>
          </a:p>
        </p:txBody>
      </p:sp>
      <p:sp>
        <p:nvSpPr>
          <p:cNvPr id="10" name="Title 9">
            <a:extLst>
              <a:ext uri="{FF2B5EF4-FFF2-40B4-BE49-F238E27FC236}">
                <a16:creationId xmlns:a16="http://schemas.microsoft.com/office/drawing/2014/main" id="{0ECAEE87-7D3A-04D4-F412-3B5B23FE9DB3}"/>
              </a:ext>
            </a:extLst>
          </p:cNvPr>
          <p:cNvSpPr>
            <a:spLocks noGrp="1"/>
          </p:cNvSpPr>
          <p:nvPr>
            <p:ph type="title"/>
          </p:nvPr>
        </p:nvSpPr>
        <p:spPr>
          <a:xfrm>
            <a:off x="438199" y="1038225"/>
            <a:ext cx="7653656" cy="338554"/>
          </a:xfrm>
        </p:spPr>
        <p:txBody>
          <a:bodyPr/>
          <a:lstStyle/>
          <a:p>
            <a:r>
              <a:rPr kumimoji="0" lang="en-US" sz="22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Moving beyond COVID</a:t>
            </a:r>
            <a:r>
              <a:rPr lang="en-US" sz="2200" b="1" dirty="0">
                <a:solidFill>
                  <a:srgbClr val="013A4D"/>
                </a:solidFill>
                <a:latin typeface="Poppins" panose="00000500000000000000" pitchFamily="2" charset="0"/>
                <a:ea typeface="League Spartan" charset="0"/>
                <a:cs typeface="Poppins" panose="00000500000000000000" pitchFamily="2" charset="0"/>
              </a:rPr>
              <a:t>-19: the global FDI Landscape</a:t>
            </a:r>
            <a:endParaRPr lang="de-DE" sz="2200" dirty="0"/>
          </a:p>
        </p:txBody>
      </p:sp>
    </p:spTree>
    <p:extLst>
      <p:ext uri="{BB962C8B-B14F-4D97-AF65-F5344CB8AC3E}">
        <p14:creationId xmlns:p14="http://schemas.microsoft.com/office/powerpoint/2010/main" val="1670915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9">
            <a:extLst>
              <a:ext uri="{FF2B5EF4-FFF2-40B4-BE49-F238E27FC236}">
                <a16:creationId xmlns:a16="http://schemas.microsoft.com/office/drawing/2014/main" id="{72617B8B-50DD-41FD-85D1-BEC08D0FC295}"/>
              </a:ext>
            </a:extLst>
          </p:cNvPr>
          <p:cNvSpPr/>
          <p:nvPr/>
        </p:nvSpPr>
        <p:spPr>
          <a:xfrm>
            <a:off x="808192" y="1772290"/>
            <a:ext cx="1259884" cy="617069"/>
          </a:xfrm>
          <a:custGeom>
            <a:avLst/>
            <a:gdLst/>
            <a:ahLst/>
            <a:cxnLst/>
            <a:rect l="l" t="t" r="r" b="b"/>
            <a:pathLst>
              <a:path w="1545589" h="756285">
                <a:moveTo>
                  <a:pt x="0" y="75564"/>
                </a:moveTo>
                <a:lnTo>
                  <a:pt x="5940" y="46130"/>
                </a:lnTo>
                <a:lnTo>
                  <a:pt x="22140" y="22113"/>
                </a:lnTo>
                <a:lnTo>
                  <a:pt x="46168" y="5931"/>
                </a:lnTo>
                <a:lnTo>
                  <a:pt x="75590" y="0"/>
                </a:lnTo>
                <a:lnTo>
                  <a:pt x="1469771" y="0"/>
                </a:lnTo>
                <a:lnTo>
                  <a:pt x="1499205" y="5931"/>
                </a:lnTo>
                <a:lnTo>
                  <a:pt x="1523222" y="22113"/>
                </a:lnTo>
                <a:lnTo>
                  <a:pt x="1539404" y="46130"/>
                </a:lnTo>
                <a:lnTo>
                  <a:pt x="1545336" y="75564"/>
                </a:lnTo>
                <a:lnTo>
                  <a:pt x="1545336" y="680338"/>
                </a:lnTo>
                <a:lnTo>
                  <a:pt x="1539404" y="709773"/>
                </a:lnTo>
                <a:lnTo>
                  <a:pt x="1523222" y="733790"/>
                </a:lnTo>
                <a:lnTo>
                  <a:pt x="1499205" y="749972"/>
                </a:lnTo>
                <a:lnTo>
                  <a:pt x="1469771" y="755903"/>
                </a:lnTo>
                <a:lnTo>
                  <a:pt x="75590" y="755903"/>
                </a:lnTo>
                <a:lnTo>
                  <a:pt x="46168" y="749972"/>
                </a:lnTo>
                <a:lnTo>
                  <a:pt x="22140" y="733790"/>
                </a:lnTo>
                <a:lnTo>
                  <a:pt x="5940" y="709773"/>
                </a:lnTo>
                <a:lnTo>
                  <a:pt x="0" y="680338"/>
                </a:lnTo>
                <a:lnTo>
                  <a:pt x="0" y="75564"/>
                </a:lnTo>
                <a:close/>
              </a:path>
            </a:pathLst>
          </a:custGeom>
          <a:ln w="12192">
            <a:solidFill>
              <a:srgbClr val="FFFFFF"/>
            </a:solidFill>
          </a:ln>
        </p:spPr>
        <p:txBody>
          <a:bodyPr wrap="square" lIns="0" tIns="0" rIns="0" bIns="0" rtlCol="0"/>
          <a:lstStyle/>
          <a:p>
            <a:endParaRPr sz="1751"/>
          </a:p>
        </p:txBody>
      </p:sp>
      <p:sp>
        <p:nvSpPr>
          <p:cNvPr id="67" name="object 13">
            <a:extLst>
              <a:ext uri="{FF2B5EF4-FFF2-40B4-BE49-F238E27FC236}">
                <a16:creationId xmlns:a16="http://schemas.microsoft.com/office/drawing/2014/main" id="{F236F591-23D4-4A17-9740-F1F70DA89889}"/>
              </a:ext>
            </a:extLst>
          </p:cNvPr>
          <p:cNvSpPr/>
          <p:nvPr/>
        </p:nvSpPr>
        <p:spPr>
          <a:xfrm>
            <a:off x="3249063" y="1291827"/>
            <a:ext cx="1259884" cy="617069"/>
          </a:xfrm>
          <a:custGeom>
            <a:avLst/>
            <a:gdLst/>
            <a:ahLst/>
            <a:cxnLst/>
            <a:rect l="l" t="t" r="r" b="b"/>
            <a:pathLst>
              <a:path w="1545589" h="756285">
                <a:moveTo>
                  <a:pt x="0" y="75564"/>
                </a:moveTo>
                <a:lnTo>
                  <a:pt x="5931" y="46130"/>
                </a:lnTo>
                <a:lnTo>
                  <a:pt x="22113" y="22113"/>
                </a:lnTo>
                <a:lnTo>
                  <a:pt x="46130" y="5931"/>
                </a:lnTo>
                <a:lnTo>
                  <a:pt x="75564" y="0"/>
                </a:lnTo>
                <a:lnTo>
                  <a:pt x="1469770" y="0"/>
                </a:lnTo>
                <a:lnTo>
                  <a:pt x="1499205" y="5931"/>
                </a:lnTo>
                <a:lnTo>
                  <a:pt x="1523222" y="22113"/>
                </a:lnTo>
                <a:lnTo>
                  <a:pt x="1539404" y="46130"/>
                </a:lnTo>
                <a:lnTo>
                  <a:pt x="1545335" y="75564"/>
                </a:lnTo>
                <a:lnTo>
                  <a:pt x="1545335" y="680338"/>
                </a:lnTo>
                <a:lnTo>
                  <a:pt x="1539404" y="709773"/>
                </a:lnTo>
                <a:lnTo>
                  <a:pt x="1523222" y="733790"/>
                </a:lnTo>
                <a:lnTo>
                  <a:pt x="1499205" y="749972"/>
                </a:lnTo>
                <a:lnTo>
                  <a:pt x="1469770" y="755903"/>
                </a:lnTo>
                <a:lnTo>
                  <a:pt x="75564" y="755903"/>
                </a:lnTo>
                <a:lnTo>
                  <a:pt x="46130" y="749972"/>
                </a:lnTo>
                <a:lnTo>
                  <a:pt x="22113" y="733790"/>
                </a:lnTo>
                <a:lnTo>
                  <a:pt x="5931" y="709773"/>
                </a:lnTo>
                <a:lnTo>
                  <a:pt x="0" y="680338"/>
                </a:lnTo>
                <a:lnTo>
                  <a:pt x="0" y="75564"/>
                </a:lnTo>
                <a:close/>
              </a:path>
            </a:pathLst>
          </a:custGeom>
          <a:ln w="12192">
            <a:solidFill>
              <a:srgbClr val="FFFFFF"/>
            </a:solidFill>
          </a:ln>
        </p:spPr>
        <p:txBody>
          <a:bodyPr wrap="square" lIns="0" tIns="0" rIns="0" bIns="0" rtlCol="0"/>
          <a:lstStyle/>
          <a:p>
            <a:endParaRPr sz="1751"/>
          </a:p>
        </p:txBody>
      </p:sp>
      <p:sp>
        <p:nvSpPr>
          <p:cNvPr id="68" name="object 16">
            <a:extLst>
              <a:ext uri="{FF2B5EF4-FFF2-40B4-BE49-F238E27FC236}">
                <a16:creationId xmlns:a16="http://schemas.microsoft.com/office/drawing/2014/main" id="{7662EC62-B97E-4608-84A1-FB238B234646}"/>
              </a:ext>
            </a:extLst>
          </p:cNvPr>
          <p:cNvSpPr txBox="1"/>
          <p:nvPr/>
        </p:nvSpPr>
        <p:spPr>
          <a:xfrm>
            <a:off x="5778913" y="1303691"/>
            <a:ext cx="1186382" cy="607029"/>
          </a:xfrm>
          <a:prstGeom prst="rect">
            <a:avLst/>
          </a:prstGeom>
        </p:spPr>
        <p:txBody>
          <a:bodyPr vert="horz" wrap="square" lIns="0" tIns="29658" rIns="0" bIns="0" rtlCol="0">
            <a:spAutoFit/>
          </a:bodyPr>
          <a:lstStyle/>
          <a:p>
            <a:pPr marL="332443" marR="4944" indent="-320703">
              <a:lnSpc>
                <a:spcPts val="1519"/>
              </a:lnSpc>
              <a:spcBef>
                <a:spcPts val="234"/>
              </a:spcBef>
            </a:pPr>
            <a:r>
              <a:rPr sz="1362" spc="-58" dirty="0">
                <a:solidFill>
                  <a:srgbClr val="FFFFFF"/>
                </a:solidFill>
                <a:latin typeface="Arial"/>
                <a:cs typeface="Arial"/>
              </a:rPr>
              <a:t>Investor </a:t>
            </a:r>
            <a:r>
              <a:rPr sz="1362" spc="-78" dirty="0">
                <a:solidFill>
                  <a:srgbClr val="FFFFFF"/>
                </a:solidFill>
                <a:latin typeface="Arial"/>
                <a:cs typeface="Arial"/>
              </a:rPr>
              <a:t>Servicing </a:t>
            </a:r>
            <a:r>
              <a:rPr sz="1362" spc="14" dirty="0">
                <a:solidFill>
                  <a:srgbClr val="FFFFFF"/>
                </a:solidFill>
                <a:latin typeface="Arial"/>
                <a:cs typeface="Arial"/>
              </a:rPr>
              <a:t>&amp;  </a:t>
            </a:r>
            <a:r>
              <a:rPr sz="1362" spc="-49" dirty="0">
                <a:solidFill>
                  <a:srgbClr val="FFFFFF"/>
                </a:solidFill>
                <a:latin typeface="Arial"/>
                <a:cs typeface="Arial"/>
              </a:rPr>
              <a:t>Facilitation</a:t>
            </a:r>
            <a:endParaRPr sz="1362" dirty="0">
              <a:latin typeface="Arial"/>
              <a:cs typeface="Arial"/>
            </a:endParaRPr>
          </a:p>
        </p:txBody>
      </p:sp>
      <p:sp>
        <p:nvSpPr>
          <p:cNvPr id="69" name="object 18">
            <a:extLst>
              <a:ext uri="{FF2B5EF4-FFF2-40B4-BE49-F238E27FC236}">
                <a16:creationId xmlns:a16="http://schemas.microsoft.com/office/drawing/2014/main" id="{8F2E6035-5F6E-400F-96F5-7BA9B3B6F302}"/>
              </a:ext>
            </a:extLst>
          </p:cNvPr>
          <p:cNvSpPr txBox="1"/>
          <p:nvPr/>
        </p:nvSpPr>
        <p:spPr>
          <a:xfrm>
            <a:off x="8228189" y="1451734"/>
            <a:ext cx="1083377" cy="799389"/>
          </a:xfrm>
          <a:prstGeom prst="rect">
            <a:avLst/>
          </a:prstGeom>
        </p:spPr>
        <p:txBody>
          <a:bodyPr vert="horz" wrap="square" lIns="0" tIns="29658" rIns="0" bIns="0" rtlCol="0">
            <a:spAutoFit/>
          </a:bodyPr>
          <a:lstStyle/>
          <a:p>
            <a:pPr marL="12358" marR="4944" indent="5561">
              <a:lnSpc>
                <a:spcPts val="1519"/>
              </a:lnSpc>
              <a:spcBef>
                <a:spcPts val="234"/>
              </a:spcBef>
            </a:pPr>
            <a:r>
              <a:rPr sz="1362" spc="-58" dirty="0">
                <a:solidFill>
                  <a:srgbClr val="FFFFFF"/>
                </a:solidFill>
                <a:latin typeface="Arial"/>
                <a:cs typeface="Arial"/>
              </a:rPr>
              <a:t>Investor </a:t>
            </a:r>
            <a:r>
              <a:rPr sz="1362" spc="-49" dirty="0">
                <a:solidFill>
                  <a:srgbClr val="FFFFFF"/>
                </a:solidFill>
                <a:latin typeface="Arial"/>
                <a:cs typeface="Arial"/>
              </a:rPr>
              <a:t>Aftercare  </a:t>
            </a:r>
            <a:r>
              <a:rPr sz="1362" spc="14" dirty="0">
                <a:solidFill>
                  <a:srgbClr val="FFFFFF"/>
                </a:solidFill>
                <a:latin typeface="Arial"/>
                <a:cs typeface="Arial"/>
              </a:rPr>
              <a:t>&amp; </a:t>
            </a:r>
            <a:r>
              <a:rPr sz="1362" spc="-78" dirty="0">
                <a:solidFill>
                  <a:srgbClr val="FFFFFF"/>
                </a:solidFill>
                <a:latin typeface="Arial"/>
                <a:cs typeface="Arial"/>
              </a:rPr>
              <a:t>Policy</a:t>
            </a:r>
            <a:r>
              <a:rPr sz="1362" spc="-204" dirty="0">
                <a:solidFill>
                  <a:srgbClr val="FFFFFF"/>
                </a:solidFill>
                <a:latin typeface="Arial"/>
                <a:cs typeface="Arial"/>
              </a:rPr>
              <a:t> </a:t>
            </a:r>
            <a:r>
              <a:rPr sz="1362" spc="-87" dirty="0">
                <a:solidFill>
                  <a:srgbClr val="FFFFFF"/>
                </a:solidFill>
                <a:latin typeface="Arial"/>
                <a:cs typeface="Arial"/>
              </a:rPr>
              <a:t>Advocacy</a:t>
            </a:r>
            <a:endParaRPr sz="1362" dirty="0">
              <a:latin typeface="Arial"/>
              <a:cs typeface="Arial"/>
            </a:endParaRPr>
          </a:p>
        </p:txBody>
      </p:sp>
      <p:sp>
        <p:nvSpPr>
          <p:cNvPr id="102" name="object 55">
            <a:extLst>
              <a:ext uri="{FF2B5EF4-FFF2-40B4-BE49-F238E27FC236}">
                <a16:creationId xmlns:a16="http://schemas.microsoft.com/office/drawing/2014/main" id="{DF294203-3E7A-441F-8F56-F77404645F92}"/>
              </a:ext>
            </a:extLst>
          </p:cNvPr>
          <p:cNvSpPr txBox="1"/>
          <p:nvPr/>
        </p:nvSpPr>
        <p:spPr>
          <a:xfrm>
            <a:off x="3891482" y="2689859"/>
            <a:ext cx="1943141" cy="537220"/>
          </a:xfrm>
          <a:prstGeom prst="rect">
            <a:avLst/>
          </a:prstGeom>
        </p:spPr>
        <p:txBody>
          <a:bodyPr vert="horz" wrap="square" lIns="0" tIns="12975" rIns="0" bIns="0" rtlCol="0">
            <a:spAutoFit/>
          </a:bodyPr>
          <a:lstStyle/>
          <a:p>
            <a:pPr marL="12358">
              <a:spcBef>
                <a:spcPts val="103"/>
              </a:spcBef>
            </a:pPr>
            <a:r>
              <a:rPr sz="1703" b="1" spc="-103" dirty="0">
                <a:solidFill>
                  <a:srgbClr val="003B4E"/>
                </a:solidFill>
                <a:latin typeface="Trebuchet MS"/>
                <a:cs typeface="Trebuchet MS"/>
              </a:rPr>
              <a:t>Intelligence </a:t>
            </a:r>
            <a:r>
              <a:rPr sz="1703" b="1" dirty="0">
                <a:solidFill>
                  <a:srgbClr val="003B4E"/>
                </a:solidFill>
                <a:latin typeface="Trebuchet MS"/>
                <a:cs typeface="Trebuchet MS"/>
              </a:rPr>
              <a:t>&amp;</a:t>
            </a:r>
            <a:r>
              <a:rPr sz="1703" b="1" spc="-121" dirty="0">
                <a:solidFill>
                  <a:srgbClr val="003B4E"/>
                </a:solidFill>
                <a:latin typeface="Trebuchet MS"/>
                <a:cs typeface="Trebuchet MS"/>
              </a:rPr>
              <a:t> </a:t>
            </a:r>
            <a:r>
              <a:rPr sz="1703" b="1" spc="-93" dirty="0">
                <a:solidFill>
                  <a:srgbClr val="003B4E"/>
                </a:solidFill>
                <a:latin typeface="Trebuchet MS"/>
                <a:cs typeface="Trebuchet MS"/>
              </a:rPr>
              <a:t>Knowledge</a:t>
            </a:r>
            <a:endParaRPr sz="1703" dirty="0">
              <a:solidFill>
                <a:srgbClr val="003B4E"/>
              </a:solidFill>
              <a:latin typeface="Trebuchet MS"/>
              <a:cs typeface="Trebuchet MS"/>
            </a:endParaRPr>
          </a:p>
        </p:txBody>
      </p:sp>
      <p:sp>
        <p:nvSpPr>
          <p:cNvPr id="111" name="object 65">
            <a:extLst>
              <a:ext uri="{FF2B5EF4-FFF2-40B4-BE49-F238E27FC236}">
                <a16:creationId xmlns:a16="http://schemas.microsoft.com/office/drawing/2014/main" id="{C9798C9A-D36C-4CDC-A5E1-5C18D3B91307}"/>
              </a:ext>
            </a:extLst>
          </p:cNvPr>
          <p:cNvSpPr/>
          <p:nvPr/>
        </p:nvSpPr>
        <p:spPr>
          <a:xfrm>
            <a:off x="817277" y="3259111"/>
            <a:ext cx="7304635" cy="74607"/>
          </a:xfrm>
          <a:custGeom>
            <a:avLst/>
            <a:gdLst/>
            <a:ahLst/>
            <a:cxnLst/>
            <a:rect l="l" t="t" r="r" b="b"/>
            <a:pathLst>
              <a:path w="8912225" h="119379">
                <a:moveTo>
                  <a:pt x="118872" y="39624"/>
                </a:moveTo>
                <a:lnTo>
                  <a:pt x="0" y="39624"/>
                </a:lnTo>
                <a:lnTo>
                  <a:pt x="0" y="79248"/>
                </a:lnTo>
                <a:lnTo>
                  <a:pt x="118872" y="79248"/>
                </a:lnTo>
                <a:lnTo>
                  <a:pt x="118872" y="39624"/>
                </a:lnTo>
                <a:close/>
              </a:path>
              <a:path w="8912225" h="119379">
                <a:moveTo>
                  <a:pt x="277368" y="39624"/>
                </a:moveTo>
                <a:lnTo>
                  <a:pt x="158496" y="39624"/>
                </a:lnTo>
                <a:lnTo>
                  <a:pt x="158496" y="79248"/>
                </a:lnTo>
                <a:lnTo>
                  <a:pt x="277368" y="79248"/>
                </a:lnTo>
                <a:lnTo>
                  <a:pt x="277368" y="39624"/>
                </a:lnTo>
                <a:close/>
              </a:path>
              <a:path w="8912225" h="119379">
                <a:moveTo>
                  <a:pt x="435864" y="39624"/>
                </a:moveTo>
                <a:lnTo>
                  <a:pt x="316991" y="39624"/>
                </a:lnTo>
                <a:lnTo>
                  <a:pt x="316991" y="79248"/>
                </a:lnTo>
                <a:lnTo>
                  <a:pt x="435864" y="79248"/>
                </a:lnTo>
                <a:lnTo>
                  <a:pt x="435864" y="39624"/>
                </a:lnTo>
                <a:close/>
              </a:path>
              <a:path w="8912225" h="119379">
                <a:moveTo>
                  <a:pt x="594360" y="39624"/>
                </a:moveTo>
                <a:lnTo>
                  <a:pt x="475488" y="39624"/>
                </a:lnTo>
                <a:lnTo>
                  <a:pt x="475488" y="79248"/>
                </a:lnTo>
                <a:lnTo>
                  <a:pt x="594360" y="79248"/>
                </a:lnTo>
                <a:lnTo>
                  <a:pt x="594360" y="39624"/>
                </a:lnTo>
                <a:close/>
              </a:path>
              <a:path w="8912225" h="119379">
                <a:moveTo>
                  <a:pt x="752856" y="39624"/>
                </a:moveTo>
                <a:lnTo>
                  <a:pt x="633984" y="39624"/>
                </a:lnTo>
                <a:lnTo>
                  <a:pt x="633984" y="79248"/>
                </a:lnTo>
                <a:lnTo>
                  <a:pt x="752856" y="79248"/>
                </a:lnTo>
                <a:lnTo>
                  <a:pt x="752856" y="39624"/>
                </a:lnTo>
                <a:close/>
              </a:path>
              <a:path w="8912225" h="119379">
                <a:moveTo>
                  <a:pt x="911352" y="39624"/>
                </a:moveTo>
                <a:lnTo>
                  <a:pt x="792480" y="39624"/>
                </a:lnTo>
                <a:lnTo>
                  <a:pt x="792480" y="79248"/>
                </a:lnTo>
                <a:lnTo>
                  <a:pt x="911352" y="79248"/>
                </a:lnTo>
                <a:lnTo>
                  <a:pt x="911352" y="39624"/>
                </a:lnTo>
                <a:close/>
              </a:path>
              <a:path w="8912225" h="119379">
                <a:moveTo>
                  <a:pt x="1069848" y="39624"/>
                </a:moveTo>
                <a:lnTo>
                  <a:pt x="950976" y="39624"/>
                </a:lnTo>
                <a:lnTo>
                  <a:pt x="950976" y="79248"/>
                </a:lnTo>
                <a:lnTo>
                  <a:pt x="1069848" y="79248"/>
                </a:lnTo>
                <a:lnTo>
                  <a:pt x="1069848" y="39624"/>
                </a:lnTo>
                <a:close/>
              </a:path>
              <a:path w="8912225" h="119379">
                <a:moveTo>
                  <a:pt x="1228344" y="39624"/>
                </a:moveTo>
                <a:lnTo>
                  <a:pt x="1109472" y="39624"/>
                </a:lnTo>
                <a:lnTo>
                  <a:pt x="1109472" y="79248"/>
                </a:lnTo>
                <a:lnTo>
                  <a:pt x="1228344" y="79248"/>
                </a:lnTo>
                <a:lnTo>
                  <a:pt x="1228344" y="39624"/>
                </a:lnTo>
                <a:close/>
              </a:path>
              <a:path w="8912225" h="119379">
                <a:moveTo>
                  <a:pt x="1386840" y="39624"/>
                </a:moveTo>
                <a:lnTo>
                  <a:pt x="1267968" y="39624"/>
                </a:lnTo>
                <a:lnTo>
                  <a:pt x="1267968" y="79248"/>
                </a:lnTo>
                <a:lnTo>
                  <a:pt x="1386840" y="79248"/>
                </a:lnTo>
                <a:lnTo>
                  <a:pt x="1386840" y="39624"/>
                </a:lnTo>
                <a:close/>
              </a:path>
              <a:path w="8912225" h="119379">
                <a:moveTo>
                  <a:pt x="1545336" y="39624"/>
                </a:moveTo>
                <a:lnTo>
                  <a:pt x="1426464" y="39624"/>
                </a:lnTo>
                <a:lnTo>
                  <a:pt x="1426464" y="79248"/>
                </a:lnTo>
                <a:lnTo>
                  <a:pt x="1545336" y="79248"/>
                </a:lnTo>
                <a:lnTo>
                  <a:pt x="1545336" y="39624"/>
                </a:lnTo>
                <a:close/>
              </a:path>
              <a:path w="8912225" h="119379">
                <a:moveTo>
                  <a:pt x="1703832" y="39624"/>
                </a:moveTo>
                <a:lnTo>
                  <a:pt x="1584960" y="39624"/>
                </a:lnTo>
                <a:lnTo>
                  <a:pt x="1584960" y="79248"/>
                </a:lnTo>
                <a:lnTo>
                  <a:pt x="1703832" y="79248"/>
                </a:lnTo>
                <a:lnTo>
                  <a:pt x="1703832" y="39624"/>
                </a:lnTo>
                <a:close/>
              </a:path>
              <a:path w="8912225" h="119379">
                <a:moveTo>
                  <a:pt x="1862327" y="39624"/>
                </a:moveTo>
                <a:lnTo>
                  <a:pt x="1743456" y="39624"/>
                </a:lnTo>
                <a:lnTo>
                  <a:pt x="1743456" y="79248"/>
                </a:lnTo>
                <a:lnTo>
                  <a:pt x="1862327" y="79248"/>
                </a:lnTo>
                <a:lnTo>
                  <a:pt x="1862327" y="39624"/>
                </a:lnTo>
                <a:close/>
              </a:path>
              <a:path w="8912225" h="119379">
                <a:moveTo>
                  <a:pt x="2020823" y="39624"/>
                </a:moveTo>
                <a:lnTo>
                  <a:pt x="1901952" y="39624"/>
                </a:lnTo>
                <a:lnTo>
                  <a:pt x="1901952" y="79248"/>
                </a:lnTo>
                <a:lnTo>
                  <a:pt x="2020823" y="79248"/>
                </a:lnTo>
                <a:lnTo>
                  <a:pt x="2020823" y="39624"/>
                </a:lnTo>
                <a:close/>
              </a:path>
              <a:path w="8912225" h="119379">
                <a:moveTo>
                  <a:pt x="2179320" y="39624"/>
                </a:moveTo>
                <a:lnTo>
                  <a:pt x="2060447" y="39624"/>
                </a:lnTo>
                <a:lnTo>
                  <a:pt x="2060447" y="79248"/>
                </a:lnTo>
                <a:lnTo>
                  <a:pt x="2179320" y="79248"/>
                </a:lnTo>
                <a:lnTo>
                  <a:pt x="2179320" y="39624"/>
                </a:lnTo>
                <a:close/>
              </a:path>
              <a:path w="8912225" h="119379">
                <a:moveTo>
                  <a:pt x="2337816" y="39624"/>
                </a:moveTo>
                <a:lnTo>
                  <a:pt x="2218944" y="39624"/>
                </a:lnTo>
                <a:lnTo>
                  <a:pt x="2218944" y="79248"/>
                </a:lnTo>
                <a:lnTo>
                  <a:pt x="2337816" y="79248"/>
                </a:lnTo>
                <a:lnTo>
                  <a:pt x="2337816" y="39624"/>
                </a:lnTo>
                <a:close/>
              </a:path>
              <a:path w="8912225" h="119379">
                <a:moveTo>
                  <a:pt x="2496312" y="39624"/>
                </a:moveTo>
                <a:lnTo>
                  <a:pt x="2377440" y="39624"/>
                </a:lnTo>
                <a:lnTo>
                  <a:pt x="2377440" y="79248"/>
                </a:lnTo>
                <a:lnTo>
                  <a:pt x="2496312" y="79248"/>
                </a:lnTo>
                <a:lnTo>
                  <a:pt x="2496312" y="39624"/>
                </a:lnTo>
                <a:close/>
              </a:path>
              <a:path w="8912225" h="119379">
                <a:moveTo>
                  <a:pt x="2654808" y="39624"/>
                </a:moveTo>
                <a:lnTo>
                  <a:pt x="2535935" y="39624"/>
                </a:lnTo>
                <a:lnTo>
                  <a:pt x="2535935" y="79248"/>
                </a:lnTo>
                <a:lnTo>
                  <a:pt x="2654808" y="79248"/>
                </a:lnTo>
                <a:lnTo>
                  <a:pt x="2654808" y="39624"/>
                </a:lnTo>
                <a:close/>
              </a:path>
              <a:path w="8912225" h="119379">
                <a:moveTo>
                  <a:pt x="2813304" y="39624"/>
                </a:moveTo>
                <a:lnTo>
                  <a:pt x="2694432" y="39624"/>
                </a:lnTo>
                <a:lnTo>
                  <a:pt x="2694432" y="79248"/>
                </a:lnTo>
                <a:lnTo>
                  <a:pt x="2813304" y="79248"/>
                </a:lnTo>
                <a:lnTo>
                  <a:pt x="2813304" y="39624"/>
                </a:lnTo>
                <a:close/>
              </a:path>
              <a:path w="8912225" h="119379">
                <a:moveTo>
                  <a:pt x="2971799" y="39624"/>
                </a:moveTo>
                <a:lnTo>
                  <a:pt x="2852928" y="39624"/>
                </a:lnTo>
                <a:lnTo>
                  <a:pt x="2852928" y="79248"/>
                </a:lnTo>
                <a:lnTo>
                  <a:pt x="2971799" y="79248"/>
                </a:lnTo>
                <a:lnTo>
                  <a:pt x="2971799" y="39624"/>
                </a:lnTo>
                <a:close/>
              </a:path>
              <a:path w="8912225" h="119379">
                <a:moveTo>
                  <a:pt x="3130296" y="39624"/>
                </a:moveTo>
                <a:lnTo>
                  <a:pt x="3011423" y="39624"/>
                </a:lnTo>
                <a:lnTo>
                  <a:pt x="3011423" y="79248"/>
                </a:lnTo>
                <a:lnTo>
                  <a:pt x="3130296" y="79248"/>
                </a:lnTo>
                <a:lnTo>
                  <a:pt x="3130296" y="39624"/>
                </a:lnTo>
                <a:close/>
              </a:path>
              <a:path w="8912225" h="119379">
                <a:moveTo>
                  <a:pt x="3288792" y="39624"/>
                </a:moveTo>
                <a:lnTo>
                  <a:pt x="3169920" y="39624"/>
                </a:lnTo>
                <a:lnTo>
                  <a:pt x="3169920" y="79248"/>
                </a:lnTo>
                <a:lnTo>
                  <a:pt x="3288792" y="79248"/>
                </a:lnTo>
                <a:lnTo>
                  <a:pt x="3288792" y="39624"/>
                </a:lnTo>
                <a:close/>
              </a:path>
              <a:path w="8912225" h="119379">
                <a:moveTo>
                  <a:pt x="3447288" y="39624"/>
                </a:moveTo>
                <a:lnTo>
                  <a:pt x="3328416" y="39624"/>
                </a:lnTo>
                <a:lnTo>
                  <a:pt x="3328416" y="79248"/>
                </a:lnTo>
                <a:lnTo>
                  <a:pt x="3447288" y="79248"/>
                </a:lnTo>
                <a:lnTo>
                  <a:pt x="3447288" y="39624"/>
                </a:lnTo>
                <a:close/>
              </a:path>
              <a:path w="8912225" h="119379">
                <a:moveTo>
                  <a:pt x="3605784" y="39624"/>
                </a:moveTo>
                <a:lnTo>
                  <a:pt x="3486912" y="39624"/>
                </a:lnTo>
                <a:lnTo>
                  <a:pt x="3486912" y="79248"/>
                </a:lnTo>
                <a:lnTo>
                  <a:pt x="3605784" y="79248"/>
                </a:lnTo>
                <a:lnTo>
                  <a:pt x="3605784" y="39624"/>
                </a:lnTo>
                <a:close/>
              </a:path>
              <a:path w="8912225" h="119379">
                <a:moveTo>
                  <a:pt x="3764280" y="39624"/>
                </a:moveTo>
                <a:lnTo>
                  <a:pt x="3645408" y="39624"/>
                </a:lnTo>
                <a:lnTo>
                  <a:pt x="3645408" y="79248"/>
                </a:lnTo>
                <a:lnTo>
                  <a:pt x="3764280" y="79248"/>
                </a:lnTo>
                <a:lnTo>
                  <a:pt x="3764280" y="39624"/>
                </a:lnTo>
                <a:close/>
              </a:path>
              <a:path w="8912225" h="119379">
                <a:moveTo>
                  <a:pt x="3922776" y="39624"/>
                </a:moveTo>
                <a:lnTo>
                  <a:pt x="3803904" y="39624"/>
                </a:lnTo>
                <a:lnTo>
                  <a:pt x="3803904" y="79248"/>
                </a:lnTo>
                <a:lnTo>
                  <a:pt x="3922776" y="79248"/>
                </a:lnTo>
                <a:lnTo>
                  <a:pt x="3922776" y="39624"/>
                </a:lnTo>
                <a:close/>
              </a:path>
              <a:path w="8912225" h="119379">
                <a:moveTo>
                  <a:pt x="4081272" y="39624"/>
                </a:moveTo>
                <a:lnTo>
                  <a:pt x="3962400" y="39624"/>
                </a:lnTo>
                <a:lnTo>
                  <a:pt x="3962400" y="79248"/>
                </a:lnTo>
                <a:lnTo>
                  <a:pt x="4081272" y="79248"/>
                </a:lnTo>
                <a:lnTo>
                  <a:pt x="4081272" y="39624"/>
                </a:lnTo>
                <a:close/>
              </a:path>
              <a:path w="8912225" h="119379">
                <a:moveTo>
                  <a:pt x="4239768" y="39624"/>
                </a:moveTo>
                <a:lnTo>
                  <a:pt x="4120896" y="39624"/>
                </a:lnTo>
                <a:lnTo>
                  <a:pt x="4120896" y="79248"/>
                </a:lnTo>
                <a:lnTo>
                  <a:pt x="4239768" y="79248"/>
                </a:lnTo>
                <a:lnTo>
                  <a:pt x="4239768" y="39624"/>
                </a:lnTo>
                <a:close/>
              </a:path>
              <a:path w="8912225" h="119379">
                <a:moveTo>
                  <a:pt x="4398264" y="39624"/>
                </a:moveTo>
                <a:lnTo>
                  <a:pt x="4279392" y="39624"/>
                </a:lnTo>
                <a:lnTo>
                  <a:pt x="4279392" y="79248"/>
                </a:lnTo>
                <a:lnTo>
                  <a:pt x="4398264" y="79248"/>
                </a:lnTo>
                <a:lnTo>
                  <a:pt x="4398264" y="39624"/>
                </a:lnTo>
                <a:close/>
              </a:path>
              <a:path w="8912225" h="119379">
                <a:moveTo>
                  <a:pt x="4556760" y="39624"/>
                </a:moveTo>
                <a:lnTo>
                  <a:pt x="4437888" y="39624"/>
                </a:lnTo>
                <a:lnTo>
                  <a:pt x="4437888" y="79248"/>
                </a:lnTo>
                <a:lnTo>
                  <a:pt x="4556760" y="79248"/>
                </a:lnTo>
                <a:lnTo>
                  <a:pt x="4556760" y="39624"/>
                </a:lnTo>
                <a:close/>
              </a:path>
              <a:path w="8912225" h="119379">
                <a:moveTo>
                  <a:pt x="4715256" y="39624"/>
                </a:moveTo>
                <a:lnTo>
                  <a:pt x="4596384" y="39624"/>
                </a:lnTo>
                <a:lnTo>
                  <a:pt x="4596384" y="79248"/>
                </a:lnTo>
                <a:lnTo>
                  <a:pt x="4715256" y="79248"/>
                </a:lnTo>
                <a:lnTo>
                  <a:pt x="4715256" y="39624"/>
                </a:lnTo>
                <a:close/>
              </a:path>
              <a:path w="8912225" h="119379">
                <a:moveTo>
                  <a:pt x="4873752" y="39624"/>
                </a:moveTo>
                <a:lnTo>
                  <a:pt x="4754880" y="39624"/>
                </a:lnTo>
                <a:lnTo>
                  <a:pt x="4754880" y="79248"/>
                </a:lnTo>
                <a:lnTo>
                  <a:pt x="4873752" y="79248"/>
                </a:lnTo>
                <a:lnTo>
                  <a:pt x="4873752" y="39624"/>
                </a:lnTo>
                <a:close/>
              </a:path>
              <a:path w="8912225" h="119379">
                <a:moveTo>
                  <a:pt x="5032248" y="39624"/>
                </a:moveTo>
                <a:lnTo>
                  <a:pt x="4913376" y="39624"/>
                </a:lnTo>
                <a:lnTo>
                  <a:pt x="4913376" y="79248"/>
                </a:lnTo>
                <a:lnTo>
                  <a:pt x="5032248" y="79248"/>
                </a:lnTo>
                <a:lnTo>
                  <a:pt x="5032248" y="39624"/>
                </a:lnTo>
                <a:close/>
              </a:path>
              <a:path w="8912225" h="119379">
                <a:moveTo>
                  <a:pt x="5190744" y="39624"/>
                </a:moveTo>
                <a:lnTo>
                  <a:pt x="5071872" y="39624"/>
                </a:lnTo>
                <a:lnTo>
                  <a:pt x="5071872" y="79248"/>
                </a:lnTo>
                <a:lnTo>
                  <a:pt x="5190744" y="79248"/>
                </a:lnTo>
                <a:lnTo>
                  <a:pt x="5190744" y="39624"/>
                </a:lnTo>
                <a:close/>
              </a:path>
              <a:path w="8912225" h="119379">
                <a:moveTo>
                  <a:pt x="5349240" y="39624"/>
                </a:moveTo>
                <a:lnTo>
                  <a:pt x="5230368" y="39624"/>
                </a:lnTo>
                <a:lnTo>
                  <a:pt x="5230368" y="79248"/>
                </a:lnTo>
                <a:lnTo>
                  <a:pt x="5349240" y="79248"/>
                </a:lnTo>
                <a:lnTo>
                  <a:pt x="5349240" y="39624"/>
                </a:lnTo>
                <a:close/>
              </a:path>
              <a:path w="8912225" h="119379">
                <a:moveTo>
                  <a:pt x="5507736" y="39624"/>
                </a:moveTo>
                <a:lnTo>
                  <a:pt x="5388864" y="39624"/>
                </a:lnTo>
                <a:lnTo>
                  <a:pt x="5388864" y="79248"/>
                </a:lnTo>
                <a:lnTo>
                  <a:pt x="5507736" y="79248"/>
                </a:lnTo>
                <a:lnTo>
                  <a:pt x="5507736" y="39624"/>
                </a:lnTo>
                <a:close/>
              </a:path>
              <a:path w="8912225" h="119379">
                <a:moveTo>
                  <a:pt x="5666232" y="39624"/>
                </a:moveTo>
                <a:lnTo>
                  <a:pt x="5547360" y="39624"/>
                </a:lnTo>
                <a:lnTo>
                  <a:pt x="5547360" y="79248"/>
                </a:lnTo>
                <a:lnTo>
                  <a:pt x="5666232" y="79248"/>
                </a:lnTo>
                <a:lnTo>
                  <a:pt x="5666232" y="39624"/>
                </a:lnTo>
                <a:close/>
              </a:path>
              <a:path w="8912225" h="119379">
                <a:moveTo>
                  <a:pt x="5824728" y="39624"/>
                </a:moveTo>
                <a:lnTo>
                  <a:pt x="5705856" y="39624"/>
                </a:lnTo>
                <a:lnTo>
                  <a:pt x="5705856" y="79248"/>
                </a:lnTo>
                <a:lnTo>
                  <a:pt x="5824728" y="79248"/>
                </a:lnTo>
                <a:lnTo>
                  <a:pt x="5824728" y="39624"/>
                </a:lnTo>
                <a:close/>
              </a:path>
              <a:path w="8912225" h="119379">
                <a:moveTo>
                  <a:pt x="5983224" y="39624"/>
                </a:moveTo>
                <a:lnTo>
                  <a:pt x="5864352" y="39624"/>
                </a:lnTo>
                <a:lnTo>
                  <a:pt x="5864352" y="79248"/>
                </a:lnTo>
                <a:lnTo>
                  <a:pt x="5983224" y="79248"/>
                </a:lnTo>
                <a:lnTo>
                  <a:pt x="5983224" y="39624"/>
                </a:lnTo>
                <a:close/>
              </a:path>
              <a:path w="8912225" h="119379">
                <a:moveTo>
                  <a:pt x="6141720" y="39624"/>
                </a:moveTo>
                <a:lnTo>
                  <a:pt x="6022848" y="39624"/>
                </a:lnTo>
                <a:lnTo>
                  <a:pt x="6022848" y="79248"/>
                </a:lnTo>
                <a:lnTo>
                  <a:pt x="6141720" y="79248"/>
                </a:lnTo>
                <a:lnTo>
                  <a:pt x="6141720" y="39624"/>
                </a:lnTo>
                <a:close/>
              </a:path>
              <a:path w="8912225" h="119379">
                <a:moveTo>
                  <a:pt x="6300216" y="39624"/>
                </a:moveTo>
                <a:lnTo>
                  <a:pt x="6181344" y="39624"/>
                </a:lnTo>
                <a:lnTo>
                  <a:pt x="6181344" y="79248"/>
                </a:lnTo>
                <a:lnTo>
                  <a:pt x="6300216" y="79248"/>
                </a:lnTo>
                <a:lnTo>
                  <a:pt x="6300216" y="39624"/>
                </a:lnTo>
                <a:close/>
              </a:path>
              <a:path w="8912225" h="119379">
                <a:moveTo>
                  <a:pt x="6458712" y="39624"/>
                </a:moveTo>
                <a:lnTo>
                  <a:pt x="6339840" y="39624"/>
                </a:lnTo>
                <a:lnTo>
                  <a:pt x="6339840" y="79248"/>
                </a:lnTo>
                <a:lnTo>
                  <a:pt x="6458712" y="79248"/>
                </a:lnTo>
                <a:lnTo>
                  <a:pt x="6458712" y="39624"/>
                </a:lnTo>
                <a:close/>
              </a:path>
              <a:path w="8912225" h="119379">
                <a:moveTo>
                  <a:pt x="6617208" y="39624"/>
                </a:moveTo>
                <a:lnTo>
                  <a:pt x="6498336" y="39624"/>
                </a:lnTo>
                <a:lnTo>
                  <a:pt x="6498336" y="79248"/>
                </a:lnTo>
                <a:lnTo>
                  <a:pt x="6617208" y="79248"/>
                </a:lnTo>
                <a:lnTo>
                  <a:pt x="6617208" y="39624"/>
                </a:lnTo>
                <a:close/>
              </a:path>
              <a:path w="8912225" h="119379">
                <a:moveTo>
                  <a:pt x="6775704" y="39624"/>
                </a:moveTo>
                <a:lnTo>
                  <a:pt x="6656832" y="39624"/>
                </a:lnTo>
                <a:lnTo>
                  <a:pt x="6656832" y="79248"/>
                </a:lnTo>
                <a:lnTo>
                  <a:pt x="6775704" y="79248"/>
                </a:lnTo>
                <a:lnTo>
                  <a:pt x="6775704" y="39624"/>
                </a:lnTo>
                <a:close/>
              </a:path>
              <a:path w="8912225" h="119379">
                <a:moveTo>
                  <a:pt x="6934200" y="39624"/>
                </a:moveTo>
                <a:lnTo>
                  <a:pt x="6815328" y="39624"/>
                </a:lnTo>
                <a:lnTo>
                  <a:pt x="6815328" y="79248"/>
                </a:lnTo>
                <a:lnTo>
                  <a:pt x="6934200" y="79248"/>
                </a:lnTo>
                <a:lnTo>
                  <a:pt x="6934200" y="39624"/>
                </a:lnTo>
                <a:close/>
              </a:path>
              <a:path w="8912225" h="119379">
                <a:moveTo>
                  <a:pt x="7092696" y="39624"/>
                </a:moveTo>
                <a:lnTo>
                  <a:pt x="6973824" y="39624"/>
                </a:lnTo>
                <a:lnTo>
                  <a:pt x="6973824" y="79248"/>
                </a:lnTo>
                <a:lnTo>
                  <a:pt x="7092696" y="79248"/>
                </a:lnTo>
                <a:lnTo>
                  <a:pt x="7092696" y="39624"/>
                </a:lnTo>
                <a:close/>
              </a:path>
              <a:path w="8912225" h="119379">
                <a:moveTo>
                  <a:pt x="7251192" y="39624"/>
                </a:moveTo>
                <a:lnTo>
                  <a:pt x="7132320" y="39624"/>
                </a:lnTo>
                <a:lnTo>
                  <a:pt x="7132320" y="79248"/>
                </a:lnTo>
                <a:lnTo>
                  <a:pt x="7251192" y="79248"/>
                </a:lnTo>
                <a:lnTo>
                  <a:pt x="7251192" y="39624"/>
                </a:lnTo>
                <a:close/>
              </a:path>
              <a:path w="8912225" h="119379">
                <a:moveTo>
                  <a:pt x="7409688" y="39624"/>
                </a:moveTo>
                <a:lnTo>
                  <a:pt x="7290816" y="39624"/>
                </a:lnTo>
                <a:lnTo>
                  <a:pt x="7290816" y="79248"/>
                </a:lnTo>
                <a:lnTo>
                  <a:pt x="7409688" y="79248"/>
                </a:lnTo>
                <a:lnTo>
                  <a:pt x="7409688" y="39624"/>
                </a:lnTo>
                <a:close/>
              </a:path>
              <a:path w="8912225" h="119379">
                <a:moveTo>
                  <a:pt x="7568184" y="39624"/>
                </a:moveTo>
                <a:lnTo>
                  <a:pt x="7449312" y="39624"/>
                </a:lnTo>
                <a:lnTo>
                  <a:pt x="7449312" y="79248"/>
                </a:lnTo>
                <a:lnTo>
                  <a:pt x="7568184" y="79248"/>
                </a:lnTo>
                <a:lnTo>
                  <a:pt x="7568184" y="39624"/>
                </a:lnTo>
                <a:close/>
              </a:path>
              <a:path w="8912225" h="119379">
                <a:moveTo>
                  <a:pt x="7726680" y="39624"/>
                </a:moveTo>
                <a:lnTo>
                  <a:pt x="7607808" y="39624"/>
                </a:lnTo>
                <a:lnTo>
                  <a:pt x="7607808" y="79248"/>
                </a:lnTo>
                <a:lnTo>
                  <a:pt x="7726680" y="79248"/>
                </a:lnTo>
                <a:lnTo>
                  <a:pt x="7726680" y="39624"/>
                </a:lnTo>
                <a:close/>
              </a:path>
              <a:path w="8912225" h="119379">
                <a:moveTo>
                  <a:pt x="7885176" y="39624"/>
                </a:moveTo>
                <a:lnTo>
                  <a:pt x="7766304" y="39624"/>
                </a:lnTo>
                <a:lnTo>
                  <a:pt x="7766304" y="79248"/>
                </a:lnTo>
                <a:lnTo>
                  <a:pt x="7885176" y="79248"/>
                </a:lnTo>
                <a:lnTo>
                  <a:pt x="7885176" y="39624"/>
                </a:lnTo>
                <a:close/>
              </a:path>
              <a:path w="8912225" h="119379">
                <a:moveTo>
                  <a:pt x="8043672" y="39624"/>
                </a:moveTo>
                <a:lnTo>
                  <a:pt x="7924800" y="39624"/>
                </a:lnTo>
                <a:lnTo>
                  <a:pt x="7924800" y="79248"/>
                </a:lnTo>
                <a:lnTo>
                  <a:pt x="8043672" y="79248"/>
                </a:lnTo>
                <a:lnTo>
                  <a:pt x="8043672" y="39624"/>
                </a:lnTo>
                <a:close/>
              </a:path>
              <a:path w="8912225" h="119379">
                <a:moveTo>
                  <a:pt x="8202168" y="39624"/>
                </a:moveTo>
                <a:lnTo>
                  <a:pt x="8083296" y="39624"/>
                </a:lnTo>
                <a:lnTo>
                  <a:pt x="8083296" y="79248"/>
                </a:lnTo>
                <a:lnTo>
                  <a:pt x="8202168" y="79248"/>
                </a:lnTo>
                <a:lnTo>
                  <a:pt x="8202168" y="39624"/>
                </a:lnTo>
                <a:close/>
              </a:path>
              <a:path w="8912225" h="119379">
                <a:moveTo>
                  <a:pt x="8360664" y="39624"/>
                </a:moveTo>
                <a:lnTo>
                  <a:pt x="8241792" y="39624"/>
                </a:lnTo>
                <a:lnTo>
                  <a:pt x="8241792" y="79248"/>
                </a:lnTo>
                <a:lnTo>
                  <a:pt x="8360664" y="79248"/>
                </a:lnTo>
                <a:lnTo>
                  <a:pt x="8360664" y="39624"/>
                </a:lnTo>
                <a:close/>
              </a:path>
              <a:path w="8912225" h="119379">
                <a:moveTo>
                  <a:pt x="8519160" y="39624"/>
                </a:moveTo>
                <a:lnTo>
                  <a:pt x="8400288" y="39624"/>
                </a:lnTo>
                <a:lnTo>
                  <a:pt x="8400288" y="79248"/>
                </a:lnTo>
                <a:lnTo>
                  <a:pt x="8519160" y="79248"/>
                </a:lnTo>
                <a:lnTo>
                  <a:pt x="8519160" y="39624"/>
                </a:lnTo>
                <a:close/>
              </a:path>
              <a:path w="8912225" h="119379">
                <a:moveTo>
                  <a:pt x="8677656" y="39624"/>
                </a:moveTo>
                <a:lnTo>
                  <a:pt x="8558784" y="39624"/>
                </a:lnTo>
                <a:lnTo>
                  <a:pt x="8558784" y="79248"/>
                </a:lnTo>
                <a:lnTo>
                  <a:pt x="8677656" y="79248"/>
                </a:lnTo>
                <a:lnTo>
                  <a:pt x="8677656" y="39624"/>
                </a:lnTo>
                <a:close/>
              </a:path>
              <a:path w="8912225" h="119379">
                <a:moveTo>
                  <a:pt x="8792972" y="0"/>
                </a:moveTo>
                <a:lnTo>
                  <a:pt x="8792972" y="118872"/>
                </a:lnTo>
                <a:lnTo>
                  <a:pt x="8872220" y="79248"/>
                </a:lnTo>
                <a:lnTo>
                  <a:pt x="8812784" y="79248"/>
                </a:lnTo>
                <a:lnTo>
                  <a:pt x="8812784" y="39624"/>
                </a:lnTo>
                <a:lnTo>
                  <a:pt x="8872220" y="39624"/>
                </a:lnTo>
                <a:lnTo>
                  <a:pt x="8792972" y="0"/>
                </a:lnTo>
                <a:close/>
              </a:path>
              <a:path w="8912225" h="119379">
                <a:moveTo>
                  <a:pt x="8792972" y="39624"/>
                </a:moveTo>
                <a:lnTo>
                  <a:pt x="8717280" y="39624"/>
                </a:lnTo>
                <a:lnTo>
                  <a:pt x="8717280" y="79248"/>
                </a:lnTo>
                <a:lnTo>
                  <a:pt x="8792972" y="79248"/>
                </a:lnTo>
                <a:lnTo>
                  <a:pt x="8792972" y="39624"/>
                </a:lnTo>
                <a:close/>
              </a:path>
              <a:path w="8912225" h="119379">
                <a:moveTo>
                  <a:pt x="8872220" y="39624"/>
                </a:moveTo>
                <a:lnTo>
                  <a:pt x="8812784" y="39624"/>
                </a:lnTo>
                <a:lnTo>
                  <a:pt x="8812784" y="79248"/>
                </a:lnTo>
                <a:lnTo>
                  <a:pt x="8872220" y="79248"/>
                </a:lnTo>
                <a:lnTo>
                  <a:pt x="8911844" y="59436"/>
                </a:lnTo>
                <a:lnTo>
                  <a:pt x="8872220" y="39624"/>
                </a:lnTo>
                <a:close/>
              </a:path>
            </a:pathLst>
          </a:custGeom>
          <a:solidFill>
            <a:srgbClr val="003B4E"/>
          </a:solidFill>
        </p:spPr>
        <p:txBody>
          <a:bodyPr wrap="square" lIns="0" tIns="0" rIns="0" bIns="0" rtlCol="0"/>
          <a:lstStyle/>
          <a:p>
            <a:endParaRPr sz="1751"/>
          </a:p>
        </p:txBody>
      </p:sp>
      <p:sp>
        <p:nvSpPr>
          <p:cNvPr id="116" name="object 7">
            <a:extLst>
              <a:ext uri="{FF2B5EF4-FFF2-40B4-BE49-F238E27FC236}">
                <a16:creationId xmlns:a16="http://schemas.microsoft.com/office/drawing/2014/main" id="{EAF48193-3E6F-4D0D-9B0D-519BA654EC2C}"/>
              </a:ext>
            </a:extLst>
          </p:cNvPr>
          <p:cNvSpPr/>
          <p:nvPr/>
        </p:nvSpPr>
        <p:spPr>
          <a:xfrm>
            <a:off x="1526195" y="2131526"/>
            <a:ext cx="2123789" cy="860582"/>
          </a:xfrm>
          <a:custGeom>
            <a:avLst/>
            <a:gdLst/>
            <a:ahLst/>
            <a:cxnLst/>
            <a:rect l="l" t="t" r="r" b="b"/>
            <a:pathLst>
              <a:path w="2605404" h="1054735">
                <a:moveTo>
                  <a:pt x="80327" y="450850"/>
                </a:moveTo>
                <a:lnTo>
                  <a:pt x="0" y="519556"/>
                </a:lnTo>
                <a:lnTo>
                  <a:pt x="32948" y="556857"/>
                </a:lnTo>
                <a:lnTo>
                  <a:pt x="67043" y="593010"/>
                </a:lnTo>
                <a:lnTo>
                  <a:pt x="102254" y="627993"/>
                </a:lnTo>
                <a:lnTo>
                  <a:pt x="138551" y="661782"/>
                </a:lnTo>
                <a:lnTo>
                  <a:pt x="175902" y="694352"/>
                </a:lnTo>
                <a:lnTo>
                  <a:pt x="214342" y="725728"/>
                </a:lnTo>
                <a:lnTo>
                  <a:pt x="253646" y="755741"/>
                </a:lnTo>
                <a:lnTo>
                  <a:pt x="293977" y="784512"/>
                </a:lnTo>
                <a:lnTo>
                  <a:pt x="335240" y="811969"/>
                </a:lnTo>
                <a:lnTo>
                  <a:pt x="377403" y="838088"/>
                </a:lnTo>
                <a:lnTo>
                  <a:pt x="420436" y="862845"/>
                </a:lnTo>
                <a:lnTo>
                  <a:pt x="464309" y="886216"/>
                </a:lnTo>
                <a:lnTo>
                  <a:pt x="508990" y="908176"/>
                </a:lnTo>
                <a:lnTo>
                  <a:pt x="553102" y="928145"/>
                </a:lnTo>
                <a:lnTo>
                  <a:pt x="597511" y="946604"/>
                </a:lnTo>
                <a:lnTo>
                  <a:pt x="642186" y="963562"/>
                </a:lnTo>
                <a:lnTo>
                  <a:pt x="687098" y="979030"/>
                </a:lnTo>
                <a:lnTo>
                  <a:pt x="732218" y="993020"/>
                </a:lnTo>
                <a:lnTo>
                  <a:pt x="777514" y="1005542"/>
                </a:lnTo>
                <a:lnTo>
                  <a:pt x="822959" y="1016606"/>
                </a:lnTo>
                <a:lnTo>
                  <a:pt x="868521" y="1026224"/>
                </a:lnTo>
                <a:lnTo>
                  <a:pt x="914172" y="1034405"/>
                </a:lnTo>
                <a:lnTo>
                  <a:pt x="959881" y="1041161"/>
                </a:lnTo>
                <a:lnTo>
                  <a:pt x="1005620" y="1046503"/>
                </a:lnTo>
                <a:lnTo>
                  <a:pt x="1051357" y="1050440"/>
                </a:lnTo>
                <a:lnTo>
                  <a:pt x="1097064" y="1052984"/>
                </a:lnTo>
                <a:lnTo>
                  <a:pt x="1142710" y="1054146"/>
                </a:lnTo>
                <a:lnTo>
                  <a:pt x="1188266" y="1053935"/>
                </a:lnTo>
                <a:lnTo>
                  <a:pt x="1233703" y="1052363"/>
                </a:lnTo>
                <a:lnTo>
                  <a:pt x="1278990" y="1049441"/>
                </a:lnTo>
                <a:lnTo>
                  <a:pt x="1324098" y="1045178"/>
                </a:lnTo>
                <a:lnTo>
                  <a:pt x="1368997" y="1039586"/>
                </a:lnTo>
                <a:lnTo>
                  <a:pt x="1413658" y="1032676"/>
                </a:lnTo>
                <a:lnTo>
                  <a:pt x="1458050" y="1024457"/>
                </a:lnTo>
                <a:lnTo>
                  <a:pt x="1502144" y="1014942"/>
                </a:lnTo>
                <a:lnTo>
                  <a:pt x="1545910" y="1004140"/>
                </a:lnTo>
                <a:lnTo>
                  <a:pt x="1589319" y="992061"/>
                </a:lnTo>
                <a:lnTo>
                  <a:pt x="1632341" y="978718"/>
                </a:lnTo>
                <a:lnTo>
                  <a:pt x="1674945" y="964120"/>
                </a:lnTo>
                <a:lnTo>
                  <a:pt x="1717199" y="948239"/>
                </a:lnTo>
                <a:lnTo>
                  <a:pt x="1159630" y="948239"/>
                </a:lnTo>
                <a:lnTo>
                  <a:pt x="1115137" y="947527"/>
                </a:lnTo>
                <a:lnTo>
                  <a:pt x="1070700" y="945431"/>
                </a:lnTo>
                <a:lnTo>
                  <a:pt x="1026353" y="941951"/>
                </a:lnTo>
                <a:lnTo>
                  <a:pt x="982132" y="937092"/>
                </a:lnTo>
                <a:lnTo>
                  <a:pt x="938072" y="930856"/>
                </a:lnTo>
                <a:lnTo>
                  <a:pt x="894207" y="923245"/>
                </a:lnTo>
                <a:lnTo>
                  <a:pt x="850574" y="914263"/>
                </a:lnTo>
                <a:lnTo>
                  <a:pt x="807206" y="903912"/>
                </a:lnTo>
                <a:lnTo>
                  <a:pt x="764139" y="892195"/>
                </a:lnTo>
                <a:lnTo>
                  <a:pt x="721408" y="879115"/>
                </a:lnTo>
                <a:lnTo>
                  <a:pt x="679047" y="864675"/>
                </a:lnTo>
                <a:lnTo>
                  <a:pt x="637093" y="848876"/>
                </a:lnTo>
                <a:lnTo>
                  <a:pt x="595580" y="831723"/>
                </a:lnTo>
                <a:lnTo>
                  <a:pt x="554543" y="813217"/>
                </a:lnTo>
                <a:lnTo>
                  <a:pt x="514017" y="793362"/>
                </a:lnTo>
                <a:lnTo>
                  <a:pt x="474038" y="772161"/>
                </a:lnTo>
                <a:lnTo>
                  <a:pt x="434639" y="749615"/>
                </a:lnTo>
                <a:lnTo>
                  <a:pt x="395783" y="725679"/>
                </a:lnTo>
                <a:lnTo>
                  <a:pt x="357726" y="700503"/>
                </a:lnTo>
                <a:lnTo>
                  <a:pt x="320281" y="673942"/>
                </a:lnTo>
                <a:lnTo>
                  <a:pt x="283557" y="646048"/>
                </a:lnTo>
                <a:lnTo>
                  <a:pt x="247590" y="616825"/>
                </a:lnTo>
                <a:lnTo>
                  <a:pt x="212415" y="586273"/>
                </a:lnTo>
                <a:lnTo>
                  <a:pt x="178065" y="554397"/>
                </a:lnTo>
                <a:lnTo>
                  <a:pt x="144578" y="521200"/>
                </a:lnTo>
                <a:lnTo>
                  <a:pt x="111987" y="486683"/>
                </a:lnTo>
                <a:lnTo>
                  <a:pt x="80327" y="450850"/>
                </a:lnTo>
                <a:close/>
              </a:path>
              <a:path w="2605404" h="1054735">
                <a:moveTo>
                  <a:pt x="2554325" y="0"/>
                </a:moveTo>
                <a:lnTo>
                  <a:pt x="2371826" y="122681"/>
                </a:lnTo>
                <a:lnTo>
                  <a:pt x="2438120" y="145161"/>
                </a:lnTo>
                <a:lnTo>
                  <a:pt x="2416010" y="189068"/>
                </a:lnTo>
                <a:lnTo>
                  <a:pt x="2392434" y="232119"/>
                </a:lnTo>
                <a:lnTo>
                  <a:pt x="2367417" y="274280"/>
                </a:lnTo>
                <a:lnTo>
                  <a:pt x="2340984" y="315515"/>
                </a:lnTo>
                <a:lnTo>
                  <a:pt x="2313161" y="355788"/>
                </a:lnTo>
                <a:lnTo>
                  <a:pt x="2283974" y="395065"/>
                </a:lnTo>
                <a:lnTo>
                  <a:pt x="2253448" y="433310"/>
                </a:lnTo>
                <a:lnTo>
                  <a:pt x="2221609" y="470487"/>
                </a:lnTo>
                <a:lnTo>
                  <a:pt x="2188482" y="506563"/>
                </a:lnTo>
                <a:lnTo>
                  <a:pt x="2154093" y="541500"/>
                </a:lnTo>
                <a:lnTo>
                  <a:pt x="2118467" y="575265"/>
                </a:lnTo>
                <a:lnTo>
                  <a:pt x="2081631" y="607822"/>
                </a:lnTo>
                <a:lnTo>
                  <a:pt x="2044779" y="638285"/>
                </a:lnTo>
                <a:lnTo>
                  <a:pt x="2007212" y="667303"/>
                </a:lnTo>
                <a:lnTo>
                  <a:pt x="1968965" y="694877"/>
                </a:lnTo>
                <a:lnTo>
                  <a:pt x="1930072" y="721011"/>
                </a:lnTo>
                <a:lnTo>
                  <a:pt x="1890569" y="745707"/>
                </a:lnTo>
                <a:lnTo>
                  <a:pt x="1850492" y="768968"/>
                </a:lnTo>
                <a:lnTo>
                  <a:pt x="1809874" y="790797"/>
                </a:lnTo>
                <a:lnTo>
                  <a:pt x="1768751" y="811196"/>
                </a:lnTo>
                <a:lnTo>
                  <a:pt x="1727159" y="830169"/>
                </a:lnTo>
                <a:lnTo>
                  <a:pt x="1685131" y="847718"/>
                </a:lnTo>
                <a:lnTo>
                  <a:pt x="1642704" y="863845"/>
                </a:lnTo>
                <a:lnTo>
                  <a:pt x="1599911" y="878555"/>
                </a:lnTo>
                <a:lnTo>
                  <a:pt x="1556789" y="891848"/>
                </a:lnTo>
                <a:lnTo>
                  <a:pt x="1513372" y="903729"/>
                </a:lnTo>
                <a:lnTo>
                  <a:pt x="1469696" y="914199"/>
                </a:lnTo>
                <a:lnTo>
                  <a:pt x="1425794" y="923262"/>
                </a:lnTo>
                <a:lnTo>
                  <a:pt x="1381703" y="930920"/>
                </a:lnTo>
                <a:lnTo>
                  <a:pt x="1337458" y="937177"/>
                </a:lnTo>
                <a:lnTo>
                  <a:pt x="1293093" y="942034"/>
                </a:lnTo>
                <a:lnTo>
                  <a:pt x="1248643" y="945495"/>
                </a:lnTo>
                <a:lnTo>
                  <a:pt x="1204144" y="947562"/>
                </a:lnTo>
                <a:lnTo>
                  <a:pt x="1159630" y="948239"/>
                </a:lnTo>
                <a:lnTo>
                  <a:pt x="1717199" y="948239"/>
                </a:lnTo>
                <a:lnTo>
                  <a:pt x="1758785" y="931203"/>
                </a:lnTo>
                <a:lnTo>
                  <a:pt x="1799960" y="912906"/>
                </a:lnTo>
                <a:lnTo>
                  <a:pt x="1840600" y="893396"/>
                </a:lnTo>
                <a:lnTo>
                  <a:pt x="1880674" y="872685"/>
                </a:lnTo>
                <a:lnTo>
                  <a:pt x="1920153" y="850784"/>
                </a:lnTo>
                <a:lnTo>
                  <a:pt x="1959007" y="827703"/>
                </a:lnTo>
                <a:lnTo>
                  <a:pt x="1997206" y="803453"/>
                </a:lnTo>
                <a:lnTo>
                  <a:pt x="2034721" y="778045"/>
                </a:lnTo>
                <a:lnTo>
                  <a:pt x="2071522" y="751488"/>
                </a:lnTo>
                <a:lnTo>
                  <a:pt x="2107578" y="723795"/>
                </a:lnTo>
                <a:lnTo>
                  <a:pt x="2142974" y="694877"/>
                </a:lnTo>
                <a:lnTo>
                  <a:pt x="2177341" y="665039"/>
                </a:lnTo>
                <a:lnTo>
                  <a:pt x="2210988" y="633998"/>
                </a:lnTo>
                <a:lnTo>
                  <a:pt x="2243773" y="601863"/>
                </a:lnTo>
                <a:lnTo>
                  <a:pt x="2275664" y="568644"/>
                </a:lnTo>
                <a:lnTo>
                  <a:pt x="2306634" y="534352"/>
                </a:lnTo>
                <a:lnTo>
                  <a:pt x="2336651" y="498997"/>
                </a:lnTo>
                <a:lnTo>
                  <a:pt x="2365687" y="462591"/>
                </a:lnTo>
                <a:lnTo>
                  <a:pt x="2393712" y="425144"/>
                </a:lnTo>
                <a:lnTo>
                  <a:pt x="2420696" y="386666"/>
                </a:lnTo>
                <a:lnTo>
                  <a:pt x="2446609" y="347169"/>
                </a:lnTo>
                <a:lnTo>
                  <a:pt x="2471421" y="306663"/>
                </a:lnTo>
                <a:lnTo>
                  <a:pt x="2495103" y="265158"/>
                </a:lnTo>
                <a:lnTo>
                  <a:pt x="2517626" y="222666"/>
                </a:lnTo>
                <a:lnTo>
                  <a:pt x="2538958" y="179197"/>
                </a:lnTo>
                <a:lnTo>
                  <a:pt x="2599689" y="179197"/>
                </a:lnTo>
                <a:lnTo>
                  <a:pt x="2554325" y="0"/>
                </a:lnTo>
                <a:close/>
              </a:path>
              <a:path w="2605404" h="1054735">
                <a:moveTo>
                  <a:pt x="2599689" y="179197"/>
                </a:moveTo>
                <a:lnTo>
                  <a:pt x="2538958" y="179197"/>
                </a:lnTo>
                <a:lnTo>
                  <a:pt x="2605379" y="201675"/>
                </a:lnTo>
                <a:lnTo>
                  <a:pt x="2599689" y="179197"/>
                </a:lnTo>
                <a:close/>
              </a:path>
            </a:pathLst>
          </a:custGeom>
          <a:solidFill>
            <a:srgbClr val="63CDF6"/>
          </a:solidFill>
          <a:ln>
            <a:noFill/>
          </a:ln>
        </p:spPr>
        <p:txBody>
          <a:bodyPr wrap="square" lIns="0" tIns="0" rIns="0" bIns="0" rtlCol="0"/>
          <a:lstStyle/>
          <a:p>
            <a:endParaRPr sz="1751"/>
          </a:p>
        </p:txBody>
      </p:sp>
      <p:sp>
        <p:nvSpPr>
          <p:cNvPr id="117" name="object 8">
            <a:extLst>
              <a:ext uri="{FF2B5EF4-FFF2-40B4-BE49-F238E27FC236}">
                <a16:creationId xmlns:a16="http://schemas.microsoft.com/office/drawing/2014/main" id="{11F87930-A7AF-47D3-9B48-29EFEA6D0282}"/>
              </a:ext>
            </a:extLst>
          </p:cNvPr>
          <p:cNvSpPr/>
          <p:nvPr/>
        </p:nvSpPr>
        <p:spPr>
          <a:xfrm>
            <a:off x="808192" y="1772290"/>
            <a:ext cx="1259884" cy="617069"/>
          </a:xfrm>
          <a:custGeom>
            <a:avLst/>
            <a:gdLst/>
            <a:ahLst/>
            <a:cxnLst/>
            <a:rect l="l" t="t" r="r" b="b"/>
            <a:pathLst>
              <a:path w="1545589" h="756285">
                <a:moveTo>
                  <a:pt x="1469771" y="0"/>
                </a:moveTo>
                <a:lnTo>
                  <a:pt x="75590" y="0"/>
                </a:lnTo>
                <a:lnTo>
                  <a:pt x="46168" y="5931"/>
                </a:lnTo>
                <a:lnTo>
                  <a:pt x="22140" y="22113"/>
                </a:lnTo>
                <a:lnTo>
                  <a:pt x="5940" y="46130"/>
                </a:lnTo>
                <a:lnTo>
                  <a:pt x="0" y="75564"/>
                </a:lnTo>
                <a:lnTo>
                  <a:pt x="0" y="680338"/>
                </a:lnTo>
                <a:lnTo>
                  <a:pt x="5940" y="709773"/>
                </a:lnTo>
                <a:lnTo>
                  <a:pt x="22140" y="733790"/>
                </a:lnTo>
                <a:lnTo>
                  <a:pt x="46168" y="749972"/>
                </a:lnTo>
                <a:lnTo>
                  <a:pt x="75590" y="755903"/>
                </a:lnTo>
                <a:lnTo>
                  <a:pt x="1469771" y="755903"/>
                </a:lnTo>
                <a:lnTo>
                  <a:pt x="1499205" y="749972"/>
                </a:lnTo>
                <a:lnTo>
                  <a:pt x="1523222" y="733790"/>
                </a:lnTo>
                <a:lnTo>
                  <a:pt x="1539404" y="709773"/>
                </a:lnTo>
                <a:lnTo>
                  <a:pt x="1545336" y="680338"/>
                </a:lnTo>
                <a:lnTo>
                  <a:pt x="1545336" y="75564"/>
                </a:lnTo>
                <a:lnTo>
                  <a:pt x="1539404" y="46130"/>
                </a:lnTo>
                <a:lnTo>
                  <a:pt x="1523222" y="22113"/>
                </a:lnTo>
                <a:lnTo>
                  <a:pt x="1499205" y="5931"/>
                </a:lnTo>
                <a:lnTo>
                  <a:pt x="1469771" y="0"/>
                </a:lnTo>
                <a:close/>
              </a:path>
            </a:pathLst>
          </a:custGeom>
          <a:solidFill>
            <a:srgbClr val="003B4E"/>
          </a:solidFill>
        </p:spPr>
        <p:txBody>
          <a:bodyPr wrap="square" lIns="0" tIns="0" rIns="0" bIns="0" rtlCol="0"/>
          <a:lstStyle/>
          <a:p>
            <a:endParaRPr sz="1751"/>
          </a:p>
        </p:txBody>
      </p:sp>
      <p:sp>
        <p:nvSpPr>
          <p:cNvPr id="118" name="object 10">
            <a:extLst>
              <a:ext uri="{FF2B5EF4-FFF2-40B4-BE49-F238E27FC236}">
                <a16:creationId xmlns:a16="http://schemas.microsoft.com/office/drawing/2014/main" id="{10514A9F-6576-455E-BABB-6404ED99EB00}"/>
              </a:ext>
            </a:extLst>
          </p:cNvPr>
          <p:cNvSpPr txBox="1"/>
          <p:nvPr/>
        </p:nvSpPr>
        <p:spPr>
          <a:xfrm>
            <a:off x="950058" y="1908843"/>
            <a:ext cx="1020744" cy="592153"/>
          </a:xfrm>
          <a:prstGeom prst="rect">
            <a:avLst/>
          </a:prstGeom>
        </p:spPr>
        <p:txBody>
          <a:bodyPr vert="horz" wrap="square" lIns="0" tIns="29658" rIns="0" bIns="0" rtlCol="0">
            <a:spAutoFit/>
          </a:bodyPr>
          <a:lstStyle/>
          <a:p>
            <a:pPr marL="252732" marR="4944" indent="-240990">
              <a:lnSpc>
                <a:spcPts val="1519"/>
              </a:lnSpc>
              <a:spcBef>
                <a:spcPts val="234"/>
              </a:spcBef>
            </a:pPr>
            <a:r>
              <a:rPr sz="1168" spc="-10" dirty="0">
                <a:solidFill>
                  <a:srgbClr val="FFFFFF"/>
                </a:solidFill>
                <a:latin typeface="Century Gothic" panose="020B0502020202020204" pitchFamily="34" charset="0"/>
                <a:cs typeface="Calibri"/>
              </a:rPr>
              <a:t>Image </a:t>
            </a:r>
            <a:r>
              <a:rPr sz="1168" spc="-14" dirty="0">
                <a:solidFill>
                  <a:srgbClr val="FFFFFF"/>
                </a:solidFill>
                <a:latin typeface="Century Gothic" panose="020B0502020202020204" pitchFamily="34" charset="0"/>
                <a:cs typeface="Calibri"/>
              </a:rPr>
              <a:t>Building </a:t>
            </a:r>
            <a:r>
              <a:rPr sz="1168" spc="-10" dirty="0">
                <a:solidFill>
                  <a:srgbClr val="FFFFFF"/>
                </a:solidFill>
                <a:latin typeface="Century Gothic" panose="020B0502020202020204" pitchFamily="34" charset="0"/>
                <a:cs typeface="Calibri"/>
              </a:rPr>
              <a:t>&amp;  </a:t>
            </a:r>
            <a:r>
              <a:rPr sz="1168" spc="-14" dirty="0">
                <a:solidFill>
                  <a:srgbClr val="FFFFFF"/>
                </a:solidFill>
                <a:latin typeface="Century Gothic" panose="020B0502020202020204" pitchFamily="34" charset="0"/>
                <a:cs typeface="Calibri"/>
              </a:rPr>
              <a:t>Marketing</a:t>
            </a:r>
            <a:endParaRPr sz="1168" dirty="0">
              <a:latin typeface="Century Gothic" panose="020B0502020202020204" pitchFamily="34" charset="0"/>
              <a:cs typeface="Calibri"/>
            </a:endParaRPr>
          </a:p>
        </p:txBody>
      </p:sp>
      <p:sp>
        <p:nvSpPr>
          <p:cNvPr id="119" name="object 11">
            <a:extLst>
              <a:ext uri="{FF2B5EF4-FFF2-40B4-BE49-F238E27FC236}">
                <a16:creationId xmlns:a16="http://schemas.microsoft.com/office/drawing/2014/main" id="{86DC7F39-F963-43AD-BAB1-49FA1FDAC779}"/>
              </a:ext>
            </a:extLst>
          </p:cNvPr>
          <p:cNvSpPr/>
          <p:nvPr/>
        </p:nvSpPr>
        <p:spPr>
          <a:xfrm>
            <a:off x="3969142" y="840928"/>
            <a:ext cx="1940034" cy="655410"/>
          </a:xfrm>
          <a:custGeom>
            <a:avLst/>
            <a:gdLst/>
            <a:ahLst/>
            <a:cxnLst/>
            <a:rect l="l" t="t" r="r" b="b"/>
            <a:pathLst>
              <a:path w="2379979" h="803275">
                <a:moveTo>
                  <a:pt x="1596027" y="90909"/>
                </a:moveTo>
                <a:lnTo>
                  <a:pt x="1044805" y="90909"/>
                </a:lnTo>
                <a:lnTo>
                  <a:pt x="1092027" y="91551"/>
                </a:lnTo>
                <a:lnTo>
                  <a:pt x="1139126" y="93561"/>
                </a:lnTo>
                <a:lnTo>
                  <a:pt x="1186058" y="96931"/>
                </a:lnTo>
                <a:lnTo>
                  <a:pt x="1232780" y="101651"/>
                </a:lnTo>
                <a:lnTo>
                  <a:pt x="1279251" y="107711"/>
                </a:lnTo>
                <a:lnTo>
                  <a:pt x="1325427" y="115103"/>
                </a:lnTo>
                <a:lnTo>
                  <a:pt x="1371267" y="123817"/>
                </a:lnTo>
                <a:lnTo>
                  <a:pt x="1416727" y="133843"/>
                </a:lnTo>
                <a:lnTo>
                  <a:pt x="1461765" y="145172"/>
                </a:lnTo>
                <a:lnTo>
                  <a:pt x="1506338" y="157795"/>
                </a:lnTo>
                <a:lnTo>
                  <a:pt x="1550404" y="171703"/>
                </a:lnTo>
                <a:lnTo>
                  <a:pt x="1593921" y="186885"/>
                </a:lnTo>
                <a:lnTo>
                  <a:pt x="1636845" y="203333"/>
                </a:lnTo>
                <a:lnTo>
                  <a:pt x="1679134" y="221037"/>
                </a:lnTo>
                <a:lnTo>
                  <a:pt x="1720746" y="239988"/>
                </a:lnTo>
                <a:lnTo>
                  <a:pt x="1761638" y="260177"/>
                </a:lnTo>
                <a:lnTo>
                  <a:pt x="1801767" y="281593"/>
                </a:lnTo>
                <a:lnTo>
                  <a:pt x="1841092" y="304228"/>
                </a:lnTo>
                <a:lnTo>
                  <a:pt x="1879568" y="328072"/>
                </a:lnTo>
                <a:lnTo>
                  <a:pt x="1917155" y="353116"/>
                </a:lnTo>
                <a:lnTo>
                  <a:pt x="1953808" y="379350"/>
                </a:lnTo>
                <a:lnTo>
                  <a:pt x="1989486" y="406766"/>
                </a:lnTo>
                <a:lnTo>
                  <a:pt x="2024147" y="435353"/>
                </a:lnTo>
                <a:lnTo>
                  <a:pt x="2057746" y="465102"/>
                </a:lnTo>
                <a:lnTo>
                  <a:pt x="2090243" y="496004"/>
                </a:lnTo>
                <a:lnTo>
                  <a:pt x="2121594" y="528050"/>
                </a:lnTo>
                <a:lnTo>
                  <a:pt x="2151757" y="561230"/>
                </a:lnTo>
                <a:lnTo>
                  <a:pt x="2180690" y="595534"/>
                </a:lnTo>
                <a:lnTo>
                  <a:pt x="2208348" y="630954"/>
                </a:lnTo>
                <a:lnTo>
                  <a:pt x="2234691" y="667480"/>
                </a:lnTo>
                <a:lnTo>
                  <a:pt x="2178685" y="686911"/>
                </a:lnTo>
                <a:lnTo>
                  <a:pt x="2365502" y="802735"/>
                </a:lnTo>
                <a:lnTo>
                  <a:pt x="2378235" y="636746"/>
                </a:lnTo>
                <a:lnTo>
                  <a:pt x="2323591" y="636746"/>
                </a:lnTo>
                <a:lnTo>
                  <a:pt x="2293804" y="593739"/>
                </a:lnTo>
                <a:lnTo>
                  <a:pt x="2262059" y="551834"/>
                </a:lnTo>
                <a:lnTo>
                  <a:pt x="2228406" y="511076"/>
                </a:lnTo>
                <a:lnTo>
                  <a:pt x="2192893" y="471508"/>
                </a:lnTo>
                <a:lnTo>
                  <a:pt x="2155570" y="433175"/>
                </a:lnTo>
                <a:lnTo>
                  <a:pt x="2116485" y="396123"/>
                </a:lnTo>
                <a:lnTo>
                  <a:pt x="2075688" y="360394"/>
                </a:lnTo>
                <a:lnTo>
                  <a:pt x="2039074" y="330597"/>
                </a:lnTo>
                <a:lnTo>
                  <a:pt x="2001586" y="302088"/>
                </a:lnTo>
                <a:lnTo>
                  <a:pt x="1963262" y="274867"/>
                </a:lnTo>
                <a:lnTo>
                  <a:pt x="1924141" y="248932"/>
                </a:lnTo>
                <a:lnTo>
                  <a:pt x="1884262" y="224284"/>
                </a:lnTo>
                <a:lnTo>
                  <a:pt x="1843662" y="200922"/>
                </a:lnTo>
                <a:lnTo>
                  <a:pt x="1802381" y="178846"/>
                </a:lnTo>
                <a:lnTo>
                  <a:pt x="1760458" y="158056"/>
                </a:lnTo>
                <a:lnTo>
                  <a:pt x="1717930" y="138551"/>
                </a:lnTo>
                <a:lnTo>
                  <a:pt x="1674837" y="120331"/>
                </a:lnTo>
                <a:lnTo>
                  <a:pt x="1631217" y="103395"/>
                </a:lnTo>
                <a:lnTo>
                  <a:pt x="1596027" y="90909"/>
                </a:lnTo>
                <a:close/>
              </a:path>
              <a:path w="2379979" h="803275">
                <a:moveTo>
                  <a:pt x="2379726" y="617315"/>
                </a:moveTo>
                <a:lnTo>
                  <a:pt x="2323591" y="636746"/>
                </a:lnTo>
                <a:lnTo>
                  <a:pt x="2378235" y="636746"/>
                </a:lnTo>
                <a:lnTo>
                  <a:pt x="2379726" y="617315"/>
                </a:lnTo>
                <a:close/>
              </a:path>
              <a:path w="2379979" h="803275">
                <a:moveTo>
                  <a:pt x="1033795" y="0"/>
                </a:moveTo>
                <a:lnTo>
                  <a:pt x="986857" y="1017"/>
                </a:lnTo>
                <a:lnTo>
                  <a:pt x="939970" y="3314"/>
                </a:lnTo>
                <a:lnTo>
                  <a:pt x="893176" y="6890"/>
                </a:lnTo>
                <a:lnTo>
                  <a:pt x="846511" y="11746"/>
                </a:lnTo>
                <a:lnTo>
                  <a:pt x="800014" y="17881"/>
                </a:lnTo>
                <a:lnTo>
                  <a:pt x="753725" y="25295"/>
                </a:lnTo>
                <a:lnTo>
                  <a:pt x="707682" y="33987"/>
                </a:lnTo>
                <a:lnTo>
                  <a:pt x="661923" y="43957"/>
                </a:lnTo>
                <a:lnTo>
                  <a:pt x="616488" y="55205"/>
                </a:lnTo>
                <a:lnTo>
                  <a:pt x="571414" y="67730"/>
                </a:lnTo>
                <a:lnTo>
                  <a:pt x="526741" y="81532"/>
                </a:lnTo>
                <a:lnTo>
                  <a:pt x="482506" y="96611"/>
                </a:lnTo>
                <a:lnTo>
                  <a:pt x="438749" y="112966"/>
                </a:lnTo>
                <a:lnTo>
                  <a:pt x="395509" y="130598"/>
                </a:lnTo>
                <a:lnTo>
                  <a:pt x="352823" y="149505"/>
                </a:lnTo>
                <a:lnTo>
                  <a:pt x="310731" y="169688"/>
                </a:lnTo>
                <a:lnTo>
                  <a:pt x="269272" y="191146"/>
                </a:lnTo>
                <a:lnTo>
                  <a:pt x="228483" y="213879"/>
                </a:lnTo>
                <a:lnTo>
                  <a:pt x="188403" y="237886"/>
                </a:lnTo>
                <a:lnTo>
                  <a:pt x="149072" y="263168"/>
                </a:lnTo>
                <a:lnTo>
                  <a:pt x="110527" y="289724"/>
                </a:lnTo>
                <a:lnTo>
                  <a:pt x="72808" y="317553"/>
                </a:lnTo>
                <a:lnTo>
                  <a:pt x="35952" y="346655"/>
                </a:lnTo>
                <a:lnTo>
                  <a:pt x="0" y="377031"/>
                </a:lnTo>
                <a:lnTo>
                  <a:pt x="70485" y="436340"/>
                </a:lnTo>
                <a:lnTo>
                  <a:pt x="106937" y="406284"/>
                </a:lnTo>
                <a:lnTo>
                  <a:pt x="144641" y="377421"/>
                </a:lnTo>
                <a:lnTo>
                  <a:pt x="183555" y="349778"/>
                </a:lnTo>
                <a:lnTo>
                  <a:pt x="223640" y="323382"/>
                </a:lnTo>
                <a:lnTo>
                  <a:pt x="264856" y="298258"/>
                </a:lnTo>
                <a:lnTo>
                  <a:pt x="307162" y="274434"/>
                </a:lnTo>
                <a:lnTo>
                  <a:pt x="350519" y="251936"/>
                </a:lnTo>
                <a:lnTo>
                  <a:pt x="394496" y="230917"/>
                </a:lnTo>
                <a:lnTo>
                  <a:pt x="438986" y="211409"/>
                </a:lnTo>
                <a:lnTo>
                  <a:pt x="483949" y="193401"/>
                </a:lnTo>
                <a:lnTo>
                  <a:pt x="529341" y="176883"/>
                </a:lnTo>
                <a:lnTo>
                  <a:pt x="575119" y="161848"/>
                </a:lnTo>
                <a:lnTo>
                  <a:pt x="621241" y="148284"/>
                </a:lnTo>
                <a:lnTo>
                  <a:pt x="667665" y="136183"/>
                </a:lnTo>
                <a:lnTo>
                  <a:pt x="714348" y="125536"/>
                </a:lnTo>
                <a:lnTo>
                  <a:pt x="761248" y="116332"/>
                </a:lnTo>
                <a:lnTo>
                  <a:pt x="808321" y="108563"/>
                </a:lnTo>
                <a:lnTo>
                  <a:pt x="855525" y="102220"/>
                </a:lnTo>
                <a:lnTo>
                  <a:pt x="902819" y="97292"/>
                </a:lnTo>
                <a:lnTo>
                  <a:pt x="950158" y="93770"/>
                </a:lnTo>
                <a:lnTo>
                  <a:pt x="997501" y="91646"/>
                </a:lnTo>
                <a:lnTo>
                  <a:pt x="1044805" y="90909"/>
                </a:lnTo>
                <a:lnTo>
                  <a:pt x="1596027" y="90909"/>
                </a:lnTo>
                <a:lnTo>
                  <a:pt x="1587109" y="87745"/>
                </a:lnTo>
                <a:lnTo>
                  <a:pt x="1542551" y="73378"/>
                </a:lnTo>
                <a:lnTo>
                  <a:pt x="1497582" y="60295"/>
                </a:lnTo>
                <a:lnTo>
                  <a:pt x="1452241" y="48495"/>
                </a:lnTo>
                <a:lnTo>
                  <a:pt x="1406567" y="37978"/>
                </a:lnTo>
                <a:lnTo>
                  <a:pt x="1360597" y="28745"/>
                </a:lnTo>
                <a:lnTo>
                  <a:pt x="1314371" y="20793"/>
                </a:lnTo>
                <a:lnTo>
                  <a:pt x="1267928" y="14124"/>
                </a:lnTo>
                <a:lnTo>
                  <a:pt x="1221305" y="8737"/>
                </a:lnTo>
                <a:lnTo>
                  <a:pt x="1174542" y="4631"/>
                </a:lnTo>
                <a:lnTo>
                  <a:pt x="1127677" y="1806"/>
                </a:lnTo>
                <a:lnTo>
                  <a:pt x="1080748" y="263"/>
                </a:lnTo>
                <a:lnTo>
                  <a:pt x="1033795" y="0"/>
                </a:lnTo>
                <a:close/>
              </a:path>
            </a:pathLst>
          </a:custGeom>
          <a:solidFill>
            <a:srgbClr val="63CDF6"/>
          </a:solidFill>
          <a:ln>
            <a:noFill/>
          </a:ln>
        </p:spPr>
        <p:txBody>
          <a:bodyPr wrap="square" lIns="0" tIns="0" rIns="0" bIns="0" rtlCol="0"/>
          <a:lstStyle/>
          <a:p>
            <a:endParaRPr sz="1751" dirty="0"/>
          </a:p>
        </p:txBody>
      </p:sp>
      <p:sp>
        <p:nvSpPr>
          <p:cNvPr id="120" name="object 12">
            <a:extLst>
              <a:ext uri="{FF2B5EF4-FFF2-40B4-BE49-F238E27FC236}">
                <a16:creationId xmlns:a16="http://schemas.microsoft.com/office/drawing/2014/main" id="{6103D30C-DC0A-4C42-9848-223A04C679F2}"/>
              </a:ext>
            </a:extLst>
          </p:cNvPr>
          <p:cNvSpPr/>
          <p:nvPr/>
        </p:nvSpPr>
        <p:spPr>
          <a:xfrm>
            <a:off x="3249063" y="1291827"/>
            <a:ext cx="1259884" cy="617069"/>
          </a:xfrm>
          <a:custGeom>
            <a:avLst/>
            <a:gdLst/>
            <a:ahLst/>
            <a:cxnLst/>
            <a:rect l="l" t="t" r="r" b="b"/>
            <a:pathLst>
              <a:path w="1545589" h="756285">
                <a:moveTo>
                  <a:pt x="1469770" y="0"/>
                </a:moveTo>
                <a:lnTo>
                  <a:pt x="75564" y="0"/>
                </a:lnTo>
                <a:lnTo>
                  <a:pt x="46130" y="5931"/>
                </a:lnTo>
                <a:lnTo>
                  <a:pt x="22113" y="22113"/>
                </a:lnTo>
                <a:lnTo>
                  <a:pt x="5931" y="46130"/>
                </a:lnTo>
                <a:lnTo>
                  <a:pt x="0" y="75564"/>
                </a:lnTo>
                <a:lnTo>
                  <a:pt x="0" y="680338"/>
                </a:lnTo>
                <a:lnTo>
                  <a:pt x="5931" y="709773"/>
                </a:lnTo>
                <a:lnTo>
                  <a:pt x="22113" y="733790"/>
                </a:lnTo>
                <a:lnTo>
                  <a:pt x="46130" y="749972"/>
                </a:lnTo>
                <a:lnTo>
                  <a:pt x="75564" y="755903"/>
                </a:lnTo>
                <a:lnTo>
                  <a:pt x="1469770" y="755903"/>
                </a:lnTo>
                <a:lnTo>
                  <a:pt x="1499205" y="749972"/>
                </a:lnTo>
                <a:lnTo>
                  <a:pt x="1523222" y="733790"/>
                </a:lnTo>
                <a:lnTo>
                  <a:pt x="1539404" y="709773"/>
                </a:lnTo>
                <a:lnTo>
                  <a:pt x="1545335" y="680338"/>
                </a:lnTo>
                <a:lnTo>
                  <a:pt x="1545335" y="75564"/>
                </a:lnTo>
                <a:lnTo>
                  <a:pt x="1539404" y="46130"/>
                </a:lnTo>
                <a:lnTo>
                  <a:pt x="1523222" y="22113"/>
                </a:lnTo>
                <a:lnTo>
                  <a:pt x="1499205" y="5931"/>
                </a:lnTo>
                <a:lnTo>
                  <a:pt x="1469770" y="0"/>
                </a:lnTo>
                <a:close/>
              </a:path>
            </a:pathLst>
          </a:custGeom>
          <a:solidFill>
            <a:srgbClr val="003B4E"/>
          </a:solidFill>
        </p:spPr>
        <p:txBody>
          <a:bodyPr wrap="square" lIns="0" tIns="0" rIns="0" bIns="0" rtlCol="0"/>
          <a:lstStyle/>
          <a:p>
            <a:endParaRPr sz="1751"/>
          </a:p>
        </p:txBody>
      </p:sp>
      <p:sp>
        <p:nvSpPr>
          <p:cNvPr id="121" name="object 14">
            <a:extLst>
              <a:ext uri="{FF2B5EF4-FFF2-40B4-BE49-F238E27FC236}">
                <a16:creationId xmlns:a16="http://schemas.microsoft.com/office/drawing/2014/main" id="{F0E90434-E148-4C1D-8B6A-531ABAE2DCC5}"/>
              </a:ext>
            </a:extLst>
          </p:cNvPr>
          <p:cNvSpPr txBox="1"/>
          <p:nvPr/>
        </p:nvSpPr>
        <p:spPr>
          <a:xfrm>
            <a:off x="3289100" y="1355848"/>
            <a:ext cx="1362513" cy="399792"/>
          </a:xfrm>
          <a:prstGeom prst="rect">
            <a:avLst/>
          </a:prstGeom>
        </p:spPr>
        <p:txBody>
          <a:bodyPr vert="horz" wrap="square" lIns="0" tIns="29658" rIns="0" bIns="0" rtlCol="0">
            <a:spAutoFit/>
          </a:bodyPr>
          <a:lstStyle/>
          <a:p>
            <a:pPr marL="353453" marR="4944" indent="-341095">
              <a:lnSpc>
                <a:spcPts val="1519"/>
              </a:lnSpc>
              <a:spcBef>
                <a:spcPts val="234"/>
              </a:spcBef>
            </a:pPr>
            <a:r>
              <a:rPr sz="1168" spc="-10" dirty="0">
                <a:solidFill>
                  <a:srgbClr val="FFFFFF"/>
                </a:solidFill>
                <a:latin typeface="Century Gothic" panose="020B0502020202020204" pitchFamily="34" charset="0"/>
                <a:cs typeface="Calibri"/>
              </a:rPr>
              <a:t>Lead </a:t>
            </a:r>
            <a:r>
              <a:rPr sz="1168" spc="-14" dirty="0">
                <a:solidFill>
                  <a:srgbClr val="FFFFFF"/>
                </a:solidFill>
                <a:latin typeface="Century Gothic" panose="020B0502020202020204" pitchFamily="34" charset="0"/>
                <a:cs typeface="Calibri"/>
              </a:rPr>
              <a:t>Generation </a:t>
            </a:r>
            <a:r>
              <a:rPr sz="1168" spc="-10" dirty="0">
                <a:solidFill>
                  <a:srgbClr val="FFFFFF"/>
                </a:solidFill>
                <a:latin typeface="Century Gothic" panose="020B0502020202020204" pitchFamily="34" charset="0"/>
                <a:cs typeface="Calibri"/>
              </a:rPr>
              <a:t>&amp;</a:t>
            </a:r>
            <a:r>
              <a:rPr lang="en-DE" sz="1168" spc="-10" dirty="0">
                <a:solidFill>
                  <a:srgbClr val="FFFFFF"/>
                </a:solidFill>
                <a:latin typeface="Century Gothic" panose="020B0502020202020204" pitchFamily="34" charset="0"/>
                <a:cs typeface="Calibri"/>
              </a:rPr>
              <a:t>  </a:t>
            </a:r>
            <a:r>
              <a:rPr sz="1168" spc="-29" dirty="0">
                <a:solidFill>
                  <a:srgbClr val="FFFFFF"/>
                </a:solidFill>
                <a:latin typeface="Century Gothic" panose="020B0502020202020204" pitchFamily="34" charset="0"/>
                <a:cs typeface="Calibri"/>
              </a:rPr>
              <a:t>Targeting</a:t>
            </a:r>
            <a:endParaRPr sz="1168" dirty="0">
              <a:latin typeface="Century Gothic" panose="020B0502020202020204" pitchFamily="34" charset="0"/>
              <a:cs typeface="Calibri"/>
            </a:endParaRPr>
          </a:p>
        </p:txBody>
      </p:sp>
      <p:sp>
        <p:nvSpPr>
          <p:cNvPr id="122" name="object 15">
            <a:extLst>
              <a:ext uri="{FF2B5EF4-FFF2-40B4-BE49-F238E27FC236}">
                <a16:creationId xmlns:a16="http://schemas.microsoft.com/office/drawing/2014/main" id="{2FE332CC-F2D5-4506-8F46-5D64B3676E6C}"/>
              </a:ext>
            </a:extLst>
          </p:cNvPr>
          <p:cNvSpPr/>
          <p:nvPr/>
        </p:nvSpPr>
        <p:spPr>
          <a:xfrm>
            <a:off x="5707732" y="1772290"/>
            <a:ext cx="1259884" cy="617069"/>
          </a:xfrm>
          <a:custGeom>
            <a:avLst/>
            <a:gdLst/>
            <a:ahLst/>
            <a:cxnLst/>
            <a:rect l="l" t="t" r="r" b="b"/>
            <a:pathLst>
              <a:path w="1545590" h="756285">
                <a:moveTo>
                  <a:pt x="1469771" y="0"/>
                </a:moveTo>
                <a:lnTo>
                  <a:pt x="75564" y="0"/>
                </a:lnTo>
                <a:lnTo>
                  <a:pt x="46130" y="5931"/>
                </a:lnTo>
                <a:lnTo>
                  <a:pt x="22113" y="22113"/>
                </a:lnTo>
                <a:lnTo>
                  <a:pt x="5931" y="46130"/>
                </a:lnTo>
                <a:lnTo>
                  <a:pt x="0" y="75564"/>
                </a:lnTo>
                <a:lnTo>
                  <a:pt x="0" y="680338"/>
                </a:lnTo>
                <a:lnTo>
                  <a:pt x="5931" y="709773"/>
                </a:lnTo>
                <a:lnTo>
                  <a:pt x="22113" y="733790"/>
                </a:lnTo>
                <a:lnTo>
                  <a:pt x="46130" y="749972"/>
                </a:lnTo>
                <a:lnTo>
                  <a:pt x="75564" y="755903"/>
                </a:lnTo>
                <a:lnTo>
                  <a:pt x="1469771" y="755903"/>
                </a:lnTo>
                <a:lnTo>
                  <a:pt x="1499205" y="749972"/>
                </a:lnTo>
                <a:lnTo>
                  <a:pt x="1523222" y="733790"/>
                </a:lnTo>
                <a:lnTo>
                  <a:pt x="1539404" y="709773"/>
                </a:lnTo>
                <a:lnTo>
                  <a:pt x="1545335" y="680338"/>
                </a:lnTo>
                <a:lnTo>
                  <a:pt x="1545335" y="75564"/>
                </a:lnTo>
                <a:lnTo>
                  <a:pt x="1539404" y="46130"/>
                </a:lnTo>
                <a:lnTo>
                  <a:pt x="1523222" y="22113"/>
                </a:lnTo>
                <a:lnTo>
                  <a:pt x="1499205" y="5931"/>
                </a:lnTo>
                <a:lnTo>
                  <a:pt x="1469771" y="0"/>
                </a:lnTo>
                <a:close/>
              </a:path>
            </a:pathLst>
          </a:custGeom>
          <a:solidFill>
            <a:srgbClr val="003B4E"/>
          </a:solidFill>
        </p:spPr>
        <p:txBody>
          <a:bodyPr wrap="square" lIns="0" tIns="0" rIns="0" bIns="0" rtlCol="0"/>
          <a:lstStyle/>
          <a:p>
            <a:endParaRPr sz="1751"/>
          </a:p>
        </p:txBody>
      </p:sp>
      <p:sp>
        <p:nvSpPr>
          <p:cNvPr id="123" name="object 16">
            <a:extLst>
              <a:ext uri="{FF2B5EF4-FFF2-40B4-BE49-F238E27FC236}">
                <a16:creationId xmlns:a16="http://schemas.microsoft.com/office/drawing/2014/main" id="{B33238B1-258D-4289-85C4-FE8CD5396492}"/>
              </a:ext>
            </a:extLst>
          </p:cNvPr>
          <p:cNvSpPr txBox="1"/>
          <p:nvPr/>
        </p:nvSpPr>
        <p:spPr>
          <a:xfrm>
            <a:off x="5731261" y="1773372"/>
            <a:ext cx="1378899" cy="399792"/>
          </a:xfrm>
          <a:prstGeom prst="rect">
            <a:avLst/>
          </a:prstGeom>
        </p:spPr>
        <p:txBody>
          <a:bodyPr vert="horz" wrap="square" lIns="0" tIns="29658" rIns="0" bIns="0" rtlCol="0">
            <a:spAutoFit/>
          </a:bodyPr>
          <a:lstStyle/>
          <a:p>
            <a:pPr marL="332443" marR="4944" indent="-320703">
              <a:lnSpc>
                <a:spcPts val="1519"/>
              </a:lnSpc>
              <a:spcBef>
                <a:spcPts val="234"/>
              </a:spcBef>
            </a:pPr>
            <a:r>
              <a:rPr sz="1168" spc="-20" dirty="0">
                <a:solidFill>
                  <a:srgbClr val="FFFFFF"/>
                </a:solidFill>
                <a:latin typeface="Century Gothic" panose="020B0502020202020204" pitchFamily="34" charset="0"/>
                <a:cs typeface="Calibri"/>
              </a:rPr>
              <a:t>Investor </a:t>
            </a:r>
            <a:r>
              <a:rPr sz="1168" spc="-4" dirty="0">
                <a:solidFill>
                  <a:srgbClr val="FFFFFF"/>
                </a:solidFill>
                <a:latin typeface="Century Gothic" panose="020B0502020202020204" pitchFamily="34" charset="0"/>
                <a:cs typeface="Calibri"/>
              </a:rPr>
              <a:t>Servicing </a:t>
            </a:r>
            <a:r>
              <a:rPr sz="1168" spc="-10" dirty="0">
                <a:solidFill>
                  <a:srgbClr val="FFFFFF"/>
                </a:solidFill>
                <a:latin typeface="Century Gothic" panose="020B0502020202020204" pitchFamily="34" charset="0"/>
                <a:cs typeface="Calibri"/>
              </a:rPr>
              <a:t>&amp;  </a:t>
            </a:r>
            <a:r>
              <a:rPr sz="1168" spc="-14" dirty="0">
                <a:solidFill>
                  <a:srgbClr val="FFFFFF"/>
                </a:solidFill>
                <a:latin typeface="Century Gothic" panose="020B0502020202020204" pitchFamily="34" charset="0"/>
                <a:cs typeface="Calibri"/>
              </a:rPr>
              <a:t>Facilitation</a:t>
            </a:r>
            <a:endParaRPr sz="1168" dirty="0">
              <a:latin typeface="Century Gothic" panose="020B0502020202020204" pitchFamily="34" charset="0"/>
              <a:cs typeface="Calibri"/>
            </a:endParaRPr>
          </a:p>
        </p:txBody>
      </p:sp>
      <p:sp>
        <p:nvSpPr>
          <p:cNvPr id="124" name="object 17">
            <a:extLst>
              <a:ext uri="{FF2B5EF4-FFF2-40B4-BE49-F238E27FC236}">
                <a16:creationId xmlns:a16="http://schemas.microsoft.com/office/drawing/2014/main" id="{F872C74B-2EAC-4E49-A5F2-3FCBE521228F}"/>
              </a:ext>
            </a:extLst>
          </p:cNvPr>
          <p:cNvSpPr/>
          <p:nvPr/>
        </p:nvSpPr>
        <p:spPr>
          <a:xfrm>
            <a:off x="8121912" y="1315554"/>
            <a:ext cx="1259884" cy="617069"/>
          </a:xfrm>
          <a:custGeom>
            <a:avLst/>
            <a:gdLst/>
            <a:ahLst/>
            <a:cxnLst/>
            <a:rect l="l" t="t" r="r" b="b"/>
            <a:pathLst>
              <a:path w="1545590" h="756285">
                <a:moveTo>
                  <a:pt x="1469771" y="0"/>
                </a:moveTo>
                <a:lnTo>
                  <a:pt x="75564" y="0"/>
                </a:lnTo>
                <a:lnTo>
                  <a:pt x="46130" y="5931"/>
                </a:lnTo>
                <a:lnTo>
                  <a:pt x="22113" y="22113"/>
                </a:lnTo>
                <a:lnTo>
                  <a:pt x="5931" y="46130"/>
                </a:lnTo>
                <a:lnTo>
                  <a:pt x="0" y="75565"/>
                </a:lnTo>
                <a:lnTo>
                  <a:pt x="0" y="680338"/>
                </a:lnTo>
                <a:lnTo>
                  <a:pt x="5931" y="709773"/>
                </a:lnTo>
                <a:lnTo>
                  <a:pt x="22113" y="733790"/>
                </a:lnTo>
                <a:lnTo>
                  <a:pt x="46130" y="749972"/>
                </a:lnTo>
                <a:lnTo>
                  <a:pt x="75564" y="755904"/>
                </a:lnTo>
                <a:lnTo>
                  <a:pt x="1469771" y="755904"/>
                </a:lnTo>
                <a:lnTo>
                  <a:pt x="1499205" y="749972"/>
                </a:lnTo>
                <a:lnTo>
                  <a:pt x="1523222" y="733790"/>
                </a:lnTo>
                <a:lnTo>
                  <a:pt x="1539404" y="709773"/>
                </a:lnTo>
                <a:lnTo>
                  <a:pt x="1545335" y="680338"/>
                </a:lnTo>
                <a:lnTo>
                  <a:pt x="1545335" y="75565"/>
                </a:lnTo>
                <a:lnTo>
                  <a:pt x="1539404" y="46130"/>
                </a:lnTo>
                <a:lnTo>
                  <a:pt x="1523222" y="22113"/>
                </a:lnTo>
                <a:lnTo>
                  <a:pt x="1499205" y="5931"/>
                </a:lnTo>
                <a:lnTo>
                  <a:pt x="1469771" y="0"/>
                </a:lnTo>
                <a:close/>
              </a:path>
            </a:pathLst>
          </a:custGeom>
          <a:solidFill>
            <a:srgbClr val="003B4E"/>
          </a:solidFill>
        </p:spPr>
        <p:txBody>
          <a:bodyPr wrap="square" lIns="0" tIns="0" rIns="0" bIns="0" rtlCol="0"/>
          <a:lstStyle/>
          <a:p>
            <a:endParaRPr sz="1751"/>
          </a:p>
        </p:txBody>
      </p:sp>
      <p:sp>
        <p:nvSpPr>
          <p:cNvPr id="125" name="object 18">
            <a:extLst>
              <a:ext uri="{FF2B5EF4-FFF2-40B4-BE49-F238E27FC236}">
                <a16:creationId xmlns:a16="http://schemas.microsoft.com/office/drawing/2014/main" id="{39EC3438-9531-426D-9CF2-27AD6C301ABB}"/>
              </a:ext>
            </a:extLst>
          </p:cNvPr>
          <p:cNvSpPr txBox="1"/>
          <p:nvPr/>
        </p:nvSpPr>
        <p:spPr>
          <a:xfrm>
            <a:off x="8228189" y="1283290"/>
            <a:ext cx="1170852" cy="784513"/>
          </a:xfrm>
          <a:prstGeom prst="rect">
            <a:avLst/>
          </a:prstGeom>
        </p:spPr>
        <p:txBody>
          <a:bodyPr vert="horz" wrap="square" lIns="0" tIns="29658" rIns="0" bIns="0" rtlCol="0">
            <a:spAutoFit/>
          </a:bodyPr>
          <a:lstStyle/>
          <a:p>
            <a:pPr marL="12358" marR="4944" indent="5561">
              <a:lnSpc>
                <a:spcPts val="1519"/>
              </a:lnSpc>
              <a:spcBef>
                <a:spcPts val="234"/>
              </a:spcBef>
            </a:pPr>
            <a:r>
              <a:rPr sz="1168" spc="-20" dirty="0">
                <a:solidFill>
                  <a:srgbClr val="FFFFFF"/>
                </a:solidFill>
                <a:latin typeface="Century Gothic" panose="020B0502020202020204" pitchFamily="34" charset="0"/>
                <a:cs typeface="Calibri"/>
              </a:rPr>
              <a:t>Investor </a:t>
            </a:r>
            <a:r>
              <a:rPr sz="1168" spc="-14" dirty="0">
                <a:solidFill>
                  <a:srgbClr val="FFFFFF"/>
                </a:solidFill>
                <a:latin typeface="Century Gothic" panose="020B0502020202020204" pitchFamily="34" charset="0"/>
                <a:cs typeface="Calibri"/>
              </a:rPr>
              <a:t>Aftercare  </a:t>
            </a:r>
            <a:r>
              <a:rPr sz="1168" spc="-10" dirty="0">
                <a:solidFill>
                  <a:srgbClr val="FFFFFF"/>
                </a:solidFill>
                <a:latin typeface="Century Gothic" panose="020B0502020202020204" pitchFamily="34" charset="0"/>
                <a:cs typeface="Calibri"/>
              </a:rPr>
              <a:t>&amp; Policy</a:t>
            </a:r>
            <a:r>
              <a:rPr sz="1168" spc="-29" dirty="0">
                <a:solidFill>
                  <a:srgbClr val="FFFFFF"/>
                </a:solidFill>
                <a:latin typeface="Century Gothic" panose="020B0502020202020204" pitchFamily="34" charset="0"/>
                <a:cs typeface="Calibri"/>
              </a:rPr>
              <a:t> </a:t>
            </a:r>
            <a:r>
              <a:rPr sz="1168" spc="-10" dirty="0">
                <a:solidFill>
                  <a:srgbClr val="FFFFFF"/>
                </a:solidFill>
                <a:latin typeface="Century Gothic" panose="020B0502020202020204" pitchFamily="34" charset="0"/>
                <a:cs typeface="Calibri"/>
              </a:rPr>
              <a:t>Advocacy</a:t>
            </a:r>
            <a:endParaRPr sz="1168" dirty="0">
              <a:latin typeface="Century Gothic" panose="020B0502020202020204" pitchFamily="34" charset="0"/>
              <a:cs typeface="Calibri"/>
            </a:endParaRPr>
          </a:p>
        </p:txBody>
      </p:sp>
      <p:sp>
        <p:nvSpPr>
          <p:cNvPr id="126" name="object 54">
            <a:extLst>
              <a:ext uri="{FF2B5EF4-FFF2-40B4-BE49-F238E27FC236}">
                <a16:creationId xmlns:a16="http://schemas.microsoft.com/office/drawing/2014/main" id="{260B3F7D-7CBC-4001-A6D7-1A42545D6F23}"/>
              </a:ext>
            </a:extLst>
          </p:cNvPr>
          <p:cNvSpPr/>
          <p:nvPr/>
        </p:nvSpPr>
        <p:spPr>
          <a:xfrm>
            <a:off x="6523334" y="2183675"/>
            <a:ext cx="2096355" cy="809289"/>
          </a:xfrm>
          <a:custGeom>
            <a:avLst/>
            <a:gdLst/>
            <a:ahLst/>
            <a:cxnLst/>
            <a:rect l="l" t="t" r="r" b="b"/>
            <a:pathLst>
              <a:path w="2571750" h="991870">
                <a:moveTo>
                  <a:pt x="82550" y="362712"/>
                </a:moveTo>
                <a:lnTo>
                  <a:pt x="0" y="428625"/>
                </a:lnTo>
                <a:lnTo>
                  <a:pt x="31034" y="466078"/>
                </a:lnTo>
                <a:lnTo>
                  <a:pt x="63216" y="502457"/>
                </a:lnTo>
                <a:lnTo>
                  <a:pt x="96516" y="537736"/>
                </a:lnTo>
                <a:lnTo>
                  <a:pt x="130906" y="571892"/>
                </a:lnTo>
                <a:lnTo>
                  <a:pt x="166356" y="604900"/>
                </a:lnTo>
                <a:lnTo>
                  <a:pt x="202838" y="636737"/>
                </a:lnTo>
                <a:lnTo>
                  <a:pt x="240321" y="667377"/>
                </a:lnTo>
                <a:lnTo>
                  <a:pt x="278777" y="696797"/>
                </a:lnTo>
                <a:lnTo>
                  <a:pt x="318177" y="724972"/>
                </a:lnTo>
                <a:lnTo>
                  <a:pt x="358492" y="751877"/>
                </a:lnTo>
                <a:lnTo>
                  <a:pt x="399692" y="777490"/>
                </a:lnTo>
                <a:lnTo>
                  <a:pt x="441748" y="801785"/>
                </a:lnTo>
                <a:lnTo>
                  <a:pt x="484631" y="824738"/>
                </a:lnTo>
                <a:lnTo>
                  <a:pt x="528165" y="846275"/>
                </a:lnTo>
                <a:lnTo>
                  <a:pt x="572055" y="866281"/>
                </a:lnTo>
                <a:lnTo>
                  <a:pt x="616270" y="884764"/>
                </a:lnTo>
                <a:lnTo>
                  <a:pt x="660780" y="901736"/>
                </a:lnTo>
                <a:lnTo>
                  <a:pt x="705552" y="917205"/>
                </a:lnTo>
                <a:lnTo>
                  <a:pt x="750555" y="931183"/>
                </a:lnTo>
                <a:lnTo>
                  <a:pt x="795758" y="943678"/>
                </a:lnTo>
                <a:lnTo>
                  <a:pt x="841130" y="954702"/>
                </a:lnTo>
                <a:lnTo>
                  <a:pt x="886639" y="964263"/>
                </a:lnTo>
                <a:lnTo>
                  <a:pt x="932254" y="972373"/>
                </a:lnTo>
                <a:lnTo>
                  <a:pt x="977943" y="979040"/>
                </a:lnTo>
                <a:lnTo>
                  <a:pt x="1023675" y="984276"/>
                </a:lnTo>
                <a:lnTo>
                  <a:pt x="1069418" y="988091"/>
                </a:lnTo>
                <a:lnTo>
                  <a:pt x="1115142" y="990493"/>
                </a:lnTo>
                <a:lnTo>
                  <a:pt x="1160815" y="991493"/>
                </a:lnTo>
                <a:lnTo>
                  <a:pt x="1206405" y="991102"/>
                </a:lnTo>
                <a:lnTo>
                  <a:pt x="1251881" y="989330"/>
                </a:lnTo>
                <a:lnTo>
                  <a:pt x="1297212" y="986185"/>
                </a:lnTo>
                <a:lnTo>
                  <a:pt x="1342366" y="981679"/>
                </a:lnTo>
                <a:lnTo>
                  <a:pt x="1387312" y="975821"/>
                </a:lnTo>
                <a:lnTo>
                  <a:pt x="1432019" y="968622"/>
                </a:lnTo>
                <a:lnTo>
                  <a:pt x="1476454" y="960091"/>
                </a:lnTo>
                <a:lnTo>
                  <a:pt x="1520588" y="950239"/>
                </a:lnTo>
                <a:lnTo>
                  <a:pt x="1564388" y="939075"/>
                </a:lnTo>
                <a:lnTo>
                  <a:pt x="1607823" y="926610"/>
                </a:lnTo>
                <a:lnTo>
                  <a:pt x="1650861" y="912853"/>
                </a:lnTo>
                <a:lnTo>
                  <a:pt x="1693472" y="897815"/>
                </a:lnTo>
                <a:lnTo>
                  <a:pt x="1725194" y="885541"/>
                </a:lnTo>
                <a:lnTo>
                  <a:pt x="1151691" y="885541"/>
                </a:lnTo>
                <a:lnTo>
                  <a:pt x="1107053" y="884157"/>
                </a:lnTo>
                <a:lnTo>
                  <a:pt x="1062498" y="881355"/>
                </a:lnTo>
                <a:lnTo>
                  <a:pt x="1018063" y="877141"/>
                </a:lnTo>
                <a:lnTo>
                  <a:pt x="973785" y="871518"/>
                </a:lnTo>
                <a:lnTo>
                  <a:pt x="929699" y="864490"/>
                </a:lnTo>
                <a:lnTo>
                  <a:pt x="885843" y="856062"/>
                </a:lnTo>
                <a:lnTo>
                  <a:pt x="842254" y="846237"/>
                </a:lnTo>
                <a:lnTo>
                  <a:pt x="798966" y="835020"/>
                </a:lnTo>
                <a:lnTo>
                  <a:pt x="756018" y="822414"/>
                </a:lnTo>
                <a:lnTo>
                  <a:pt x="713445" y="808424"/>
                </a:lnTo>
                <a:lnTo>
                  <a:pt x="671284" y="793053"/>
                </a:lnTo>
                <a:lnTo>
                  <a:pt x="629572" y="776307"/>
                </a:lnTo>
                <a:lnTo>
                  <a:pt x="588344" y="758188"/>
                </a:lnTo>
                <a:lnTo>
                  <a:pt x="547639" y="738700"/>
                </a:lnTo>
                <a:lnTo>
                  <a:pt x="507491" y="717849"/>
                </a:lnTo>
                <a:lnTo>
                  <a:pt x="467939" y="695638"/>
                </a:lnTo>
                <a:lnTo>
                  <a:pt x="429017" y="672071"/>
                </a:lnTo>
                <a:lnTo>
                  <a:pt x="390763" y="647151"/>
                </a:lnTo>
                <a:lnTo>
                  <a:pt x="353214" y="620884"/>
                </a:lnTo>
                <a:lnTo>
                  <a:pt x="316405" y="593273"/>
                </a:lnTo>
                <a:lnTo>
                  <a:pt x="280373" y="564323"/>
                </a:lnTo>
                <a:lnTo>
                  <a:pt x="245155" y="534036"/>
                </a:lnTo>
                <a:lnTo>
                  <a:pt x="210787" y="502418"/>
                </a:lnTo>
                <a:lnTo>
                  <a:pt x="177306" y="469473"/>
                </a:lnTo>
                <a:lnTo>
                  <a:pt x="144749" y="435204"/>
                </a:lnTo>
                <a:lnTo>
                  <a:pt x="113151" y="399615"/>
                </a:lnTo>
                <a:lnTo>
                  <a:pt x="82550" y="362712"/>
                </a:lnTo>
                <a:close/>
              </a:path>
              <a:path w="2571750" h="991870">
                <a:moveTo>
                  <a:pt x="2527807" y="0"/>
                </a:moveTo>
                <a:lnTo>
                  <a:pt x="2341118" y="116712"/>
                </a:lnTo>
                <a:lnTo>
                  <a:pt x="2406523" y="141224"/>
                </a:lnTo>
                <a:lnTo>
                  <a:pt x="2381300" y="186987"/>
                </a:lnTo>
                <a:lnTo>
                  <a:pt x="2354424" y="231702"/>
                </a:lnTo>
                <a:lnTo>
                  <a:pt x="2325928" y="275326"/>
                </a:lnTo>
                <a:lnTo>
                  <a:pt x="2295845" y="317820"/>
                </a:lnTo>
                <a:lnTo>
                  <a:pt x="2264210" y="359141"/>
                </a:lnTo>
                <a:lnTo>
                  <a:pt x="2231055" y="399248"/>
                </a:lnTo>
                <a:lnTo>
                  <a:pt x="2196416" y="438100"/>
                </a:lnTo>
                <a:lnTo>
                  <a:pt x="2160325" y="475656"/>
                </a:lnTo>
                <a:lnTo>
                  <a:pt x="2122817" y="511875"/>
                </a:lnTo>
                <a:lnTo>
                  <a:pt x="2083925" y="546715"/>
                </a:lnTo>
                <a:lnTo>
                  <a:pt x="2043683" y="580136"/>
                </a:lnTo>
                <a:lnTo>
                  <a:pt x="2005730" y="609442"/>
                </a:lnTo>
                <a:lnTo>
                  <a:pt x="1967092" y="637247"/>
                </a:lnTo>
                <a:lnTo>
                  <a:pt x="1927808" y="663554"/>
                </a:lnTo>
                <a:lnTo>
                  <a:pt x="1887913" y="688367"/>
                </a:lnTo>
                <a:lnTo>
                  <a:pt x="1847445" y="711690"/>
                </a:lnTo>
                <a:lnTo>
                  <a:pt x="1806439" y="733527"/>
                </a:lnTo>
                <a:lnTo>
                  <a:pt x="1764932" y="753882"/>
                </a:lnTo>
                <a:lnTo>
                  <a:pt x="1722960" y="772760"/>
                </a:lnTo>
                <a:lnTo>
                  <a:pt x="1680561" y="790164"/>
                </a:lnTo>
                <a:lnTo>
                  <a:pt x="1637771" y="806098"/>
                </a:lnTo>
                <a:lnTo>
                  <a:pt x="1594625" y="820567"/>
                </a:lnTo>
                <a:lnTo>
                  <a:pt x="1551162" y="833574"/>
                </a:lnTo>
                <a:lnTo>
                  <a:pt x="1507416" y="845124"/>
                </a:lnTo>
                <a:lnTo>
                  <a:pt x="1463426" y="855220"/>
                </a:lnTo>
                <a:lnTo>
                  <a:pt x="1419226" y="863867"/>
                </a:lnTo>
                <a:lnTo>
                  <a:pt x="1374854" y="871069"/>
                </a:lnTo>
                <a:lnTo>
                  <a:pt x="1330347" y="876830"/>
                </a:lnTo>
                <a:lnTo>
                  <a:pt x="1285741" y="881153"/>
                </a:lnTo>
                <a:lnTo>
                  <a:pt x="1241071" y="884043"/>
                </a:lnTo>
                <a:lnTo>
                  <a:pt x="1196376" y="885505"/>
                </a:lnTo>
                <a:lnTo>
                  <a:pt x="1151691" y="885541"/>
                </a:lnTo>
                <a:lnTo>
                  <a:pt x="1725194" y="885541"/>
                </a:lnTo>
                <a:lnTo>
                  <a:pt x="1777285" y="863935"/>
                </a:lnTo>
                <a:lnTo>
                  <a:pt x="1818425" y="845113"/>
                </a:lnTo>
                <a:lnTo>
                  <a:pt x="1859011" y="825049"/>
                </a:lnTo>
                <a:lnTo>
                  <a:pt x="1899012" y="803755"/>
                </a:lnTo>
                <a:lnTo>
                  <a:pt x="1938398" y="781239"/>
                </a:lnTo>
                <a:lnTo>
                  <a:pt x="1977135" y="757512"/>
                </a:lnTo>
                <a:lnTo>
                  <a:pt x="2015195" y="732584"/>
                </a:lnTo>
                <a:lnTo>
                  <a:pt x="2052544" y="706465"/>
                </a:lnTo>
                <a:lnTo>
                  <a:pt x="2089151" y="679164"/>
                </a:lnTo>
                <a:lnTo>
                  <a:pt x="2124986" y="650693"/>
                </a:lnTo>
                <a:lnTo>
                  <a:pt x="2160016" y="621061"/>
                </a:lnTo>
                <a:lnTo>
                  <a:pt x="2194210" y="590277"/>
                </a:lnTo>
                <a:lnTo>
                  <a:pt x="2227538" y="558353"/>
                </a:lnTo>
                <a:lnTo>
                  <a:pt x="2259966" y="525297"/>
                </a:lnTo>
                <a:lnTo>
                  <a:pt x="2291466" y="491121"/>
                </a:lnTo>
                <a:lnTo>
                  <a:pt x="2322003" y="455834"/>
                </a:lnTo>
                <a:lnTo>
                  <a:pt x="2351549" y="419446"/>
                </a:lnTo>
                <a:lnTo>
                  <a:pt x="2380070" y="381967"/>
                </a:lnTo>
                <a:lnTo>
                  <a:pt x="2407536" y="343407"/>
                </a:lnTo>
                <a:lnTo>
                  <a:pt x="2433915" y="303777"/>
                </a:lnTo>
                <a:lnTo>
                  <a:pt x="2459176" y="263086"/>
                </a:lnTo>
                <a:lnTo>
                  <a:pt x="2483287" y="221344"/>
                </a:lnTo>
                <a:lnTo>
                  <a:pt x="2506218" y="178562"/>
                </a:lnTo>
                <a:lnTo>
                  <a:pt x="2566446" y="178562"/>
                </a:lnTo>
                <a:lnTo>
                  <a:pt x="2527807" y="0"/>
                </a:lnTo>
                <a:close/>
              </a:path>
              <a:path w="2571750" h="991870">
                <a:moveTo>
                  <a:pt x="2566446" y="178562"/>
                </a:moveTo>
                <a:lnTo>
                  <a:pt x="2506218" y="178562"/>
                </a:lnTo>
                <a:lnTo>
                  <a:pt x="2571750" y="203073"/>
                </a:lnTo>
                <a:lnTo>
                  <a:pt x="2566446" y="178562"/>
                </a:lnTo>
                <a:close/>
              </a:path>
            </a:pathLst>
          </a:custGeom>
          <a:solidFill>
            <a:srgbClr val="63CDF6"/>
          </a:solidFill>
          <a:ln>
            <a:noFill/>
          </a:ln>
        </p:spPr>
        <p:txBody>
          <a:bodyPr wrap="square" lIns="0" tIns="0" rIns="0" bIns="0" rtlCol="0"/>
          <a:lstStyle/>
          <a:p>
            <a:endParaRPr sz="1751"/>
          </a:p>
        </p:txBody>
      </p:sp>
      <p:cxnSp>
        <p:nvCxnSpPr>
          <p:cNvPr id="7" name="Straight Arrow Connector 6">
            <a:extLst>
              <a:ext uri="{FF2B5EF4-FFF2-40B4-BE49-F238E27FC236}">
                <a16:creationId xmlns:a16="http://schemas.microsoft.com/office/drawing/2014/main" id="{DA69DF47-57B7-4A3F-A55B-D5134B5B9F04}"/>
              </a:ext>
            </a:extLst>
          </p:cNvPr>
          <p:cNvCxnSpPr>
            <a:cxnSpLocks/>
          </p:cNvCxnSpPr>
          <p:nvPr/>
        </p:nvCxnSpPr>
        <p:spPr>
          <a:xfrm flipV="1">
            <a:off x="1180713" y="5304227"/>
            <a:ext cx="0" cy="3424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7" name="Straight Arrow Connector 126">
            <a:extLst>
              <a:ext uri="{FF2B5EF4-FFF2-40B4-BE49-F238E27FC236}">
                <a16:creationId xmlns:a16="http://schemas.microsoft.com/office/drawing/2014/main" id="{09B679B3-FD11-477B-BE69-5711FF45A163}"/>
              </a:ext>
            </a:extLst>
          </p:cNvPr>
          <p:cNvCxnSpPr>
            <a:cxnSpLocks/>
          </p:cNvCxnSpPr>
          <p:nvPr/>
        </p:nvCxnSpPr>
        <p:spPr>
          <a:xfrm>
            <a:off x="1208140" y="5619618"/>
            <a:ext cx="6928413" cy="526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Freeform: Shape 19">
            <a:extLst>
              <a:ext uri="{FF2B5EF4-FFF2-40B4-BE49-F238E27FC236}">
                <a16:creationId xmlns:a16="http://schemas.microsoft.com/office/drawing/2014/main" id="{AA568E8A-17E5-480B-91D6-3528917F85C8}"/>
              </a:ext>
            </a:extLst>
          </p:cNvPr>
          <p:cNvSpPr/>
          <p:nvPr/>
        </p:nvSpPr>
        <p:spPr>
          <a:xfrm>
            <a:off x="1218060" y="3797387"/>
            <a:ext cx="6838344" cy="1652542"/>
          </a:xfrm>
          <a:custGeom>
            <a:avLst/>
            <a:gdLst>
              <a:gd name="connsiteX0" fmla="*/ 0 w 8389089"/>
              <a:gd name="connsiteY0" fmla="*/ 2025368 h 2025368"/>
              <a:gd name="connsiteX1" fmla="*/ 2519917 w 8389089"/>
              <a:gd name="connsiteY1" fmla="*/ 5182 h 2025368"/>
              <a:gd name="connsiteX2" fmla="*/ 8389089 w 8389089"/>
              <a:gd name="connsiteY2" fmla="*/ 1557535 h 2025368"/>
            </a:gdLst>
            <a:ahLst/>
            <a:cxnLst>
              <a:cxn ang="0">
                <a:pos x="connsiteX0" y="connsiteY0"/>
              </a:cxn>
              <a:cxn ang="0">
                <a:pos x="connsiteX1" y="connsiteY1"/>
              </a:cxn>
              <a:cxn ang="0">
                <a:pos x="connsiteX2" y="connsiteY2"/>
              </a:cxn>
            </a:cxnLst>
            <a:rect l="l" t="t" r="r" b="b"/>
            <a:pathLst>
              <a:path w="8389089" h="2025368">
                <a:moveTo>
                  <a:pt x="0" y="2025368"/>
                </a:moveTo>
                <a:cubicBezTo>
                  <a:pt x="560868" y="1054261"/>
                  <a:pt x="1121736" y="83154"/>
                  <a:pt x="2519917" y="5182"/>
                </a:cubicBezTo>
                <a:cubicBezTo>
                  <a:pt x="3918098" y="-72790"/>
                  <a:pt x="6153593" y="742372"/>
                  <a:pt x="8389089" y="1557535"/>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DE" sz="1751" dirty="0"/>
          </a:p>
        </p:txBody>
      </p:sp>
      <p:sp>
        <p:nvSpPr>
          <p:cNvPr id="128" name="object 19">
            <a:extLst>
              <a:ext uri="{FF2B5EF4-FFF2-40B4-BE49-F238E27FC236}">
                <a16:creationId xmlns:a16="http://schemas.microsoft.com/office/drawing/2014/main" id="{B0D31368-753B-47E9-9810-A695E9B07AFA}"/>
              </a:ext>
            </a:extLst>
          </p:cNvPr>
          <p:cNvSpPr txBox="1"/>
          <p:nvPr/>
        </p:nvSpPr>
        <p:spPr>
          <a:xfrm rot="16200000">
            <a:off x="-292833" y="3952356"/>
            <a:ext cx="2109949" cy="502843"/>
          </a:xfrm>
          <a:prstGeom prst="rect">
            <a:avLst/>
          </a:prstGeom>
        </p:spPr>
        <p:txBody>
          <a:bodyPr vert="horz" wrap="square" lIns="0" tIns="40780" rIns="0" bIns="0" rtlCol="0">
            <a:spAutoFit/>
          </a:bodyPr>
          <a:lstStyle/>
          <a:p>
            <a:pPr marL="12358" marR="554279">
              <a:lnSpc>
                <a:spcPts val="1849"/>
              </a:lnSpc>
              <a:spcBef>
                <a:spcPts val="321"/>
              </a:spcBef>
            </a:pPr>
            <a:r>
              <a:rPr lang="en-GB" sz="1557" b="1" spc="-78" dirty="0">
                <a:solidFill>
                  <a:schemeClr val="accent1"/>
                </a:solidFill>
                <a:latin typeface="Century Gothic" panose="020B0502020202020204" pitchFamily="34" charset="0"/>
                <a:cs typeface="Trebuchet MS"/>
              </a:rPr>
              <a:t>Level of Digitalization</a:t>
            </a:r>
            <a:endParaRPr sz="1557" dirty="0">
              <a:solidFill>
                <a:schemeClr val="accent1"/>
              </a:solidFill>
              <a:latin typeface="Century Gothic" panose="020B0502020202020204" pitchFamily="34" charset="0"/>
              <a:cs typeface="Trebuchet MS"/>
            </a:endParaRPr>
          </a:p>
        </p:txBody>
      </p:sp>
      <p:sp>
        <p:nvSpPr>
          <p:cNvPr id="130" name="object 19">
            <a:extLst>
              <a:ext uri="{FF2B5EF4-FFF2-40B4-BE49-F238E27FC236}">
                <a16:creationId xmlns:a16="http://schemas.microsoft.com/office/drawing/2014/main" id="{7886AAE5-98A5-4266-AFAA-5905F79F2199}"/>
              </a:ext>
            </a:extLst>
          </p:cNvPr>
          <p:cNvSpPr txBox="1"/>
          <p:nvPr/>
        </p:nvSpPr>
        <p:spPr>
          <a:xfrm>
            <a:off x="7684528" y="5334565"/>
            <a:ext cx="2617829" cy="272011"/>
          </a:xfrm>
          <a:prstGeom prst="rect">
            <a:avLst/>
          </a:prstGeom>
        </p:spPr>
        <p:txBody>
          <a:bodyPr vert="horz" wrap="square" lIns="0" tIns="40780" rIns="0" bIns="0" rtlCol="0">
            <a:spAutoFit/>
          </a:bodyPr>
          <a:lstStyle/>
          <a:p>
            <a:pPr marL="12358" marR="554279">
              <a:lnSpc>
                <a:spcPts val="1849"/>
              </a:lnSpc>
              <a:spcBef>
                <a:spcPts val="321"/>
              </a:spcBef>
            </a:pPr>
            <a:r>
              <a:rPr lang="en-GB" sz="1557" b="1" spc="-78" dirty="0">
                <a:solidFill>
                  <a:schemeClr val="accent1"/>
                </a:solidFill>
                <a:latin typeface="Century Gothic" panose="020B0502020202020204" pitchFamily="34" charset="0"/>
                <a:cs typeface="Trebuchet MS"/>
              </a:rPr>
              <a:t>Phases of IPA Services</a:t>
            </a:r>
            <a:endParaRPr sz="1557" dirty="0">
              <a:solidFill>
                <a:schemeClr val="accent1"/>
              </a:solidFill>
              <a:latin typeface="Century Gothic" panose="020B0502020202020204" pitchFamily="34" charset="0"/>
              <a:cs typeface="Trebuchet MS"/>
            </a:endParaRPr>
          </a:p>
        </p:txBody>
      </p:sp>
      <p:sp>
        <p:nvSpPr>
          <p:cNvPr id="131" name="object 65">
            <a:extLst>
              <a:ext uri="{FF2B5EF4-FFF2-40B4-BE49-F238E27FC236}">
                <a16:creationId xmlns:a16="http://schemas.microsoft.com/office/drawing/2014/main" id="{17FB8184-F115-42D2-B7B5-3EED3A29EADB}"/>
              </a:ext>
            </a:extLst>
          </p:cNvPr>
          <p:cNvSpPr/>
          <p:nvPr/>
        </p:nvSpPr>
        <p:spPr>
          <a:xfrm rot="16200000" flipV="1">
            <a:off x="1892488" y="4094133"/>
            <a:ext cx="1928121" cy="269999"/>
          </a:xfrm>
          <a:custGeom>
            <a:avLst/>
            <a:gdLst/>
            <a:ahLst/>
            <a:cxnLst/>
            <a:rect l="l" t="t" r="r" b="b"/>
            <a:pathLst>
              <a:path w="8912225" h="119379">
                <a:moveTo>
                  <a:pt x="118872" y="39624"/>
                </a:moveTo>
                <a:lnTo>
                  <a:pt x="0" y="39624"/>
                </a:lnTo>
                <a:lnTo>
                  <a:pt x="0" y="79248"/>
                </a:lnTo>
                <a:lnTo>
                  <a:pt x="118872" y="79248"/>
                </a:lnTo>
                <a:lnTo>
                  <a:pt x="118872" y="39624"/>
                </a:lnTo>
                <a:close/>
              </a:path>
              <a:path w="8912225" h="119379">
                <a:moveTo>
                  <a:pt x="277368" y="39624"/>
                </a:moveTo>
                <a:lnTo>
                  <a:pt x="158496" y="39624"/>
                </a:lnTo>
                <a:lnTo>
                  <a:pt x="158496" y="79248"/>
                </a:lnTo>
                <a:lnTo>
                  <a:pt x="277368" y="79248"/>
                </a:lnTo>
                <a:lnTo>
                  <a:pt x="277368" y="39624"/>
                </a:lnTo>
                <a:close/>
              </a:path>
              <a:path w="8912225" h="119379">
                <a:moveTo>
                  <a:pt x="435864" y="39624"/>
                </a:moveTo>
                <a:lnTo>
                  <a:pt x="316991" y="39624"/>
                </a:lnTo>
                <a:lnTo>
                  <a:pt x="316991" y="79248"/>
                </a:lnTo>
                <a:lnTo>
                  <a:pt x="435864" y="79248"/>
                </a:lnTo>
                <a:lnTo>
                  <a:pt x="435864" y="39624"/>
                </a:lnTo>
                <a:close/>
              </a:path>
              <a:path w="8912225" h="119379">
                <a:moveTo>
                  <a:pt x="594360" y="39624"/>
                </a:moveTo>
                <a:lnTo>
                  <a:pt x="475488" y="39624"/>
                </a:lnTo>
                <a:lnTo>
                  <a:pt x="475488" y="79248"/>
                </a:lnTo>
                <a:lnTo>
                  <a:pt x="594360" y="79248"/>
                </a:lnTo>
                <a:lnTo>
                  <a:pt x="594360" y="39624"/>
                </a:lnTo>
                <a:close/>
              </a:path>
              <a:path w="8912225" h="119379">
                <a:moveTo>
                  <a:pt x="752856" y="39624"/>
                </a:moveTo>
                <a:lnTo>
                  <a:pt x="633984" y="39624"/>
                </a:lnTo>
                <a:lnTo>
                  <a:pt x="633984" y="79248"/>
                </a:lnTo>
                <a:lnTo>
                  <a:pt x="752856" y="79248"/>
                </a:lnTo>
                <a:lnTo>
                  <a:pt x="752856" y="39624"/>
                </a:lnTo>
                <a:close/>
              </a:path>
              <a:path w="8912225" h="119379">
                <a:moveTo>
                  <a:pt x="911352" y="39624"/>
                </a:moveTo>
                <a:lnTo>
                  <a:pt x="792480" y="39624"/>
                </a:lnTo>
                <a:lnTo>
                  <a:pt x="792480" y="79248"/>
                </a:lnTo>
                <a:lnTo>
                  <a:pt x="911352" y="79248"/>
                </a:lnTo>
                <a:lnTo>
                  <a:pt x="911352" y="39624"/>
                </a:lnTo>
                <a:close/>
              </a:path>
              <a:path w="8912225" h="119379">
                <a:moveTo>
                  <a:pt x="1069848" y="39624"/>
                </a:moveTo>
                <a:lnTo>
                  <a:pt x="950976" y="39624"/>
                </a:lnTo>
                <a:lnTo>
                  <a:pt x="950976" y="79248"/>
                </a:lnTo>
                <a:lnTo>
                  <a:pt x="1069848" y="79248"/>
                </a:lnTo>
                <a:lnTo>
                  <a:pt x="1069848" y="39624"/>
                </a:lnTo>
                <a:close/>
              </a:path>
              <a:path w="8912225" h="119379">
                <a:moveTo>
                  <a:pt x="1228344" y="39624"/>
                </a:moveTo>
                <a:lnTo>
                  <a:pt x="1109472" y="39624"/>
                </a:lnTo>
                <a:lnTo>
                  <a:pt x="1109472" y="79248"/>
                </a:lnTo>
                <a:lnTo>
                  <a:pt x="1228344" y="79248"/>
                </a:lnTo>
                <a:lnTo>
                  <a:pt x="1228344" y="39624"/>
                </a:lnTo>
                <a:close/>
              </a:path>
              <a:path w="8912225" h="119379">
                <a:moveTo>
                  <a:pt x="1386840" y="39624"/>
                </a:moveTo>
                <a:lnTo>
                  <a:pt x="1267968" y="39624"/>
                </a:lnTo>
                <a:lnTo>
                  <a:pt x="1267968" y="79248"/>
                </a:lnTo>
                <a:lnTo>
                  <a:pt x="1386840" y="79248"/>
                </a:lnTo>
                <a:lnTo>
                  <a:pt x="1386840" y="39624"/>
                </a:lnTo>
                <a:close/>
              </a:path>
              <a:path w="8912225" h="119379">
                <a:moveTo>
                  <a:pt x="1545336" y="39624"/>
                </a:moveTo>
                <a:lnTo>
                  <a:pt x="1426464" y="39624"/>
                </a:lnTo>
                <a:lnTo>
                  <a:pt x="1426464" y="79248"/>
                </a:lnTo>
                <a:lnTo>
                  <a:pt x="1545336" y="79248"/>
                </a:lnTo>
                <a:lnTo>
                  <a:pt x="1545336" y="39624"/>
                </a:lnTo>
                <a:close/>
              </a:path>
              <a:path w="8912225" h="119379">
                <a:moveTo>
                  <a:pt x="1703832" y="39624"/>
                </a:moveTo>
                <a:lnTo>
                  <a:pt x="1584960" y="39624"/>
                </a:lnTo>
                <a:lnTo>
                  <a:pt x="1584960" y="79248"/>
                </a:lnTo>
                <a:lnTo>
                  <a:pt x="1703832" y="79248"/>
                </a:lnTo>
                <a:lnTo>
                  <a:pt x="1703832" y="39624"/>
                </a:lnTo>
                <a:close/>
              </a:path>
              <a:path w="8912225" h="119379">
                <a:moveTo>
                  <a:pt x="1862327" y="39624"/>
                </a:moveTo>
                <a:lnTo>
                  <a:pt x="1743456" y="39624"/>
                </a:lnTo>
                <a:lnTo>
                  <a:pt x="1743456" y="79248"/>
                </a:lnTo>
                <a:lnTo>
                  <a:pt x="1862327" y="79248"/>
                </a:lnTo>
                <a:lnTo>
                  <a:pt x="1862327" y="39624"/>
                </a:lnTo>
                <a:close/>
              </a:path>
              <a:path w="8912225" h="119379">
                <a:moveTo>
                  <a:pt x="2020823" y="39624"/>
                </a:moveTo>
                <a:lnTo>
                  <a:pt x="1901952" y="39624"/>
                </a:lnTo>
                <a:lnTo>
                  <a:pt x="1901952" y="79248"/>
                </a:lnTo>
                <a:lnTo>
                  <a:pt x="2020823" y="79248"/>
                </a:lnTo>
                <a:lnTo>
                  <a:pt x="2020823" y="39624"/>
                </a:lnTo>
                <a:close/>
              </a:path>
              <a:path w="8912225" h="119379">
                <a:moveTo>
                  <a:pt x="2179320" y="39624"/>
                </a:moveTo>
                <a:lnTo>
                  <a:pt x="2060447" y="39624"/>
                </a:lnTo>
                <a:lnTo>
                  <a:pt x="2060447" y="79248"/>
                </a:lnTo>
                <a:lnTo>
                  <a:pt x="2179320" y="79248"/>
                </a:lnTo>
                <a:lnTo>
                  <a:pt x="2179320" y="39624"/>
                </a:lnTo>
                <a:close/>
              </a:path>
              <a:path w="8912225" h="119379">
                <a:moveTo>
                  <a:pt x="2337816" y="39624"/>
                </a:moveTo>
                <a:lnTo>
                  <a:pt x="2218944" y="39624"/>
                </a:lnTo>
                <a:lnTo>
                  <a:pt x="2218944" y="79248"/>
                </a:lnTo>
                <a:lnTo>
                  <a:pt x="2337816" y="79248"/>
                </a:lnTo>
                <a:lnTo>
                  <a:pt x="2337816" y="39624"/>
                </a:lnTo>
                <a:close/>
              </a:path>
              <a:path w="8912225" h="119379">
                <a:moveTo>
                  <a:pt x="2496312" y="39624"/>
                </a:moveTo>
                <a:lnTo>
                  <a:pt x="2377440" y="39624"/>
                </a:lnTo>
                <a:lnTo>
                  <a:pt x="2377440" y="79248"/>
                </a:lnTo>
                <a:lnTo>
                  <a:pt x="2496312" y="79248"/>
                </a:lnTo>
                <a:lnTo>
                  <a:pt x="2496312" y="39624"/>
                </a:lnTo>
                <a:close/>
              </a:path>
              <a:path w="8912225" h="119379">
                <a:moveTo>
                  <a:pt x="2654808" y="39624"/>
                </a:moveTo>
                <a:lnTo>
                  <a:pt x="2535935" y="39624"/>
                </a:lnTo>
                <a:lnTo>
                  <a:pt x="2535935" y="79248"/>
                </a:lnTo>
                <a:lnTo>
                  <a:pt x="2654808" y="79248"/>
                </a:lnTo>
                <a:lnTo>
                  <a:pt x="2654808" y="39624"/>
                </a:lnTo>
                <a:close/>
              </a:path>
              <a:path w="8912225" h="119379">
                <a:moveTo>
                  <a:pt x="2813304" y="39624"/>
                </a:moveTo>
                <a:lnTo>
                  <a:pt x="2694432" y="39624"/>
                </a:lnTo>
                <a:lnTo>
                  <a:pt x="2694432" y="79248"/>
                </a:lnTo>
                <a:lnTo>
                  <a:pt x="2813304" y="79248"/>
                </a:lnTo>
                <a:lnTo>
                  <a:pt x="2813304" y="39624"/>
                </a:lnTo>
                <a:close/>
              </a:path>
              <a:path w="8912225" h="119379">
                <a:moveTo>
                  <a:pt x="2971799" y="39624"/>
                </a:moveTo>
                <a:lnTo>
                  <a:pt x="2852928" y="39624"/>
                </a:lnTo>
                <a:lnTo>
                  <a:pt x="2852928" y="79248"/>
                </a:lnTo>
                <a:lnTo>
                  <a:pt x="2971799" y="79248"/>
                </a:lnTo>
                <a:lnTo>
                  <a:pt x="2971799" y="39624"/>
                </a:lnTo>
                <a:close/>
              </a:path>
              <a:path w="8912225" h="119379">
                <a:moveTo>
                  <a:pt x="3130296" y="39624"/>
                </a:moveTo>
                <a:lnTo>
                  <a:pt x="3011423" y="39624"/>
                </a:lnTo>
                <a:lnTo>
                  <a:pt x="3011423" y="79248"/>
                </a:lnTo>
                <a:lnTo>
                  <a:pt x="3130296" y="79248"/>
                </a:lnTo>
                <a:lnTo>
                  <a:pt x="3130296" y="39624"/>
                </a:lnTo>
                <a:close/>
              </a:path>
              <a:path w="8912225" h="119379">
                <a:moveTo>
                  <a:pt x="3288792" y="39624"/>
                </a:moveTo>
                <a:lnTo>
                  <a:pt x="3169920" y="39624"/>
                </a:lnTo>
                <a:lnTo>
                  <a:pt x="3169920" y="79248"/>
                </a:lnTo>
                <a:lnTo>
                  <a:pt x="3288792" y="79248"/>
                </a:lnTo>
                <a:lnTo>
                  <a:pt x="3288792" y="39624"/>
                </a:lnTo>
                <a:close/>
              </a:path>
              <a:path w="8912225" h="119379">
                <a:moveTo>
                  <a:pt x="3447288" y="39624"/>
                </a:moveTo>
                <a:lnTo>
                  <a:pt x="3328416" y="39624"/>
                </a:lnTo>
                <a:lnTo>
                  <a:pt x="3328416" y="79248"/>
                </a:lnTo>
                <a:lnTo>
                  <a:pt x="3447288" y="79248"/>
                </a:lnTo>
                <a:lnTo>
                  <a:pt x="3447288" y="39624"/>
                </a:lnTo>
                <a:close/>
              </a:path>
              <a:path w="8912225" h="119379">
                <a:moveTo>
                  <a:pt x="3605784" y="39624"/>
                </a:moveTo>
                <a:lnTo>
                  <a:pt x="3486912" y="39624"/>
                </a:lnTo>
                <a:lnTo>
                  <a:pt x="3486912" y="79248"/>
                </a:lnTo>
                <a:lnTo>
                  <a:pt x="3605784" y="79248"/>
                </a:lnTo>
                <a:lnTo>
                  <a:pt x="3605784" y="39624"/>
                </a:lnTo>
                <a:close/>
              </a:path>
              <a:path w="8912225" h="119379">
                <a:moveTo>
                  <a:pt x="3764280" y="39624"/>
                </a:moveTo>
                <a:lnTo>
                  <a:pt x="3645408" y="39624"/>
                </a:lnTo>
                <a:lnTo>
                  <a:pt x="3645408" y="79248"/>
                </a:lnTo>
                <a:lnTo>
                  <a:pt x="3764280" y="79248"/>
                </a:lnTo>
                <a:lnTo>
                  <a:pt x="3764280" y="39624"/>
                </a:lnTo>
                <a:close/>
              </a:path>
              <a:path w="8912225" h="119379">
                <a:moveTo>
                  <a:pt x="3922776" y="39624"/>
                </a:moveTo>
                <a:lnTo>
                  <a:pt x="3803904" y="39624"/>
                </a:lnTo>
                <a:lnTo>
                  <a:pt x="3803904" y="79248"/>
                </a:lnTo>
                <a:lnTo>
                  <a:pt x="3922776" y="79248"/>
                </a:lnTo>
                <a:lnTo>
                  <a:pt x="3922776" y="39624"/>
                </a:lnTo>
                <a:close/>
              </a:path>
              <a:path w="8912225" h="119379">
                <a:moveTo>
                  <a:pt x="4081272" y="39624"/>
                </a:moveTo>
                <a:lnTo>
                  <a:pt x="3962400" y="39624"/>
                </a:lnTo>
                <a:lnTo>
                  <a:pt x="3962400" y="79248"/>
                </a:lnTo>
                <a:lnTo>
                  <a:pt x="4081272" y="79248"/>
                </a:lnTo>
                <a:lnTo>
                  <a:pt x="4081272" y="39624"/>
                </a:lnTo>
                <a:close/>
              </a:path>
              <a:path w="8912225" h="119379">
                <a:moveTo>
                  <a:pt x="4239768" y="39624"/>
                </a:moveTo>
                <a:lnTo>
                  <a:pt x="4120896" y="39624"/>
                </a:lnTo>
                <a:lnTo>
                  <a:pt x="4120896" y="79248"/>
                </a:lnTo>
                <a:lnTo>
                  <a:pt x="4239768" y="79248"/>
                </a:lnTo>
                <a:lnTo>
                  <a:pt x="4239768" y="39624"/>
                </a:lnTo>
                <a:close/>
              </a:path>
              <a:path w="8912225" h="119379">
                <a:moveTo>
                  <a:pt x="4398264" y="39624"/>
                </a:moveTo>
                <a:lnTo>
                  <a:pt x="4279392" y="39624"/>
                </a:lnTo>
                <a:lnTo>
                  <a:pt x="4279392" y="79248"/>
                </a:lnTo>
                <a:lnTo>
                  <a:pt x="4398264" y="79248"/>
                </a:lnTo>
                <a:lnTo>
                  <a:pt x="4398264" y="39624"/>
                </a:lnTo>
                <a:close/>
              </a:path>
              <a:path w="8912225" h="119379">
                <a:moveTo>
                  <a:pt x="4556760" y="39624"/>
                </a:moveTo>
                <a:lnTo>
                  <a:pt x="4437888" y="39624"/>
                </a:lnTo>
                <a:lnTo>
                  <a:pt x="4437888" y="79248"/>
                </a:lnTo>
                <a:lnTo>
                  <a:pt x="4556760" y="79248"/>
                </a:lnTo>
                <a:lnTo>
                  <a:pt x="4556760" y="39624"/>
                </a:lnTo>
                <a:close/>
              </a:path>
              <a:path w="8912225" h="119379">
                <a:moveTo>
                  <a:pt x="4715256" y="39624"/>
                </a:moveTo>
                <a:lnTo>
                  <a:pt x="4596384" y="39624"/>
                </a:lnTo>
                <a:lnTo>
                  <a:pt x="4596384" y="79248"/>
                </a:lnTo>
                <a:lnTo>
                  <a:pt x="4715256" y="79248"/>
                </a:lnTo>
                <a:lnTo>
                  <a:pt x="4715256" y="39624"/>
                </a:lnTo>
                <a:close/>
              </a:path>
              <a:path w="8912225" h="119379">
                <a:moveTo>
                  <a:pt x="4873752" y="39624"/>
                </a:moveTo>
                <a:lnTo>
                  <a:pt x="4754880" y="39624"/>
                </a:lnTo>
                <a:lnTo>
                  <a:pt x="4754880" y="79248"/>
                </a:lnTo>
                <a:lnTo>
                  <a:pt x="4873752" y="79248"/>
                </a:lnTo>
                <a:lnTo>
                  <a:pt x="4873752" y="39624"/>
                </a:lnTo>
                <a:close/>
              </a:path>
              <a:path w="8912225" h="119379">
                <a:moveTo>
                  <a:pt x="5032248" y="39624"/>
                </a:moveTo>
                <a:lnTo>
                  <a:pt x="4913376" y="39624"/>
                </a:lnTo>
                <a:lnTo>
                  <a:pt x="4913376" y="79248"/>
                </a:lnTo>
                <a:lnTo>
                  <a:pt x="5032248" y="79248"/>
                </a:lnTo>
                <a:lnTo>
                  <a:pt x="5032248" y="39624"/>
                </a:lnTo>
                <a:close/>
              </a:path>
              <a:path w="8912225" h="119379">
                <a:moveTo>
                  <a:pt x="5190744" y="39624"/>
                </a:moveTo>
                <a:lnTo>
                  <a:pt x="5071872" y="39624"/>
                </a:lnTo>
                <a:lnTo>
                  <a:pt x="5071872" y="79248"/>
                </a:lnTo>
                <a:lnTo>
                  <a:pt x="5190744" y="79248"/>
                </a:lnTo>
                <a:lnTo>
                  <a:pt x="5190744" y="39624"/>
                </a:lnTo>
                <a:close/>
              </a:path>
              <a:path w="8912225" h="119379">
                <a:moveTo>
                  <a:pt x="5349240" y="39624"/>
                </a:moveTo>
                <a:lnTo>
                  <a:pt x="5230368" y="39624"/>
                </a:lnTo>
                <a:lnTo>
                  <a:pt x="5230368" y="79248"/>
                </a:lnTo>
                <a:lnTo>
                  <a:pt x="5349240" y="79248"/>
                </a:lnTo>
                <a:lnTo>
                  <a:pt x="5349240" y="39624"/>
                </a:lnTo>
                <a:close/>
              </a:path>
              <a:path w="8912225" h="119379">
                <a:moveTo>
                  <a:pt x="5507736" y="39624"/>
                </a:moveTo>
                <a:lnTo>
                  <a:pt x="5388864" y="39624"/>
                </a:lnTo>
                <a:lnTo>
                  <a:pt x="5388864" y="79248"/>
                </a:lnTo>
                <a:lnTo>
                  <a:pt x="5507736" y="79248"/>
                </a:lnTo>
                <a:lnTo>
                  <a:pt x="5507736" y="39624"/>
                </a:lnTo>
                <a:close/>
              </a:path>
              <a:path w="8912225" h="119379">
                <a:moveTo>
                  <a:pt x="5666232" y="39624"/>
                </a:moveTo>
                <a:lnTo>
                  <a:pt x="5547360" y="39624"/>
                </a:lnTo>
                <a:lnTo>
                  <a:pt x="5547360" y="79248"/>
                </a:lnTo>
                <a:lnTo>
                  <a:pt x="5666232" y="79248"/>
                </a:lnTo>
                <a:lnTo>
                  <a:pt x="5666232" y="39624"/>
                </a:lnTo>
                <a:close/>
              </a:path>
              <a:path w="8912225" h="119379">
                <a:moveTo>
                  <a:pt x="5824728" y="39624"/>
                </a:moveTo>
                <a:lnTo>
                  <a:pt x="5705856" y="39624"/>
                </a:lnTo>
                <a:lnTo>
                  <a:pt x="5705856" y="79248"/>
                </a:lnTo>
                <a:lnTo>
                  <a:pt x="5824728" y="79248"/>
                </a:lnTo>
                <a:lnTo>
                  <a:pt x="5824728" y="39624"/>
                </a:lnTo>
                <a:close/>
              </a:path>
              <a:path w="8912225" h="119379">
                <a:moveTo>
                  <a:pt x="5983224" y="39624"/>
                </a:moveTo>
                <a:lnTo>
                  <a:pt x="5864352" y="39624"/>
                </a:lnTo>
                <a:lnTo>
                  <a:pt x="5864352" y="79248"/>
                </a:lnTo>
                <a:lnTo>
                  <a:pt x="5983224" y="79248"/>
                </a:lnTo>
                <a:lnTo>
                  <a:pt x="5983224" y="39624"/>
                </a:lnTo>
                <a:close/>
              </a:path>
              <a:path w="8912225" h="119379">
                <a:moveTo>
                  <a:pt x="6141720" y="39624"/>
                </a:moveTo>
                <a:lnTo>
                  <a:pt x="6022848" y="39624"/>
                </a:lnTo>
                <a:lnTo>
                  <a:pt x="6022848" y="79248"/>
                </a:lnTo>
                <a:lnTo>
                  <a:pt x="6141720" y="79248"/>
                </a:lnTo>
                <a:lnTo>
                  <a:pt x="6141720" y="39624"/>
                </a:lnTo>
                <a:close/>
              </a:path>
              <a:path w="8912225" h="119379">
                <a:moveTo>
                  <a:pt x="6300216" y="39624"/>
                </a:moveTo>
                <a:lnTo>
                  <a:pt x="6181344" y="39624"/>
                </a:lnTo>
                <a:lnTo>
                  <a:pt x="6181344" y="79248"/>
                </a:lnTo>
                <a:lnTo>
                  <a:pt x="6300216" y="79248"/>
                </a:lnTo>
                <a:lnTo>
                  <a:pt x="6300216" y="39624"/>
                </a:lnTo>
                <a:close/>
              </a:path>
              <a:path w="8912225" h="119379">
                <a:moveTo>
                  <a:pt x="6458712" y="39624"/>
                </a:moveTo>
                <a:lnTo>
                  <a:pt x="6339840" y="39624"/>
                </a:lnTo>
                <a:lnTo>
                  <a:pt x="6339840" y="79248"/>
                </a:lnTo>
                <a:lnTo>
                  <a:pt x="6458712" y="79248"/>
                </a:lnTo>
                <a:lnTo>
                  <a:pt x="6458712" y="39624"/>
                </a:lnTo>
                <a:close/>
              </a:path>
              <a:path w="8912225" h="119379">
                <a:moveTo>
                  <a:pt x="6617208" y="39624"/>
                </a:moveTo>
                <a:lnTo>
                  <a:pt x="6498336" y="39624"/>
                </a:lnTo>
                <a:lnTo>
                  <a:pt x="6498336" y="79248"/>
                </a:lnTo>
                <a:lnTo>
                  <a:pt x="6617208" y="79248"/>
                </a:lnTo>
                <a:lnTo>
                  <a:pt x="6617208" y="39624"/>
                </a:lnTo>
                <a:close/>
              </a:path>
              <a:path w="8912225" h="119379">
                <a:moveTo>
                  <a:pt x="6775704" y="39624"/>
                </a:moveTo>
                <a:lnTo>
                  <a:pt x="6656832" y="39624"/>
                </a:lnTo>
                <a:lnTo>
                  <a:pt x="6656832" y="79248"/>
                </a:lnTo>
                <a:lnTo>
                  <a:pt x="6775704" y="79248"/>
                </a:lnTo>
                <a:lnTo>
                  <a:pt x="6775704" y="39624"/>
                </a:lnTo>
                <a:close/>
              </a:path>
              <a:path w="8912225" h="119379">
                <a:moveTo>
                  <a:pt x="6934200" y="39624"/>
                </a:moveTo>
                <a:lnTo>
                  <a:pt x="6815328" y="39624"/>
                </a:lnTo>
                <a:lnTo>
                  <a:pt x="6815328" y="79248"/>
                </a:lnTo>
                <a:lnTo>
                  <a:pt x="6934200" y="79248"/>
                </a:lnTo>
                <a:lnTo>
                  <a:pt x="6934200" y="39624"/>
                </a:lnTo>
                <a:close/>
              </a:path>
              <a:path w="8912225" h="119379">
                <a:moveTo>
                  <a:pt x="7092696" y="39624"/>
                </a:moveTo>
                <a:lnTo>
                  <a:pt x="6973824" y="39624"/>
                </a:lnTo>
                <a:lnTo>
                  <a:pt x="6973824" y="79248"/>
                </a:lnTo>
                <a:lnTo>
                  <a:pt x="7092696" y="79248"/>
                </a:lnTo>
                <a:lnTo>
                  <a:pt x="7092696" y="39624"/>
                </a:lnTo>
                <a:close/>
              </a:path>
              <a:path w="8912225" h="119379">
                <a:moveTo>
                  <a:pt x="7251192" y="39624"/>
                </a:moveTo>
                <a:lnTo>
                  <a:pt x="7132320" y="39624"/>
                </a:lnTo>
                <a:lnTo>
                  <a:pt x="7132320" y="79248"/>
                </a:lnTo>
                <a:lnTo>
                  <a:pt x="7251192" y="79248"/>
                </a:lnTo>
                <a:lnTo>
                  <a:pt x="7251192" y="39624"/>
                </a:lnTo>
                <a:close/>
              </a:path>
              <a:path w="8912225" h="119379">
                <a:moveTo>
                  <a:pt x="7409688" y="39624"/>
                </a:moveTo>
                <a:lnTo>
                  <a:pt x="7290816" y="39624"/>
                </a:lnTo>
                <a:lnTo>
                  <a:pt x="7290816" y="79248"/>
                </a:lnTo>
                <a:lnTo>
                  <a:pt x="7409688" y="79248"/>
                </a:lnTo>
                <a:lnTo>
                  <a:pt x="7409688" y="39624"/>
                </a:lnTo>
                <a:close/>
              </a:path>
              <a:path w="8912225" h="119379">
                <a:moveTo>
                  <a:pt x="7568184" y="39624"/>
                </a:moveTo>
                <a:lnTo>
                  <a:pt x="7449312" y="39624"/>
                </a:lnTo>
                <a:lnTo>
                  <a:pt x="7449312" y="79248"/>
                </a:lnTo>
                <a:lnTo>
                  <a:pt x="7568184" y="79248"/>
                </a:lnTo>
                <a:lnTo>
                  <a:pt x="7568184" y="39624"/>
                </a:lnTo>
                <a:close/>
              </a:path>
              <a:path w="8912225" h="119379">
                <a:moveTo>
                  <a:pt x="7726680" y="39624"/>
                </a:moveTo>
                <a:lnTo>
                  <a:pt x="7607808" y="39624"/>
                </a:lnTo>
                <a:lnTo>
                  <a:pt x="7607808" y="79248"/>
                </a:lnTo>
                <a:lnTo>
                  <a:pt x="7726680" y="79248"/>
                </a:lnTo>
                <a:lnTo>
                  <a:pt x="7726680" y="39624"/>
                </a:lnTo>
                <a:close/>
              </a:path>
              <a:path w="8912225" h="119379">
                <a:moveTo>
                  <a:pt x="7885176" y="39624"/>
                </a:moveTo>
                <a:lnTo>
                  <a:pt x="7766304" y="39624"/>
                </a:lnTo>
                <a:lnTo>
                  <a:pt x="7766304" y="79248"/>
                </a:lnTo>
                <a:lnTo>
                  <a:pt x="7885176" y="79248"/>
                </a:lnTo>
                <a:lnTo>
                  <a:pt x="7885176" y="39624"/>
                </a:lnTo>
                <a:close/>
              </a:path>
              <a:path w="8912225" h="119379">
                <a:moveTo>
                  <a:pt x="8043672" y="39624"/>
                </a:moveTo>
                <a:lnTo>
                  <a:pt x="7924800" y="39624"/>
                </a:lnTo>
                <a:lnTo>
                  <a:pt x="7924800" y="79248"/>
                </a:lnTo>
                <a:lnTo>
                  <a:pt x="8043672" y="79248"/>
                </a:lnTo>
                <a:lnTo>
                  <a:pt x="8043672" y="39624"/>
                </a:lnTo>
                <a:close/>
              </a:path>
              <a:path w="8912225" h="119379">
                <a:moveTo>
                  <a:pt x="8202168" y="39624"/>
                </a:moveTo>
                <a:lnTo>
                  <a:pt x="8083296" y="39624"/>
                </a:lnTo>
                <a:lnTo>
                  <a:pt x="8083296" y="79248"/>
                </a:lnTo>
                <a:lnTo>
                  <a:pt x="8202168" y="79248"/>
                </a:lnTo>
                <a:lnTo>
                  <a:pt x="8202168" y="39624"/>
                </a:lnTo>
                <a:close/>
              </a:path>
              <a:path w="8912225" h="119379">
                <a:moveTo>
                  <a:pt x="8360664" y="39624"/>
                </a:moveTo>
                <a:lnTo>
                  <a:pt x="8241792" y="39624"/>
                </a:lnTo>
                <a:lnTo>
                  <a:pt x="8241792" y="79248"/>
                </a:lnTo>
                <a:lnTo>
                  <a:pt x="8360664" y="79248"/>
                </a:lnTo>
                <a:lnTo>
                  <a:pt x="8360664" y="39624"/>
                </a:lnTo>
                <a:close/>
              </a:path>
              <a:path w="8912225" h="119379">
                <a:moveTo>
                  <a:pt x="8519160" y="39624"/>
                </a:moveTo>
                <a:lnTo>
                  <a:pt x="8400288" y="39624"/>
                </a:lnTo>
                <a:lnTo>
                  <a:pt x="8400288" y="79248"/>
                </a:lnTo>
                <a:lnTo>
                  <a:pt x="8519160" y="79248"/>
                </a:lnTo>
                <a:lnTo>
                  <a:pt x="8519160" y="39624"/>
                </a:lnTo>
                <a:close/>
              </a:path>
              <a:path w="8912225" h="119379">
                <a:moveTo>
                  <a:pt x="8677656" y="39624"/>
                </a:moveTo>
                <a:lnTo>
                  <a:pt x="8558784" y="39624"/>
                </a:lnTo>
                <a:lnTo>
                  <a:pt x="8558784" y="79248"/>
                </a:lnTo>
                <a:lnTo>
                  <a:pt x="8677656" y="79248"/>
                </a:lnTo>
                <a:lnTo>
                  <a:pt x="8677656" y="39624"/>
                </a:lnTo>
                <a:close/>
              </a:path>
              <a:path w="8912225" h="119379">
                <a:moveTo>
                  <a:pt x="8792972" y="0"/>
                </a:moveTo>
                <a:lnTo>
                  <a:pt x="8792972" y="118872"/>
                </a:lnTo>
                <a:lnTo>
                  <a:pt x="8872220" y="79248"/>
                </a:lnTo>
                <a:lnTo>
                  <a:pt x="8812784" y="79248"/>
                </a:lnTo>
                <a:lnTo>
                  <a:pt x="8812784" y="39624"/>
                </a:lnTo>
                <a:lnTo>
                  <a:pt x="8872220" y="39624"/>
                </a:lnTo>
                <a:lnTo>
                  <a:pt x="8792972" y="0"/>
                </a:lnTo>
                <a:close/>
              </a:path>
              <a:path w="8912225" h="119379">
                <a:moveTo>
                  <a:pt x="8792972" y="39624"/>
                </a:moveTo>
                <a:lnTo>
                  <a:pt x="8717280" y="39624"/>
                </a:lnTo>
                <a:lnTo>
                  <a:pt x="8717280" y="79248"/>
                </a:lnTo>
                <a:lnTo>
                  <a:pt x="8792972" y="79248"/>
                </a:lnTo>
                <a:lnTo>
                  <a:pt x="8792972" y="39624"/>
                </a:lnTo>
                <a:close/>
              </a:path>
              <a:path w="8912225" h="119379">
                <a:moveTo>
                  <a:pt x="8872220" y="39624"/>
                </a:moveTo>
                <a:lnTo>
                  <a:pt x="8812784" y="39624"/>
                </a:lnTo>
                <a:lnTo>
                  <a:pt x="8812784" y="79248"/>
                </a:lnTo>
                <a:lnTo>
                  <a:pt x="8872220" y="79248"/>
                </a:lnTo>
                <a:lnTo>
                  <a:pt x="8911844" y="59436"/>
                </a:lnTo>
                <a:lnTo>
                  <a:pt x="8872220" y="39624"/>
                </a:lnTo>
                <a:close/>
              </a:path>
            </a:pathLst>
          </a:custGeom>
          <a:solidFill>
            <a:srgbClr val="003B4E"/>
          </a:solidFill>
        </p:spPr>
        <p:txBody>
          <a:bodyPr wrap="square" lIns="0" tIns="0" rIns="0" bIns="0" rtlCol="0"/>
          <a:lstStyle/>
          <a:p>
            <a:endParaRPr sz="1751" dirty="0"/>
          </a:p>
        </p:txBody>
      </p:sp>
      <p:sp>
        <p:nvSpPr>
          <p:cNvPr id="132" name="object 65">
            <a:extLst>
              <a:ext uri="{FF2B5EF4-FFF2-40B4-BE49-F238E27FC236}">
                <a16:creationId xmlns:a16="http://schemas.microsoft.com/office/drawing/2014/main" id="{1D93416F-EFEA-4538-8265-819E14315654}"/>
              </a:ext>
            </a:extLst>
          </p:cNvPr>
          <p:cNvSpPr/>
          <p:nvPr/>
        </p:nvSpPr>
        <p:spPr>
          <a:xfrm rot="16200000" flipV="1">
            <a:off x="4248225" y="4094447"/>
            <a:ext cx="1973037" cy="226710"/>
          </a:xfrm>
          <a:custGeom>
            <a:avLst/>
            <a:gdLst/>
            <a:ahLst/>
            <a:cxnLst/>
            <a:rect l="l" t="t" r="r" b="b"/>
            <a:pathLst>
              <a:path w="8912225" h="119379">
                <a:moveTo>
                  <a:pt x="118872" y="39624"/>
                </a:moveTo>
                <a:lnTo>
                  <a:pt x="0" y="39624"/>
                </a:lnTo>
                <a:lnTo>
                  <a:pt x="0" y="79248"/>
                </a:lnTo>
                <a:lnTo>
                  <a:pt x="118872" y="79248"/>
                </a:lnTo>
                <a:lnTo>
                  <a:pt x="118872" y="39624"/>
                </a:lnTo>
                <a:close/>
              </a:path>
              <a:path w="8912225" h="119379">
                <a:moveTo>
                  <a:pt x="277368" y="39624"/>
                </a:moveTo>
                <a:lnTo>
                  <a:pt x="158496" y="39624"/>
                </a:lnTo>
                <a:lnTo>
                  <a:pt x="158496" y="79248"/>
                </a:lnTo>
                <a:lnTo>
                  <a:pt x="277368" y="79248"/>
                </a:lnTo>
                <a:lnTo>
                  <a:pt x="277368" y="39624"/>
                </a:lnTo>
                <a:close/>
              </a:path>
              <a:path w="8912225" h="119379">
                <a:moveTo>
                  <a:pt x="435864" y="39624"/>
                </a:moveTo>
                <a:lnTo>
                  <a:pt x="316991" y="39624"/>
                </a:lnTo>
                <a:lnTo>
                  <a:pt x="316991" y="79248"/>
                </a:lnTo>
                <a:lnTo>
                  <a:pt x="435864" y="79248"/>
                </a:lnTo>
                <a:lnTo>
                  <a:pt x="435864" y="39624"/>
                </a:lnTo>
                <a:close/>
              </a:path>
              <a:path w="8912225" h="119379">
                <a:moveTo>
                  <a:pt x="594360" y="39624"/>
                </a:moveTo>
                <a:lnTo>
                  <a:pt x="475488" y="39624"/>
                </a:lnTo>
                <a:lnTo>
                  <a:pt x="475488" y="79248"/>
                </a:lnTo>
                <a:lnTo>
                  <a:pt x="594360" y="79248"/>
                </a:lnTo>
                <a:lnTo>
                  <a:pt x="594360" y="39624"/>
                </a:lnTo>
                <a:close/>
              </a:path>
              <a:path w="8912225" h="119379">
                <a:moveTo>
                  <a:pt x="752856" y="39624"/>
                </a:moveTo>
                <a:lnTo>
                  <a:pt x="633984" y="39624"/>
                </a:lnTo>
                <a:lnTo>
                  <a:pt x="633984" y="79248"/>
                </a:lnTo>
                <a:lnTo>
                  <a:pt x="752856" y="79248"/>
                </a:lnTo>
                <a:lnTo>
                  <a:pt x="752856" y="39624"/>
                </a:lnTo>
                <a:close/>
              </a:path>
              <a:path w="8912225" h="119379">
                <a:moveTo>
                  <a:pt x="911352" y="39624"/>
                </a:moveTo>
                <a:lnTo>
                  <a:pt x="792480" y="39624"/>
                </a:lnTo>
                <a:lnTo>
                  <a:pt x="792480" y="79248"/>
                </a:lnTo>
                <a:lnTo>
                  <a:pt x="911352" y="79248"/>
                </a:lnTo>
                <a:lnTo>
                  <a:pt x="911352" y="39624"/>
                </a:lnTo>
                <a:close/>
              </a:path>
              <a:path w="8912225" h="119379">
                <a:moveTo>
                  <a:pt x="1069848" y="39624"/>
                </a:moveTo>
                <a:lnTo>
                  <a:pt x="950976" y="39624"/>
                </a:lnTo>
                <a:lnTo>
                  <a:pt x="950976" y="79248"/>
                </a:lnTo>
                <a:lnTo>
                  <a:pt x="1069848" y="79248"/>
                </a:lnTo>
                <a:lnTo>
                  <a:pt x="1069848" y="39624"/>
                </a:lnTo>
                <a:close/>
              </a:path>
              <a:path w="8912225" h="119379">
                <a:moveTo>
                  <a:pt x="1228344" y="39624"/>
                </a:moveTo>
                <a:lnTo>
                  <a:pt x="1109472" y="39624"/>
                </a:lnTo>
                <a:lnTo>
                  <a:pt x="1109472" y="79248"/>
                </a:lnTo>
                <a:lnTo>
                  <a:pt x="1228344" y="79248"/>
                </a:lnTo>
                <a:lnTo>
                  <a:pt x="1228344" y="39624"/>
                </a:lnTo>
                <a:close/>
              </a:path>
              <a:path w="8912225" h="119379">
                <a:moveTo>
                  <a:pt x="1386840" y="39624"/>
                </a:moveTo>
                <a:lnTo>
                  <a:pt x="1267968" y="39624"/>
                </a:lnTo>
                <a:lnTo>
                  <a:pt x="1267968" y="79248"/>
                </a:lnTo>
                <a:lnTo>
                  <a:pt x="1386840" y="79248"/>
                </a:lnTo>
                <a:lnTo>
                  <a:pt x="1386840" y="39624"/>
                </a:lnTo>
                <a:close/>
              </a:path>
              <a:path w="8912225" h="119379">
                <a:moveTo>
                  <a:pt x="1545336" y="39624"/>
                </a:moveTo>
                <a:lnTo>
                  <a:pt x="1426464" y="39624"/>
                </a:lnTo>
                <a:lnTo>
                  <a:pt x="1426464" y="79248"/>
                </a:lnTo>
                <a:lnTo>
                  <a:pt x="1545336" y="79248"/>
                </a:lnTo>
                <a:lnTo>
                  <a:pt x="1545336" y="39624"/>
                </a:lnTo>
                <a:close/>
              </a:path>
              <a:path w="8912225" h="119379">
                <a:moveTo>
                  <a:pt x="1703832" y="39624"/>
                </a:moveTo>
                <a:lnTo>
                  <a:pt x="1584960" y="39624"/>
                </a:lnTo>
                <a:lnTo>
                  <a:pt x="1584960" y="79248"/>
                </a:lnTo>
                <a:lnTo>
                  <a:pt x="1703832" y="79248"/>
                </a:lnTo>
                <a:lnTo>
                  <a:pt x="1703832" y="39624"/>
                </a:lnTo>
                <a:close/>
              </a:path>
              <a:path w="8912225" h="119379">
                <a:moveTo>
                  <a:pt x="1862327" y="39624"/>
                </a:moveTo>
                <a:lnTo>
                  <a:pt x="1743456" y="39624"/>
                </a:lnTo>
                <a:lnTo>
                  <a:pt x="1743456" y="79248"/>
                </a:lnTo>
                <a:lnTo>
                  <a:pt x="1862327" y="79248"/>
                </a:lnTo>
                <a:lnTo>
                  <a:pt x="1862327" y="39624"/>
                </a:lnTo>
                <a:close/>
              </a:path>
              <a:path w="8912225" h="119379">
                <a:moveTo>
                  <a:pt x="2020823" y="39624"/>
                </a:moveTo>
                <a:lnTo>
                  <a:pt x="1901952" y="39624"/>
                </a:lnTo>
                <a:lnTo>
                  <a:pt x="1901952" y="79248"/>
                </a:lnTo>
                <a:lnTo>
                  <a:pt x="2020823" y="79248"/>
                </a:lnTo>
                <a:lnTo>
                  <a:pt x="2020823" y="39624"/>
                </a:lnTo>
                <a:close/>
              </a:path>
              <a:path w="8912225" h="119379">
                <a:moveTo>
                  <a:pt x="2179320" y="39624"/>
                </a:moveTo>
                <a:lnTo>
                  <a:pt x="2060447" y="39624"/>
                </a:lnTo>
                <a:lnTo>
                  <a:pt x="2060447" y="79248"/>
                </a:lnTo>
                <a:lnTo>
                  <a:pt x="2179320" y="79248"/>
                </a:lnTo>
                <a:lnTo>
                  <a:pt x="2179320" y="39624"/>
                </a:lnTo>
                <a:close/>
              </a:path>
              <a:path w="8912225" h="119379">
                <a:moveTo>
                  <a:pt x="2337816" y="39624"/>
                </a:moveTo>
                <a:lnTo>
                  <a:pt x="2218944" y="39624"/>
                </a:lnTo>
                <a:lnTo>
                  <a:pt x="2218944" y="79248"/>
                </a:lnTo>
                <a:lnTo>
                  <a:pt x="2337816" y="79248"/>
                </a:lnTo>
                <a:lnTo>
                  <a:pt x="2337816" y="39624"/>
                </a:lnTo>
                <a:close/>
              </a:path>
              <a:path w="8912225" h="119379">
                <a:moveTo>
                  <a:pt x="2496312" y="39624"/>
                </a:moveTo>
                <a:lnTo>
                  <a:pt x="2377440" y="39624"/>
                </a:lnTo>
                <a:lnTo>
                  <a:pt x="2377440" y="79248"/>
                </a:lnTo>
                <a:lnTo>
                  <a:pt x="2496312" y="79248"/>
                </a:lnTo>
                <a:lnTo>
                  <a:pt x="2496312" y="39624"/>
                </a:lnTo>
                <a:close/>
              </a:path>
              <a:path w="8912225" h="119379">
                <a:moveTo>
                  <a:pt x="2654808" y="39624"/>
                </a:moveTo>
                <a:lnTo>
                  <a:pt x="2535935" y="39624"/>
                </a:lnTo>
                <a:lnTo>
                  <a:pt x="2535935" y="79248"/>
                </a:lnTo>
                <a:lnTo>
                  <a:pt x="2654808" y="79248"/>
                </a:lnTo>
                <a:lnTo>
                  <a:pt x="2654808" y="39624"/>
                </a:lnTo>
                <a:close/>
              </a:path>
              <a:path w="8912225" h="119379">
                <a:moveTo>
                  <a:pt x="2813304" y="39624"/>
                </a:moveTo>
                <a:lnTo>
                  <a:pt x="2694432" y="39624"/>
                </a:lnTo>
                <a:lnTo>
                  <a:pt x="2694432" y="79248"/>
                </a:lnTo>
                <a:lnTo>
                  <a:pt x="2813304" y="79248"/>
                </a:lnTo>
                <a:lnTo>
                  <a:pt x="2813304" y="39624"/>
                </a:lnTo>
                <a:close/>
              </a:path>
              <a:path w="8912225" h="119379">
                <a:moveTo>
                  <a:pt x="2971799" y="39624"/>
                </a:moveTo>
                <a:lnTo>
                  <a:pt x="2852928" y="39624"/>
                </a:lnTo>
                <a:lnTo>
                  <a:pt x="2852928" y="79248"/>
                </a:lnTo>
                <a:lnTo>
                  <a:pt x="2971799" y="79248"/>
                </a:lnTo>
                <a:lnTo>
                  <a:pt x="2971799" y="39624"/>
                </a:lnTo>
                <a:close/>
              </a:path>
              <a:path w="8912225" h="119379">
                <a:moveTo>
                  <a:pt x="3130296" y="39624"/>
                </a:moveTo>
                <a:lnTo>
                  <a:pt x="3011423" y="39624"/>
                </a:lnTo>
                <a:lnTo>
                  <a:pt x="3011423" y="79248"/>
                </a:lnTo>
                <a:lnTo>
                  <a:pt x="3130296" y="79248"/>
                </a:lnTo>
                <a:lnTo>
                  <a:pt x="3130296" y="39624"/>
                </a:lnTo>
                <a:close/>
              </a:path>
              <a:path w="8912225" h="119379">
                <a:moveTo>
                  <a:pt x="3288792" y="39624"/>
                </a:moveTo>
                <a:lnTo>
                  <a:pt x="3169920" y="39624"/>
                </a:lnTo>
                <a:lnTo>
                  <a:pt x="3169920" y="79248"/>
                </a:lnTo>
                <a:lnTo>
                  <a:pt x="3288792" y="79248"/>
                </a:lnTo>
                <a:lnTo>
                  <a:pt x="3288792" y="39624"/>
                </a:lnTo>
                <a:close/>
              </a:path>
              <a:path w="8912225" h="119379">
                <a:moveTo>
                  <a:pt x="3447288" y="39624"/>
                </a:moveTo>
                <a:lnTo>
                  <a:pt x="3328416" y="39624"/>
                </a:lnTo>
                <a:lnTo>
                  <a:pt x="3328416" y="79248"/>
                </a:lnTo>
                <a:lnTo>
                  <a:pt x="3447288" y="79248"/>
                </a:lnTo>
                <a:lnTo>
                  <a:pt x="3447288" y="39624"/>
                </a:lnTo>
                <a:close/>
              </a:path>
              <a:path w="8912225" h="119379">
                <a:moveTo>
                  <a:pt x="3605784" y="39624"/>
                </a:moveTo>
                <a:lnTo>
                  <a:pt x="3486912" y="39624"/>
                </a:lnTo>
                <a:lnTo>
                  <a:pt x="3486912" y="79248"/>
                </a:lnTo>
                <a:lnTo>
                  <a:pt x="3605784" y="79248"/>
                </a:lnTo>
                <a:lnTo>
                  <a:pt x="3605784" y="39624"/>
                </a:lnTo>
                <a:close/>
              </a:path>
              <a:path w="8912225" h="119379">
                <a:moveTo>
                  <a:pt x="3764280" y="39624"/>
                </a:moveTo>
                <a:lnTo>
                  <a:pt x="3645408" y="39624"/>
                </a:lnTo>
                <a:lnTo>
                  <a:pt x="3645408" y="79248"/>
                </a:lnTo>
                <a:lnTo>
                  <a:pt x="3764280" y="79248"/>
                </a:lnTo>
                <a:lnTo>
                  <a:pt x="3764280" y="39624"/>
                </a:lnTo>
                <a:close/>
              </a:path>
              <a:path w="8912225" h="119379">
                <a:moveTo>
                  <a:pt x="3922776" y="39624"/>
                </a:moveTo>
                <a:lnTo>
                  <a:pt x="3803904" y="39624"/>
                </a:lnTo>
                <a:lnTo>
                  <a:pt x="3803904" y="79248"/>
                </a:lnTo>
                <a:lnTo>
                  <a:pt x="3922776" y="79248"/>
                </a:lnTo>
                <a:lnTo>
                  <a:pt x="3922776" y="39624"/>
                </a:lnTo>
                <a:close/>
              </a:path>
              <a:path w="8912225" h="119379">
                <a:moveTo>
                  <a:pt x="4081272" y="39624"/>
                </a:moveTo>
                <a:lnTo>
                  <a:pt x="3962400" y="39624"/>
                </a:lnTo>
                <a:lnTo>
                  <a:pt x="3962400" y="79248"/>
                </a:lnTo>
                <a:lnTo>
                  <a:pt x="4081272" y="79248"/>
                </a:lnTo>
                <a:lnTo>
                  <a:pt x="4081272" y="39624"/>
                </a:lnTo>
                <a:close/>
              </a:path>
              <a:path w="8912225" h="119379">
                <a:moveTo>
                  <a:pt x="4239768" y="39624"/>
                </a:moveTo>
                <a:lnTo>
                  <a:pt x="4120896" y="39624"/>
                </a:lnTo>
                <a:lnTo>
                  <a:pt x="4120896" y="79248"/>
                </a:lnTo>
                <a:lnTo>
                  <a:pt x="4239768" y="79248"/>
                </a:lnTo>
                <a:lnTo>
                  <a:pt x="4239768" y="39624"/>
                </a:lnTo>
                <a:close/>
              </a:path>
              <a:path w="8912225" h="119379">
                <a:moveTo>
                  <a:pt x="4398264" y="39624"/>
                </a:moveTo>
                <a:lnTo>
                  <a:pt x="4279392" y="39624"/>
                </a:lnTo>
                <a:lnTo>
                  <a:pt x="4279392" y="79248"/>
                </a:lnTo>
                <a:lnTo>
                  <a:pt x="4398264" y="79248"/>
                </a:lnTo>
                <a:lnTo>
                  <a:pt x="4398264" y="39624"/>
                </a:lnTo>
                <a:close/>
              </a:path>
              <a:path w="8912225" h="119379">
                <a:moveTo>
                  <a:pt x="4556760" y="39624"/>
                </a:moveTo>
                <a:lnTo>
                  <a:pt x="4437888" y="39624"/>
                </a:lnTo>
                <a:lnTo>
                  <a:pt x="4437888" y="79248"/>
                </a:lnTo>
                <a:lnTo>
                  <a:pt x="4556760" y="79248"/>
                </a:lnTo>
                <a:lnTo>
                  <a:pt x="4556760" y="39624"/>
                </a:lnTo>
                <a:close/>
              </a:path>
              <a:path w="8912225" h="119379">
                <a:moveTo>
                  <a:pt x="4715256" y="39624"/>
                </a:moveTo>
                <a:lnTo>
                  <a:pt x="4596384" y="39624"/>
                </a:lnTo>
                <a:lnTo>
                  <a:pt x="4596384" y="79248"/>
                </a:lnTo>
                <a:lnTo>
                  <a:pt x="4715256" y="79248"/>
                </a:lnTo>
                <a:lnTo>
                  <a:pt x="4715256" y="39624"/>
                </a:lnTo>
                <a:close/>
              </a:path>
              <a:path w="8912225" h="119379">
                <a:moveTo>
                  <a:pt x="4873752" y="39624"/>
                </a:moveTo>
                <a:lnTo>
                  <a:pt x="4754880" y="39624"/>
                </a:lnTo>
                <a:lnTo>
                  <a:pt x="4754880" y="79248"/>
                </a:lnTo>
                <a:lnTo>
                  <a:pt x="4873752" y="79248"/>
                </a:lnTo>
                <a:lnTo>
                  <a:pt x="4873752" y="39624"/>
                </a:lnTo>
                <a:close/>
              </a:path>
              <a:path w="8912225" h="119379">
                <a:moveTo>
                  <a:pt x="5032248" y="39624"/>
                </a:moveTo>
                <a:lnTo>
                  <a:pt x="4913376" y="39624"/>
                </a:lnTo>
                <a:lnTo>
                  <a:pt x="4913376" y="79248"/>
                </a:lnTo>
                <a:lnTo>
                  <a:pt x="5032248" y="79248"/>
                </a:lnTo>
                <a:lnTo>
                  <a:pt x="5032248" y="39624"/>
                </a:lnTo>
                <a:close/>
              </a:path>
              <a:path w="8912225" h="119379">
                <a:moveTo>
                  <a:pt x="5190744" y="39624"/>
                </a:moveTo>
                <a:lnTo>
                  <a:pt x="5071872" y="39624"/>
                </a:lnTo>
                <a:lnTo>
                  <a:pt x="5071872" y="79248"/>
                </a:lnTo>
                <a:lnTo>
                  <a:pt x="5190744" y="79248"/>
                </a:lnTo>
                <a:lnTo>
                  <a:pt x="5190744" y="39624"/>
                </a:lnTo>
                <a:close/>
              </a:path>
              <a:path w="8912225" h="119379">
                <a:moveTo>
                  <a:pt x="5349240" y="39624"/>
                </a:moveTo>
                <a:lnTo>
                  <a:pt x="5230368" y="39624"/>
                </a:lnTo>
                <a:lnTo>
                  <a:pt x="5230368" y="79248"/>
                </a:lnTo>
                <a:lnTo>
                  <a:pt x="5349240" y="79248"/>
                </a:lnTo>
                <a:lnTo>
                  <a:pt x="5349240" y="39624"/>
                </a:lnTo>
                <a:close/>
              </a:path>
              <a:path w="8912225" h="119379">
                <a:moveTo>
                  <a:pt x="5507736" y="39624"/>
                </a:moveTo>
                <a:lnTo>
                  <a:pt x="5388864" y="39624"/>
                </a:lnTo>
                <a:lnTo>
                  <a:pt x="5388864" y="79248"/>
                </a:lnTo>
                <a:lnTo>
                  <a:pt x="5507736" y="79248"/>
                </a:lnTo>
                <a:lnTo>
                  <a:pt x="5507736" y="39624"/>
                </a:lnTo>
                <a:close/>
              </a:path>
              <a:path w="8912225" h="119379">
                <a:moveTo>
                  <a:pt x="5666232" y="39624"/>
                </a:moveTo>
                <a:lnTo>
                  <a:pt x="5547360" y="39624"/>
                </a:lnTo>
                <a:lnTo>
                  <a:pt x="5547360" y="79248"/>
                </a:lnTo>
                <a:lnTo>
                  <a:pt x="5666232" y="79248"/>
                </a:lnTo>
                <a:lnTo>
                  <a:pt x="5666232" y="39624"/>
                </a:lnTo>
                <a:close/>
              </a:path>
              <a:path w="8912225" h="119379">
                <a:moveTo>
                  <a:pt x="5824728" y="39624"/>
                </a:moveTo>
                <a:lnTo>
                  <a:pt x="5705856" y="39624"/>
                </a:lnTo>
                <a:lnTo>
                  <a:pt x="5705856" y="79248"/>
                </a:lnTo>
                <a:lnTo>
                  <a:pt x="5824728" y="79248"/>
                </a:lnTo>
                <a:lnTo>
                  <a:pt x="5824728" y="39624"/>
                </a:lnTo>
                <a:close/>
              </a:path>
              <a:path w="8912225" h="119379">
                <a:moveTo>
                  <a:pt x="5983224" y="39624"/>
                </a:moveTo>
                <a:lnTo>
                  <a:pt x="5864352" y="39624"/>
                </a:lnTo>
                <a:lnTo>
                  <a:pt x="5864352" y="79248"/>
                </a:lnTo>
                <a:lnTo>
                  <a:pt x="5983224" y="79248"/>
                </a:lnTo>
                <a:lnTo>
                  <a:pt x="5983224" y="39624"/>
                </a:lnTo>
                <a:close/>
              </a:path>
              <a:path w="8912225" h="119379">
                <a:moveTo>
                  <a:pt x="6141720" y="39624"/>
                </a:moveTo>
                <a:lnTo>
                  <a:pt x="6022848" y="39624"/>
                </a:lnTo>
                <a:lnTo>
                  <a:pt x="6022848" y="79248"/>
                </a:lnTo>
                <a:lnTo>
                  <a:pt x="6141720" y="79248"/>
                </a:lnTo>
                <a:lnTo>
                  <a:pt x="6141720" y="39624"/>
                </a:lnTo>
                <a:close/>
              </a:path>
              <a:path w="8912225" h="119379">
                <a:moveTo>
                  <a:pt x="6300216" y="39624"/>
                </a:moveTo>
                <a:lnTo>
                  <a:pt x="6181344" y="39624"/>
                </a:lnTo>
                <a:lnTo>
                  <a:pt x="6181344" y="79248"/>
                </a:lnTo>
                <a:lnTo>
                  <a:pt x="6300216" y="79248"/>
                </a:lnTo>
                <a:lnTo>
                  <a:pt x="6300216" y="39624"/>
                </a:lnTo>
                <a:close/>
              </a:path>
              <a:path w="8912225" h="119379">
                <a:moveTo>
                  <a:pt x="6458712" y="39624"/>
                </a:moveTo>
                <a:lnTo>
                  <a:pt x="6339840" y="39624"/>
                </a:lnTo>
                <a:lnTo>
                  <a:pt x="6339840" y="79248"/>
                </a:lnTo>
                <a:lnTo>
                  <a:pt x="6458712" y="79248"/>
                </a:lnTo>
                <a:lnTo>
                  <a:pt x="6458712" y="39624"/>
                </a:lnTo>
                <a:close/>
              </a:path>
              <a:path w="8912225" h="119379">
                <a:moveTo>
                  <a:pt x="6617208" y="39624"/>
                </a:moveTo>
                <a:lnTo>
                  <a:pt x="6498336" y="39624"/>
                </a:lnTo>
                <a:lnTo>
                  <a:pt x="6498336" y="79248"/>
                </a:lnTo>
                <a:lnTo>
                  <a:pt x="6617208" y="79248"/>
                </a:lnTo>
                <a:lnTo>
                  <a:pt x="6617208" y="39624"/>
                </a:lnTo>
                <a:close/>
              </a:path>
              <a:path w="8912225" h="119379">
                <a:moveTo>
                  <a:pt x="6775704" y="39624"/>
                </a:moveTo>
                <a:lnTo>
                  <a:pt x="6656832" y="39624"/>
                </a:lnTo>
                <a:lnTo>
                  <a:pt x="6656832" y="79248"/>
                </a:lnTo>
                <a:lnTo>
                  <a:pt x="6775704" y="79248"/>
                </a:lnTo>
                <a:lnTo>
                  <a:pt x="6775704" y="39624"/>
                </a:lnTo>
                <a:close/>
              </a:path>
              <a:path w="8912225" h="119379">
                <a:moveTo>
                  <a:pt x="6934200" y="39624"/>
                </a:moveTo>
                <a:lnTo>
                  <a:pt x="6815328" y="39624"/>
                </a:lnTo>
                <a:lnTo>
                  <a:pt x="6815328" y="79248"/>
                </a:lnTo>
                <a:lnTo>
                  <a:pt x="6934200" y="79248"/>
                </a:lnTo>
                <a:lnTo>
                  <a:pt x="6934200" y="39624"/>
                </a:lnTo>
                <a:close/>
              </a:path>
              <a:path w="8912225" h="119379">
                <a:moveTo>
                  <a:pt x="7092696" y="39624"/>
                </a:moveTo>
                <a:lnTo>
                  <a:pt x="6973824" y="39624"/>
                </a:lnTo>
                <a:lnTo>
                  <a:pt x="6973824" y="79248"/>
                </a:lnTo>
                <a:lnTo>
                  <a:pt x="7092696" y="79248"/>
                </a:lnTo>
                <a:lnTo>
                  <a:pt x="7092696" y="39624"/>
                </a:lnTo>
                <a:close/>
              </a:path>
              <a:path w="8912225" h="119379">
                <a:moveTo>
                  <a:pt x="7251192" y="39624"/>
                </a:moveTo>
                <a:lnTo>
                  <a:pt x="7132320" y="39624"/>
                </a:lnTo>
                <a:lnTo>
                  <a:pt x="7132320" y="79248"/>
                </a:lnTo>
                <a:lnTo>
                  <a:pt x="7251192" y="79248"/>
                </a:lnTo>
                <a:lnTo>
                  <a:pt x="7251192" y="39624"/>
                </a:lnTo>
                <a:close/>
              </a:path>
              <a:path w="8912225" h="119379">
                <a:moveTo>
                  <a:pt x="7409688" y="39624"/>
                </a:moveTo>
                <a:lnTo>
                  <a:pt x="7290816" y="39624"/>
                </a:lnTo>
                <a:lnTo>
                  <a:pt x="7290816" y="79248"/>
                </a:lnTo>
                <a:lnTo>
                  <a:pt x="7409688" y="79248"/>
                </a:lnTo>
                <a:lnTo>
                  <a:pt x="7409688" y="39624"/>
                </a:lnTo>
                <a:close/>
              </a:path>
              <a:path w="8912225" h="119379">
                <a:moveTo>
                  <a:pt x="7568184" y="39624"/>
                </a:moveTo>
                <a:lnTo>
                  <a:pt x="7449312" y="39624"/>
                </a:lnTo>
                <a:lnTo>
                  <a:pt x="7449312" y="79248"/>
                </a:lnTo>
                <a:lnTo>
                  <a:pt x="7568184" y="79248"/>
                </a:lnTo>
                <a:lnTo>
                  <a:pt x="7568184" y="39624"/>
                </a:lnTo>
                <a:close/>
              </a:path>
              <a:path w="8912225" h="119379">
                <a:moveTo>
                  <a:pt x="7726680" y="39624"/>
                </a:moveTo>
                <a:lnTo>
                  <a:pt x="7607808" y="39624"/>
                </a:lnTo>
                <a:lnTo>
                  <a:pt x="7607808" y="79248"/>
                </a:lnTo>
                <a:lnTo>
                  <a:pt x="7726680" y="79248"/>
                </a:lnTo>
                <a:lnTo>
                  <a:pt x="7726680" y="39624"/>
                </a:lnTo>
                <a:close/>
              </a:path>
              <a:path w="8912225" h="119379">
                <a:moveTo>
                  <a:pt x="7885176" y="39624"/>
                </a:moveTo>
                <a:lnTo>
                  <a:pt x="7766304" y="39624"/>
                </a:lnTo>
                <a:lnTo>
                  <a:pt x="7766304" y="79248"/>
                </a:lnTo>
                <a:lnTo>
                  <a:pt x="7885176" y="79248"/>
                </a:lnTo>
                <a:lnTo>
                  <a:pt x="7885176" y="39624"/>
                </a:lnTo>
                <a:close/>
              </a:path>
              <a:path w="8912225" h="119379">
                <a:moveTo>
                  <a:pt x="8043672" y="39624"/>
                </a:moveTo>
                <a:lnTo>
                  <a:pt x="7924800" y="39624"/>
                </a:lnTo>
                <a:lnTo>
                  <a:pt x="7924800" y="79248"/>
                </a:lnTo>
                <a:lnTo>
                  <a:pt x="8043672" y="79248"/>
                </a:lnTo>
                <a:lnTo>
                  <a:pt x="8043672" y="39624"/>
                </a:lnTo>
                <a:close/>
              </a:path>
              <a:path w="8912225" h="119379">
                <a:moveTo>
                  <a:pt x="8202168" y="39624"/>
                </a:moveTo>
                <a:lnTo>
                  <a:pt x="8083296" y="39624"/>
                </a:lnTo>
                <a:lnTo>
                  <a:pt x="8083296" y="79248"/>
                </a:lnTo>
                <a:lnTo>
                  <a:pt x="8202168" y="79248"/>
                </a:lnTo>
                <a:lnTo>
                  <a:pt x="8202168" y="39624"/>
                </a:lnTo>
                <a:close/>
              </a:path>
              <a:path w="8912225" h="119379">
                <a:moveTo>
                  <a:pt x="8360664" y="39624"/>
                </a:moveTo>
                <a:lnTo>
                  <a:pt x="8241792" y="39624"/>
                </a:lnTo>
                <a:lnTo>
                  <a:pt x="8241792" y="79248"/>
                </a:lnTo>
                <a:lnTo>
                  <a:pt x="8360664" y="79248"/>
                </a:lnTo>
                <a:lnTo>
                  <a:pt x="8360664" y="39624"/>
                </a:lnTo>
                <a:close/>
              </a:path>
              <a:path w="8912225" h="119379">
                <a:moveTo>
                  <a:pt x="8519160" y="39624"/>
                </a:moveTo>
                <a:lnTo>
                  <a:pt x="8400288" y="39624"/>
                </a:lnTo>
                <a:lnTo>
                  <a:pt x="8400288" y="79248"/>
                </a:lnTo>
                <a:lnTo>
                  <a:pt x="8519160" y="79248"/>
                </a:lnTo>
                <a:lnTo>
                  <a:pt x="8519160" y="39624"/>
                </a:lnTo>
                <a:close/>
              </a:path>
              <a:path w="8912225" h="119379">
                <a:moveTo>
                  <a:pt x="8677656" y="39624"/>
                </a:moveTo>
                <a:lnTo>
                  <a:pt x="8558784" y="39624"/>
                </a:lnTo>
                <a:lnTo>
                  <a:pt x="8558784" y="79248"/>
                </a:lnTo>
                <a:lnTo>
                  <a:pt x="8677656" y="79248"/>
                </a:lnTo>
                <a:lnTo>
                  <a:pt x="8677656" y="39624"/>
                </a:lnTo>
                <a:close/>
              </a:path>
              <a:path w="8912225" h="119379">
                <a:moveTo>
                  <a:pt x="8792972" y="0"/>
                </a:moveTo>
                <a:lnTo>
                  <a:pt x="8792972" y="118872"/>
                </a:lnTo>
                <a:lnTo>
                  <a:pt x="8872220" y="79248"/>
                </a:lnTo>
                <a:lnTo>
                  <a:pt x="8812784" y="79248"/>
                </a:lnTo>
                <a:lnTo>
                  <a:pt x="8812784" y="39624"/>
                </a:lnTo>
                <a:lnTo>
                  <a:pt x="8872220" y="39624"/>
                </a:lnTo>
                <a:lnTo>
                  <a:pt x="8792972" y="0"/>
                </a:lnTo>
                <a:close/>
              </a:path>
              <a:path w="8912225" h="119379">
                <a:moveTo>
                  <a:pt x="8792972" y="39624"/>
                </a:moveTo>
                <a:lnTo>
                  <a:pt x="8717280" y="39624"/>
                </a:lnTo>
                <a:lnTo>
                  <a:pt x="8717280" y="79248"/>
                </a:lnTo>
                <a:lnTo>
                  <a:pt x="8792972" y="79248"/>
                </a:lnTo>
                <a:lnTo>
                  <a:pt x="8792972" y="39624"/>
                </a:lnTo>
                <a:close/>
              </a:path>
              <a:path w="8912225" h="119379">
                <a:moveTo>
                  <a:pt x="8872220" y="39624"/>
                </a:moveTo>
                <a:lnTo>
                  <a:pt x="8812784" y="39624"/>
                </a:lnTo>
                <a:lnTo>
                  <a:pt x="8812784" y="79248"/>
                </a:lnTo>
                <a:lnTo>
                  <a:pt x="8872220" y="79248"/>
                </a:lnTo>
                <a:lnTo>
                  <a:pt x="8911844" y="59436"/>
                </a:lnTo>
                <a:lnTo>
                  <a:pt x="8872220" y="39624"/>
                </a:lnTo>
                <a:close/>
              </a:path>
            </a:pathLst>
          </a:custGeom>
          <a:solidFill>
            <a:srgbClr val="003B4E"/>
          </a:solidFill>
        </p:spPr>
        <p:txBody>
          <a:bodyPr wrap="square" lIns="0" tIns="0" rIns="0" bIns="0" rtlCol="0"/>
          <a:lstStyle/>
          <a:p>
            <a:endParaRPr sz="1751" dirty="0"/>
          </a:p>
        </p:txBody>
      </p:sp>
      <p:sp>
        <p:nvSpPr>
          <p:cNvPr id="133" name="object 65">
            <a:extLst>
              <a:ext uri="{FF2B5EF4-FFF2-40B4-BE49-F238E27FC236}">
                <a16:creationId xmlns:a16="http://schemas.microsoft.com/office/drawing/2014/main" id="{565B93A4-24EF-4691-A43C-FFB42314EBF6}"/>
              </a:ext>
            </a:extLst>
          </p:cNvPr>
          <p:cNvSpPr/>
          <p:nvPr/>
        </p:nvSpPr>
        <p:spPr>
          <a:xfrm rot="16200000" flipV="1">
            <a:off x="6475573" y="4125475"/>
            <a:ext cx="1928121" cy="269999"/>
          </a:xfrm>
          <a:custGeom>
            <a:avLst/>
            <a:gdLst/>
            <a:ahLst/>
            <a:cxnLst/>
            <a:rect l="l" t="t" r="r" b="b"/>
            <a:pathLst>
              <a:path w="8912225" h="119379">
                <a:moveTo>
                  <a:pt x="118872" y="39624"/>
                </a:moveTo>
                <a:lnTo>
                  <a:pt x="0" y="39624"/>
                </a:lnTo>
                <a:lnTo>
                  <a:pt x="0" y="79248"/>
                </a:lnTo>
                <a:lnTo>
                  <a:pt x="118872" y="79248"/>
                </a:lnTo>
                <a:lnTo>
                  <a:pt x="118872" y="39624"/>
                </a:lnTo>
                <a:close/>
              </a:path>
              <a:path w="8912225" h="119379">
                <a:moveTo>
                  <a:pt x="277368" y="39624"/>
                </a:moveTo>
                <a:lnTo>
                  <a:pt x="158496" y="39624"/>
                </a:lnTo>
                <a:lnTo>
                  <a:pt x="158496" y="79248"/>
                </a:lnTo>
                <a:lnTo>
                  <a:pt x="277368" y="79248"/>
                </a:lnTo>
                <a:lnTo>
                  <a:pt x="277368" y="39624"/>
                </a:lnTo>
                <a:close/>
              </a:path>
              <a:path w="8912225" h="119379">
                <a:moveTo>
                  <a:pt x="435864" y="39624"/>
                </a:moveTo>
                <a:lnTo>
                  <a:pt x="316991" y="39624"/>
                </a:lnTo>
                <a:lnTo>
                  <a:pt x="316991" y="79248"/>
                </a:lnTo>
                <a:lnTo>
                  <a:pt x="435864" y="79248"/>
                </a:lnTo>
                <a:lnTo>
                  <a:pt x="435864" y="39624"/>
                </a:lnTo>
                <a:close/>
              </a:path>
              <a:path w="8912225" h="119379">
                <a:moveTo>
                  <a:pt x="594360" y="39624"/>
                </a:moveTo>
                <a:lnTo>
                  <a:pt x="475488" y="39624"/>
                </a:lnTo>
                <a:lnTo>
                  <a:pt x="475488" y="79248"/>
                </a:lnTo>
                <a:lnTo>
                  <a:pt x="594360" y="79248"/>
                </a:lnTo>
                <a:lnTo>
                  <a:pt x="594360" y="39624"/>
                </a:lnTo>
                <a:close/>
              </a:path>
              <a:path w="8912225" h="119379">
                <a:moveTo>
                  <a:pt x="752856" y="39624"/>
                </a:moveTo>
                <a:lnTo>
                  <a:pt x="633984" y="39624"/>
                </a:lnTo>
                <a:lnTo>
                  <a:pt x="633984" y="79248"/>
                </a:lnTo>
                <a:lnTo>
                  <a:pt x="752856" y="79248"/>
                </a:lnTo>
                <a:lnTo>
                  <a:pt x="752856" y="39624"/>
                </a:lnTo>
                <a:close/>
              </a:path>
              <a:path w="8912225" h="119379">
                <a:moveTo>
                  <a:pt x="911352" y="39624"/>
                </a:moveTo>
                <a:lnTo>
                  <a:pt x="792480" y="39624"/>
                </a:lnTo>
                <a:lnTo>
                  <a:pt x="792480" y="79248"/>
                </a:lnTo>
                <a:lnTo>
                  <a:pt x="911352" y="79248"/>
                </a:lnTo>
                <a:lnTo>
                  <a:pt x="911352" y="39624"/>
                </a:lnTo>
                <a:close/>
              </a:path>
              <a:path w="8912225" h="119379">
                <a:moveTo>
                  <a:pt x="1069848" y="39624"/>
                </a:moveTo>
                <a:lnTo>
                  <a:pt x="950976" y="39624"/>
                </a:lnTo>
                <a:lnTo>
                  <a:pt x="950976" y="79248"/>
                </a:lnTo>
                <a:lnTo>
                  <a:pt x="1069848" y="79248"/>
                </a:lnTo>
                <a:lnTo>
                  <a:pt x="1069848" y="39624"/>
                </a:lnTo>
                <a:close/>
              </a:path>
              <a:path w="8912225" h="119379">
                <a:moveTo>
                  <a:pt x="1228344" y="39624"/>
                </a:moveTo>
                <a:lnTo>
                  <a:pt x="1109472" y="39624"/>
                </a:lnTo>
                <a:lnTo>
                  <a:pt x="1109472" y="79248"/>
                </a:lnTo>
                <a:lnTo>
                  <a:pt x="1228344" y="79248"/>
                </a:lnTo>
                <a:lnTo>
                  <a:pt x="1228344" y="39624"/>
                </a:lnTo>
                <a:close/>
              </a:path>
              <a:path w="8912225" h="119379">
                <a:moveTo>
                  <a:pt x="1386840" y="39624"/>
                </a:moveTo>
                <a:lnTo>
                  <a:pt x="1267968" y="39624"/>
                </a:lnTo>
                <a:lnTo>
                  <a:pt x="1267968" y="79248"/>
                </a:lnTo>
                <a:lnTo>
                  <a:pt x="1386840" y="79248"/>
                </a:lnTo>
                <a:lnTo>
                  <a:pt x="1386840" y="39624"/>
                </a:lnTo>
                <a:close/>
              </a:path>
              <a:path w="8912225" h="119379">
                <a:moveTo>
                  <a:pt x="1545336" y="39624"/>
                </a:moveTo>
                <a:lnTo>
                  <a:pt x="1426464" y="39624"/>
                </a:lnTo>
                <a:lnTo>
                  <a:pt x="1426464" y="79248"/>
                </a:lnTo>
                <a:lnTo>
                  <a:pt x="1545336" y="79248"/>
                </a:lnTo>
                <a:lnTo>
                  <a:pt x="1545336" y="39624"/>
                </a:lnTo>
                <a:close/>
              </a:path>
              <a:path w="8912225" h="119379">
                <a:moveTo>
                  <a:pt x="1703832" y="39624"/>
                </a:moveTo>
                <a:lnTo>
                  <a:pt x="1584960" y="39624"/>
                </a:lnTo>
                <a:lnTo>
                  <a:pt x="1584960" y="79248"/>
                </a:lnTo>
                <a:lnTo>
                  <a:pt x="1703832" y="79248"/>
                </a:lnTo>
                <a:lnTo>
                  <a:pt x="1703832" y="39624"/>
                </a:lnTo>
                <a:close/>
              </a:path>
              <a:path w="8912225" h="119379">
                <a:moveTo>
                  <a:pt x="1862327" y="39624"/>
                </a:moveTo>
                <a:lnTo>
                  <a:pt x="1743456" y="39624"/>
                </a:lnTo>
                <a:lnTo>
                  <a:pt x="1743456" y="79248"/>
                </a:lnTo>
                <a:lnTo>
                  <a:pt x="1862327" y="79248"/>
                </a:lnTo>
                <a:lnTo>
                  <a:pt x="1862327" y="39624"/>
                </a:lnTo>
                <a:close/>
              </a:path>
              <a:path w="8912225" h="119379">
                <a:moveTo>
                  <a:pt x="2020823" y="39624"/>
                </a:moveTo>
                <a:lnTo>
                  <a:pt x="1901952" y="39624"/>
                </a:lnTo>
                <a:lnTo>
                  <a:pt x="1901952" y="79248"/>
                </a:lnTo>
                <a:lnTo>
                  <a:pt x="2020823" y="79248"/>
                </a:lnTo>
                <a:lnTo>
                  <a:pt x="2020823" y="39624"/>
                </a:lnTo>
                <a:close/>
              </a:path>
              <a:path w="8912225" h="119379">
                <a:moveTo>
                  <a:pt x="2179320" y="39624"/>
                </a:moveTo>
                <a:lnTo>
                  <a:pt x="2060447" y="39624"/>
                </a:lnTo>
                <a:lnTo>
                  <a:pt x="2060447" y="79248"/>
                </a:lnTo>
                <a:lnTo>
                  <a:pt x="2179320" y="79248"/>
                </a:lnTo>
                <a:lnTo>
                  <a:pt x="2179320" y="39624"/>
                </a:lnTo>
                <a:close/>
              </a:path>
              <a:path w="8912225" h="119379">
                <a:moveTo>
                  <a:pt x="2337816" y="39624"/>
                </a:moveTo>
                <a:lnTo>
                  <a:pt x="2218944" y="39624"/>
                </a:lnTo>
                <a:lnTo>
                  <a:pt x="2218944" y="79248"/>
                </a:lnTo>
                <a:lnTo>
                  <a:pt x="2337816" y="79248"/>
                </a:lnTo>
                <a:lnTo>
                  <a:pt x="2337816" y="39624"/>
                </a:lnTo>
                <a:close/>
              </a:path>
              <a:path w="8912225" h="119379">
                <a:moveTo>
                  <a:pt x="2496312" y="39624"/>
                </a:moveTo>
                <a:lnTo>
                  <a:pt x="2377440" y="39624"/>
                </a:lnTo>
                <a:lnTo>
                  <a:pt x="2377440" y="79248"/>
                </a:lnTo>
                <a:lnTo>
                  <a:pt x="2496312" y="79248"/>
                </a:lnTo>
                <a:lnTo>
                  <a:pt x="2496312" y="39624"/>
                </a:lnTo>
                <a:close/>
              </a:path>
              <a:path w="8912225" h="119379">
                <a:moveTo>
                  <a:pt x="2654808" y="39624"/>
                </a:moveTo>
                <a:lnTo>
                  <a:pt x="2535935" y="39624"/>
                </a:lnTo>
                <a:lnTo>
                  <a:pt x="2535935" y="79248"/>
                </a:lnTo>
                <a:lnTo>
                  <a:pt x="2654808" y="79248"/>
                </a:lnTo>
                <a:lnTo>
                  <a:pt x="2654808" y="39624"/>
                </a:lnTo>
                <a:close/>
              </a:path>
              <a:path w="8912225" h="119379">
                <a:moveTo>
                  <a:pt x="2813304" y="39624"/>
                </a:moveTo>
                <a:lnTo>
                  <a:pt x="2694432" y="39624"/>
                </a:lnTo>
                <a:lnTo>
                  <a:pt x="2694432" y="79248"/>
                </a:lnTo>
                <a:lnTo>
                  <a:pt x="2813304" y="79248"/>
                </a:lnTo>
                <a:lnTo>
                  <a:pt x="2813304" y="39624"/>
                </a:lnTo>
                <a:close/>
              </a:path>
              <a:path w="8912225" h="119379">
                <a:moveTo>
                  <a:pt x="2971799" y="39624"/>
                </a:moveTo>
                <a:lnTo>
                  <a:pt x="2852928" y="39624"/>
                </a:lnTo>
                <a:lnTo>
                  <a:pt x="2852928" y="79248"/>
                </a:lnTo>
                <a:lnTo>
                  <a:pt x="2971799" y="79248"/>
                </a:lnTo>
                <a:lnTo>
                  <a:pt x="2971799" y="39624"/>
                </a:lnTo>
                <a:close/>
              </a:path>
              <a:path w="8912225" h="119379">
                <a:moveTo>
                  <a:pt x="3130296" y="39624"/>
                </a:moveTo>
                <a:lnTo>
                  <a:pt x="3011423" y="39624"/>
                </a:lnTo>
                <a:lnTo>
                  <a:pt x="3011423" y="79248"/>
                </a:lnTo>
                <a:lnTo>
                  <a:pt x="3130296" y="79248"/>
                </a:lnTo>
                <a:lnTo>
                  <a:pt x="3130296" y="39624"/>
                </a:lnTo>
                <a:close/>
              </a:path>
              <a:path w="8912225" h="119379">
                <a:moveTo>
                  <a:pt x="3288792" y="39624"/>
                </a:moveTo>
                <a:lnTo>
                  <a:pt x="3169920" y="39624"/>
                </a:lnTo>
                <a:lnTo>
                  <a:pt x="3169920" y="79248"/>
                </a:lnTo>
                <a:lnTo>
                  <a:pt x="3288792" y="79248"/>
                </a:lnTo>
                <a:lnTo>
                  <a:pt x="3288792" y="39624"/>
                </a:lnTo>
                <a:close/>
              </a:path>
              <a:path w="8912225" h="119379">
                <a:moveTo>
                  <a:pt x="3447288" y="39624"/>
                </a:moveTo>
                <a:lnTo>
                  <a:pt x="3328416" y="39624"/>
                </a:lnTo>
                <a:lnTo>
                  <a:pt x="3328416" y="79248"/>
                </a:lnTo>
                <a:lnTo>
                  <a:pt x="3447288" y="79248"/>
                </a:lnTo>
                <a:lnTo>
                  <a:pt x="3447288" y="39624"/>
                </a:lnTo>
                <a:close/>
              </a:path>
              <a:path w="8912225" h="119379">
                <a:moveTo>
                  <a:pt x="3605784" y="39624"/>
                </a:moveTo>
                <a:lnTo>
                  <a:pt x="3486912" y="39624"/>
                </a:lnTo>
                <a:lnTo>
                  <a:pt x="3486912" y="79248"/>
                </a:lnTo>
                <a:lnTo>
                  <a:pt x="3605784" y="79248"/>
                </a:lnTo>
                <a:lnTo>
                  <a:pt x="3605784" y="39624"/>
                </a:lnTo>
                <a:close/>
              </a:path>
              <a:path w="8912225" h="119379">
                <a:moveTo>
                  <a:pt x="3764280" y="39624"/>
                </a:moveTo>
                <a:lnTo>
                  <a:pt x="3645408" y="39624"/>
                </a:lnTo>
                <a:lnTo>
                  <a:pt x="3645408" y="79248"/>
                </a:lnTo>
                <a:lnTo>
                  <a:pt x="3764280" y="79248"/>
                </a:lnTo>
                <a:lnTo>
                  <a:pt x="3764280" y="39624"/>
                </a:lnTo>
                <a:close/>
              </a:path>
              <a:path w="8912225" h="119379">
                <a:moveTo>
                  <a:pt x="3922776" y="39624"/>
                </a:moveTo>
                <a:lnTo>
                  <a:pt x="3803904" y="39624"/>
                </a:lnTo>
                <a:lnTo>
                  <a:pt x="3803904" y="79248"/>
                </a:lnTo>
                <a:lnTo>
                  <a:pt x="3922776" y="79248"/>
                </a:lnTo>
                <a:lnTo>
                  <a:pt x="3922776" y="39624"/>
                </a:lnTo>
                <a:close/>
              </a:path>
              <a:path w="8912225" h="119379">
                <a:moveTo>
                  <a:pt x="4081272" y="39624"/>
                </a:moveTo>
                <a:lnTo>
                  <a:pt x="3962400" y="39624"/>
                </a:lnTo>
                <a:lnTo>
                  <a:pt x="3962400" y="79248"/>
                </a:lnTo>
                <a:lnTo>
                  <a:pt x="4081272" y="79248"/>
                </a:lnTo>
                <a:lnTo>
                  <a:pt x="4081272" y="39624"/>
                </a:lnTo>
                <a:close/>
              </a:path>
              <a:path w="8912225" h="119379">
                <a:moveTo>
                  <a:pt x="4239768" y="39624"/>
                </a:moveTo>
                <a:lnTo>
                  <a:pt x="4120896" y="39624"/>
                </a:lnTo>
                <a:lnTo>
                  <a:pt x="4120896" y="79248"/>
                </a:lnTo>
                <a:lnTo>
                  <a:pt x="4239768" y="79248"/>
                </a:lnTo>
                <a:lnTo>
                  <a:pt x="4239768" y="39624"/>
                </a:lnTo>
                <a:close/>
              </a:path>
              <a:path w="8912225" h="119379">
                <a:moveTo>
                  <a:pt x="4398264" y="39624"/>
                </a:moveTo>
                <a:lnTo>
                  <a:pt x="4279392" y="39624"/>
                </a:lnTo>
                <a:lnTo>
                  <a:pt x="4279392" y="79248"/>
                </a:lnTo>
                <a:lnTo>
                  <a:pt x="4398264" y="79248"/>
                </a:lnTo>
                <a:lnTo>
                  <a:pt x="4398264" y="39624"/>
                </a:lnTo>
                <a:close/>
              </a:path>
              <a:path w="8912225" h="119379">
                <a:moveTo>
                  <a:pt x="4556760" y="39624"/>
                </a:moveTo>
                <a:lnTo>
                  <a:pt x="4437888" y="39624"/>
                </a:lnTo>
                <a:lnTo>
                  <a:pt x="4437888" y="79248"/>
                </a:lnTo>
                <a:lnTo>
                  <a:pt x="4556760" y="79248"/>
                </a:lnTo>
                <a:lnTo>
                  <a:pt x="4556760" y="39624"/>
                </a:lnTo>
                <a:close/>
              </a:path>
              <a:path w="8912225" h="119379">
                <a:moveTo>
                  <a:pt x="4715256" y="39624"/>
                </a:moveTo>
                <a:lnTo>
                  <a:pt x="4596384" y="39624"/>
                </a:lnTo>
                <a:lnTo>
                  <a:pt x="4596384" y="79248"/>
                </a:lnTo>
                <a:lnTo>
                  <a:pt x="4715256" y="79248"/>
                </a:lnTo>
                <a:lnTo>
                  <a:pt x="4715256" y="39624"/>
                </a:lnTo>
                <a:close/>
              </a:path>
              <a:path w="8912225" h="119379">
                <a:moveTo>
                  <a:pt x="4873752" y="39624"/>
                </a:moveTo>
                <a:lnTo>
                  <a:pt x="4754880" y="39624"/>
                </a:lnTo>
                <a:lnTo>
                  <a:pt x="4754880" y="79248"/>
                </a:lnTo>
                <a:lnTo>
                  <a:pt x="4873752" y="79248"/>
                </a:lnTo>
                <a:lnTo>
                  <a:pt x="4873752" y="39624"/>
                </a:lnTo>
                <a:close/>
              </a:path>
              <a:path w="8912225" h="119379">
                <a:moveTo>
                  <a:pt x="5032248" y="39624"/>
                </a:moveTo>
                <a:lnTo>
                  <a:pt x="4913376" y="39624"/>
                </a:lnTo>
                <a:lnTo>
                  <a:pt x="4913376" y="79248"/>
                </a:lnTo>
                <a:lnTo>
                  <a:pt x="5032248" y="79248"/>
                </a:lnTo>
                <a:lnTo>
                  <a:pt x="5032248" y="39624"/>
                </a:lnTo>
                <a:close/>
              </a:path>
              <a:path w="8912225" h="119379">
                <a:moveTo>
                  <a:pt x="5190744" y="39624"/>
                </a:moveTo>
                <a:lnTo>
                  <a:pt x="5071872" y="39624"/>
                </a:lnTo>
                <a:lnTo>
                  <a:pt x="5071872" y="79248"/>
                </a:lnTo>
                <a:lnTo>
                  <a:pt x="5190744" y="79248"/>
                </a:lnTo>
                <a:lnTo>
                  <a:pt x="5190744" y="39624"/>
                </a:lnTo>
                <a:close/>
              </a:path>
              <a:path w="8912225" h="119379">
                <a:moveTo>
                  <a:pt x="5349240" y="39624"/>
                </a:moveTo>
                <a:lnTo>
                  <a:pt x="5230368" y="39624"/>
                </a:lnTo>
                <a:lnTo>
                  <a:pt x="5230368" y="79248"/>
                </a:lnTo>
                <a:lnTo>
                  <a:pt x="5349240" y="79248"/>
                </a:lnTo>
                <a:lnTo>
                  <a:pt x="5349240" y="39624"/>
                </a:lnTo>
                <a:close/>
              </a:path>
              <a:path w="8912225" h="119379">
                <a:moveTo>
                  <a:pt x="5507736" y="39624"/>
                </a:moveTo>
                <a:lnTo>
                  <a:pt x="5388864" y="39624"/>
                </a:lnTo>
                <a:lnTo>
                  <a:pt x="5388864" y="79248"/>
                </a:lnTo>
                <a:lnTo>
                  <a:pt x="5507736" y="79248"/>
                </a:lnTo>
                <a:lnTo>
                  <a:pt x="5507736" y="39624"/>
                </a:lnTo>
                <a:close/>
              </a:path>
              <a:path w="8912225" h="119379">
                <a:moveTo>
                  <a:pt x="5666232" y="39624"/>
                </a:moveTo>
                <a:lnTo>
                  <a:pt x="5547360" y="39624"/>
                </a:lnTo>
                <a:lnTo>
                  <a:pt x="5547360" y="79248"/>
                </a:lnTo>
                <a:lnTo>
                  <a:pt x="5666232" y="79248"/>
                </a:lnTo>
                <a:lnTo>
                  <a:pt x="5666232" y="39624"/>
                </a:lnTo>
                <a:close/>
              </a:path>
              <a:path w="8912225" h="119379">
                <a:moveTo>
                  <a:pt x="5824728" y="39624"/>
                </a:moveTo>
                <a:lnTo>
                  <a:pt x="5705856" y="39624"/>
                </a:lnTo>
                <a:lnTo>
                  <a:pt x="5705856" y="79248"/>
                </a:lnTo>
                <a:lnTo>
                  <a:pt x="5824728" y="79248"/>
                </a:lnTo>
                <a:lnTo>
                  <a:pt x="5824728" y="39624"/>
                </a:lnTo>
                <a:close/>
              </a:path>
              <a:path w="8912225" h="119379">
                <a:moveTo>
                  <a:pt x="5983224" y="39624"/>
                </a:moveTo>
                <a:lnTo>
                  <a:pt x="5864352" y="39624"/>
                </a:lnTo>
                <a:lnTo>
                  <a:pt x="5864352" y="79248"/>
                </a:lnTo>
                <a:lnTo>
                  <a:pt x="5983224" y="79248"/>
                </a:lnTo>
                <a:lnTo>
                  <a:pt x="5983224" y="39624"/>
                </a:lnTo>
                <a:close/>
              </a:path>
              <a:path w="8912225" h="119379">
                <a:moveTo>
                  <a:pt x="6141720" y="39624"/>
                </a:moveTo>
                <a:lnTo>
                  <a:pt x="6022848" y="39624"/>
                </a:lnTo>
                <a:lnTo>
                  <a:pt x="6022848" y="79248"/>
                </a:lnTo>
                <a:lnTo>
                  <a:pt x="6141720" y="79248"/>
                </a:lnTo>
                <a:lnTo>
                  <a:pt x="6141720" y="39624"/>
                </a:lnTo>
                <a:close/>
              </a:path>
              <a:path w="8912225" h="119379">
                <a:moveTo>
                  <a:pt x="6300216" y="39624"/>
                </a:moveTo>
                <a:lnTo>
                  <a:pt x="6181344" y="39624"/>
                </a:lnTo>
                <a:lnTo>
                  <a:pt x="6181344" y="79248"/>
                </a:lnTo>
                <a:lnTo>
                  <a:pt x="6300216" y="79248"/>
                </a:lnTo>
                <a:lnTo>
                  <a:pt x="6300216" y="39624"/>
                </a:lnTo>
                <a:close/>
              </a:path>
              <a:path w="8912225" h="119379">
                <a:moveTo>
                  <a:pt x="6458712" y="39624"/>
                </a:moveTo>
                <a:lnTo>
                  <a:pt x="6339840" y="39624"/>
                </a:lnTo>
                <a:lnTo>
                  <a:pt x="6339840" y="79248"/>
                </a:lnTo>
                <a:lnTo>
                  <a:pt x="6458712" y="79248"/>
                </a:lnTo>
                <a:lnTo>
                  <a:pt x="6458712" y="39624"/>
                </a:lnTo>
                <a:close/>
              </a:path>
              <a:path w="8912225" h="119379">
                <a:moveTo>
                  <a:pt x="6617208" y="39624"/>
                </a:moveTo>
                <a:lnTo>
                  <a:pt x="6498336" y="39624"/>
                </a:lnTo>
                <a:lnTo>
                  <a:pt x="6498336" y="79248"/>
                </a:lnTo>
                <a:lnTo>
                  <a:pt x="6617208" y="79248"/>
                </a:lnTo>
                <a:lnTo>
                  <a:pt x="6617208" y="39624"/>
                </a:lnTo>
                <a:close/>
              </a:path>
              <a:path w="8912225" h="119379">
                <a:moveTo>
                  <a:pt x="6775704" y="39624"/>
                </a:moveTo>
                <a:lnTo>
                  <a:pt x="6656832" y="39624"/>
                </a:lnTo>
                <a:lnTo>
                  <a:pt x="6656832" y="79248"/>
                </a:lnTo>
                <a:lnTo>
                  <a:pt x="6775704" y="79248"/>
                </a:lnTo>
                <a:lnTo>
                  <a:pt x="6775704" y="39624"/>
                </a:lnTo>
                <a:close/>
              </a:path>
              <a:path w="8912225" h="119379">
                <a:moveTo>
                  <a:pt x="6934200" y="39624"/>
                </a:moveTo>
                <a:lnTo>
                  <a:pt x="6815328" y="39624"/>
                </a:lnTo>
                <a:lnTo>
                  <a:pt x="6815328" y="79248"/>
                </a:lnTo>
                <a:lnTo>
                  <a:pt x="6934200" y="79248"/>
                </a:lnTo>
                <a:lnTo>
                  <a:pt x="6934200" y="39624"/>
                </a:lnTo>
                <a:close/>
              </a:path>
              <a:path w="8912225" h="119379">
                <a:moveTo>
                  <a:pt x="7092696" y="39624"/>
                </a:moveTo>
                <a:lnTo>
                  <a:pt x="6973824" y="39624"/>
                </a:lnTo>
                <a:lnTo>
                  <a:pt x="6973824" y="79248"/>
                </a:lnTo>
                <a:lnTo>
                  <a:pt x="7092696" y="79248"/>
                </a:lnTo>
                <a:lnTo>
                  <a:pt x="7092696" y="39624"/>
                </a:lnTo>
                <a:close/>
              </a:path>
              <a:path w="8912225" h="119379">
                <a:moveTo>
                  <a:pt x="7251192" y="39624"/>
                </a:moveTo>
                <a:lnTo>
                  <a:pt x="7132320" y="39624"/>
                </a:lnTo>
                <a:lnTo>
                  <a:pt x="7132320" y="79248"/>
                </a:lnTo>
                <a:lnTo>
                  <a:pt x="7251192" y="79248"/>
                </a:lnTo>
                <a:lnTo>
                  <a:pt x="7251192" y="39624"/>
                </a:lnTo>
                <a:close/>
              </a:path>
              <a:path w="8912225" h="119379">
                <a:moveTo>
                  <a:pt x="7409688" y="39624"/>
                </a:moveTo>
                <a:lnTo>
                  <a:pt x="7290816" y="39624"/>
                </a:lnTo>
                <a:lnTo>
                  <a:pt x="7290816" y="79248"/>
                </a:lnTo>
                <a:lnTo>
                  <a:pt x="7409688" y="79248"/>
                </a:lnTo>
                <a:lnTo>
                  <a:pt x="7409688" y="39624"/>
                </a:lnTo>
                <a:close/>
              </a:path>
              <a:path w="8912225" h="119379">
                <a:moveTo>
                  <a:pt x="7568184" y="39624"/>
                </a:moveTo>
                <a:lnTo>
                  <a:pt x="7449312" y="39624"/>
                </a:lnTo>
                <a:lnTo>
                  <a:pt x="7449312" y="79248"/>
                </a:lnTo>
                <a:lnTo>
                  <a:pt x="7568184" y="79248"/>
                </a:lnTo>
                <a:lnTo>
                  <a:pt x="7568184" y="39624"/>
                </a:lnTo>
                <a:close/>
              </a:path>
              <a:path w="8912225" h="119379">
                <a:moveTo>
                  <a:pt x="7726680" y="39624"/>
                </a:moveTo>
                <a:lnTo>
                  <a:pt x="7607808" y="39624"/>
                </a:lnTo>
                <a:lnTo>
                  <a:pt x="7607808" y="79248"/>
                </a:lnTo>
                <a:lnTo>
                  <a:pt x="7726680" y="79248"/>
                </a:lnTo>
                <a:lnTo>
                  <a:pt x="7726680" y="39624"/>
                </a:lnTo>
                <a:close/>
              </a:path>
              <a:path w="8912225" h="119379">
                <a:moveTo>
                  <a:pt x="7885176" y="39624"/>
                </a:moveTo>
                <a:lnTo>
                  <a:pt x="7766304" y="39624"/>
                </a:lnTo>
                <a:lnTo>
                  <a:pt x="7766304" y="79248"/>
                </a:lnTo>
                <a:lnTo>
                  <a:pt x="7885176" y="79248"/>
                </a:lnTo>
                <a:lnTo>
                  <a:pt x="7885176" y="39624"/>
                </a:lnTo>
                <a:close/>
              </a:path>
              <a:path w="8912225" h="119379">
                <a:moveTo>
                  <a:pt x="8043672" y="39624"/>
                </a:moveTo>
                <a:lnTo>
                  <a:pt x="7924800" y="39624"/>
                </a:lnTo>
                <a:lnTo>
                  <a:pt x="7924800" y="79248"/>
                </a:lnTo>
                <a:lnTo>
                  <a:pt x="8043672" y="79248"/>
                </a:lnTo>
                <a:lnTo>
                  <a:pt x="8043672" y="39624"/>
                </a:lnTo>
                <a:close/>
              </a:path>
              <a:path w="8912225" h="119379">
                <a:moveTo>
                  <a:pt x="8202168" y="39624"/>
                </a:moveTo>
                <a:lnTo>
                  <a:pt x="8083296" y="39624"/>
                </a:lnTo>
                <a:lnTo>
                  <a:pt x="8083296" y="79248"/>
                </a:lnTo>
                <a:lnTo>
                  <a:pt x="8202168" y="79248"/>
                </a:lnTo>
                <a:lnTo>
                  <a:pt x="8202168" y="39624"/>
                </a:lnTo>
                <a:close/>
              </a:path>
              <a:path w="8912225" h="119379">
                <a:moveTo>
                  <a:pt x="8360664" y="39624"/>
                </a:moveTo>
                <a:lnTo>
                  <a:pt x="8241792" y="39624"/>
                </a:lnTo>
                <a:lnTo>
                  <a:pt x="8241792" y="79248"/>
                </a:lnTo>
                <a:lnTo>
                  <a:pt x="8360664" y="79248"/>
                </a:lnTo>
                <a:lnTo>
                  <a:pt x="8360664" y="39624"/>
                </a:lnTo>
                <a:close/>
              </a:path>
              <a:path w="8912225" h="119379">
                <a:moveTo>
                  <a:pt x="8519160" y="39624"/>
                </a:moveTo>
                <a:lnTo>
                  <a:pt x="8400288" y="39624"/>
                </a:lnTo>
                <a:lnTo>
                  <a:pt x="8400288" y="79248"/>
                </a:lnTo>
                <a:lnTo>
                  <a:pt x="8519160" y="79248"/>
                </a:lnTo>
                <a:lnTo>
                  <a:pt x="8519160" y="39624"/>
                </a:lnTo>
                <a:close/>
              </a:path>
              <a:path w="8912225" h="119379">
                <a:moveTo>
                  <a:pt x="8677656" y="39624"/>
                </a:moveTo>
                <a:lnTo>
                  <a:pt x="8558784" y="39624"/>
                </a:lnTo>
                <a:lnTo>
                  <a:pt x="8558784" y="79248"/>
                </a:lnTo>
                <a:lnTo>
                  <a:pt x="8677656" y="79248"/>
                </a:lnTo>
                <a:lnTo>
                  <a:pt x="8677656" y="39624"/>
                </a:lnTo>
                <a:close/>
              </a:path>
              <a:path w="8912225" h="119379">
                <a:moveTo>
                  <a:pt x="8792972" y="0"/>
                </a:moveTo>
                <a:lnTo>
                  <a:pt x="8792972" y="118872"/>
                </a:lnTo>
                <a:lnTo>
                  <a:pt x="8872220" y="79248"/>
                </a:lnTo>
                <a:lnTo>
                  <a:pt x="8812784" y="79248"/>
                </a:lnTo>
                <a:lnTo>
                  <a:pt x="8812784" y="39624"/>
                </a:lnTo>
                <a:lnTo>
                  <a:pt x="8872220" y="39624"/>
                </a:lnTo>
                <a:lnTo>
                  <a:pt x="8792972" y="0"/>
                </a:lnTo>
                <a:close/>
              </a:path>
              <a:path w="8912225" h="119379">
                <a:moveTo>
                  <a:pt x="8792972" y="39624"/>
                </a:moveTo>
                <a:lnTo>
                  <a:pt x="8717280" y="39624"/>
                </a:lnTo>
                <a:lnTo>
                  <a:pt x="8717280" y="79248"/>
                </a:lnTo>
                <a:lnTo>
                  <a:pt x="8792972" y="79248"/>
                </a:lnTo>
                <a:lnTo>
                  <a:pt x="8792972" y="39624"/>
                </a:lnTo>
                <a:close/>
              </a:path>
              <a:path w="8912225" h="119379">
                <a:moveTo>
                  <a:pt x="8872220" y="39624"/>
                </a:moveTo>
                <a:lnTo>
                  <a:pt x="8812784" y="39624"/>
                </a:lnTo>
                <a:lnTo>
                  <a:pt x="8812784" y="79248"/>
                </a:lnTo>
                <a:lnTo>
                  <a:pt x="8872220" y="79248"/>
                </a:lnTo>
                <a:lnTo>
                  <a:pt x="8911844" y="59436"/>
                </a:lnTo>
                <a:lnTo>
                  <a:pt x="8872220" y="39624"/>
                </a:lnTo>
                <a:close/>
              </a:path>
            </a:pathLst>
          </a:custGeom>
          <a:solidFill>
            <a:srgbClr val="003B4E"/>
          </a:solidFill>
        </p:spPr>
        <p:txBody>
          <a:bodyPr wrap="square" lIns="0" tIns="0" rIns="0" bIns="0" rtlCol="0"/>
          <a:lstStyle/>
          <a:p>
            <a:endParaRPr sz="1751" dirty="0"/>
          </a:p>
        </p:txBody>
      </p:sp>
      <p:sp>
        <p:nvSpPr>
          <p:cNvPr id="134" name="Freeform: Shape 133">
            <a:extLst>
              <a:ext uri="{FF2B5EF4-FFF2-40B4-BE49-F238E27FC236}">
                <a16:creationId xmlns:a16="http://schemas.microsoft.com/office/drawing/2014/main" id="{A8EE1B1B-A47E-46D3-A411-2AACA45FEDCB}"/>
              </a:ext>
            </a:extLst>
          </p:cNvPr>
          <p:cNvSpPr/>
          <p:nvPr/>
        </p:nvSpPr>
        <p:spPr>
          <a:xfrm>
            <a:off x="4426517" y="3887761"/>
            <a:ext cx="4591657" cy="1587699"/>
          </a:xfrm>
          <a:custGeom>
            <a:avLst/>
            <a:gdLst>
              <a:gd name="connsiteX0" fmla="*/ 0 w 8389089"/>
              <a:gd name="connsiteY0" fmla="*/ 2025368 h 2025368"/>
              <a:gd name="connsiteX1" fmla="*/ 2519917 w 8389089"/>
              <a:gd name="connsiteY1" fmla="*/ 5182 h 2025368"/>
              <a:gd name="connsiteX2" fmla="*/ 8389089 w 8389089"/>
              <a:gd name="connsiteY2" fmla="*/ 1557535 h 2025368"/>
            </a:gdLst>
            <a:ahLst/>
            <a:cxnLst>
              <a:cxn ang="0">
                <a:pos x="connsiteX0" y="connsiteY0"/>
              </a:cxn>
              <a:cxn ang="0">
                <a:pos x="connsiteX1" y="connsiteY1"/>
              </a:cxn>
              <a:cxn ang="0">
                <a:pos x="connsiteX2" y="connsiteY2"/>
              </a:cxn>
            </a:cxnLst>
            <a:rect l="l" t="t" r="r" b="b"/>
            <a:pathLst>
              <a:path w="8389089" h="2025368">
                <a:moveTo>
                  <a:pt x="0" y="2025368"/>
                </a:moveTo>
                <a:cubicBezTo>
                  <a:pt x="560868" y="1054261"/>
                  <a:pt x="1121736" y="83154"/>
                  <a:pt x="2519917" y="5182"/>
                </a:cubicBezTo>
                <a:cubicBezTo>
                  <a:pt x="3918098" y="-72790"/>
                  <a:pt x="6153593" y="742372"/>
                  <a:pt x="8389089" y="1557535"/>
                </a:cubicBez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DE" sz="1751" dirty="0">
              <a:solidFill>
                <a:srgbClr val="002060"/>
              </a:solidFill>
            </a:endParaRPr>
          </a:p>
        </p:txBody>
      </p:sp>
      <p:sp>
        <p:nvSpPr>
          <p:cNvPr id="135" name="object 19">
            <a:extLst>
              <a:ext uri="{FF2B5EF4-FFF2-40B4-BE49-F238E27FC236}">
                <a16:creationId xmlns:a16="http://schemas.microsoft.com/office/drawing/2014/main" id="{577B3132-6185-453B-A961-FB627DBD4D23}"/>
              </a:ext>
            </a:extLst>
          </p:cNvPr>
          <p:cNvSpPr txBox="1"/>
          <p:nvPr/>
        </p:nvSpPr>
        <p:spPr>
          <a:xfrm>
            <a:off x="5392036" y="4519122"/>
            <a:ext cx="2774064" cy="252903"/>
          </a:xfrm>
          <a:prstGeom prst="rect">
            <a:avLst/>
          </a:prstGeom>
        </p:spPr>
        <p:txBody>
          <a:bodyPr vert="horz" wrap="square" lIns="0" tIns="40780" rIns="0" bIns="0" rtlCol="0">
            <a:spAutoFit/>
          </a:bodyPr>
          <a:lstStyle/>
          <a:p>
            <a:pPr marL="12358" marR="554279">
              <a:lnSpc>
                <a:spcPts val="1849"/>
              </a:lnSpc>
              <a:spcBef>
                <a:spcPts val="321"/>
              </a:spcBef>
            </a:pPr>
            <a:r>
              <a:rPr lang="en-GB" sz="1362" b="1" spc="-78" dirty="0">
                <a:solidFill>
                  <a:srgbClr val="FF0000"/>
                </a:solidFill>
                <a:latin typeface="Century Gothic" panose="020B0502020202020204" pitchFamily="34" charset="0"/>
                <a:cs typeface="Trebuchet MS"/>
              </a:rPr>
              <a:t>Virtual reality tools </a:t>
            </a:r>
            <a:endParaRPr sz="1362" dirty="0">
              <a:solidFill>
                <a:srgbClr val="FF0000"/>
              </a:solidFill>
              <a:latin typeface="Century Gothic" panose="020B0502020202020204" pitchFamily="34" charset="0"/>
              <a:cs typeface="Trebuchet MS"/>
            </a:endParaRPr>
          </a:p>
        </p:txBody>
      </p:sp>
      <p:sp>
        <p:nvSpPr>
          <p:cNvPr id="136" name="object 19">
            <a:extLst>
              <a:ext uri="{FF2B5EF4-FFF2-40B4-BE49-F238E27FC236}">
                <a16:creationId xmlns:a16="http://schemas.microsoft.com/office/drawing/2014/main" id="{D30B926B-856B-4455-B1F7-92E334696A8D}"/>
              </a:ext>
            </a:extLst>
          </p:cNvPr>
          <p:cNvSpPr txBox="1"/>
          <p:nvPr/>
        </p:nvSpPr>
        <p:spPr>
          <a:xfrm>
            <a:off x="1901495" y="4930255"/>
            <a:ext cx="1216464" cy="1214833"/>
          </a:xfrm>
          <a:prstGeom prst="rect">
            <a:avLst/>
          </a:prstGeom>
        </p:spPr>
        <p:txBody>
          <a:bodyPr vert="horz" wrap="square" lIns="0" tIns="40780" rIns="0" bIns="0" rtlCol="0">
            <a:spAutoFit/>
          </a:bodyPr>
          <a:lstStyle/>
          <a:p>
            <a:pPr marL="12358" marR="554279">
              <a:lnSpc>
                <a:spcPts val="1849"/>
              </a:lnSpc>
              <a:spcBef>
                <a:spcPts val="321"/>
              </a:spcBef>
            </a:pPr>
            <a:r>
              <a:rPr lang="en-GB" sz="1362" b="1" spc="-78" dirty="0">
                <a:solidFill>
                  <a:srgbClr val="003F52"/>
                </a:solidFill>
                <a:latin typeface="Century Gothic" panose="020B0502020202020204" pitchFamily="34" charset="0"/>
                <a:cs typeface="Trebuchet MS"/>
              </a:rPr>
              <a:t>Traditional digital tools </a:t>
            </a:r>
            <a:br>
              <a:rPr lang="en-GB" sz="1362" spc="-78" dirty="0">
                <a:solidFill>
                  <a:srgbClr val="003F52"/>
                </a:solidFill>
                <a:latin typeface="Century Gothic" panose="020B0502020202020204" pitchFamily="34" charset="0"/>
                <a:cs typeface="Trebuchet MS"/>
              </a:rPr>
            </a:br>
            <a:endParaRPr lang="en-GB" sz="1362" spc="-78" dirty="0">
              <a:solidFill>
                <a:srgbClr val="003F52"/>
              </a:solidFill>
              <a:latin typeface="Century Gothic" panose="020B0502020202020204" pitchFamily="34" charset="0"/>
              <a:cs typeface="Trebuchet MS"/>
            </a:endParaRPr>
          </a:p>
          <a:p>
            <a:pPr marL="12358" marR="554279">
              <a:lnSpc>
                <a:spcPts val="1849"/>
              </a:lnSpc>
              <a:spcBef>
                <a:spcPts val="321"/>
              </a:spcBef>
            </a:pPr>
            <a:endParaRPr sz="1362" dirty="0">
              <a:solidFill>
                <a:srgbClr val="003F52"/>
              </a:solidFill>
              <a:latin typeface="Century Gothic" panose="020B0502020202020204" pitchFamily="34" charset="0"/>
              <a:cs typeface="Trebuchet MS"/>
            </a:endParaRPr>
          </a:p>
        </p:txBody>
      </p:sp>
      <p:sp>
        <p:nvSpPr>
          <p:cNvPr id="33" name="TextBox 32">
            <a:extLst>
              <a:ext uri="{FF2B5EF4-FFF2-40B4-BE49-F238E27FC236}">
                <a16:creationId xmlns:a16="http://schemas.microsoft.com/office/drawing/2014/main" id="{F2B9D570-4288-4528-864C-7A4C2D0B62BB}"/>
              </a:ext>
            </a:extLst>
          </p:cNvPr>
          <p:cNvSpPr txBox="1"/>
          <p:nvPr/>
        </p:nvSpPr>
        <p:spPr>
          <a:xfrm>
            <a:off x="1165780" y="6103787"/>
            <a:ext cx="1490742" cy="1350434"/>
          </a:xfrm>
          <a:prstGeom prst="rect">
            <a:avLst/>
          </a:prstGeom>
          <a:noFill/>
        </p:spPr>
        <p:txBody>
          <a:bodyPr wrap="square" rtlCol="0">
            <a:spAutoFit/>
          </a:bodyPr>
          <a:lstStyle/>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COVID-19 proof Website</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SEO </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Social Media Toolkit</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Investor Messaging</a:t>
            </a:r>
          </a:p>
        </p:txBody>
      </p:sp>
      <p:sp>
        <p:nvSpPr>
          <p:cNvPr id="34" name="object 19">
            <a:extLst>
              <a:ext uri="{FF2B5EF4-FFF2-40B4-BE49-F238E27FC236}">
                <a16:creationId xmlns:a16="http://schemas.microsoft.com/office/drawing/2014/main" id="{2E4B06DB-2743-4E52-8EC6-CCE7170AA697}"/>
              </a:ext>
            </a:extLst>
          </p:cNvPr>
          <p:cNvSpPr txBox="1"/>
          <p:nvPr/>
        </p:nvSpPr>
        <p:spPr>
          <a:xfrm>
            <a:off x="1287578" y="5645681"/>
            <a:ext cx="1718743" cy="483735"/>
          </a:xfrm>
          <a:prstGeom prst="rect">
            <a:avLst/>
          </a:prstGeom>
        </p:spPr>
        <p:txBody>
          <a:bodyPr vert="horz" wrap="square" lIns="0" tIns="40780" rIns="0" bIns="0" rtlCol="0">
            <a:spAutoFit/>
          </a:bodyPr>
          <a:lstStyle/>
          <a:p>
            <a:pPr marL="12358" marR="554279">
              <a:lnSpc>
                <a:spcPts val="1849"/>
              </a:lnSpc>
              <a:spcBef>
                <a:spcPts val="321"/>
              </a:spcBef>
            </a:pPr>
            <a:r>
              <a:rPr sz="1362" b="1" spc="-78" dirty="0">
                <a:solidFill>
                  <a:srgbClr val="002060"/>
                </a:solidFill>
                <a:latin typeface="Century Gothic" panose="020B0502020202020204" pitchFamily="34" charset="0"/>
                <a:cs typeface="Trebuchet MS"/>
              </a:rPr>
              <a:t>Image </a:t>
            </a:r>
            <a:r>
              <a:rPr sz="1362" b="1" spc="-83" dirty="0">
                <a:solidFill>
                  <a:srgbClr val="002060"/>
                </a:solidFill>
                <a:latin typeface="Century Gothic" panose="020B0502020202020204" pitchFamily="34" charset="0"/>
                <a:cs typeface="Trebuchet MS"/>
              </a:rPr>
              <a:t>Building </a:t>
            </a:r>
            <a:r>
              <a:rPr sz="1362" b="1" spc="-4" dirty="0">
                <a:solidFill>
                  <a:srgbClr val="002060"/>
                </a:solidFill>
                <a:latin typeface="Century Gothic" panose="020B0502020202020204" pitchFamily="34" charset="0"/>
                <a:cs typeface="Trebuchet MS"/>
              </a:rPr>
              <a:t>&amp;  </a:t>
            </a:r>
            <a:r>
              <a:rPr sz="1362" b="1" spc="-68" dirty="0">
                <a:solidFill>
                  <a:srgbClr val="002060"/>
                </a:solidFill>
                <a:latin typeface="Century Gothic" panose="020B0502020202020204" pitchFamily="34" charset="0"/>
                <a:cs typeface="Trebuchet MS"/>
              </a:rPr>
              <a:t>Marketing</a:t>
            </a:r>
            <a:endParaRPr sz="1362" dirty="0">
              <a:solidFill>
                <a:srgbClr val="002060"/>
              </a:solidFill>
              <a:latin typeface="Century Gothic" panose="020B0502020202020204" pitchFamily="34" charset="0"/>
              <a:cs typeface="Trebuchet MS"/>
            </a:endParaRPr>
          </a:p>
        </p:txBody>
      </p:sp>
      <p:sp>
        <p:nvSpPr>
          <p:cNvPr id="35" name="TextBox 34">
            <a:extLst>
              <a:ext uri="{FF2B5EF4-FFF2-40B4-BE49-F238E27FC236}">
                <a16:creationId xmlns:a16="http://schemas.microsoft.com/office/drawing/2014/main" id="{1B1D2051-619F-465A-A8E4-2817D476749B}"/>
              </a:ext>
            </a:extLst>
          </p:cNvPr>
          <p:cNvSpPr txBox="1"/>
          <p:nvPr/>
        </p:nvSpPr>
        <p:spPr>
          <a:xfrm>
            <a:off x="3242979" y="6058872"/>
            <a:ext cx="1718750" cy="1170705"/>
          </a:xfrm>
          <a:prstGeom prst="rect">
            <a:avLst/>
          </a:prstGeom>
          <a:noFill/>
        </p:spPr>
        <p:txBody>
          <a:bodyPr wrap="square" rtlCol="0">
            <a:spAutoFit/>
          </a:bodyPr>
          <a:lstStyle/>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LinkedIn targeting</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Webinars</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Virtual Meetings</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Zoom, Microsoft Teams, Skype</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Podcasts, YouTube</a:t>
            </a:r>
          </a:p>
        </p:txBody>
      </p:sp>
      <p:sp>
        <p:nvSpPr>
          <p:cNvPr id="36" name="TextBox 35">
            <a:extLst>
              <a:ext uri="{FF2B5EF4-FFF2-40B4-BE49-F238E27FC236}">
                <a16:creationId xmlns:a16="http://schemas.microsoft.com/office/drawing/2014/main" id="{B284BCEB-69EB-4245-AB37-778729D5B1E2}"/>
              </a:ext>
            </a:extLst>
          </p:cNvPr>
          <p:cNvSpPr txBox="1"/>
          <p:nvPr/>
        </p:nvSpPr>
        <p:spPr>
          <a:xfrm>
            <a:off x="5491130" y="6227783"/>
            <a:ext cx="1490742" cy="1170705"/>
          </a:xfrm>
          <a:prstGeom prst="rect">
            <a:avLst/>
          </a:prstGeom>
          <a:noFill/>
        </p:spPr>
        <p:txBody>
          <a:bodyPr wrap="square" rtlCol="0">
            <a:spAutoFit/>
          </a:bodyPr>
          <a:lstStyle/>
          <a:p>
            <a:pPr marL="166839" indent="-166839">
              <a:buFont typeface="Courier New" panose="02070309020205020404" pitchFamily="49" charset="0"/>
              <a:buChar char="o"/>
            </a:pPr>
            <a:r>
              <a:rPr lang="en-GB" sz="1168" b="1" dirty="0">
                <a:solidFill>
                  <a:srgbClr val="003B4E"/>
                </a:solidFill>
                <a:latin typeface="Century Gothic" panose="020B0502020202020204" pitchFamily="34" charset="0"/>
                <a:cs typeface="Arial" pitchFamily="34" charset="0"/>
              </a:rPr>
              <a:t>Virtual Site Tour app and Video</a:t>
            </a:r>
          </a:p>
          <a:p>
            <a:pPr marL="166839" indent="-166839">
              <a:buFont typeface="Courier New" panose="02070309020205020404" pitchFamily="49" charset="0"/>
              <a:buChar char="o"/>
            </a:pPr>
            <a:r>
              <a:rPr lang="en-GB" sz="1168" b="1" dirty="0">
                <a:solidFill>
                  <a:srgbClr val="003B4E"/>
                </a:solidFill>
                <a:latin typeface="Century Gothic" panose="020B0502020202020204" pitchFamily="34" charset="0"/>
                <a:cs typeface="Arial" pitchFamily="34" charset="0"/>
              </a:rPr>
              <a:t>Interviews with IPA staff and Stakeholders</a:t>
            </a:r>
          </a:p>
          <a:p>
            <a:pPr marL="166839" indent="-166839">
              <a:buFont typeface="Courier New" panose="02070309020205020404" pitchFamily="49" charset="0"/>
              <a:buChar char="o"/>
            </a:pPr>
            <a:endParaRPr lang="en-GB" sz="1168" dirty="0">
              <a:solidFill>
                <a:srgbClr val="003B4E"/>
              </a:solidFill>
              <a:latin typeface="Century Gothic" panose="020B0502020202020204" pitchFamily="34" charset="0"/>
              <a:cs typeface="Arial" pitchFamily="34" charset="0"/>
            </a:endParaRPr>
          </a:p>
        </p:txBody>
      </p:sp>
      <p:sp>
        <p:nvSpPr>
          <p:cNvPr id="37" name="object 22">
            <a:extLst>
              <a:ext uri="{FF2B5EF4-FFF2-40B4-BE49-F238E27FC236}">
                <a16:creationId xmlns:a16="http://schemas.microsoft.com/office/drawing/2014/main" id="{3FA628E4-A307-4781-AC01-115BFB6E89E3}"/>
              </a:ext>
            </a:extLst>
          </p:cNvPr>
          <p:cNvSpPr txBox="1"/>
          <p:nvPr/>
        </p:nvSpPr>
        <p:spPr>
          <a:xfrm>
            <a:off x="3291118" y="5703397"/>
            <a:ext cx="1442603" cy="420382"/>
          </a:xfrm>
          <a:prstGeom prst="rect">
            <a:avLst/>
          </a:prstGeom>
        </p:spPr>
        <p:txBody>
          <a:bodyPr vert="horz" wrap="square" lIns="0" tIns="11122" rIns="0" bIns="0" rtlCol="0">
            <a:spAutoFit/>
          </a:bodyPr>
          <a:lstStyle/>
          <a:p>
            <a:pPr marL="12358" marR="4944">
              <a:lnSpc>
                <a:spcPct val="100600"/>
              </a:lnSpc>
              <a:spcBef>
                <a:spcPts val="87"/>
              </a:spcBef>
            </a:pPr>
            <a:r>
              <a:rPr sz="1362" b="1" spc="-121" dirty="0">
                <a:solidFill>
                  <a:srgbClr val="002060"/>
                </a:solidFill>
                <a:latin typeface="Century Gothic" panose="020B0502020202020204" pitchFamily="34" charset="0"/>
                <a:cs typeface="Trebuchet MS"/>
              </a:rPr>
              <a:t>Lead </a:t>
            </a:r>
            <a:r>
              <a:rPr sz="1362" b="1" spc="-97" dirty="0">
                <a:solidFill>
                  <a:srgbClr val="002060"/>
                </a:solidFill>
                <a:latin typeface="Century Gothic" panose="020B0502020202020204" pitchFamily="34" charset="0"/>
                <a:cs typeface="Trebuchet MS"/>
              </a:rPr>
              <a:t>Generation </a:t>
            </a:r>
            <a:r>
              <a:rPr sz="1362" b="1" spc="-4" dirty="0">
                <a:solidFill>
                  <a:srgbClr val="002060"/>
                </a:solidFill>
                <a:latin typeface="Century Gothic" panose="020B0502020202020204" pitchFamily="34" charset="0"/>
                <a:cs typeface="Trebuchet MS"/>
              </a:rPr>
              <a:t>&amp;  </a:t>
            </a:r>
            <a:r>
              <a:rPr sz="1362" b="1" spc="-121" dirty="0">
                <a:solidFill>
                  <a:srgbClr val="002060"/>
                </a:solidFill>
                <a:latin typeface="Century Gothic" panose="020B0502020202020204" pitchFamily="34" charset="0"/>
                <a:cs typeface="Trebuchet MS"/>
              </a:rPr>
              <a:t>Targeting</a:t>
            </a:r>
            <a:endParaRPr sz="1362" dirty="0">
              <a:solidFill>
                <a:srgbClr val="002060"/>
              </a:solidFill>
              <a:latin typeface="Century Gothic" panose="020B0502020202020204" pitchFamily="34" charset="0"/>
              <a:cs typeface="Trebuchet MS"/>
            </a:endParaRPr>
          </a:p>
        </p:txBody>
      </p:sp>
      <p:sp>
        <p:nvSpPr>
          <p:cNvPr id="38" name="object 20">
            <a:extLst>
              <a:ext uri="{FF2B5EF4-FFF2-40B4-BE49-F238E27FC236}">
                <a16:creationId xmlns:a16="http://schemas.microsoft.com/office/drawing/2014/main" id="{174DD3AC-5300-4EB2-8C7B-08CB2DD0AB7E}"/>
              </a:ext>
            </a:extLst>
          </p:cNvPr>
          <p:cNvSpPr txBox="1"/>
          <p:nvPr/>
        </p:nvSpPr>
        <p:spPr>
          <a:xfrm>
            <a:off x="5596083" y="5709097"/>
            <a:ext cx="1445709" cy="419869"/>
          </a:xfrm>
          <a:prstGeom prst="rect">
            <a:avLst/>
          </a:prstGeom>
        </p:spPr>
        <p:txBody>
          <a:bodyPr vert="horz" wrap="square" lIns="0" tIns="11122" rIns="0" bIns="0" rtlCol="0">
            <a:spAutoFit/>
          </a:bodyPr>
          <a:lstStyle/>
          <a:p>
            <a:pPr marL="12358" marR="4944">
              <a:lnSpc>
                <a:spcPct val="100600"/>
              </a:lnSpc>
              <a:spcBef>
                <a:spcPts val="87"/>
              </a:spcBef>
            </a:pPr>
            <a:r>
              <a:rPr sz="1362" b="1" spc="-78" dirty="0">
                <a:solidFill>
                  <a:srgbClr val="002060"/>
                </a:solidFill>
                <a:latin typeface="Century Gothic" panose="020B0502020202020204" pitchFamily="34" charset="0"/>
                <a:cs typeface="Arial"/>
              </a:rPr>
              <a:t>Investor </a:t>
            </a:r>
            <a:r>
              <a:rPr sz="1362" b="1" spc="-103" dirty="0">
                <a:solidFill>
                  <a:srgbClr val="002060"/>
                </a:solidFill>
                <a:latin typeface="Century Gothic" panose="020B0502020202020204" pitchFamily="34" charset="0"/>
                <a:cs typeface="Arial"/>
              </a:rPr>
              <a:t>Servicing</a:t>
            </a:r>
            <a:r>
              <a:rPr sz="1362" b="1" spc="-277" dirty="0">
                <a:solidFill>
                  <a:srgbClr val="002060"/>
                </a:solidFill>
                <a:latin typeface="Century Gothic" panose="020B0502020202020204" pitchFamily="34" charset="0"/>
                <a:cs typeface="Arial"/>
              </a:rPr>
              <a:t> </a:t>
            </a:r>
            <a:r>
              <a:rPr lang="en-US" sz="1362" b="1" spc="-277" dirty="0">
                <a:solidFill>
                  <a:srgbClr val="002060"/>
                </a:solidFill>
                <a:latin typeface="Century Gothic" panose="020B0502020202020204" pitchFamily="34" charset="0"/>
                <a:cs typeface="Arial"/>
              </a:rPr>
              <a:t> </a:t>
            </a:r>
            <a:r>
              <a:rPr sz="1362" b="1" spc="4" dirty="0">
                <a:solidFill>
                  <a:srgbClr val="002060"/>
                </a:solidFill>
                <a:latin typeface="Century Gothic" panose="020B0502020202020204" pitchFamily="34" charset="0"/>
                <a:cs typeface="Arial"/>
              </a:rPr>
              <a:t>&amp;  </a:t>
            </a:r>
            <a:r>
              <a:rPr sz="1362" b="1" spc="-63" dirty="0">
                <a:solidFill>
                  <a:srgbClr val="002060"/>
                </a:solidFill>
                <a:latin typeface="Century Gothic" panose="020B0502020202020204" pitchFamily="34" charset="0"/>
                <a:cs typeface="Arial"/>
              </a:rPr>
              <a:t>Facilitation</a:t>
            </a:r>
            <a:endParaRPr sz="1362" b="1" dirty="0">
              <a:solidFill>
                <a:srgbClr val="002060"/>
              </a:solidFill>
              <a:latin typeface="Century Gothic" panose="020B0502020202020204" pitchFamily="34" charset="0"/>
              <a:cs typeface="Arial"/>
            </a:endParaRPr>
          </a:p>
        </p:txBody>
      </p:sp>
      <p:sp>
        <p:nvSpPr>
          <p:cNvPr id="39" name="object 28">
            <a:extLst>
              <a:ext uri="{FF2B5EF4-FFF2-40B4-BE49-F238E27FC236}">
                <a16:creationId xmlns:a16="http://schemas.microsoft.com/office/drawing/2014/main" id="{11B91704-D4EA-4235-BDD8-7D5A797B55C1}"/>
              </a:ext>
            </a:extLst>
          </p:cNvPr>
          <p:cNvSpPr txBox="1"/>
          <p:nvPr/>
        </p:nvSpPr>
        <p:spPr>
          <a:xfrm>
            <a:off x="7601677" y="5714467"/>
            <a:ext cx="1940553" cy="420382"/>
          </a:xfrm>
          <a:prstGeom prst="rect">
            <a:avLst/>
          </a:prstGeom>
        </p:spPr>
        <p:txBody>
          <a:bodyPr vert="horz" wrap="square" lIns="0" tIns="11122" rIns="0" bIns="0" rtlCol="0">
            <a:spAutoFit/>
          </a:bodyPr>
          <a:lstStyle/>
          <a:p>
            <a:pPr marL="12358" marR="22246">
              <a:lnSpc>
                <a:spcPct val="100600"/>
              </a:lnSpc>
              <a:spcBef>
                <a:spcPts val="87"/>
              </a:spcBef>
            </a:pPr>
            <a:r>
              <a:rPr sz="1362" b="1" spc="-78" dirty="0">
                <a:solidFill>
                  <a:srgbClr val="002060"/>
                </a:solidFill>
                <a:latin typeface="Century Gothic" panose="020B0502020202020204" pitchFamily="34" charset="0"/>
                <a:cs typeface="Arial"/>
              </a:rPr>
              <a:t>Investor </a:t>
            </a:r>
            <a:r>
              <a:rPr sz="1362" b="1" spc="-73" dirty="0">
                <a:solidFill>
                  <a:srgbClr val="002060"/>
                </a:solidFill>
                <a:latin typeface="Century Gothic" panose="020B0502020202020204" pitchFamily="34" charset="0"/>
                <a:cs typeface="Arial"/>
              </a:rPr>
              <a:t>Aftercare </a:t>
            </a:r>
            <a:r>
              <a:rPr sz="1362" b="1" spc="4" dirty="0">
                <a:solidFill>
                  <a:srgbClr val="002060"/>
                </a:solidFill>
                <a:latin typeface="Century Gothic" panose="020B0502020202020204" pitchFamily="34" charset="0"/>
                <a:cs typeface="Arial"/>
              </a:rPr>
              <a:t>&amp;</a:t>
            </a:r>
            <a:r>
              <a:rPr sz="1362" b="1" spc="-282" dirty="0">
                <a:solidFill>
                  <a:srgbClr val="002060"/>
                </a:solidFill>
                <a:latin typeface="Century Gothic" panose="020B0502020202020204" pitchFamily="34" charset="0"/>
                <a:cs typeface="Arial"/>
              </a:rPr>
              <a:t> </a:t>
            </a:r>
            <a:r>
              <a:rPr sz="1362" b="1" spc="-103" dirty="0">
                <a:solidFill>
                  <a:srgbClr val="002060"/>
                </a:solidFill>
                <a:latin typeface="Century Gothic" panose="020B0502020202020204" pitchFamily="34" charset="0"/>
                <a:cs typeface="Arial"/>
              </a:rPr>
              <a:t>Policy  </a:t>
            </a:r>
            <a:r>
              <a:rPr sz="1362" b="1" spc="-121" dirty="0">
                <a:solidFill>
                  <a:srgbClr val="002060"/>
                </a:solidFill>
                <a:latin typeface="Century Gothic" panose="020B0502020202020204" pitchFamily="34" charset="0"/>
                <a:cs typeface="Arial"/>
              </a:rPr>
              <a:t>Advocacy</a:t>
            </a:r>
            <a:endParaRPr lang="en-GB" sz="1362" dirty="0">
              <a:solidFill>
                <a:srgbClr val="002060"/>
              </a:solidFill>
              <a:latin typeface="Century Gothic" panose="020B0502020202020204" pitchFamily="34" charset="0"/>
              <a:cs typeface="Arial"/>
            </a:endParaRPr>
          </a:p>
        </p:txBody>
      </p:sp>
      <p:sp>
        <p:nvSpPr>
          <p:cNvPr id="40" name="TextBox 39">
            <a:extLst>
              <a:ext uri="{FF2B5EF4-FFF2-40B4-BE49-F238E27FC236}">
                <a16:creationId xmlns:a16="http://schemas.microsoft.com/office/drawing/2014/main" id="{C59A1358-0B7E-4FE1-B009-19B6B7D23A7E}"/>
              </a:ext>
            </a:extLst>
          </p:cNvPr>
          <p:cNvSpPr txBox="1"/>
          <p:nvPr/>
        </p:nvSpPr>
        <p:spPr>
          <a:xfrm>
            <a:off x="7571193" y="6103787"/>
            <a:ext cx="1586369" cy="990977"/>
          </a:xfrm>
          <a:prstGeom prst="rect">
            <a:avLst/>
          </a:prstGeom>
          <a:noFill/>
        </p:spPr>
        <p:txBody>
          <a:bodyPr wrap="square" rtlCol="0">
            <a:spAutoFit/>
          </a:bodyPr>
          <a:lstStyle/>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Virtual Meetings</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Online Meetings and Webinars for existing Investors</a:t>
            </a:r>
          </a:p>
          <a:p>
            <a:pPr marL="166839" indent="-166839">
              <a:buFont typeface="Courier New" panose="02070309020205020404" pitchFamily="49" charset="0"/>
              <a:buChar char="o"/>
            </a:pPr>
            <a:r>
              <a:rPr lang="en-GB" sz="1168" dirty="0">
                <a:solidFill>
                  <a:srgbClr val="003B4E"/>
                </a:solidFill>
                <a:latin typeface="Century Gothic" panose="020B0502020202020204" pitchFamily="34" charset="0"/>
                <a:cs typeface="Arial" pitchFamily="34" charset="0"/>
              </a:rPr>
              <a:t>Aftercare events</a:t>
            </a:r>
          </a:p>
        </p:txBody>
      </p:sp>
      <p:pic>
        <p:nvPicPr>
          <p:cNvPr id="2" name="Picture 1">
            <a:extLst>
              <a:ext uri="{FF2B5EF4-FFF2-40B4-BE49-F238E27FC236}">
                <a16:creationId xmlns:a16="http://schemas.microsoft.com/office/drawing/2014/main" id="{8603383E-97E4-4725-AF79-EF560EA1930A}"/>
              </a:ext>
            </a:extLst>
          </p:cNvPr>
          <p:cNvPicPr>
            <a:picLocks noChangeAspect="1"/>
          </p:cNvPicPr>
          <p:nvPr/>
        </p:nvPicPr>
        <p:blipFill>
          <a:blip r:embed="rId3"/>
          <a:stretch>
            <a:fillRect/>
          </a:stretch>
        </p:blipFill>
        <p:spPr>
          <a:xfrm>
            <a:off x="5905793" y="4832099"/>
            <a:ext cx="695467" cy="567835"/>
          </a:xfrm>
          <a:prstGeom prst="rect">
            <a:avLst/>
          </a:prstGeom>
        </p:spPr>
      </p:pic>
      <p:sp>
        <p:nvSpPr>
          <p:cNvPr id="3" name="Title 2">
            <a:extLst>
              <a:ext uri="{FF2B5EF4-FFF2-40B4-BE49-F238E27FC236}">
                <a16:creationId xmlns:a16="http://schemas.microsoft.com/office/drawing/2014/main" id="{83A2FC64-4022-4DA9-ABCA-E5D3A00E62AF}"/>
              </a:ext>
            </a:extLst>
          </p:cNvPr>
          <p:cNvSpPr>
            <a:spLocks noGrp="1"/>
          </p:cNvSpPr>
          <p:nvPr>
            <p:ph type="title"/>
          </p:nvPr>
        </p:nvSpPr>
        <p:spPr>
          <a:xfrm>
            <a:off x="402416" y="304026"/>
            <a:ext cx="8363061" cy="338554"/>
          </a:xfrm>
        </p:spPr>
        <p:txBody>
          <a:bodyPr/>
          <a:lstStyle/>
          <a:p>
            <a:r>
              <a:rPr lang="en-US" sz="2200" b="1" dirty="0">
                <a:solidFill>
                  <a:srgbClr val="002060"/>
                </a:solidFill>
                <a:latin typeface="Poppins" panose="00000500000000000000" pitchFamily="2" charset="0"/>
                <a:cs typeface="Poppins" panose="00000500000000000000" pitchFamily="2" charset="0"/>
              </a:rPr>
              <a:t>Digitalizing the IPA service cycle</a:t>
            </a:r>
          </a:p>
        </p:txBody>
      </p:sp>
      <p:sp>
        <p:nvSpPr>
          <p:cNvPr id="41" name="TextBox 40">
            <a:extLst>
              <a:ext uri="{FF2B5EF4-FFF2-40B4-BE49-F238E27FC236}">
                <a16:creationId xmlns:a16="http://schemas.microsoft.com/office/drawing/2014/main" id="{8FBE21C8-F447-472D-AACF-3E6C2BF418F1}"/>
              </a:ext>
            </a:extLst>
          </p:cNvPr>
          <p:cNvSpPr txBox="1"/>
          <p:nvPr/>
        </p:nvSpPr>
        <p:spPr>
          <a:xfrm>
            <a:off x="8751854" y="3443916"/>
            <a:ext cx="5041900" cy="228076"/>
          </a:xfrm>
          <a:prstGeom prst="rect">
            <a:avLst/>
          </a:prstGeom>
          <a:noFill/>
        </p:spPr>
        <p:txBody>
          <a:bodyPr wrap="square">
            <a:spAutoFit/>
          </a:bodyPr>
          <a:lstStyle/>
          <a:p>
            <a:r>
              <a:rPr lang="en-US" sz="882" b="1" dirty="0">
                <a:latin typeface="Ink Free" panose="03080402000500000000" pitchFamily="66" charset="0"/>
              </a:rPr>
              <a:t>© 2021 Douglas van den Berghe</a:t>
            </a:r>
          </a:p>
        </p:txBody>
      </p:sp>
      <p:sp>
        <p:nvSpPr>
          <p:cNvPr id="5" name="Date Placeholder 4">
            <a:extLst>
              <a:ext uri="{FF2B5EF4-FFF2-40B4-BE49-F238E27FC236}">
                <a16:creationId xmlns:a16="http://schemas.microsoft.com/office/drawing/2014/main" id="{A6AFC85A-6A2A-E8D2-CDC1-A619971565E6}"/>
              </a:ext>
            </a:extLst>
          </p:cNvPr>
          <p:cNvSpPr>
            <a:spLocks noGrp="1"/>
          </p:cNvSpPr>
          <p:nvPr>
            <p:ph type="dt" sz="half" idx="6"/>
          </p:nvPr>
        </p:nvSpPr>
        <p:spPr>
          <a:xfrm>
            <a:off x="7260539" y="7148126"/>
            <a:ext cx="1743761" cy="138499"/>
          </a:xfrm>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Tree>
    <p:extLst>
      <p:ext uri="{BB962C8B-B14F-4D97-AF65-F5344CB8AC3E}">
        <p14:creationId xmlns:p14="http://schemas.microsoft.com/office/powerpoint/2010/main" val="1203552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98CB6D4-D21D-F422-6261-1AD0BE20B79D}"/>
              </a:ext>
            </a:extLst>
          </p:cNvPr>
          <p:cNvSpPr>
            <a:spLocks noGrp="1"/>
          </p:cNvSpPr>
          <p:nvPr>
            <p:ph type="ftr" sz="quarter" idx="5"/>
          </p:nvPr>
        </p:nvSpPr>
        <p:spPr/>
        <p:txBody>
          <a:bodyPr/>
          <a:lstStyle/>
          <a:p>
            <a:pPr marL="12700">
              <a:lnSpc>
                <a:spcPct val="100000"/>
              </a:lnSpc>
              <a:spcBef>
                <a:spcPts val="45"/>
              </a:spcBef>
            </a:pPr>
            <a:r>
              <a:rPr lang="en-US"/>
              <a:t>/Berlin, </a:t>
            </a:r>
            <a:r>
              <a:rPr lang="en-US" spc="-10"/>
              <a:t>Germany</a:t>
            </a:r>
            <a:endParaRPr lang="en-US" spc="-10" dirty="0"/>
          </a:p>
        </p:txBody>
      </p:sp>
      <p:sp>
        <p:nvSpPr>
          <p:cNvPr id="5" name="Datumsplatzhalter 4">
            <a:extLst>
              <a:ext uri="{FF2B5EF4-FFF2-40B4-BE49-F238E27FC236}">
                <a16:creationId xmlns:a16="http://schemas.microsoft.com/office/drawing/2014/main" id="{DC29DADB-DDD3-7289-1742-1D43DDA23390}"/>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Foliennummernplatzhalter 5">
            <a:extLst>
              <a:ext uri="{FF2B5EF4-FFF2-40B4-BE49-F238E27FC236}">
                <a16:creationId xmlns:a16="http://schemas.microsoft.com/office/drawing/2014/main" id="{AF53CBD8-6661-D0D0-2A59-2AD971836EA4}"/>
              </a:ext>
            </a:extLst>
          </p:cNvPr>
          <p:cNvSpPr>
            <a:spLocks noGrp="1"/>
          </p:cNvSpPr>
          <p:nvPr>
            <p:ph type="sldNum" sz="quarter" idx="7"/>
          </p:nvPr>
        </p:nvSpPr>
        <p:spPr/>
        <p:txBody>
          <a:bodyPr/>
          <a:lstStyle/>
          <a:p>
            <a:fld id="{B6F15528-21DE-4FAA-801E-634DDDAF4B2B}" type="slidenum">
              <a:rPr lang="en-US" smtClean="0"/>
              <a:t>31</a:t>
            </a:fld>
            <a:endParaRPr lang="en-US"/>
          </a:p>
        </p:txBody>
      </p:sp>
      <p:grpSp>
        <p:nvGrpSpPr>
          <p:cNvPr id="11" name="Group 9">
            <a:extLst>
              <a:ext uri="{FF2B5EF4-FFF2-40B4-BE49-F238E27FC236}">
                <a16:creationId xmlns:a16="http://schemas.microsoft.com/office/drawing/2014/main" id="{4F40E77A-6103-533F-C48A-C7088FF94C61}"/>
              </a:ext>
            </a:extLst>
          </p:cNvPr>
          <p:cNvGrpSpPr/>
          <p:nvPr/>
        </p:nvGrpSpPr>
        <p:grpSpPr>
          <a:xfrm rot="10800000">
            <a:off x="8193918" y="1439492"/>
            <a:ext cx="709176" cy="1960933"/>
            <a:chOff x="19021815" y="4800600"/>
            <a:chExt cx="1616703" cy="4797700"/>
          </a:xfrm>
        </p:grpSpPr>
        <p:grpSp>
          <p:nvGrpSpPr>
            <p:cNvPr id="12" name="Group 8">
              <a:extLst>
                <a:ext uri="{FF2B5EF4-FFF2-40B4-BE49-F238E27FC236}">
                  <a16:creationId xmlns:a16="http://schemas.microsoft.com/office/drawing/2014/main" id="{D45789B4-DBFD-EB06-C968-B350DBFC3D8D}"/>
                </a:ext>
              </a:extLst>
            </p:cNvPr>
            <p:cNvGrpSpPr/>
            <p:nvPr/>
          </p:nvGrpSpPr>
          <p:grpSpPr>
            <a:xfrm>
              <a:off x="19021815" y="4800600"/>
              <a:ext cx="1616703" cy="1600200"/>
              <a:chOff x="3053268" y="4800600"/>
              <a:chExt cx="1616703" cy="1600200"/>
            </a:xfrm>
          </p:grpSpPr>
          <p:cxnSp>
            <p:nvCxnSpPr>
              <p:cNvPr id="16" name="Straight Connector 52">
                <a:extLst>
                  <a:ext uri="{FF2B5EF4-FFF2-40B4-BE49-F238E27FC236}">
                    <a16:creationId xmlns:a16="http://schemas.microsoft.com/office/drawing/2014/main" id="{BA0A76F7-686A-A311-38F9-AA5A7CED5FA0}"/>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55">
                <a:extLst>
                  <a:ext uri="{FF2B5EF4-FFF2-40B4-BE49-F238E27FC236}">
                    <a16:creationId xmlns:a16="http://schemas.microsoft.com/office/drawing/2014/main" id="{A37DDEAB-1898-B1ED-3127-057D3C68CA8C}"/>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60">
              <a:extLst>
                <a:ext uri="{FF2B5EF4-FFF2-40B4-BE49-F238E27FC236}">
                  <a16:creationId xmlns:a16="http://schemas.microsoft.com/office/drawing/2014/main" id="{5649F582-09AA-6579-E57F-0BD4DA5D06B2}"/>
                </a:ext>
              </a:extLst>
            </p:cNvPr>
            <p:cNvGrpSpPr/>
            <p:nvPr/>
          </p:nvGrpSpPr>
          <p:grpSpPr>
            <a:xfrm rot="16200000">
              <a:off x="19021815" y="7989849"/>
              <a:ext cx="1616703" cy="1600200"/>
              <a:chOff x="3053268" y="4800600"/>
              <a:chExt cx="1616703" cy="1600200"/>
            </a:xfrm>
          </p:grpSpPr>
          <p:cxnSp>
            <p:nvCxnSpPr>
              <p:cNvPr id="14" name="Straight Connector 61">
                <a:extLst>
                  <a:ext uri="{FF2B5EF4-FFF2-40B4-BE49-F238E27FC236}">
                    <a16:creationId xmlns:a16="http://schemas.microsoft.com/office/drawing/2014/main" id="{F78876FA-F00C-986F-1520-4E1BF3509261}"/>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62">
                <a:extLst>
                  <a:ext uri="{FF2B5EF4-FFF2-40B4-BE49-F238E27FC236}">
                    <a16:creationId xmlns:a16="http://schemas.microsoft.com/office/drawing/2014/main" id="{5FA74816-100A-A231-CEE8-0DBCD041FFD3}"/>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Group 66">
            <a:extLst>
              <a:ext uri="{FF2B5EF4-FFF2-40B4-BE49-F238E27FC236}">
                <a16:creationId xmlns:a16="http://schemas.microsoft.com/office/drawing/2014/main" id="{7E6C0590-E9C2-C88E-7FA2-8F6ABF4D5774}"/>
              </a:ext>
            </a:extLst>
          </p:cNvPr>
          <p:cNvGrpSpPr/>
          <p:nvPr/>
        </p:nvGrpSpPr>
        <p:grpSpPr>
          <a:xfrm rot="16200000">
            <a:off x="1569927" y="2611544"/>
            <a:ext cx="709176" cy="701937"/>
            <a:chOff x="3053268" y="4800600"/>
            <a:chExt cx="1616703" cy="1600200"/>
          </a:xfrm>
        </p:grpSpPr>
        <p:cxnSp>
          <p:nvCxnSpPr>
            <p:cNvPr id="19" name="Straight Connector 67">
              <a:extLst>
                <a:ext uri="{FF2B5EF4-FFF2-40B4-BE49-F238E27FC236}">
                  <a16:creationId xmlns:a16="http://schemas.microsoft.com/office/drawing/2014/main" id="{EF90A078-06BF-3D5E-87FF-42D14362EF74}"/>
                </a:ext>
              </a:extLst>
            </p:cNvPr>
            <p:cNvCxnSpPr/>
            <p:nvPr/>
          </p:nvCxnSpPr>
          <p:spPr>
            <a:xfrm flipV="1">
              <a:off x="3053268" y="4800600"/>
              <a:ext cx="1616703" cy="1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68">
              <a:extLst>
                <a:ext uri="{FF2B5EF4-FFF2-40B4-BE49-F238E27FC236}">
                  <a16:creationId xmlns:a16="http://schemas.microsoft.com/office/drawing/2014/main" id="{4CBDABBF-27F2-614E-C362-EF3130C9D0F2}"/>
                </a:ext>
              </a:extLst>
            </p:cNvPr>
            <p:cNvCxnSpPr/>
            <p:nvPr/>
          </p:nvCxnSpPr>
          <p:spPr>
            <a:xfrm flipV="1">
              <a:off x="3053268" y="4800601"/>
              <a:ext cx="0" cy="16001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19">
            <a:extLst>
              <a:ext uri="{FF2B5EF4-FFF2-40B4-BE49-F238E27FC236}">
                <a16:creationId xmlns:a16="http://schemas.microsoft.com/office/drawing/2014/main" id="{7567A19F-BBE8-DC76-0C0D-7A5D9B41C15D}"/>
              </a:ext>
            </a:extLst>
          </p:cNvPr>
          <p:cNvSpPr txBox="1"/>
          <p:nvPr/>
        </p:nvSpPr>
        <p:spPr>
          <a:xfrm>
            <a:off x="1450322" y="1647825"/>
            <a:ext cx="7325378" cy="707886"/>
          </a:xfrm>
          <a:prstGeom prst="rect">
            <a:avLst/>
          </a:prstGeom>
          <a:noFill/>
        </p:spPr>
        <p:txBody>
          <a:bodyPr wrap="square" rtlCol="0">
            <a:spAutoFit/>
          </a:bodyPr>
          <a:lstStyle/>
          <a:p>
            <a:pPr algn="ctr" defTabSz="802134" rtl="0"/>
            <a:r>
              <a:rPr lang="en-US" sz="2000" kern="1200" dirty="0">
                <a:solidFill>
                  <a:srgbClr val="002060"/>
                </a:solidFill>
                <a:latin typeface="Arial" panose="020B0604020202020204" pitchFamily="34" charset="0"/>
                <a:ea typeface="Poppins" charset="0"/>
                <a:cs typeface="Arial" panose="020B0604020202020204" pitchFamily="34" charset="0"/>
              </a:rPr>
              <a:t>Thank you valued COMESA RIA member state participants, we appreciate your precious time!</a:t>
            </a:r>
          </a:p>
        </p:txBody>
      </p:sp>
      <p:sp>
        <p:nvSpPr>
          <p:cNvPr id="22" name="TextBox 22">
            <a:extLst>
              <a:ext uri="{FF2B5EF4-FFF2-40B4-BE49-F238E27FC236}">
                <a16:creationId xmlns:a16="http://schemas.microsoft.com/office/drawing/2014/main" id="{794CBBB5-11A9-1642-AF77-0ED32995E377}"/>
              </a:ext>
            </a:extLst>
          </p:cNvPr>
          <p:cNvSpPr txBox="1"/>
          <p:nvPr/>
        </p:nvSpPr>
        <p:spPr>
          <a:xfrm>
            <a:off x="1704987" y="5457825"/>
            <a:ext cx="2861681" cy="692497"/>
          </a:xfrm>
          <a:prstGeom prst="rect">
            <a:avLst/>
          </a:prstGeom>
          <a:noFill/>
        </p:spPr>
        <p:txBody>
          <a:bodyPr wrap="none" rtlCol="0">
            <a:spAutoFit/>
          </a:bodyPr>
          <a:lstStyle/>
          <a:p>
            <a:r>
              <a:rPr lang="en-GB" sz="1300" dirty="0">
                <a:solidFill>
                  <a:srgbClr val="002060"/>
                </a:solidFill>
                <a:latin typeface="Poppins" pitchFamily="2" charset="77"/>
                <a:cs typeface="Poppins" pitchFamily="2" charset="77"/>
              </a:rPr>
              <a:t>Omar Eleish </a:t>
            </a:r>
          </a:p>
          <a:p>
            <a:r>
              <a:rPr lang="en-GB" sz="1300" dirty="0">
                <a:solidFill>
                  <a:srgbClr val="002060"/>
                </a:solidFill>
                <a:latin typeface="Poppins" pitchFamily="2" charset="77"/>
                <a:cs typeface="Poppins" pitchFamily="2" charset="77"/>
              </a:rPr>
              <a:t>Email: </a:t>
            </a:r>
            <a:r>
              <a:rPr lang="en-GB" sz="1300" dirty="0">
                <a:solidFill>
                  <a:srgbClr val="002060"/>
                </a:solidFill>
                <a:latin typeface="Poppins" pitchFamily="2" charset="77"/>
                <a:cs typeface="Poppins" pitchFamily="2" charset="77"/>
                <a:hlinkClick r:id="rId2">
                  <a:extLst>
                    <a:ext uri="{A12FA001-AC4F-418D-AE19-62706E023703}">
                      <ahyp:hlinkClr xmlns:ahyp="http://schemas.microsoft.com/office/drawing/2018/hyperlinkcolor" val="tx"/>
                    </a:ext>
                  </a:extLst>
                </a:hlinkClick>
              </a:rPr>
              <a:t>eleish@itiinvestment.com</a:t>
            </a:r>
            <a:endParaRPr lang="en-GB" sz="1300" dirty="0">
              <a:solidFill>
                <a:srgbClr val="002060"/>
              </a:solidFill>
              <a:latin typeface="Poppins" pitchFamily="2" charset="77"/>
              <a:cs typeface="Poppins" pitchFamily="2" charset="77"/>
            </a:endParaRPr>
          </a:p>
          <a:p>
            <a:r>
              <a:rPr lang="en-GB" sz="1300" dirty="0">
                <a:solidFill>
                  <a:srgbClr val="002060"/>
                </a:solidFill>
                <a:latin typeface="Poppins" pitchFamily="2" charset="77"/>
                <a:cs typeface="Poppins" pitchFamily="2" charset="77"/>
              </a:rPr>
              <a:t>Phone: +49 176 24630538</a:t>
            </a:r>
            <a:r>
              <a:rPr lang="en-GB" sz="1200" dirty="0">
                <a:solidFill>
                  <a:srgbClr val="002060"/>
                </a:solidFill>
                <a:latin typeface="Poppins" pitchFamily="2" charset="77"/>
                <a:cs typeface="Poppins" pitchFamily="2" charset="77"/>
              </a:rPr>
              <a:t> </a:t>
            </a:r>
          </a:p>
        </p:txBody>
      </p:sp>
      <p:pic>
        <p:nvPicPr>
          <p:cNvPr id="23" name="Picture 27">
            <a:extLst>
              <a:ext uri="{FF2B5EF4-FFF2-40B4-BE49-F238E27FC236}">
                <a16:creationId xmlns:a16="http://schemas.microsoft.com/office/drawing/2014/main" id="{32A72AB9-919A-5F15-92E2-D8EB74CD286B}"/>
              </a:ext>
            </a:extLst>
          </p:cNvPr>
          <p:cNvPicPr>
            <a:picLocks noChangeAspect="1"/>
          </p:cNvPicPr>
          <p:nvPr/>
        </p:nvPicPr>
        <p:blipFill>
          <a:blip r:embed="rId3" cstate="print">
            <a:extLst>
              <a:ext uri="{28A0092B-C50C-407E-A947-70E740481C1C}">
                <a14:useLocalDpi xmlns:a14="http://schemas.microsoft.com/office/drawing/2010/main" val="0"/>
              </a:ext>
            </a:extLst>
          </a:blip>
          <a:srcRect t="11341" b="11341"/>
          <a:stretch/>
        </p:blipFill>
        <p:spPr>
          <a:xfrm>
            <a:off x="766491" y="5229225"/>
            <a:ext cx="922609" cy="917153"/>
          </a:xfrm>
          <a:prstGeom prst="ellipse">
            <a:avLst/>
          </a:prstGeom>
        </p:spPr>
      </p:pic>
      <p:sp>
        <p:nvSpPr>
          <p:cNvPr id="30" name="TextBox 19">
            <a:extLst>
              <a:ext uri="{FF2B5EF4-FFF2-40B4-BE49-F238E27FC236}">
                <a16:creationId xmlns:a16="http://schemas.microsoft.com/office/drawing/2014/main" id="{7D170A9E-B10A-C121-BEFD-37CC53F5964A}"/>
              </a:ext>
            </a:extLst>
          </p:cNvPr>
          <p:cNvSpPr txBox="1"/>
          <p:nvPr/>
        </p:nvSpPr>
        <p:spPr>
          <a:xfrm>
            <a:off x="1374122" y="2596261"/>
            <a:ext cx="7325378" cy="830997"/>
          </a:xfrm>
          <a:prstGeom prst="rect">
            <a:avLst/>
          </a:prstGeom>
          <a:noFill/>
        </p:spPr>
        <p:txBody>
          <a:bodyPr wrap="square" rtlCol="0">
            <a:spAutoFit/>
          </a:bodyPr>
          <a:lstStyle/>
          <a:p>
            <a:pPr algn="ctr" defTabSz="802134" rtl="0"/>
            <a:r>
              <a:rPr lang="en-US" sz="1600" kern="1200" dirty="0">
                <a:solidFill>
                  <a:srgbClr val="002060"/>
                </a:solidFill>
                <a:latin typeface="Arial" panose="020B0604020202020204" pitchFamily="34" charset="0"/>
                <a:ea typeface="Poppins" charset="0"/>
                <a:cs typeface="Arial" panose="020B0604020202020204" pitchFamily="34" charset="0"/>
              </a:rPr>
              <a:t>Your team, </a:t>
            </a:r>
          </a:p>
          <a:p>
            <a:pPr algn="ctr" defTabSz="802134" rtl="0"/>
            <a:r>
              <a:rPr lang="en-US" sz="1600" kern="1200" dirty="0">
                <a:solidFill>
                  <a:srgbClr val="002060"/>
                </a:solidFill>
                <a:latin typeface="Arial" panose="020B0604020202020204" pitchFamily="34" charset="0"/>
                <a:ea typeface="Poppins" charset="0"/>
                <a:cs typeface="Arial" panose="020B0604020202020204" pitchFamily="34" charset="0"/>
              </a:rPr>
              <a:t>ITI Integrating Economies GmbH</a:t>
            </a:r>
          </a:p>
          <a:p>
            <a:pPr algn="ctr" defTabSz="802134" rtl="0"/>
            <a:endParaRPr lang="en-US" sz="1600" b="1" kern="1200" dirty="0">
              <a:solidFill>
                <a:srgbClr val="002060"/>
              </a:solidFill>
              <a:latin typeface="Arial" panose="020B0604020202020204" pitchFamily="34" charset="0"/>
              <a:ea typeface="Poppins" charset="0"/>
              <a:cs typeface="Arial" panose="020B0604020202020204" pitchFamily="34" charset="0"/>
            </a:endParaRPr>
          </a:p>
        </p:txBody>
      </p:sp>
      <p:sp>
        <p:nvSpPr>
          <p:cNvPr id="35" name="TextBox 19">
            <a:extLst>
              <a:ext uri="{FF2B5EF4-FFF2-40B4-BE49-F238E27FC236}">
                <a16:creationId xmlns:a16="http://schemas.microsoft.com/office/drawing/2014/main" id="{E7C6CDD2-A43B-25F9-25B1-377B3AD2F6A7}"/>
              </a:ext>
            </a:extLst>
          </p:cNvPr>
          <p:cNvSpPr txBox="1"/>
          <p:nvPr/>
        </p:nvSpPr>
        <p:spPr>
          <a:xfrm>
            <a:off x="2188876" y="3324225"/>
            <a:ext cx="5824824" cy="1169551"/>
          </a:xfrm>
          <a:prstGeom prst="rect">
            <a:avLst/>
          </a:prstGeom>
          <a:noFill/>
        </p:spPr>
        <p:txBody>
          <a:bodyPr wrap="square" rtlCol="0">
            <a:spAutoFit/>
          </a:bodyPr>
          <a:lstStyle/>
          <a:p>
            <a:pPr algn="ctr" defTabSz="802134" rtl="0"/>
            <a:r>
              <a:rPr lang="en-US" sz="1400" kern="1200" dirty="0">
                <a:solidFill>
                  <a:srgbClr val="002060"/>
                </a:solidFill>
                <a:latin typeface="Arial" panose="020B0604020202020204" pitchFamily="34" charset="0"/>
                <a:ea typeface="Poppins" charset="0"/>
                <a:cs typeface="Arial" panose="020B0604020202020204" pitchFamily="34" charset="0"/>
              </a:rPr>
              <a:t>Find us: </a:t>
            </a:r>
            <a:r>
              <a:rPr lang="en-US" sz="1400" kern="1200" dirty="0" err="1">
                <a:solidFill>
                  <a:srgbClr val="002060"/>
                </a:solidFill>
                <a:latin typeface="Arial" panose="020B0604020202020204" pitchFamily="34" charset="0"/>
                <a:ea typeface="Poppins" charset="0"/>
                <a:cs typeface="Arial" panose="020B0604020202020204" pitchFamily="34" charset="0"/>
              </a:rPr>
              <a:t>Soldiner</a:t>
            </a:r>
            <a:r>
              <a:rPr lang="en-US" sz="1400" kern="1200" dirty="0">
                <a:solidFill>
                  <a:srgbClr val="002060"/>
                </a:solidFill>
                <a:latin typeface="Arial" panose="020B0604020202020204" pitchFamily="34" charset="0"/>
                <a:ea typeface="Poppins" charset="0"/>
                <a:cs typeface="Arial" panose="020B0604020202020204" pitchFamily="34" charset="0"/>
              </a:rPr>
              <a:t> Strasse 19 13359 Berlin Germany</a:t>
            </a:r>
          </a:p>
          <a:p>
            <a:pPr algn="ctr" defTabSz="802134" rtl="0"/>
            <a:endParaRPr lang="en-US" sz="1400" b="1" kern="1200" dirty="0">
              <a:solidFill>
                <a:srgbClr val="002060"/>
              </a:solidFill>
              <a:latin typeface="Arial" panose="020B0604020202020204" pitchFamily="34" charset="0"/>
              <a:ea typeface="Poppins" charset="0"/>
              <a:cs typeface="Arial" panose="020B0604020202020204" pitchFamily="34" charset="0"/>
            </a:endParaRPr>
          </a:p>
          <a:p>
            <a:pPr algn="ctr" defTabSz="802134" rtl="0"/>
            <a:r>
              <a:rPr lang="en-US" sz="1400" kern="1200" dirty="0">
                <a:solidFill>
                  <a:srgbClr val="002060"/>
                </a:solidFill>
                <a:latin typeface="Arial" panose="020B0604020202020204" pitchFamily="34" charset="0"/>
                <a:ea typeface="Poppins" charset="0"/>
                <a:cs typeface="Arial" panose="020B0604020202020204" pitchFamily="34" charset="0"/>
                <a:hlinkClick r:id="rId4">
                  <a:extLst>
                    <a:ext uri="{A12FA001-AC4F-418D-AE19-62706E023703}">
                      <ahyp:hlinkClr xmlns:ahyp="http://schemas.microsoft.com/office/drawing/2018/hyperlinkcolor" val="tx"/>
                    </a:ext>
                  </a:extLst>
                </a:hlinkClick>
              </a:rPr>
              <a:t>Visit our website: </a:t>
            </a:r>
            <a:r>
              <a:rPr lang="en-US" sz="1400" kern="1200" dirty="0">
                <a:solidFill>
                  <a:srgbClr val="002060"/>
                </a:solidFill>
                <a:latin typeface="Arial" panose="020B0604020202020204" pitchFamily="34" charset="0"/>
                <a:ea typeface="Poppins" charset="0"/>
                <a:cs typeface="Arial" panose="020B0604020202020204" pitchFamily="34" charset="0"/>
                <a:hlinkClick r:id="rId4">
                  <a:extLst>
                    <a:ext uri="{A12FA001-AC4F-418D-AE19-62706E023703}">
                      <ahyp:hlinkClr xmlns:ahyp="http://schemas.microsoft.com/office/drawing/2018/hyperlinkcolor" val="tx"/>
                    </a:ext>
                  </a:extLst>
                </a:hlinkClick>
              </a:rPr>
              <a:t>www.itiinvestment.com</a:t>
            </a:r>
            <a:endParaRPr lang="en-US" sz="1400" kern="1200" dirty="0">
              <a:solidFill>
                <a:srgbClr val="002060"/>
              </a:solidFill>
              <a:latin typeface="Arial" panose="020B0604020202020204" pitchFamily="34" charset="0"/>
              <a:ea typeface="Poppins" charset="0"/>
              <a:cs typeface="Arial" panose="020B0604020202020204" pitchFamily="34" charset="0"/>
            </a:endParaRPr>
          </a:p>
          <a:p>
            <a:pPr algn="ctr" defTabSz="802134" rtl="0"/>
            <a:endParaRPr lang="en-US" sz="1400" kern="1200" dirty="0">
              <a:solidFill>
                <a:srgbClr val="002060"/>
              </a:solidFill>
              <a:latin typeface="Arial" panose="020B0604020202020204" pitchFamily="34" charset="0"/>
              <a:ea typeface="Poppins" charset="0"/>
              <a:cs typeface="Arial" panose="020B0604020202020204" pitchFamily="34" charset="0"/>
            </a:endParaRPr>
          </a:p>
          <a:p>
            <a:pPr algn="ctr" defTabSz="802134" rtl="0"/>
            <a:r>
              <a:rPr lang="en-US" sz="1400" kern="1200" dirty="0">
                <a:solidFill>
                  <a:srgbClr val="002060"/>
                </a:solidFill>
                <a:latin typeface="Arial" panose="020B0604020202020204" pitchFamily="34" charset="0"/>
                <a:ea typeface="Poppins" charset="0"/>
                <a:cs typeface="Arial" panose="020B0604020202020204" pitchFamily="34" charset="0"/>
              </a:rPr>
              <a:t>Drop us an email: </a:t>
            </a:r>
            <a:r>
              <a:rPr lang="en-US" sz="1400" kern="1200" dirty="0">
                <a:solidFill>
                  <a:srgbClr val="002060"/>
                </a:solidFill>
                <a:latin typeface="Arial" panose="020B0604020202020204" pitchFamily="34" charset="0"/>
                <a:ea typeface="Poppins" charset="0"/>
                <a:cs typeface="Arial" panose="020B0604020202020204" pitchFamily="34" charset="0"/>
                <a:hlinkClick r:id="rId5">
                  <a:extLst>
                    <a:ext uri="{A12FA001-AC4F-418D-AE19-62706E023703}">
                      <ahyp:hlinkClr xmlns:ahyp="http://schemas.microsoft.com/office/drawing/2018/hyperlinkcolor" val="tx"/>
                    </a:ext>
                  </a:extLst>
                </a:hlinkClick>
              </a:rPr>
              <a:t>Info@itiinvestment.com</a:t>
            </a:r>
            <a:endParaRPr lang="en-US" sz="1400" kern="1200" dirty="0">
              <a:solidFill>
                <a:srgbClr val="002060"/>
              </a:solidFill>
              <a:latin typeface="Arial" panose="020B0604020202020204" pitchFamily="34" charset="0"/>
              <a:ea typeface="Poppins" charset="0"/>
              <a:cs typeface="Arial" panose="020B0604020202020204" pitchFamily="34" charset="0"/>
            </a:endParaRPr>
          </a:p>
        </p:txBody>
      </p:sp>
    </p:spTree>
    <p:extLst>
      <p:ext uri="{BB962C8B-B14F-4D97-AF65-F5344CB8AC3E}">
        <p14:creationId xmlns:p14="http://schemas.microsoft.com/office/powerpoint/2010/main" val="190663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6D6AEB-BE1A-6610-453A-0CAF81BC1C0B}"/>
              </a:ext>
            </a:extLst>
          </p:cNvPr>
          <p:cNvSpPr>
            <a:spLocks noGrp="1"/>
          </p:cNvSpPr>
          <p:nvPr>
            <p:ph type="ftr" sz="quarter" idx="5"/>
          </p:nvPr>
        </p:nvSpPr>
        <p:spPr>
          <a:xfrm>
            <a:off x="622300" y="7137111"/>
            <a:ext cx="981075" cy="149514"/>
          </a:xfrm>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1CE9E329-65FF-9EE5-2C0D-79420FCE980D}"/>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E389B468-C45F-92C5-C10E-ABF222EF5DDF}"/>
              </a:ext>
            </a:extLst>
          </p:cNvPr>
          <p:cNvSpPr>
            <a:spLocks noGrp="1"/>
          </p:cNvSpPr>
          <p:nvPr>
            <p:ph type="sldNum" sz="quarter" idx="7"/>
          </p:nvPr>
        </p:nvSpPr>
        <p:spPr/>
        <p:txBody>
          <a:bodyPr/>
          <a:lstStyle/>
          <a:p>
            <a:fld id="{B6F15528-21DE-4FAA-801E-634DDDAF4B2B}" type="slidenum">
              <a:rPr lang="de-DE" smtClean="0"/>
              <a:t>4</a:t>
            </a:fld>
            <a:endParaRPr lang="de-DE"/>
          </a:p>
        </p:txBody>
      </p:sp>
      <p:pic>
        <p:nvPicPr>
          <p:cNvPr id="7" name="Picture 6" descr="A graph of different colored lines&#10;&#10;Description automatically generated">
            <a:extLst>
              <a:ext uri="{FF2B5EF4-FFF2-40B4-BE49-F238E27FC236}">
                <a16:creationId xmlns:a16="http://schemas.microsoft.com/office/drawing/2014/main" id="{A99377FD-6C27-F64D-9138-55B55B49A5E2}"/>
              </a:ext>
            </a:extLst>
          </p:cNvPr>
          <p:cNvPicPr>
            <a:picLocks noChangeAspect="1"/>
          </p:cNvPicPr>
          <p:nvPr/>
        </p:nvPicPr>
        <p:blipFill>
          <a:blip r:embed="rId3"/>
          <a:stretch>
            <a:fillRect/>
          </a:stretch>
        </p:blipFill>
        <p:spPr>
          <a:xfrm>
            <a:off x="1612900" y="2486025"/>
            <a:ext cx="7620000" cy="4223058"/>
          </a:xfrm>
          <a:prstGeom prst="rect">
            <a:avLst/>
          </a:prstGeom>
        </p:spPr>
      </p:pic>
      <p:sp>
        <p:nvSpPr>
          <p:cNvPr id="9" name="Text Placeholder 8">
            <a:extLst>
              <a:ext uri="{FF2B5EF4-FFF2-40B4-BE49-F238E27FC236}">
                <a16:creationId xmlns:a16="http://schemas.microsoft.com/office/drawing/2014/main" id="{3CC74ABC-AFCC-FB42-95DA-013E4726E3FF}"/>
              </a:ext>
            </a:extLst>
          </p:cNvPr>
          <p:cNvSpPr>
            <a:spLocks noGrp="1"/>
          </p:cNvSpPr>
          <p:nvPr>
            <p:ph type="body" idx="1"/>
          </p:nvPr>
        </p:nvSpPr>
        <p:spPr>
          <a:xfrm>
            <a:off x="444500" y="1697037"/>
            <a:ext cx="9777730" cy="646331"/>
          </a:xfrm>
        </p:spPr>
        <p:txBody>
          <a:bodyPr/>
          <a:lstStyle/>
          <a:p>
            <a:pPr algn="ctr"/>
            <a:r>
              <a:rPr lang="en-GB" sz="1400" dirty="0">
                <a:solidFill>
                  <a:schemeClr val="accent4">
                    <a:lumMod val="50000"/>
                  </a:schemeClr>
                </a:solidFill>
              </a:rPr>
              <a:t>Sub-Saharan Africa, the Middle East and Central Africa have recovered from the shock of the COVID-19 pandemic and its growth figures are ahead of Latin America and the Caribbean, Emerging and Developing Europe and the European Union. </a:t>
            </a:r>
          </a:p>
        </p:txBody>
      </p:sp>
      <p:sp>
        <p:nvSpPr>
          <p:cNvPr id="10" name="Title 9">
            <a:extLst>
              <a:ext uri="{FF2B5EF4-FFF2-40B4-BE49-F238E27FC236}">
                <a16:creationId xmlns:a16="http://schemas.microsoft.com/office/drawing/2014/main" id="{9375229D-C7DF-F581-F89A-6BBF9A45C949}"/>
              </a:ext>
            </a:extLst>
          </p:cNvPr>
          <p:cNvSpPr>
            <a:spLocks noGrp="1"/>
          </p:cNvSpPr>
          <p:nvPr>
            <p:ph type="title"/>
          </p:nvPr>
        </p:nvSpPr>
        <p:spPr>
          <a:xfrm>
            <a:off x="438150" y="962025"/>
            <a:ext cx="7653338" cy="338554"/>
          </a:xfrm>
        </p:spPr>
        <p:txBody>
          <a:bodyPr/>
          <a:lstStyle/>
          <a:p>
            <a:r>
              <a:rPr kumimoji="0" lang="en-US" sz="22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Moving beyond COVID</a:t>
            </a:r>
            <a:r>
              <a:rPr lang="en-US" sz="2200" b="1" dirty="0">
                <a:solidFill>
                  <a:srgbClr val="013A4D"/>
                </a:solidFill>
                <a:latin typeface="Poppins" panose="00000500000000000000" pitchFamily="2" charset="0"/>
                <a:ea typeface="League Spartan" charset="0"/>
                <a:cs typeface="Poppins" panose="00000500000000000000" pitchFamily="2" charset="0"/>
              </a:rPr>
              <a:t>-19: Africa on spotlight</a:t>
            </a:r>
            <a:endParaRPr lang="de-DE" sz="2200" dirty="0"/>
          </a:p>
        </p:txBody>
      </p:sp>
    </p:spTree>
    <p:extLst>
      <p:ext uri="{BB962C8B-B14F-4D97-AF65-F5344CB8AC3E}">
        <p14:creationId xmlns:p14="http://schemas.microsoft.com/office/powerpoint/2010/main" val="287016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936974-40FB-F23C-7E55-609B386F732E}"/>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28343A9B-0036-AE63-2040-0C8A8B8B9E6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AE235766-11D1-70FC-5249-850FABA5C505}"/>
              </a:ext>
            </a:extLst>
          </p:cNvPr>
          <p:cNvSpPr>
            <a:spLocks noGrp="1"/>
          </p:cNvSpPr>
          <p:nvPr>
            <p:ph type="sldNum" sz="quarter" idx="7"/>
          </p:nvPr>
        </p:nvSpPr>
        <p:spPr/>
        <p:txBody>
          <a:bodyPr/>
          <a:lstStyle/>
          <a:p>
            <a:fld id="{B6F15528-21DE-4FAA-801E-634DDDAF4B2B}" type="slidenum">
              <a:rPr lang="de-DE" smtClean="0"/>
              <a:t>5</a:t>
            </a:fld>
            <a:endParaRPr lang="de-DE"/>
          </a:p>
        </p:txBody>
      </p:sp>
      <p:sp>
        <p:nvSpPr>
          <p:cNvPr id="7" name="Text Placeholder 2">
            <a:extLst>
              <a:ext uri="{FF2B5EF4-FFF2-40B4-BE49-F238E27FC236}">
                <a16:creationId xmlns:a16="http://schemas.microsoft.com/office/drawing/2014/main" id="{89D5988F-B7F1-C14C-BC2C-D3A395587FD7}"/>
              </a:ext>
            </a:extLst>
          </p:cNvPr>
          <p:cNvSpPr>
            <a:spLocks noGrp="1"/>
          </p:cNvSpPr>
          <p:nvPr>
            <p:ph type="body" idx="1"/>
          </p:nvPr>
        </p:nvSpPr>
        <p:spPr>
          <a:xfrm>
            <a:off x="457835" y="1610929"/>
            <a:ext cx="9777730" cy="1938992"/>
          </a:xfrm>
        </p:spPr>
        <p:txBody>
          <a:bodyPr/>
          <a:lstStyle/>
          <a:p>
            <a:pPr algn="l"/>
            <a:r>
              <a:rPr lang="de-DE" sz="1400" dirty="0">
                <a:solidFill>
                  <a:schemeClr val="accent4">
                    <a:lumMod val="50000"/>
                  </a:schemeClr>
                </a:solidFill>
                <a:latin typeface="Poppins" pitchFamily="2" charset="77"/>
                <a:cs typeface="Poppins" pitchFamily="2" charset="77"/>
              </a:rPr>
              <a:t>The </a:t>
            </a:r>
            <a:r>
              <a:rPr lang="de-DE" sz="1400" dirty="0" err="1">
                <a:solidFill>
                  <a:schemeClr val="accent4">
                    <a:lumMod val="50000"/>
                  </a:schemeClr>
                </a:solidFill>
                <a:latin typeface="Poppins" pitchFamily="2" charset="77"/>
                <a:cs typeface="Poppins" pitchFamily="2" charset="77"/>
              </a:rPr>
              <a:t>value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of</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greenfield</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projects</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announced</a:t>
            </a:r>
            <a:r>
              <a:rPr lang="de-DE" sz="1400" dirty="0">
                <a:solidFill>
                  <a:schemeClr val="accent4">
                    <a:lumMod val="50000"/>
                  </a:schemeClr>
                </a:solidFill>
                <a:latin typeface="Poppins" pitchFamily="2" charset="77"/>
                <a:cs typeface="Poppins" pitchFamily="2" charset="77"/>
              </a:rPr>
              <a:t> in </a:t>
            </a:r>
            <a:r>
              <a:rPr lang="de-DE" sz="1400" dirty="0" err="1">
                <a:solidFill>
                  <a:schemeClr val="accent4">
                    <a:lumMod val="50000"/>
                  </a:schemeClr>
                </a:solidFill>
                <a:latin typeface="Poppins" pitchFamily="2" charset="77"/>
                <a:cs typeface="Poppins" pitchFamily="2" charset="77"/>
              </a:rPr>
              <a:t>Africa</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almost</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quadrupled</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to</a:t>
            </a:r>
            <a:r>
              <a:rPr lang="de-DE" sz="1400" dirty="0">
                <a:solidFill>
                  <a:schemeClr val="accent4">
                    <a:lumMod val="50000"/>
                  </a:schemeClr>
                </a:solidFill>
                <a:latin typeface="Poppins" pitchFamily="2" charset="77"/>
                <a:cs typeface="Poppins" pitchFamily="2" charset="77"/>
              </a:rPr>
              <a:t> a </a:t>
            </a:r>
            <a:r>
              <a:rPr lang="de-DE" sz="1400" dirty="0" err="1">
                <a:solidFill>
                  <a:schemeClr val="accent4">
                    <a:lumMod val="50000"/>
                  </a:schemeClr>
                </a:solidFill>
                <a:latin typeface="Poppins" pitchFamily="2" charset="77"/>
                <a:cs typeface="Poppins" pitchFamily="2" charset="77"/>
              </a:rPr>
              <a:t>record</a:t>
            </a:r>
            <a:r>
              <a:rPr lang="de-DE" sz="1400" dirty="0">
                <a:solidFill>
                  <a:schemeClr val="accent4">
                    <a:lumMod val="50000"/>
                  </a:schemeClr>
                </a:solidFill>
                <a:latin typeface="Poppins" pitchFamily="2" charset="77"/>
                <a:cs typeface="Poppins" pitchFamily="2" charset="77"/>
              </a:rPr>
              <a:t> $195 </a:t>
            </a:r>
            <a:r>
              <a:rPr lang="de-DE" sz="1400" dirty="0" err="1">
                <a:solidFill>
                  <a:schemeClr val="accent4">
                    <a:lumMod val="50000"/>
                  </a:schemeClr>
                </a:solidFill>
                <a:latin typeface="Poppins" pitchFamily="2" charset="77"/>
                <a:cs typeface="Poppins" pitchFamily="2" charset="77"/>
              </a:rPr>
              <a:t>billion</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from</a:t>
            </a:r>
            <a:r>
              <a:rPr lang="de-DE" sz="1400" dirty="0">
                <a:solidFill>
                  <a:schemeClr val="accent4">
                    <a:lumMod val="50000"/>
                  </a:schemeClr>
                </a:solidFill>
                <a:latin typeface="Poppins" pitchFamily="2" charset="77"/>
                <a:cs typeface="Poppins" pitchFamily="2" charset="77"/>
              </a:rPr>
              <a:t> $52 </a:t>
            </a:r>
            <a:r>
              <a:rPr lang="de-DE" sz="1400" dirty="0" err="1">
                <a:solidFill>
                  <a:schemeClr val="accent4">
                    <a:lumMod val="50000"/>
                  </a:schemeClr>
                </a:solidFill>
                <a:latin typeface="Poppins" pitchFamily="2" charset="77"/>
                <a:cs typeface="Poppins" pitchFamily="2" charset="77"/>
              </a:rPr>
              <a:t>billion</a:t>
            </a:r>
            <a:r>
              <a:rPr lang="de-DE" sz="1400" dirty="0">
                <a:solidFill>
                  <a:schemeClr val="accent4">
                    <a:lumMod val="50000"/>
                  </a:schemeClr>
                </a:solidFill>
                <a:latin typeface="Poppins" pitchFamily="2" charset="77"/>
                <a:cs typeface="Poppins" pitchFamily="2" charset="77"/>
              </a:rPr>
              <a:t> in 2021). The </a:t>
            </a:r>
            <a:r>
              <a:rPr lang="de-DE" sz="1400" dirty="0" err="1">
                <a:solidFill>
                  <a:schemeClr val="accent4">
                    <a:lumMod val="50000"/>
                  </a:schemeClr>
                </a:solidFill>
                <a:latin typeface="Poppins" pitchFamily="2" charset="77"/>
                <a:cs typeface="Poppins" pitchFamily="2" charset="77"/>
              </a:rPr>
              <a:t>number</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of</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projects</a:t>
            </a:r>
            <a:r>
              <a:rPr lang="de-DE" sz="1400" dirty="0">
                <a:solidFill>
                  <a:schemeClr val="accent4">
                    <a:lumMod val="50000"/>
                  </a:schemeClr>
                </a:solidFill>
                <a:latin typeface="Poppins" pitchFamily="2" charset="77"/>
                <a:cs typeface="Poppins" pitchFamily="2" charset="77"/>
              </a:rPr>
              <a:t> also </a:t>
            </a:r>
            <a:r>
              <a:rPr lang="de-DE" sz="1400" dirty="0" err="1">
                <a:solidFill>
                  <a:schemeClr val="accent4">
                    <a:lumMod val="50000"/>
                  </a:schemeClr>
                </a:solidFill>
                <a:latin typeface="Poppins" pitchFamily="2" charset="77"/>
                <a:cs typeface="Poppins" pitchFamily="2" charset="77"/>
              </a:rPr>
              <a:t>rose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by</a:t>
            </a:r>
            <a:r>
              <a:rPr lang="de-DE" sz="1400" dirty="0">
                <a:solidFill>
                  <a:schemeClr val="accent4">
                    <a:lumMod val="50000"/>
                  </a:schemeClr>
                </a:solidFill>
                <a:latin typeface="Poppins" pitchFamily="2" charset="77"/>
                <a:cs typeface="Poppins" pitchFamily="2" charset="77"/>
              </a:rPr>
              <a:t> 39 per </a:t>
            </a:r>
            <a:r>
              <a:rPr lang="de-DE" sz="1400" dirty="0" err="1">
                <a:solidFill>
                  <a:schemeClr val="accent4">
                    <a:lumMod val="50000"/>
                  </a:schemeClr>
                </a:solidFill>
                <a:latin typeface="Poppins" pitchFamily="2" charset="77"/>
                <a:cs typeface="Poppins" pitchFamily="2" charset="77"/>
              </a:rPr>
              <a:t>cent</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to</a:t>
            </a:r>
            <a:r>
              <a:rPr lang="de-DE" sz="1400" dirty="0">
                <a:solidFill>
                  <a:schemeClr val="accent4">
                    <a:lumMod val="50000"/>
                  </a:schemeClr>
                </a:solidFill>
                <a:latin typeface="Poppins" pitchFamily="2" charset="77"/>
                <a:cs typeface="Poppins" pitchFamily="2" charset="77"/>
              </a:rPr>
              <a:t> 766. </a:t>
            </a:r>
            <a:r>
              <a:rPr lang="de-DE" sz="1400" dirty="0">
                <a:solidFill>
                  <a:schemeClr val="accent4">
                    <a:lumMod val="50000"/>
                  </a:schemeClr>
                </a:solidFill>
                <a:effectLst/>
                <a:latin typeface="Poppins" pitchFamily="2" charset="77"/>
                <a:ea typeface="Times New Roman" panose="02020603050405020304" pitchFamily="18" charset="0"/>
                <a:cs typeface="Poppins" pitchFamily="2" charset="77"/>
              </a:rPr>
              <a:t>S</a:t>
            </a:r>
            <a:r>
              <a:rPr lang="en-DE" sz="1400" dirty="0">
                <a:solidFill>
                  <a:schemeClr val="accent4">
                    <a:lumMod val="50000"/>
                  </a:schemeClr>
                </a:solidFill>
                <a:effectLst/>
                <a:latin typeface="Poppins" pitchFamily="2" charset="77"/>
                <a:ea typeface="Times New Roman" panose="02020603050405020304" pitchFamily="18" charset="0"/>
                <a:cs typeface="Poppins" pitchFamily="2" charset="77"/>
              </a:rPr>
              <a:t>ix of the top 15 greenfield megaprojects announced in 2022 were in Africa. </a:t>
            </a:r>
            <a:r>
              <a:rPr lang="en-US" sz="1400" dirty="0">
                <a:solidFill>
                  <a:schemeClr val="accent4">
                    <a:lumMod val="50000"/>
                  </a:schemeClr>
                </a:solidFill>
                <a:effectLst/>
                <a:highlight>
                  <a:srgbClr val="FFFF00"/>
                </a:highlight>
                <a:latin typeface="Poppins" pitchFamily="2" charset="77"/>
                <a:ea typeface="Calibri" panose="020F0502020204030204" pitchFamily="34" charset="0"/>
                <a:cs typeface="Poppins" pitchFamily="2" charset="77"/>
              </a:rPr>
              <a:t> </a:t>
            </a:r>
            <a:endParaRPr lang="en-DE" sz="1400" dirty="0">
              <a:solidFill>
                <a:schemeClr val="accent4">
                  <a:lumMod val="50000"/>
                </a:schemeClr>
              </a:solidFill>
              <a:effectLst/>
              <a:highlight>
                <a:srgbClr val="FFFF00"/>
              </a:highlight>
              <a:latin typeface="Poppins" pitchFamily="2" charset="77"/>
              <a:ea typeface="Calibri" panose="020F0502020204030204" pitchFamily="34" charset="0"/>
              <a:cs typeface="Poppins" pitchFamily="2" charset="77"/>
            </a:endParaRPr>
          </a:p>
          <a:p>
            <a:pPr algn="ctr"/>
            <a:endParaRPr lang="de-DE" sz="1400" dirty="0">
              <a:solidFill>
                <a:schemeClr val="accent4">
                  <a:lumMod val="50000"/>
                </a:schemeClr>
              </a:solidFill>
              <a:latin typeface="Poppins" pitchFamily="2" charset="77"/>
              <a:cs typeface="Poppins" pitchFamily="2" charset="77"/>
            </a:endParaRPr>
          </a:p>
          <a:p>
            <a:pPr algn="l"/>
            <a:r>
              <a:rPr lang="de-DE" sz="1400" dirty="0" err="1">
                <a:solidFill>
                  <a:schemeClr val="accent4">
                    <a:lumMod val="50000"/>
                  </a:schemeClr>
                </a:solidFill>
                <a:latin typeface="Poppins" pitchFamily="2" charset="77"/>
                <a:cs typeface="Poppins" pitchFamily="2" charset="77"/>
              </a:rPr>
              <a:t>For</a:t>
            </a:r>
            <a:r>
              <a:rPr lang="de-DE" sz="1400" dirty="0">
                <a:solidFill>
                  <a:schemeClr val="accent4">
                    <a:lumMod val="50000"/>
                  </a:schemeClr>
                </a:solidFill>
                <a:latin typeface="Poppins" pitchFamily="2" charset="77"/>
                <a:cs typeface="Poppins" pitchFamily="2" charset="77"/>
              </a:rPr>
              <a:t> COMESA Member </a:t>
            </a:r>
            <a:r>
              <a:rPr lang="de-DE" sz="1400" dirty="0" err="1">
                <a:solidFill>
                  <a:schemeClr val="accent4">
                    <a:lumMod val="50000"/>
                  </a:schemeClr>
                </a:solidFill>
                <a:latin typeface="Poppins" pitchFamily="2" charset="77"/>
                <a:cs typeface="Poppins" pitchFamily="2" charset="77"/>
              </a:rPr>
              <a:t>states</a:t>
            </a:r>
            <a:r>
              <a:rPr lang="de-DE" sz="1400" dirty="0">
                <a:solidFill>
                  <a:schemeClr val="accent4">
                    <a:lumMod val="50000"/>
                  </a:schemeClr>
                </a:solidFill>
                <a:latin typeface="Poppins" pitchFamily="2" charset="77"/>
                <a:cs typeface="Poppins" pitchFamily="2" charset="77"/>
              </a:rPr>
              <a:t> in </a:t>
            </a:r>
            <a:r>
              <a:rPr lang="de-DE" sz="1400" dirty="0" err="1">
                <a:solidFill>
                  <a:schemeClr val="accent4">
                    <a:lumMod val="50000"/>
                  </a:schemeClr>
                </a:solidFill>
                <a:latin typeface="Poppins" pitchFamily="2" charset="77"/>
                <a:cs typeface="Poppins" pitchFamily="2" charset="77"/>
              </a:rPr>
              <a:t>particular</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the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outlook</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is</a:t>
            </a:r>
            <a:r>
              <a:rPr lang="de-DE" sz="1400" dirty="0">
                <a:solidFill>
                  <a:schemeClr val="accent4">
                    <a:lumMod val="50000"/>
                  </a:schemeClr>
                </a:solidFill>
                <a:latin typeface="Poppins" pitchFamily="2" charset="77"/>
                <a:cs typeface="Poppins" pitchFamily="2" charset="77"/>
              </a:rPr>
              <a:t> promising: </a:t>
            </a:r>
          </a:p>
          <a:p>
            <a:pPr algn="ctr"/>
            <a:r>
              <a:rPr lang="de-DE" sz="1400" dirty="0">
                <a:solidFill>
                  <a:schemeClr val="accent4">
                    <a:lumMod val="50000"/>
                  </a:schemeClr>
                </a:solidFill>
                <a:latin typeface="Poppins" pitchFamily="2" charset="77"/>
                <a:cs typeface="Poppins" pitchFamily="2" charset="77"/>
              </a:rPr>
              <a:t> </a:t>
            </a:r>
          </a:p>
          <a:p>
            <a:pPr marL="171450" indent="-171450" algn="l">
              <a:buFont typeface="Wingdings" pitchFamily="2" charset="2"/>
              <a:buChar char="§"/>
            </a:pPr>
            <a:r>
              <a:rPr lang="de-DE" sz="1400" dirty="0">
                <a:solidFill>
                  <a:schemeClr val="accent4">
                    <a:lumMod val="50000"/>
                  </a:schemeClr>
                </a:solidFill>
                <a:latin typeface="Poppins" pitchFamily="2" charset="77"/>
                <a:cs typeface="Poppins" pitchFamily="2" charset="77"/>
              </a:rPr>
              <a:t>Over </a:t>
            </a:r>
            <a:r>
              <a:rPr lang="de-DE" sz="1400" dirty="0" err="1">
                <a:solidFill>
                  <a:schemeClr val="accent4">
                    <a:lumMod val="50000"/>
                  </a:schemeClr>
                </a:solidFill>
                <a:latin typeface="Poppins" pitchFamily="2" charset="77"/>
                <a:cs typeface="Poppins" pitchFamily="2" charset="77"/>
              </a:rPr>
              <a:t>the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past</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five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years</a:t>
            </a:r>
            <a:r>
              <a:rPr lang="de-DE" sz="1400" dirty="0">
                <a:solidFill>
                  <a:schemeClr val="accent4">
                    <a:lumMod val="50000"/>
                  </a:schemeClr>
                </a:solidFill>
                <a:latin typeface="Poppins" pitchFamily="2" charset="77"/>
                <a:cs typeface="Poppins" pitchFamily="2" charset="77"/>
              </a:rPr>
              <a:t>, FDI </a:t>
            </a:r>
            <a:r>
              <a:rPr lang="de-DE" sz="1400" dirty="0" err="1">
                <a:solidFill>
                  <a:schemeClr val="accent4">
                    <a:lumMod val="50000"/>
                  </a:schemeClr>
                </a:solidFill>
                <a:latin typeface="Poppins" pitchFamily="2" charset="77"/>
                <a:cs typeface="Poppins" pitchFamily="2" charset="77"/>
              </a:rPr>
              <a:t>inflows</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have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risen</a:t>
            </a:r>
            <a:r>
              <a:rPr lang="de-DE" sz="1400" dirty="0">
                <a:solidFill>
                  <a:schemeClr val="accent4">
                    <a:lumMod val="50000"/>
                  </a:schemeClr>
                </a:solidFill>
                <a:latin typeface="Poppins" pitchFamily="2" charset="77"/>
                <a:cs typeface="Poppins" pitchFamily="2" charset="77"/>
              </a:rPr>
              <a:t> in </a:t>
            </a:r>
            <a:r>
              <a:rPr lang="de-DE" sz="1400" dirty="0" err="1">
                <a:solidFill>
                  <a:schemeClr val="accent4">
                    <a:lumMod val="50000"/>
                  </a:schemeClr>
                </a:solidFill>
                <a:latin typeface="Poppins" pitchFamily="2" charset="77"/>
                <a:cs typeface="Poppins" pitchFamily="2" charset="77"/>
              </a:rPr>
              <a:t>four</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of</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the</a:t>
            </a:r>
            <a:r>
              <a:rPr lang="de-DE" sz="1400" dirty="0">
                <a:solidFill>
                  <a:schemeClr val="accent4">
                    <a:lumMod val="50000"/>
                  </a:schemeClr>
                </a:solidFill>
                <a:latin typeface="Poppins" pitchFamily="2" charset="77"/>
                <a:cs typeface="Poppins" pitchFamily="2" charset="77"/>
              </a:rPr>
              <a:t> regional </a:t>
            </a:r>
            <a:r>
              <a:rPr lang="de-DE" sz="1400" dirty="0" err="1">
                <a:solidFill>
                  <a:schemeClr val="accent4">
                    <a:lumMod val="50000"/>
                  </a:schemeClr>
                </a:solidFill>
                <a:latin typeface="Poppins" pitchFamily="2" charset="77"/>
                <a:cs typeface="Poppins" pitchFamily="2" charset="77"/>
              </a:rPr>
              <a:t>economic</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groupings</a:t>
            </a:r>
            <a:r>
              <a:rPr lang="de-DE" sz="1400" dirty="0">
                <a:solidFill>
                  <a:schemeClr val="accent4">
                    <a:lumMod val="50000"/>
                  </a:schemeClr>
                </a:solidFill>
                <a:latin typeface="Poppins" pitchFamily="2" charset="77"/>
                <a:cs typeface="Poppins" pitchFamily="2" charset="77"/>
              </a:rPr>
              <a:t> on </a:t>
            </a:r>
            <a:r>
              <a:rPr lang="de-DE" sz="1400" dirty="0" err="1">
                <a:solidFill>
                  <a:schemeClr val="accent4">
                    <a:lumMod val="50000"/>
                  </a:schemeClr>
                </a:solidFill>
                <a:latin typeface="Poppins" pitchFamily="2" charset="77"/>
                <a:cs typeface="Poppins" pitchFamily="2" charset="77"/>
              </a:rPr>
              <a:t>the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continent</a:t>
            </a:r>
            <a:r>
              <a:rPr lang="de-DE" sz="1400" dirty="0">
                <a:solidFill>
                  <a:schemeClr val="accent4">
                    <a:lumMod val="50000"/>
                  </a:schemeClr>
                </a:solidFill>
                <a:latin typeface="Poppins" pitchFamily="2" charset="77"/>
                <a:cs typeface="Poppins" pitchFamily="2" charset="77"/>
              </a:rPr>
              <a:t>. FDI in </a:t>
            </a:r>
            <a:r>
              <a:rPr lang="de-DE" sz="1400" dirty="0" err="1">
                <a:solidFill>
                  <a:schemeClr val="accent4">
                    <a:lumMod val="50000"/>
                  </a:schemeClr>
                </a:solidFill>
                <a:latin typeface="Poppins" pitchFamily="2" charset="77"/>
                <a:cs typeface="Poppins" pitchFamily="2" charset="77"/>
              </a:rPr>
              <a:t>the</a:t>
            </a:r>
            <a:r>
              <a:rPr lang="de-DE" sz="1400" dirty="0">
                <a:solidFill>
                  <a:schemeClr val="accent4">
                    <a:lumMod val="50000"/>
                  </a:schemeClr>
                </a:solidFill>
                <a:latin typeface="Poppins" pitchFamily="2" charset="77"/>
                <a:cs typeface="Poppins" pitchFamily="2" charset="77"/>
              </a:rPr>
              <a:t> COMESA </a:t>
            </a:r>
            <a:r>
              <a:rPr lang="de-DE" sz="1400" dirty="0" err="1">
                <a:solidFill>
                  <a:schemeClr val="accent4">
                    <a:lumMod val="50000"/>
                  </a:schemeClr>
                </a:solidFill>
                <a:latin typeface="Poppins" pitchFamily="2" charset="77"/>
                <a:cs typeface="Poppins" pitchFamily="2" charset="77"/>
              </a:rPr>
              <a:t>grew</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by</a:t>
            </a:r>
            <a:r>
              <a:rPr lang="de-DE" sz="1400" dirty="0">
                <a:solidFill>
                  <a:schemeClr val="accent4">
                    <a:lumMod val="50000"/>
                  </a:schemeClr>
                </a:solidFill>
                <a:latin typeface="Poppins" pitchFamily="2" charset="77"/>
                <a:cs typeface="Poppins" pitchFamily="2" charset="77"/>
              </a:rPr>
              <a:t> 14 per </a:t>
            </a:r>
            <a:r>
              <a:rPr lang="de-DE" sz="1400" dirty="0" err="1">
                <a:solidFill>
                  <a:schemeClr val="accent4">
                    <a:lumMod val="50000"/>
                  </a:schemeClr>
                </a:solidFill>
                <a:latin typeface="Poppins" pitchFamily="2" charset="77"/>
                <a:cs typeface="Poppins" pitchFamily="2" charset="77"/>
              </a:rPr>
              <a:t>cent</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to</a:t>
            </a:r>
            <a:r>
              <a:rPr lang="de-DE" sz="1400" dirty="0">
                <a:solidFill>
                  <a:schemeClr val="accent4">
                    <a:lumMod val="50000"/>
                  </a:schemeClr>
                </a:solidFill>
                <a:latin typeface="Poppins" pitchFamily="2" charset="77"/>
                <a:cs typeface="Poppins" pitchFamily="2" charset="77"/>
              </a:rPr>
              <a:t> $22 </a:t>
            </a:r>
            <a:r>
              <a:rPr lang="de-DE" sz="1400" dirty="0" err="1">
                <a:solidFill>
                  <a:schemeClr val="accent4">
                    <a:lumMod val="50000"/>
                  </a:schemeClr>
                </a:solidFill>
                <a:latin typeface="Poppins" pitchFamily="2" charset="77"/>
                <a:cs typeface="Poppins" pitchFamily="2" charset="77"/>
              </a:rPr>
              <a:t>billion</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Similarly</a:t>
            </a:r>
            <a:r>
              <a:rPr lang="de-DE" sz="1400" dirty="0">
                <a:solidFill>
                  <a:schemeClr val="accent4">
                    <a:lumMod val="50000"/>
                  </a:schemeClr>
                </a:solidFill>
                <a:latin typeface="Poppins" pitchFamily="2" charset="77"/>
                <a:cs typeface="Poppins" pitchFamily="2" charset="77"/>
              </a:rPr>
              <a:t>, SADC, UEMOA and EAC </a:t>
            </a:r>
            <a:r>
              <a:rPr lang="de-DE" sz="1400" dirty="0" err="1">
                <a:solidFill>
                  <a:schemeClr val="accent4">
                    <a:lumMod val="50000"/>
                  </a:schemeClr>
                </a:solidFill>
                <a:latin typeface="Poppins" pitchFamily="2" charset="77"/>
                <a:cs typeface="Poppins" pitchFamily="2" charset="77"/>
              </a:rPr>
              <a:t>have</a:t>
            </a:r>
            <a:r>
              <a:rPr lang="de-DE" sz="1400" dirty="0">
                <a:solidFill>
                  <a:schemeClr val="accent4">
                    <a:lumMod val="50000"/>
                  </a:schemeClr>
                </a:solidFill>
                <a:latin typeface="Poppins" pitchFamily="2" charset="77"/>
                <a:cs typeface="Poppins" pitchFamily="2" charset="77"/>
              </a:rPr>
              <a:t> also </a:t>
            </a:r>
            <a:r>
              <a:rPr lang="de-DE" sz="1400" dirty="0" err="1">
                <a:solidFill>
                  <a:schemeClr val="accent4">
                    <a:lumMod val="50000"/>
                  </a:schemeClr>
                </a:solidFill>
                <a:latin typeface="Poppins" pitchFamily="2" charset="77"/>
                <a:cs typeface="Poppins" pitchFamily="2" charset="77"/>
              </a:rPr>
              <a:t>been</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able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to</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increase</a:t>
            </a:r>
            <a:r>
              <a:rPr lang="de-DE" sz="1400" dirty="0">
                <a:solidFill>
                  <a:schemeClr val="accent4">
                    <a:lumMod val="50000"/>
                  </a:schemeClr>
                </a:solidFill>
                <a:latin typeface="Poppins" pitchFamily="2" charset="77"/>
                <a:cs typeface="Poppins" pitchFamily="2" charset="77"/>
              </a:rPr>
              <a:t> </a:t>
            </a:r>
            <a:r>
              <a:rPr lang="de-DE" sz="1400" dirty="0" err="1">
                <a:solidFill>
                  <a:schemeClr val="accent4">
                    <a:lumMod val="50000"/>
                  </a:schemeClr>
                </a:solidFill>
                <a:latin typeface="Poppins" pitchFamily="2" charset="77"/>
                <a:cs typeface="Poppins" pitchFamily="2" charset="77"/>
              </a:rPr>
              <a:t>their</a:t>
            </a:r>
            <a:r>
              <a:rPr lang="de-DE" sz="1400" dirty="0">
                <a:solidFill>
                  <a:schemeClr val="accent4">
                    <a:lumMod val="50000"/>
                  </a:schemeClr>
                </a:solidFill>
                <a:latin typeface="Poppins" pitchFamily="2" charset="77"/>
                <a:cs typeface="Poppins" pitchFamily="2" charset="77"/>
              </a:rPr>
              <a:t> FDI </a:t>
            </a:r>
            <a:r>
              <a:rPr lang="de-DE" sz="1400" dirty="0" err="1">
                <a:solidFill>
                  <a:schemeClr val="accent4">
                    <a:lumMod val="50000"/>
                  </a:schemeClr>
                </a:solidFill>
                <a:latin typeface="Poppins" pitchFamily="2" charset="77"/>
                <a:cs typeface="Poppins" pitchFamily="2" charset="77"/>
              </a:rPr>
              <a:t>inflows</a:t>
            </a:r>
            <a:r>
              <a:rPr lang="de-DE" sz="1400" dirty="0">
                <a:solidFill>
                  <a:schemeClr val="accent4">
                    <a:lumMod val="50000"/>
                  </a:schemeClr>
                </a:solidFill>
                <a:latin typeface="Poppins" pitchFamily="2" charset="77"/>
                <a:cs typeface="Poppins" pitchFamily="2" charset="77"/>
              </a:rPr>
              <a:t>. </a:t>
            </a:r>
          </a:p>
        </p:txBody>
      </p:sp>
      <p:pic>
        <p:nvPicPr>
          <p:cNvPr id="8" name="Picture 7" descr="A graph of numbers and colors&#10;&#10;Description automatically generated">
            <a:extLst>
              <a:ext uri="{FF2B5EF4-FFF2-40B4-BE49-F238E27FC236}">
                <a16:creationId xmlns:a16="http://schemas.microsoft.com/office/drawing/2014/main" id="{2C9A7675-CC8B-ED4A-9C2E-3AE4B62587A9}"/>
              </a:ext>
            </a:extLst>
          </p:cNvPr>
          <p:cNvPicPr>
            <a:picLocks noChangeAspect="1"/>
          </p:cNvPicPr>
          <p:nvPr/>
        </p:nvPicPr>
        <p:blipFill>
          <a:blip r:embed="rId3"/>
          <a:stretch>
            <a:fillRect/>
          </a:stretch>
        </p:blipFill>
        <p:spPr>
          <a:xfrm>
            <a:off x="1112838" y="3705225"/>
            <a:ext cx="7281862" cy="3124200"/>
          </a:xfrm>
          <a:prstGeom prst="rect">
            <a:avLst/>
          </a:prstGeom>
        </p:spPr>
      </p:pic>
      <p:sp>
        <p:nvSpPr>
          <p:cNvPr id="10" name="Title 9">
            <a:extLst>
              <a:ext uri="{FF2B5EF4-FFF2-40B4-BE49-F238E27FC236}">
                <a16:creationId xmlns:a16="http://schemas.microsoft.com/office/drawing/2014/main" id="{6A1A7FCA-1C10-FC5D-FE20-8FEECA91ACE1}"/>
              </a:ext>
            </a:extLst>
          </p:cNvPr>
          <p:cNvSpPr>
            <a:spLocks noGrp="1"/>
          </p:cNvSpPr>
          <p:nvPr>
            <p:ph type="title"/>
          </p:nvPr>
        </p:nvSpPr>
        <p:spPr>
          <a:xfrm>
            <a:off x="438150" y="937174"/>
            <a:ext cx="7653338" cy="338554"/>
          </a:xfrm>
        </p:spPr>
        <p:txBody>
          <a:bodyPr/>
          <a:lstStyle/>
          <a:p>
            <a:r>
              <a:rPr kumimoji="0" lang="en-US" sz="22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Moving beyond COVID</a:t>
            </a:r>
            <a:r>
              <a:rPr lang="en-US" sz="2200" b="1" dirty="0">
                <a:solidFill>
                  <a:srgbClr val="013A4D"/>
                </a:solidFill>
                <a:latin typeface="Poppins" panose="00000500000000000000" pitchFamily="2" charset="0"/>
                <a:ea typeface="League Spartan" charset="0"/>
                <a:cs typeface="Poppins" panose="00000500000000000000" pitchFamily="2" charset="0"/>
              </a:rPr>
              <a:t>-19: COMESA on spotlight</a:t>
            </a:r>
            <a:endParaRPr lang="de-DE" sz="2200" dirty="0"/>
          </a:p>
        </p:txBody>
      </p:sp>
    </p:spTree>
    <p:extLst>
      <p:ext uri="{BB962C8B-B14F-4D97-AF65-F5344CB8AC3E}">
        <p14:creationId xmlns:p14="http://schemas.microsoft.com/office/powerpoint/2010/main" val="380399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F1F0C-2993-EA46-9DE0-82EB487368B1}"/>
              </a:ext>
            </a:extLst>
          </p:cNvPr>
          <p:cNvSpPr>
            <a:spLocks noGrp="1"/>
          </p:cNvSpPr>
          <p:nvPr>
            <p:ph type="body" idx="1"/>
          </p:nvPr>
        </p:nvSpPr>
        <p:spPr>
          <a:xfrm>
            <a:off x="444500" y="1811735"/>
            <a:ext cx="9970404" cy="4766433"/>
          </a:xfrm>
        </p:spPr>
        <p:txBody>
          <a:bodyPr/>
          <a:lstStyle/>
          <a:p>
            <a:pPr algn="just">
              <a:lnSpc>
                <a:spcPct val="150000"/>
              </a:lnSpc>
            </a:pPr>
            <a:r>
              <a:rPr lang="en-GB" sz="1600" dirty="0"/>
              <a:t>The growth outlook is subject to significant downside </a:t>
            </a:r>
            <a:r>
              <a:rPr lang="en-GB" sz="1600" dirty="0">
                <a:solidFill>
                  <a:srgbClr val="FF0000"/>
                </a:solidFill>
              </a:rPr>
              <a:t>risks</a:t>
            </a:r>
            <a:r>
              <a:rPr lang="en-GB" sz="1600" dirty="0"/>
              <a:t>, including</a:t>
            </a:r>
          </a:p>
          <a:p>
            <a:pPr algn="just">
              <a:lnSpc>
                <a:spcPct val="150000"/>
              </a:lnSpc>
            </a:pPr>
            <a:r>
              <a:rPr lang="en-GB" sz="1600" dirty="0"/>
              <a:t> </a:t>
            </a:r>
          </a:p>
          <a:p>
            <a:pPr marL="342900" indent="-342900" algn="just">
              <a:lnSpc>
                <a:spcPct val="200000"/>
              </a:lnSpc>
              <a:buFont typeface="+mj-lt"/>
              <a:buAutoNum type="arabicParenR"/>
            </a:pPr>
            <a:r>
              <a:rPr lang="en-GB" sz="1400" dirty="0"/>
              <a:t>subdued global growth weighing on Africa’s exports, persistence of tight global financial conditions exacerbating debt servicing costs; </a:t>
            </a:r>
          </a:p>
          <a:p>
            <a:pPr marL="342900" indent="-342900" algn="just">
              <a:lnSpc>
                <a:spcPct val="200000"/>
              </a:lnSpc>
              <a:buFont typeface="+mj-lt"/>
              <a:buAutoNum type="arabicParenR"/>
            </a:pPr>
            <a:r>
              <a:rPr lang="en-GB" sz="1400" dirty="0"/>
              <a:t>significant losses and damages due to frequent extreme weather events exacerbating fiscal pressures; </a:t>
            </a:r>
          </a:p>
          <a:p>
            <a:pPr marL="342900" indent="-342900" algn="just">
              <a:lnSpc>
                <a:spcPct val="200000"/>
              </a:lnSpc>
              <a:buFont typeface="+mj-lt"/>
              <a:buAutoNum type="arabicParenR"/>
            </a:pPr>
            <a:r>
              <a:rPr lang="en-GB" sz="1400" dirty="0"/>
              <a:t>the prolongation of Russia’s invasion of Ukraine, which is increasing global uncertainty; and </a:t>
            </a:r>
          </a:p>
          <a:p>
            <a:pPr marL="342900" indent="-342900" algn="just">
              <a:lnSpc>
                <a:spcPct val="200000"/>
              </a:lnSpc>
              <a:buFont typeface="+mj-lt"/>
              <a:buAutoNum type="arabicParenR"/>
            </a:pPr>
            <a:r>
              <a:rPr lang="en-GB" sz="1400" dirty="0"/>
              <a:t>persistent disruptions to global supply chains. </a:t>
            </a:r>
          </a:p>
          <a:p>
            <a:pPr marL="342900" indent="-342900" algn="just">
              <a:lnSpc>
                <a:spcPct val="200000"/>
              </a:lnSpc>
              <a:buFont typeface="+mj-lt"/>
              <a:buAutoNum type="arabicParenR"/>
            </a:pPr>
            <a:r>
              <a:rPr lang="en-GB" sz="1400" dirty="0"/>
              <a:t>Other factors include elevated geopolitical risks due to upcoming national elections in some countries. </a:t>
            </a:r>
          </a:p>
          <a:p>
            <a:pPr marL="342900" indent="-342900" algn="just">
              <a:lnSpc>
                <a:spcPct val="150000"/>
              </a:lnSpc>
              <a:buFont typeface="+mj-lt"/>
              <a:buAutoNum type="arabicParenR"/>
            </a:pPr>
            <a:endParaRPr lang="en-GB" sz="1600" dirty="0"/>
          </a:p>
          <a:p>
            <a:pPr algn="just">
              <a:lnSpc>
                <a:spcPct val="150000"/>
              </a:lnSpc>
            </a:pPr>
            <a:r>
              <a:rPr lang="en-GB" sz="1600" dirty="0"/>
              <a:t>Furthermore, for the median emerging market economy in Africa, real income losses due to geoeconomic fragmentation are more than twice as large as for the median advanced economy.</a:t>
            </a:r>
          </a:p>
        </p:txBody>
      </p:sp>
      <p:sp>
        <p:nvSpPr>
          <p:cNvPr id="4" name="Footer Placeholder 3">
            <a:extLst>
              <a:ext uri="{FF2B5EF4-FFF2-40B4-BE49-F238E27FC236}">
                <a16:creationId xmlns:a16="http://schemas.microsoft.com/office/drawing/2014/main" id="{840EA850-66B7-AD48-AE22-60723400F98A}"/>
              </a:ext>
            </a:extLst>
          </p:cNvPr>
          <p:cNvSpPr>
            <a:spLocks noGrp="1"/>
          </p:cNvSpPr>
          <p:nvPr>
            <p:ph type="ftr" sz="quarter" idx="5"/>
          </p:nvPr>
        </p:nvSpPr>
        <p:spPr/>
        <p:txBody>
          <a:bodyPr/>
          <a:lstStyle/>
          <a:p>
            <a:pPr marL="12700">
              <a:lnSpc>
                <a:spcPct val="100000"/>
              </a:lnSpc>
              <a:spcBef>
                <a:spcPts val="45"/>
              </a:spcBef>
            </a:pPr>
            <a:r>
              <a:rPr lang="en-GB"/>
              <a:t>/Berlin, </a:t>
            </a:r>
            <a:r>
              <a:rPr lang="en-GB" spc="-10"/>
              <a:t>Germany</a:t>
            </a:r>
            <a:endParaRPr lang="en-GB" spc="-10" dirty="0"/>
          </a:p>
        </p:txBody>
      </p:sp>
      <p:sp>
        <p:nvSpPr>
          <p:cNvPr id="5" name="Date Placeholder 4">
            <a:extLst>
              <a:ext uri="{FF2B5EF4-FFF2-40B4-BE49-F238E27FC236}">
                <a16:creationId xmlns:a16="http://schemas.microsoft.com/office/drawing/2014/main" id="{FABA060F-913B-0B4F-B121-C4B5EBC63D23}"/>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F52A50E5-5861-1545-A9C2-7F31915D7B60}"/>
              </a:ext>
            </a:extLst>
          </p:cNvPr>
          <p:cNvSpPr>
            <a:spLocks noGrp="1"/>
          </p:cNvSpPr>
          <p:nvPr>
            <p:ph type="sldNum" sz="quarter" idx="7"/>
          </p:nvPr>
        </p:nvSpPr>
        <p:spPr/>
        <p:txBody>
          <a:bodyPr/>
          <a:lstStyle/>
          <a:p>
            <a:fld id="{B6F15528-21DE-4FAA-801E-634DDDAF4B2B}" type="slidenum">
              <a:rPr lang="en-DE" smtClean="0"/>
              <a:t>6</a:t>
            </a:fld>
            <a:endParaRPr lang="en-DE"/>
          </a:p>
        </p:txBody>
      </p:sp>
      <p:sp>
        <p:nvSpPr>
          <p:cNvPr id="9" name="Title 9">
            <a:extLst>
              <a:ext uri="{FF2B5EF4-FFF2-40B4-BE49-F238E27FC236}">
                <a16:creationId xmlns:a16="http://schemas.microsoft.com/office/drawing/2014/main" id="{96017801-9D88-3023-8A63-5C45C1582A0A}"/>
              </a:ext>
            </a:extLst>
          </p:cNvPr>
          <p:cNvSpPr>
            <a:spLocks noGrp="1"/>
          </p:cNvSpPr>
          <p:nvPr>
            <p:ph type="title"/>
          </p:nvPr>
        </p:nvSpPr>
        <p:spPr>
          <a:xfrm>
            <a:off x="438150" y="962025"/>
            <a:ext cx="9720580" cy="677108"/>
          </a:xfrm>
        </p:spPr>
        <p:txBody>
          <a:bodyPr/>
          <a:lstStyle/>
          <a:p>
            <a:r>
              <a:rPr kumimoji="0" lang="en-US" sz="22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Moving beyond COVID</a:t>
            </a:r>
            <a:r>
              <a:rPr lang="en-US" sz="2200" b="1" dirty="0">
                <a:solidFill>
                  <a:srgbClr val="013A4D"/>
                </a:solidFill>
                <a:latin typeface="Poppins" panose="00000500000000000000" pitchFamily="2" charset="0"/>
                <a:ea typeface="League Spartan" charset="0"/>
                <a:cs typeface="Poppins" panose="00000500000000000000" pitchFamily="2" charset="0"/>
              </a:rPr>
              <a:t>-19: identifying the framework conditions</a:t>
            </a:r>
            <a:endParaRPr lang="de-DE" sz="2200" dirty="0"/>
          </a:p>
        </p:txBody>
      </p:sp>
    </p:spTree>
    <p:extLst>
      <p:ext uri="{BB962C8B-B14F-4D97-AF65-F5344CB8AC3E}">
        <p14:creationId xmlns:p14="http://schemas.microsoft.com/office/powerpoint/2010/main" val="171484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A91A-721E-4942-B273-580D57773EE9}"/>
              </a:ext>
            </a:extLst>
          </p:cNvPr>
          <p:cNvSpPr>
            <a:spLocks noGrp="1"/>
          </p:cNvSpPr>
          <p:nvPr>
            <p:ph type="title"/>
          </p:nvPr>
        </p:nvSpPr>
        <p:spPr>
          <a:xfrm>
            <a:off x="438199" y="1003221"/>
            <a:ext cx="7653656" cy="677108"/>
          </a:xfrm>
        </p:spPr>
        <p:txBody>
          <a:bodyPr/>
          <a:lstStyle/>
          <a:p>
            <a:r>
              <a:rPr lang="de-DE" sz="2200" b="1" dirty="0" err="1">
                <a:solidFill>
                  <a:srgbClr val="002060"/>
                </a:solidFill>
                <a:latin typeface="Poppins" panose="00000500000000000000" pitchFamily="2" charset="0"/>
                <a:cs typeface="Poppins" panose="00000500000000000000" pitchFamily="2" charset="0"/>
              </a:rPr>
              <a:t>Moving</a:t>
            </a:r>
            <a:r>
              <a:rPr lang="de-DE" sz="2200" b="1" dirty="0">
                <a:solidFill>
                  <a:srgbClr val="002060"/>
                </a:solidFill>
                <a:latin typeface="Poppins" panose="00000500000000000000" pitchFamily="2" charset="0"/>
                <a:cs typeface="Poppins" panose="00000500000000000000" pitchFamily="2" charset="0"/>
              </a:rPr>
              <a:t> </a:t>
            </a:r>
            <a:r>
              <a:rPr lang="de-DE" sz="2200" b="1" dirty="0" err="1">
                <a:solidFill>
                  <a:srgbClr val="002060"/>
                </a:solidFill>
                <a:latin typeface="Poppins" panose="00000500000000000000" pitchFamily="2" charset="0"/>
                <a:cs typeface="Poppins" panose="00000500000000000000" pitchFamily="2" charset="0"/>
              </a:rPr>
              <a:t>beyond</a:t>
            </a:r>
            <a:r>
              <a:rPr lang="de-DE" sz="2200" b="1" dirty="0">
                <a:solidFill>
                  <a:srgbClr val="002060"/>
                </a:solidFill>
                <a:latin typeface="Poppins" panose="00000500000000000000" pitchFamily="2" charset="0"/>
                <a:cs typeface="Poppins" panose="00000500000000000000" pitchFamily="2" charset="0"/>
              </a:rPr>
              <a:t> COVID-19: </a:t>
            </a:r>
            <a:r>
              <a:rPr lang="de-DE" sz="2200" b="1" dirty="0" err="1">
                <a:solidFill>
                  <a:srgbClr val="002060"/>
                </a:solidFill>
                <a:latin typeface="Poppins" panose="00000500000000000000" pitchFamily="2" charset="0"/>
                <a:cs typeface="Poppins" panose="00000500000000000000" pitchFamily="2" charset="0"/>
              </a:rPr>
              <a:t>Identifiying</a:t>
            </a:r>
            <a:r>
              <a:rPr lang="de-DE" sz="2200" b="1" dirty="0">
                <a:solidFill>
                  <a:srgbClr val="002060"/>
                </a:solidFill>
                <a:latin typeface="Poppins" panose="00000500000000000000" pitchFamily="2" charset="0"/>
                <a:cs typeface="Poppins" panose="00000500000000000000" pitchFamily="2" charset="0"/>
              </a:rPr>
              <a:t> </a:t>
            </a:r>
            <a:r>
              <a:rPr lang="de-DE" sz="2200" b="1" dirty="0" err="1">
                <a:solidFill>
                  <a:srgbClr val="002060"/>
                </a:solidFill>
                <a:latin typeface="Poppins" panose="00000500000000000000" pitchFamily="2" charset="0"/>
                <a:cs typeface="Poppins" panose="00000500000000000000" pitchFamily="2" charset="0"/>
              </a:rPr>
              <a:t>the</a:t>
            </a:r>
            <a:r>
              <a:rPr lang="de-DE" sz="2200" b="1" dirty="0">
                <a:solidFill>
                  <a:srgbClr val="002060"/>
                </a:solidFill>
                <a:latin typeface="Poppins" panose="00000500000000000000" pitchFamily="2" charset="0"/>
                <a:cs typeface="Poppins" panose="00000500000000000000" pitchFamily="2" charset="0"/>
              </a:rPr>
              <a:t> </a:t>
            </a:r>
            <a:r>
              <a:rPr lang="de-DE" sz="2200" b="1" dirty="0" err="1">
                <a:solidFill>
                  <a:srgbClr val="002060"/>
                </a:solidFill>
                <a:latin typeface="Poppins" panose="00000500000000000000" pitchFamily="2" charset="0"/>
                <a:cs typeface="Poppins" panose="00000500000000000000" pitchFamily="2" charset="0"/>
              </a:rPr>
              <a:t>framework</a:t>
            </a:r>
            <a:r>
              <a:rPr lang="de-DE" sz="2200" b="1" dirty="0">
                <a:solidFill>
                  <a:srgbClr val="002060"/>
                </a:solidFill>
                <a:latin typeface="Poppins" panose="00000500000000000000" pitchFamily="2" charset="0"/>
                <a:cs typeface="Poppins" panose="00000500000000000000" pitchFamily="2" charset="0"/>
              </a:rPr>
              <a:t> </a:t>
            </a:r>
            <a:r>
              <a:rPr lang="de-DE" sz="2200" b="1" dirty="0" err="1">
                <a:solidFill>
                  <a:srgbClr val="002060"/>
                </a:solidFill>
                <a:latin typeface="Poppins" panose="00000500000000000000" pitchFamily="2" charset="0"/>
                <a:cs typeface="Poppins" panose="00000500000000000000" pitchFamily="2" charset="0"/>
              </a:rPr>
              <a:t>conditions</a:t>
            </a:r>
            <a:endParaRPr lang="en-GB" sz="2200" b="1" dirty="0">
              <a:solidFill>
                <a:srgbClr val="002060"/>
              </a:solidFill>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AFCF1F0C-2993-EA46-9DE0-82EB487368B1}"/>
              </a:ext>
            </a:extLst>
          </p:cNvPr>
          <p:cNvSpPr>
            <a:spLocks noGrp="1"/>
          </p:cNvSpPr>
          <p:nvPr>
            <p:ph type="body" idx="1"/>
          </p:nvPr>
        </p:nvSpPr>
        <p:spPr>
          <a:xfrm>
            <a:off x="393700" y="1852612"/>
            <a:ext cx="9777730" cy="2462213"/>
          </a:xfrm>
        </p:spPr>
        <p:txBody>
          <a:bodyPr/>
          <a:lstStyle/>
          <a:p>
            <a:pPr algn="just">
              <a:lnSpc>
                <a:spcPct val="150000"/>
              </a:lnSpc>
            </a:pPr>
            <a:r>
              <a:rPr lang="en-GB" sz="1600" dirty="0">
                <a:solidFill>
                  <a:schemeClr val="tx1"/>
                </a:solidFill>
              </a:rPr>
              <a:t>However,  while this also portrays opportunities , some explicit </a:t>
            </a:r>
            <a:r>
              <a:rPr lang="en-GB" sz="1600" dirty="0">
                <a:solidFill>
                  <a:srgbClr val="00B050"/>
                </a:solidFill>
              </a:rPr>
              <a:t>chances</a:t>
            </a:r>
            <a:r>
              <a:rPr lang="en-GB" sz="1600" dirty="0">
                <a:solidFill>
                  <a:schemeClr val="tx1"/>
                </a:solidFill>
              </a:rPr>
              <a:t> have also </a:t>
            </a:r>
            <a:r>
              <a:rPr lang="en-GB" sz="1600" dirty="0" err="1">
                <a:solidFill>
                  <a:schemeClr val="tx1"/>
                </a:solidFill>
              </a:rPr>
              <a:t>cristallised</a:t>
            </a:r>
            <a:r>
              <a:rPr lang="en-GB" sz="1600" dirty="0">
                <a:solidFill>
                  <a:schemeClr val="tx1"/>
                </a:solidFill>
              </a:rPr>
              <a:t>: </a:t>
            </a:r>
          </a:p>
          <a:p>
            <a:pPr marL="285750" indent="-285750" algn="just">
              <a:lnSpc>
                <a:spcPct val="150000"/>
              </a:lnSpc>
              <a:buFont typeface="Wingdings" pitchFamily="2" charset="2"/>
              <a:buChar char="§"/>
            </a:pPr>
            <a:r>
              <a:rPr lang="en-DE" sz="1600" dirty="0">
                <a:effectLst/>
                <a:latin typeface="HelveticaNeueLTPro"/>
                <a:ea typeface="Times New Roman" panose="02020603050405020304" pitchFamily="18" charset="0"/>
              </a:rPr>
              <a:t>The year was marked by the conclusion of negotiations of several investment governance instruments that contain proactive investment facilitation features and pay greater attention to responsible investment and to the right of host States to regulate in the public interest. </a:t>
            </a:r>
          </a:p>
          <a:p>
            <a:pPr marL="285750" indent="-285750" algn="just">
              <a:lnSpc>
                <a:spcPct val="150000"/>
              </a:lnSpc>
              <a:buFont typeface="Wingdings" pitchFamily="2" charset="2"/>
              <a:buChar char="§"/>
            </a:pPr>
            <a:r>
              <a:rPr lang="en-DE" sz="1600" dirty="0">
                <a:effectLst/>
                <a:latin typeface="HelveticaNeueLTPro"/>
                <a:ea typeface="Times New Roman" panose="02020603050405020304" pitchFamily="18" charset="0"/>
              </a:rPr>
              <a:t>African Heads of State and Government adopted the African Continental Free Trade Area (AfCFTA) Investment Protocol. </a:t>
            </a:r>
            <a:endParaRPr lang="en-GB" sz="1600" dirty="0"/>
          </a:p>
          <a:p>
            <a:pPr algn="just"/>
            <a:endParaRPr lang="en-GB" sz="1600" dirty="0"/>
          </a:p>
        </p:txBody>
      </p:sp>
      <p:sp>
        <p:nvSpPr>
          <p:cNvPr id="4" name="Footer Placeholder 3">
            <a:extLst>
              <a:ext uri="{FF2B5EF4-FFF2-40B4-BE49-F238E27FC236}">
                <a16:creationId xmlns:a16="http://schemas.microsoft.com/office/drawing/2014/main" id="{840EA850-66B7-AD48-AE22-60723400F98A}"/>
              </a:ext>
            </a:extLst>
          </p:cNvPr>
          <p:cNvSpPr>
            <a:spLocks noGrp="1"/>
          </p:cNvSpPr>
          <p:nvPr>
            <p:ph type="ftr" sz="quarter" idx="5"/>
          </p:nvPr>
        </p:nvSpPr>
        <p:spPr/>
        <p:txBody>
          <a:bodyPr/>
          <a:lstStyle/>
          <a:p>
            <a:pPr marL="12700">
              <a:lnSpc>
                <a:spcPct val="100000"/>
              </a:lnSpc>
              <a:spcBef>
                <a:spcPts val="45"/>
              </a:spcBef>
            </a:pPr>
            <a:r>
              <a:rPr lang="en-GB"/>
              <a:t>/Berlin, </a:t>
            </a:r>
            <a:r>
              <a:rPr lang="en-GB" spc="-10"/>
              <a:t>Germany</a:t>
            </a:r>
            <a:endParaRPr lang="en-GB" spc="-10" dirty="0"/>
          </a:p>
        </p:txBody>
      </p:sp>
      <p:sp>
        <p:nvSpPr>
          <p:cNvPr id="5" name="Date Placeholder 4">
            <a:extLst>
              <a:ext uri="{FF2B5EF4-FFF2-40B4-BE49-F238E27FC236}">
                <a16:creationId xmlns:a16="http://schemas.microsoft.com/office/drawing/2014/main" id="{FABA060F-913B-0B4F-B121-C4B5EBC63D23}"/>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F52A50E5-5861-1545-A9C2-7F31915D7B60}"/>
              </a:ext>
            </a:extLst>
          </p:cNvPr>
          <p:cNvSpPr>
            <a:spLocks noGrp="1"/>
          </p:cNvSpPr>
          <p:nvPr>
            <p:ph type="sldNum" sz="quarter" idx="7"/>
          </p:nvPr>
        </p:nvSpPr>
        <p:spPr/>
        <p:txBody>
          <a:bodyPr/>
          <a:lstStyle/>
          <a:p>
            <a:fld id="{B6F15528-21DE-4FAA-801E-634DDDAF4B2B}" type="slidenum">
              <a:rPr lang="en-DE" smtClean="0"/>
              <a:t>7</a:t>
            </a:fld>
            <a:endParaRPr lang="en-DE"/>
          </a:p>
        </p:txBody>
      </p:sp>
    </p:spTree>
    <p:extLst>
      <p:ext uri="{BB962C8B-B14F-4D97-AF65-F5344CB8AC3E}">
        <p14:creationId xmlns:p14="http://schemas.microsoft.com/office/powerpoint/2010/main" val="82643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962025"/>
            <a:ext cx="7653656" cy="338554"/>
          </a:xfrm>
        </p:spPr>
        <p:txBody>
          <a:bodyPr/>
          <a:lstStyle/>
          <a:p>
            <a:r>
              <a:rPr lang="en-US" sz="2200" b="1" dirty="0">
                <a:solidFill>
                  <a:srgbClr val="013A4D"/>
                </a:solidFill>
                <a:latin typeface="Poppins" panose="00000500000000000000" pitchFamily="2" charset="0"/>
                <a:ea typeface="League Spartan" charset="0"/>
                <a:cs typeface="Poppins" panose="00000500000000000000" pitchFamily="2" charset="0"/>
              </a:rPr>
              <a:t>Meandering to a</a:t>
            </a:r>
            <a:r>
              <a:rPr kumimoji="0" lang="en-US" sz="2200" b="1" i="0" u="none" strike="noStrike" kern="0" cap="none" spc="0" normalizeH="0" baseline="0" noProof="0" dirty="0">
                <a:ln>
                  <a:noFill/>
                </a:ln>
                <a:solidFill>
                  <a:srgbClr val="013A4D"/>
                </a:solidFill>
                <a:effectLst/>
                <a:uLnTx/>
                <a:uFillTx/>
                <a:latin typeface="Poppins" panose="00000500000000000000" pitchFamily="2" charset="0"/>
                <a:ea typeface="League Spartan" charset="0"/>
                <a:cs typeface="Poppins" panose="00000500000000000000" pitchFamily="2" charset="0"/>
              </a:rPr>
              <a:t> new normal: Sectoral focus </a:t>
            </a:r>
            <a:endParaRPr lang="de-DE" sz="2200" b="1" dirty="0"/>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8</a:t>
            </a:fld>
            <a:endParaRPr lang="de-DE"/>
          </a:p>
        </p:txBody>
      </p:sp>
      <p:pic>
        <p:nvPicPr>
          <p:cNvPr id="7" name="Picture 6" descr="A screenshot of a graph&#10;&#10;Description automatically generated">
            <a:extLst>
              <a:ext uri="{FF2B5EF4-FFF2-40B4-BE49-F238E27FC236}">
                <a16:creationId xmlns:a16="http://schemas.microsoft.com/office/drawing/2014/main" id="{FB7E4394-E45E-7F49-99D6-A334DE1307F7}"/>
              </a:ext>
            </a:extLst>
          </p:cNvPr>
          <p:cNvPicPr>
            <a:picLocks noChangeAspect="1"/>
          </p:cNvPicPr>
          <p:nvPr/>
        </p:nvPicPr>
        <p:blipFill>
          <a:blip r:embed="rId3"/>
          <a:stretch>
            <a:fillRect/>
          </a:stretch>
        </p:blipFill>
        <p:spPr>
          <a:xfrm>
            <a:off x="1398155" y="1343025"/>
            <a:ext cx="7897091" cy="5685594"/>
          </a:xfrm>
          <a:prstGeom prst="rect">
            <a:avLst/>
          </a:prstGeom>
        </p:spPr>
      </p:pic>
    </p:spTree>
    <p:extLst>
      <p:ext uri="{BB962C8B-B14F-4D97-AF65-F5344CB8AC3E}">
        <p14:creationId xmlns:p14="http://schemas.microsoft.com/office/powerpoint/2010/main" val="376345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C8DF27-2968-E247-8EC8-5C257B4D6DF5}"/>
              </a:ext>
            </a:extLst>
          </p:cNvPr>
          <p:cNvGrpSpPr/>
          <p:nvPr/>
        </p:nvGrpSpPr>
        <p:grpSpPr>
          <a:xfrm>
            <a:off x="469900" y="1393893"/>
            <a:ext cx="7162832" cy="5511732"/>
            <a:chOff x="-798581" y="2003046"/>
            <a:chExt cx="7879115" cy="6147557"/>
          </a:xfrm>
        </p:grpSpPr>
        <p:pic>
          <p:nvPicPr>
            <p:cNvPr id="7" name="Picture 6" descr="A graph of growth and progress&#10;&#10;Description automatically generated">
              <a:extLst>
                <a:ext uri="{FF2B5EF4-FFF2-40B4-BE49-F238E27FC236}">
                  <a16:creationId xmlns:a16="http://schemas.microsoft.com/office/drawing/2014/main" id="{F34F398A-B7C3-8243-B838-E7EE779DC97E}"/>
                </a:ext>
              </a:extLst>
            </p:cNvPr>
            <p:cNvPicPr>
              <a:picLocks noChangeAspect="1"/>
            </p:cNvPicPr>
            <p:nvPr/>
          </p:nvPicPr>
          <p:blipFill>
            <a:blip r:embed="rId3"/>
            <a:stretch>
              <a:fillRect/>
            </a:stretch>
          </p:blipFill>
          <p:spPr>
            <a:xfrm>
              <a:off x="-798581" y="2003046"/>
              <a:ext cx="7879115" cy="6147557"/>
            </a:xfrm>
            <a:prstGeom prst="rect">
              <a:avLst/>
            </a:prstGeom>
          </p:spPr>
        </p:pic>
        <p:sp>
          <p:nvSpPr>
            <p:cNvPr id="10" name="Rectangle 9">
              <a:extLst>
                <a:ext uri="{FF2B5EF4-FFF2-40B4-BE49-F238E27FC236}">
                  <a16:creationId xmlns:a16="http://schemas.microsoft.com/office/drawing/2014/main" id="{E17B5EFE-3415-3B47-A906-84451B54C201}"/>
                </a:ext>
              </a:extLst>
            </p:cNvPr>
            <p:cNvSpPr/>
            <p:nvPr/>
          </p:nvSpPr>
          <p:spPr>
            <a:xfrm>
              <a:off x="4518486" y="3052851"/>
              <a:ext cx="2562048"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3BC078D-7069-7A5A-2558-1ACF0A48C6A0}"/>
              </a:ext>
            </a:extLst>
          </p:cNvPr>
          <p:cNvSpPr>
            <a:spLocks noGrp="1"/>
          </p:cNvSpPr>
          <p:nvPr>
            <p:ph type="title"/>
          </p:nvPr>
        </p:nvSpPr>
        <p:spPr>
          <a:xfrm>
            <a:off x="438199" y="962025"/>
            <a:ext cx="7653656" cy="338554"/>
          </a:xfrm>
        </p:spPr>
        <p:txBody>
          <a:bodyPr/>
          <a:lstStyle/>
          <a:p>
            <a:r>
              <a:rPr lang="en-US" sz="2200" b="1" dirty="0">
                <a:solidFill>
                  <a:schemeClr val="accent4">
                    <a:lumMod val="50000"/>
                  </a:schemeClr>
                </a:solidFill>
                <a:latin typeface="Poppins" panose="00000500000000000000" pitchFamily="2" charset="0"/>
                <a:ea typeface="League Spartan" charset="0"/>
                <a:cs typeface="Poppins" panose="00000500000000000000" pitchFamily="2" charset="0"/>
              </a:rPr>
              <a:t>Meandering to a</a:t>
            </a:r>
            <a:r>
              <a:rPr kumimoji="0" lang="en-US" sz="2200" b="1" i="0" u="none" strike="noStrike" kern="0" cap="none" spc="0" normalizeH="0" baseline="0" noProof="0" dirty="0">
                <a:ln>
                  <a:noFill/>
                </a:ln>
                <a:solidFill>
                  <a:schemeClr val="accent4">
                    <a:lumMod val="50000"/>
                  </a:schemeClr>
                </a:solidFill>
                <a:effectLst/>
                <a:uLnTx/>
                <a:uFillTx/>
                <a:latin typeface="Poppins" panose="00000500000000000000" pitchFamily="2" charset="0"/>
                <a:ea typeface="League Spartan" charset="0"/>
                <a:cs typeface="Poppins" panose="00000500000000000000" pitchFamily="2" charset="0"/>
              </a:rPr>
              <a:t> new normal: Sectoral focus </a:t>
            </a:r>
            <a:endParaRPr lang="de-DE" sz="2200" b="1" dirty="0">
              <a:solidFill>
                <a:schemeClr val="accent4">
                  <a:lumMod val="50000"/>
                </a:schemeClr>
              </a:solidFill>
            </a:endParaRPr>
          </a:p>
        </p:txBody>
      </p:sp>
      <p:sp>
        <p:nvSpPr>
          <p:cNvPr id="4" name="Footer Placeholder 3">
            <a:extLst>
              <a:ext uri="{FF2B5EF4-FFF2-40B4-BE49-F238E27FC236}">
                <a16:creationId xmlns:a16="http://schemas.microsoft.com/office/drawing/2014/main" id="{F1EB667A-B3B9-8401-AE69-BA59BACD6BC3}"/>
              </a:ext>
            </a:extLst>
          </p:cNvPr>
          <p:cNvSpPr>
            <a:spLocks noGrp="1"/>
          </p:cNvSpPr>
          <p:nvPr>
            <p:ph type="ftr" sz="quarter" idx="5"/>
          </p:nvPr>
        </p:nvSpPr>
        <p:spPr/>
        <p:txBody>
          <a:bodyPr/>
          <a:lstStyle/>
          <a:p>
            <a:pPr marL="12700">
              <a:lnSpc>
                <a:spcPct val="100000"/>
              </a:lnSpc>
              <a:spcBef>
                <a:spcPts val="45"/>
              </a:spcBef>
            </a:pPr>
            <a:r>
              <a:rPr lang="de-DE"/>
              <a:t>/Berlin, </a:t>
            </a:r>
            <a:r>
              <a:rPr lang="de-DE" spc="-10"/>
              <a:t>Germany</a:t>
            </a:r>
            <a:endParaRPr lang="de-DE" spc="-10" dirty="0"/>
          </a:p>
        </p:txBody>
      </p:sp>
      <p:sp>
        <p:nvSpPr>
          <p:cNvPr id="5" name="Date Placeholder 4">
            <a:extLst>
              <a:ext uri="{FF2B5EF4-FFF2-40B4-BE49-F238E27FC236}">
                <a16:creationId xmlns:a16="http://schemas.microsoft.com/office/drawing/2014/main" id="{CAA5C9CB-45FC-480B-D211-CCB5F1F3A332}"/>
              </a:ext>
            </a:extLst>
          </p:cNvPr>
          <p:cNvSpPr>
            <a:spLocks noGrp="1"/>
          </p:cNvSpPr>
          <p:nvPr>
            <p:ph type="dt" sz="half" idx="6"/>
          </p:nvPr>
        </p:nvSpPr>
        <p:spPr/>
        <p:txBody>
          <a:bodyPr/>
          <a:lstStyle/>
          <a:p>
            <a:pPr marL="12700">
              <a:lnSpc>
                <a:spcPct val="100000"/>
              </a:lnSpc>
              <a:spcBef>
                <a:spcPts val="45"/>
              </a:spcBef>
            </a:pPr>
            <a:r>
              <a:rPr lang="de-DE" dirty="0"/>
              <a:t>12 </a:t>
            </a:r>
            <a:r>
              <a:rPr lang="de-DE" dirty="0" err="1"/>
              <a:t>July</a:t>
            </a:r>
            <a:r>
              <a:rPr lang="de-DE" dirty="0"/>
              <a:t> 2023</a:t>
            </a:r>
            <a:endParaRPr lang="de-DE" spc="-20" dirty="0"/>
          </a:p>
        </p:txBody>
      </p:sp>
      <p:sp>
        <p:nvSpPr>
          <p:cNvPr id="6" name="Slide Number Placeholder 5">
            <a:extLst>
              <a:ext uri="{FF2B5EF4-FFF2-40B4-BE49-F238E27FC236}">
                <a16:creationId xmlns:a16="http://schemas.microsoft.com/office/drawing/2014/main" id="{618F5F2B-0557-093E-26EE-40F25FCCD6E7}"/>
              </a:ext>
            </a:extLst>
          </p:cNvPr>
          <p:cNvSpPr>
            <a:spLocks noGrp="1"/>
          </p:cNvSpPr>
          <p:nvPr>
            <p:ph type="sldNum" sz="quarter" idx="7"/>
          </p:nvPr>
        </p:nvSpPr>
        <p:spPr/>
        <p:txBody>
          <a:bodyPr/>
          <a:lstStyle/>
          <a:p>
            <a:fld id="{B6F15528-21DE-4FAA-801E-634DDDAF4B2B}" type="slidenum">
              <a:rPr lang="de-DE" smtClean="0"/>
              <a:t>9</a:t>
            </a:fld>
            <a:endParaRPr lang="de-DE"/>
          </a:p>
        </p:txBody>
      </p:sp>
      <p:sp>
        <p:nvSpPr>
          <p:cNvPr id="9" name="TextBox 8">
            <a:extLst>
              <a:ext uri="{FF2B5EF4-FFF2-40B4-BE49-F238E27FC236}">
                <a16:creationId xmlns:a16="http://schemas.microsoft.com/office/drawing/2014/main" id="{40BBE47B-CE8F-524A-A40D-86B8502CA92E}"/>
              </a:ext>
            </a:extLst>
          </p:cNvPr>
          <p:cNvSpPr txBox="1"/>
          <p:nvPr/>
        </p:nvSpPr>
        <p:spPr>
          <a:xfrm>
            <a:off x="5346700" y="2231380"/>
            <a:ext cx="5350932" cy="2693045"/>
          </a:xfrm>
          <a:prstGeom prst="rect">
            <a:avLst/>
          </a:prstGeom>
          <a:noFill/>
        </p:spPr>
        <p:txBody>
          <a:bodyPr wrap="square">
            <a:spAutoFit/>
          </a:bodyPr>
          <a:lstStyle/>
          <a:p>
            <a:pPr marL="342900" lvl="0" indent="-342900" algn="just">
              <a:buFont typeface="Wingdings" pitchFamily="2" charset="2"/>
              <a:buChar char="§"/>
            </a:pPr>
            <a:r>
              <a:rPr lang="de-DE" sz="1300" dirty="0">
                <a:effectLst/>
                <a:latin typeface="Poppins" pitchFamily="2" charset="77"/>
                <a:ea typeface="Calibri" panose="020F0502020204030204" pitchFamily="34" charset="0"/>
                <a:cs typeface="Poppins" pitchFamily="2" charset="77"/>
              </a:rPr>
              <a:t>The </a:t>
            </a:r>
            <a:r>
              <a:rPr lang="en-DE" sz="1300" dirty="0">
                <a:effectLst/>
                <a:latin typeface="Poppins" pitchFamily="2" charset="77"/>
                <a:ea typeface="Calibri" panose="020F0502020204030204" pitchFamily="34" charset="0"/>
                <a:cs typeface="Poppins" pitchFamily="2" charset="77"/>
              </a:rPr>
              <a:t>economies of South Africa, Egypt, Kenya, Nigeria and Zambia account for about 40 per cent of projects on the continent. Among the LDCs, five countries attracted almost 40 per cent of investments in 2022, while as many as 11 countries did not register a single international project in renewable energy between 2015 and 2022. </a:t>
            </a:r>
            <a:endParaRPr lang="en-DE" sz="1300" dirty="0">
              <a:latin typeface="Poppins" pitchFamily="2" charset="77"/>
              <a:ea typeface="Calibri" panose="020F0502020204030204" pitchFamily="34" charset="0"/>
              <a:cs typeface="Poppins" pitchFamily="2" charset="77"/>
            </a:endParaRPr>
          </a:p>
          <a:p>
            <a:pPr marL="342900" indent="-342900" algn="just">
              <a:buFont typeface="Wingdings" pitchFamily="2" charset="2"/>
              <a:buChar char="§"/>
            </a:pPr>
            <a:r>
              <a:rPr lang="en-DE" sz="1300" dirty="0">
                <a:effectLst/>
                <a:latin typeface="Poppins" pitchFamily="2" charset="77"/>
                <a:ea typeface="Times New Roman" panose="02020603050405020304" pitchFamily="18" charset="0"/>
                <a:cs typeface="Poppins" pitchFamily="2" charset="77"/>
              </a:rPr>
              <a:t>Over the past decade</a:t>
            </a:r>
            <a:r>
              <a:rPr lang="en-US" sz="1300" dirty="0">
                <a:latin typeface="Poppins" pitchFamily="2" charset="77"/>
                <a:ea typeface="Times New Roman" panose="02020603050405020304" pitchFamily="18" charset="0"/>
                <a:cs typeface="Poppins" pitchFamily="2" charset="77"/>
              </a:rPr>
              <a:t>, t</a:t>
            </a:r>
            <a:r>
              <a:rPr lang="en-DE" sz="1300" dirty="0">
                <a:effectLst/>
                <a:latin typeface="Poppins" pitchFamily="2" charset="77"/>
                <a:ea typeface="Times New Roman" panose="02020603050405020304" pitchFamily="18" charset="0"/>
                <a:cs typeface="Poppins" pitchFamily="2" charset="77"/>
              </a:rPr>
              <a:t>wo thirds of all renewable energy projects in Africa were in solar energy, </a:t>
            </a:r>
            <a:r>
              <a:rPr lang="en-DE" sz="1300" b="1" dirty="0">
                <a:effectLst/>
                <a:latin typeface="Poppins" pitchFamily="2" charset="77"/>
                <a:ea typeface="Times New Roman" panose="02020603050405020304" pitchFamily="18" charset="0"/>
                <a:cs typeface="Poppins" pitchFamily="2" charset="77"/>
              </a:rPr>
              <a:t>as it is the continent’s cheapest and best fitting source</a:t>
            </a:r>
            <a:r>
              <a:rPr lang="en-DE" sz="1300" dirty="0">
                <a:effectLst/>
                <a:latin typeface="Poppins" pitchFamily="2" charset="77"/>
                <a:ea typeface="Times New Roman" panose="02020603050405020304" pitchFamily="18" charset="0"/>
                <a:cs typeface="Poppins" pitchFamily="2" charset="77"/>
              </a:rPr>
              <a:t>. </a:t>
            </a:r>
          </a:p>
          <a:p>
            <a:pPr marL="342900" indent="-342900" algn="just">
              <a:buFont typeface="Wingdings" pitchFamily="2" charset="2"/>
              <a:buChar char="§"/>
            </a:pPr>
            <a:r>
              <a:rPr lang="en-GB" sz="1300" dirty="0">
                <a:effectLst/>
                <a:latin typeface="Poppins" pitchFamily="2" charset="77"/>
                <a:ea typeface="Times New Roman" panose="02020603050405020304" pitchFamily="18" charset="0"/>
                <a:cs typeface="Poppins" pitchFamily="2" charset="77"/>
              </a:rPr>
              <a:t>New announcements of renewables investments in 2022 included several megaprojects: and the Masdar Tanzania renewable energy project, which will create a 2 GW solar power plant. </a:t>
            </a:r>
          </a:p>
        </p:txBody>
      </p:sp>
    </p:spTree>
    <p:extLst>
      <p:ext uri="{BB962C8B-B14F-4D97-AF65-F5344CB8AC3E}">
        <p14:creationId xmlns:p14="http://schemas.microsoft.com/office/powerpoint/2010/main" val="280156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FAFA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Custom 6">
      <a:dk1>
        <a:srgbClr val="7F7F7F"/>
      </a:dk1>
      <a:lt1>
        <a:srgbClr val="FFFFFF"/>
      </a:lt1>
      <a:dk2>
        <a:srgbClr val="000000"/>
      </a:dk2>
      <a:lt2>
        <a:srgbClr val="FFFFFF"/>
      </a:lt2>
      <a:accent1>
        <a:srgbClr val="013A4D"/>
      </a:accent1>
      <a:accent2>
        <a:srgbClr val="FF7048"/>
      </a:accent2>
      <a:accent3>
        <a:srgbClr val="668592"/>
      </a:accent3>
      <a:accent4>
        <a:srgbClr val="91969B"/>
      </a:accent4>
      <a:accent5>
        <a:srgbClr val="013A4D"/>
      </a:accent5>
      <a:accent6>
        <a:srgbClr val="FF7048"/>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A5633B95C022448D1BC6A93412833E" ma:contentTypeVersion="2" ma:contentTypeDescription="Create a new document." ma:contentTypeScope="" ma:versionID="582869a30891042a6dbf04715684d750">
  <xsd:schema xmlns:xsd="http://www.w3.org/2001/XMLSchema" xmlns:xs="http://www.w3.org/2001/XMLSchema" xmlns:p="http://schemas.microsoft.com/office/2006/metadata/properties" xmlns:ns3="df97d293-95a2-4a8d-8bd6-70e1eec36c01" targetNamespace="http://schemas.microsoft.com/office/2006/metadata/properties" ma:root="true" ma:fieldsID="0e806462bb41ea8ff435bb71840d6c39" ns3:_="">
    <xsd:import namespace="df97d293-95a2-4a8d-8bd6-70e1eec36c0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7d293-95a2-4a8d-8bd6-70e1eec36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FB5363-F6D3-46CD-9E50-109E40C98098}">
  <ds:schemaRefs>
    <ds:schemaRef ds:uri="http://schemas.microsoft.com/office/2006/documentManagement/types"/>
    <ds:schemaRef ds:uri="http://purl.org/dc/elements/1.1/"/>
    <ds:schemaRef ds:uri="df97d293-95a2-4a8d-8bd6-70e1eec36c01"/>
    <ds:schemaRef ds:uri="http://purl.org/dc/dcmitype/"/>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1469693-4BD0-4023-A16F-F70685527CAC}">
  <ds:schemaRefs>
    <ds:schemaRef ds:uri="http://schemas.microsoft.com/sharepoint/v3/contenttype/forms"/>
  </ds:schemaRefs>
</ds:datastoreItem>
</file>

<file path=customXml/itemProps3.xml><?xml version="1.0" encoding="utf-8"?>
<ds:datastoreItem xmlns:ds="http://schemas.openxmlformats.org/officeDocument/2006/customXml" ds:itemID="{901B5B54-AFF8-47C9-8919-8E2CC658B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97d293-95a2-4a8d-8bd6-70e1eec36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3721</Words>
  <Application>Microsoft Office PowerPoint</Application>
  <PresentationFormat>Benutzerdefiniert</PresentationFormat>
  <Paragraphs>522</Paragraphs>
  <Slides>31</Slides>
  <Notes>23</Notes>
  <HiddenSlides>0</HiddenSlides>
  <MMClips>0</MMClips>
  <ScaleCrop>false</ScaleCrop>
  <HeadingPairs>
    <vt:vector size="6" baseType="variant">
      <vt:variant>
        <vt:lpstr>Verwendete Schriftarten</vt:lpstr>
      </vt:variant>
      <vt:variant>
        <vt:i4>16</vt:i4>
      </vt:variant>
      <vt:variant>
        <vt:lpstr>Design</vt:lpstr>
      </vt:variant>
      <vt:variant>
        <vt:i4>3</vt:i4>
      </vt:variant>
      <vt:variant>
        <vt:lpstr>Folientitel</vt:lpstr>
      </vt:variant>
      <vt:variant>
        <vt:i4>31</vt:i4>
      </vt:variant>
    </vt:vector>
  </HeadingPairs>
  <TitlesOfParts>
    <vt:vector size="50" baseType="lpstr">
      <vt:lpstr>Arial</vt:lpstr>
      <vt:lpstr>Arial Narrow</vt:lpstr>
      <vt:lpstr>Calibri</vt:lpstr>
      <vt:lpstr>Calibri Light</vt:lpstr>
      <vt:lpstr>Century Gothic</vt:lpstr>
      <vt:lpstr>Courier New</vt:lpstr>
      <vt:lpstr>Gill Sans</vt:lpstr>
      <vt:lpstr>HelveticaNeueLTPro</vt:lpstr>
      <vt:lpstr>Ink Free</vt:lpstr>
      <vt:lpstr>Lato Light</vt:lpstr>
      <vt:lpstr>Montserrat Hairline</vt:lpstr>
      <vt:lpstr>Poppins</vt:lpstr>
      <vt:lpstr>Poppins Medium</vt:lpstr>
      <vt:lpstr>Times New Roman</vt:lpstr>
      <vt:lpstr>Trebuchet MS</vt:lpstr>
      <vt:lpstr>Wingdings</vt:lpstr>
      <vt:lpstr>Office Theme</vt:lpstr>
      <vt:lpstr>Custom Design</vt:lpstr>
      <vt:lpstr>Default Theme</vt:lpstr>
      <vt:lpstr>PowerPoint-Präsentation</vt:lpstr>
      <vt:lpstr>PowerPoint-Präsentation</vt:lpstr>
      <vt:lpstr>Moving beyond COVID-19: the global FDI Landscape</vt:lpstr>
      <vt:lpstr>Moving beyond COVID-19: Africa on spotlight</vt:lpstr>
      <vt:lpstr>Moving beyond COVID-19: COMESA on spotlight</vt:lpstr>
      <vt:lpstr>Moving beyond COVID-19: identifying the framework conditions</vt:lpstr>
      <vt:lpstr>Moving beyond COVID-19: Identifiying the framework conditions</vt:lpstr>
      <vt:lpstr>Meandering to a new normal: Sectoral focus </vt:lpstr>
      <vt:lpstr>Meandering to a new normal: Sectoral focus </vt:lpstr>
      <vt:lpstr>Meandering to a new normal: Sectoral focus </vt:lpstr>
      <vt:lpstr>Meandering to a new normal: Sectoral focus </vt:lpstr>
      <vt:lpstr>Meandering to a new normal: Sectoral focus </vt:lpstr>
      <vt:lpstr>Adaption: The pre-conditions - necessary conditions </vt:lpstr>
      <vt:lpstr>Adaption: The pre-conditions – sufficient conditions </vt:lpstr>
      <vt:lpstr>Adaption: The pre-conditions – sufficient conditions </vt:lpstr>
      <vt:lpstr>Adaption: The pre-conditions – sufficient conditions </vt:lpstr>
      <vt:lpstr>Adaption: The pre-conditions – sufficient conditions </vt:lpstr>
      <vt:lpstr>Adaption: The pre-conditions – sufficient conditions </vt:lpstr>
      <vt:lpstr>Adaption: The pre-conditions – sufficient conditions </vt:lpstr>
      <vt:lpstr>Adaption: The pre-conditions – sufficient conditions </vt:lpstr>
      <vt:lpstr>What is FDI 4.0?</vt:lpstr>
      <vt:lpstr>INVESTMENT PROMOTION LIFE CYCLE, FRAMEWORK AND KEY IPA ACTIVITIES AND FUNCTIONS</vt:lpstr>
      <vt:lpstr>Combining site selection with IPA services</vt:lpstr>
      <vt:lpstr>Which other marketing channels can you use? </vt:lpstr>
      <vt:lpstr>EFFECTIVE STRATEGIES &amp; TOOLS - SELECTION</vt:lpstr>
      <vt:lpstr>Digital tools for investment promotion and facilitation</vt:lpstr>
      <vt:lpstr>PowerPoint-Präsentation</vt:lpstr>
      <vt:lpstr>Social media and IPAs: 2020 survey</vt:lpstr>
      <vt:lpstr>PowerPoint-Präsentation</vt:lpstr>
      <vt:lpstr>Digitalizing the IPA service cycle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Omar Eleish</cp:lastModifiedBy>
  <cp:revision>102</cp:revision>
  <dcterms:created xsi:type="dcterms:W3CDTF">2022-12-11T17:41:48Z</dcterms:created>
  <dcterms:modified xsi:type="dcterms:W3CDTF">2023-07-27T11:58:19Z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2022-12-11T00:00:00Z</vt:filetime>
  </property>
  <property fmtid="{D5CDD505-2E9C-101B-9397-08002B2CF9AE}" pid="3" name="Creator">
    <vt:lpwstr>Adobe InDesign 17.3 (Windows)</vt:lpwstr>
  </property>
  <property fmtid="{D5CDD505-2E9C-101B-9397-08002B2CF9AE}" pid="4" name="LastSaved">
    <vt:filetime>2022-12-11T00:00:00Z</vt:filetime>
  </property>
  <property fmtid="{D5CDD505-2E9C-101B-9397-08002B2CF9AE}" pid="5" name="Producer">
    <vt:lpwstr>Adobe PDF Library 16.0.7</vt:lpwstr>
  </property>
  <property fmtid="{D5CDD505-2E9C-101B-9397-08002B2CF9AE}" pid="6" name="ContentTypeId">
    <vt:lpwstr>0x01010091A5633B95C022448D1BC6A93412833E</vt:lpwstr>
  </property>
</Properties>
</file>