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3"/>
  </p:notesMasterIdLst>
  <p:handoutMasterIdLst>
    <p:handoutMasterId r:id="rId74"/>
  </p:handoutMasterIdLst>
  <p:sldIdLst>
    <p:sldId id="2695" r:id="rId6"/>
    <p:sldId id="2688" r:id="rId7"/>
    <p:sldId id="2692" r:id="rId8"/>
    <p:sldId id="2601" r:id="rId9"/>
    <p:sldId id="853" r:id="rId10"/>
    <p:sldId id="860" r:id="rId11"/>
    <p:sldId id="861" r:id="rId12"/>
    <p:sldId id="862" r:id="rId13"/>
    <p:sldId id="863" r:id="rId14"/>
    <p:sldId id="864" r:id="rId15"/>
    <p:sldId id="865" r:id="rId16"/>
    <p:sldId id="866" r:id="rId17"/>
    <p:sldId id="2698" r:id="rId18"/>
    <p:sldId id="868" r:id="rId19"/>
    <p:sldId id="869" r:id="rId20"/>
    <p:sldId id="870" r:id="rId21"/>
    <p:sldId id="871" r:id="rId22"/>
    <p:sldId id="872" r:id="rId23"/>
    <p:sldId id="873" r:id="rId24"/>
    <p:sldId id="874" r:id="rId25"/>
    <p:sldId id="875" r:id="rId26"/>
    <p:sldId id="876" r:id="rId27"/>
    <p:sldId id="877" r:id="rId28"/>
    <p:sldId id="878" r:id="rId29"/>
    <p:sldId id="879" r:id="rId30"/>
    <p:sldId id="880" r:id="rId31"/>
    <p:sldId id="881" r:id="rId32"/>
    <p:sldId id="882" r:id="rId33"/>
    <p:sldId id="883" r:id="rId34"/>
    <p:sldId id="884" r:id="rId35"/>
    <p:sldId id="885" r:id="rId36"/>
    <p:sldId id="886" r:id="rId37"/>
    <p:sldId id="887" r:id="rId38"/>
    <p:sldId id="888" r:id="rId39"/>
    <p:sldId id="889" r:id="rId40"/>
    <p:sldId id="890" r:id="rId41"/>
    <p:sldId id="891" r:id="rId42"/>
    <p:sldId id="892" r:id="rId43"/>
    <p:sldId id="893" r:id="rId44"/>
    <p:sldId id="894" r:id="rId45"/>
    <p:sldId id="895" r:id="rId46"/>
    <p:sldId id="896" r:id="rId47"/>
    <p:sldId id="897" r:id="rId48"/>
    <p:sldId id="898" r:id="rId49"/>
    <p:sldId id="899" r:id="rId50"/>
    <p:sldId id="900" r:id="rId51"/>
    <p:sldId id="901" r:id="rId52"/>
    <p:sldId id="902" r:id="rId53"/>
    <p:sldId id="903" r:id="rId54"/>
    <p:sldId id="904" r:id="rId55"/>
    <p:sldId id="905" r:id="rId56"/>
    <p:sldId id="906" r:id="rId57"/>
    <p:sldId id="907" r:id="rId58"/>
    <p:sldId id="908" r:id="rId59"/>
    <p:sldId id="909" r:id="rId60"/>
    <p:sldId id="910" r:id="rId61"/>
    <p:sldId id="911" r:id="rId62"/>
    <p:sldId id="912" r:id="rId63"/>
    <p:sldId id="913" r:id="rId64"/>
    <p:sldId id="914" r:id="rId65"/>
    <p:sldId id="915" r:id="rId66"/>
    <p:sldId id="916" r:id="rId67"/>
    <p:sldId id="917" r:id="rId68"/>
    <p:sldId id="918" r:id="rId69"/>
    <p:sldId id="919" r:id="rId70"/>
    <p:sldId id="920" r:id="rId71"/>
    <p:sldId id="2690" r:id="rId7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F2D69"/>
    <a:srgbClr val="B4B4B4"/>
    <a:srgbClr val="343434"/>
    <a:srgbClr val="D3D9E4"/>
    <a:srgbClr val="BAB8B8"/>
    <a:srgbClr val="405888"/>
    <a:srgbClr val="D0CEC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E3F54-9AB8-43DB-87F7-A9C984097A1F}" v="42" dt="2023-09-03T22:15:11.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57" autoAdjust="0"/>
    <p:restoredTop sz="94660"/>
  </p:normalViewPr>
  <p:slideViewPr>
    <p:cSldViewPr snapToGrid="0">
      <p:cViewPr varScale="1">
        <p:scale>
          <a:sx n="111" d="100"/>
          <a:sy n="111" d="100"/>
        </p:scale>
        <p:origin x="1008" y="96"/>
      </p:cViewPr>
      <p:guideLst/>
    </p:cSldViewPr>
  </p:slideViewPr>
  <p:notesTextViewPr>
    <p:cViewPr>
      <p:scale>
        <a:sx n="1" d="1"/>
        <a:sy n="1" d="1"/>
      </p:scale>
      <p:origin x="0" y="0"/>
    </p:cViewPr>
  </p:notesTextViewPr>
  <p:notesViewPr>
    <p:cSldViewPr snapToGrid="0">
      <p:cViewPr varScale="1">
        <p:scale>
          <a:sx n="165" d="100"/>
          <a:sy n="165" d="100"/>
        </p:scale>
        <p:origin x="2034"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1F497D"/>
            </a:solidFill>
          </c:spPr>
          <c:explosion val="3"/>
          <c:dPt>
            <c:idx val="0"/>
            <c:bubble3D val="0"/>
            <c:spPr>
              <a:solidFill>
                <a:srgbClr val="1F497D"/>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4EA7-4059-BB48-3A6B3B4E5A9B}"/>
              </c:ext>
            </c:extLst>
          </c:dPt>
          <c:dPt>
            <c:idx val="1"/>
            <c:bubble3D val="0"/>
            <c:spPr>
              <a:solidFill>
                <a:srgbClr val="1F497D"/>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4EA7-4059-BB48-3A6B3B4E5A9B}"/>
              </c:ext>
            </c:extLst>
          </c:dPt>
          <c:dPt>
            <c:idx val="2"/>
            <c:bubble3D val="0"/>
            <c:spPr>
              <a:solidFill>
                <a:srgbClr val="1F497D"/>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4EA7-4059-BB48-3A6B3B4E5A9B}"/>
              </c:ext>
            </c:extLst>
          </c:dPt>
          <c:dPt>
            <c:idx val="3"/>
            <c:bubble3D val="0"/>
            <c:spPr>
              <a:solidFill>
                <a:srgbClr val="1F497D"/>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4EA7-4059-BB48-3A6B3B4E5A9B}"/>
              </c:ext>
            </c:extLst>
          </c:dPt>
          <c:dPt>
            <c:idx val="4"/>
            <c:bubble3D val="0"/>
            <c:spPr>
              <a:solidFill>
                <a:srgbClr val="1F497D"/>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4EA7-4059-BB48-3A6B3B4E5A9B}"/>
              </c:ext>
            </c:extLst>
          </c:dPt>
          <c:val>
            <c:numRef>
              <c:f>'[5439_20161103123213.xlsx]Blad5'!$A$1:$A$5</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4EA7-4059-BB48-3A6B3B4E5A9B}"/>
            </c:ext>
          </c:extLst>
        </c:ser>
        <c:dLbls>
          <c:showLegendKey val="0"/>
          <c:showVal val="0"/>
          <c:showCatName val="0"/>
          <c:showSerName val="0"/>
          <c:showPercent val="0"/>
          <c:showBubbleSize val="0"/>
          <c:showLeaderLines val="1"/>
        </c:dLbls>
        <c:firstSliceAng val="3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Summary!$B$9</c:f>
              <c:strCache>
                <c:ptCount val="1"/>
                <c:pt idx="0">
                  <c:v>Gain in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Summary!$C$4:$F$4</c:f>
              <c:strCache>
                <c:ptCount val="4"/>
                <c:pt idx="0">
                  <c:v>Country 1</c:v>
                </c:pt>
                <c:pt idx="1">
                  <c:v>Country 2</c:v>
                </c:pt>
                <c:pt idx="2">
                  <c:v>Country 3</c:v>
                </c:pt>
                <c:pt idx="3">
                  <c:v>Country 4</c:v>
                </c:pt>
              </c:strCache>
            </c:strRef>
          </c:cat>
          <c:val>
            <c:numRef>
              <c:f>Summary!$C$9:$F$9</c:f>
              <c:numCache>
                <c:formatCode>0%</c:formatCode>
                <c:ptCount val="4"/>
                <c:pt idx="0">
                  <c:v>0.65358584293405264</c:v>
                </c:pt>
                <c:pt idx="1">
                  <c:v>0.39285676287011073</c:v>
                </c:pt>
                <c:pt idx="2">
                  <c:v>0.37226003116771045</c:v>
                </c:pt>
                <c:pt idx="3">
                  <c:v>0.29634573497320882</c:v>
                </c:pt>
              </c:numCache>
            </c:numRef>
          </c:val>
          <c:extLst>
            <c:ext xmlns:c16="http://schemas.microsoft.com/office/drawing/2014/chart" uri="{C3380CC4-5D6E-409C-BE32-E72D297353CC}">
              <c16:uniqueId val="{00000000-6471-46E2-8A2D-89DA98724960}"/>
            </c:ext>
          </c:extLst>
        </c:ser>
        <c:dLbls>
          <c:showLegendKey val="0"/>
          <c:showVal val="0"/>
          <c:showCatName val="0"/>
          <c:showSerName val="0"/>
          <c:showPercent val="0"/>
          <c:showBubbleSize val="0"/>
        </c:dLbls>
        <c:gapWidth val="150"/>
        <c:axId val="389649536"/>
        <c:axId val="389655416"/>
      </c:barChart>
      <c:catAx>
        <c:axId val="389649536"/>
        <c:scaling>
          <c:orientation val="minMax"/>
        </c:scaling>
        <c:delete val="0"/>
        <c:axPos val="b"/>
        <c:numFmt formatCode="General" sourceLinked="0"/>
        <c:majorTickMark val="out"/>
        <c:minorTickMark val="none"/>
        <c:tickLblPos val="nextTo"/>
        <c:crossAx val="389655416"/>
        <c:crosses val="autoZero"/>
        <c:auto val="1"/>
        <c:lblAlgn val="ctr"/>
        <c:lblOffset val="100"/>
        <c:noMultiLvlLbl val="0"/>
      </c:catAx>
      <c:valAx>
        <c:axId val="389655416"/>
        <c:scaling>
          <c:orientation val="minMax"/>
        </c:scaling>
        <c:delete val="0"/>
        <c:axPos val="l"/>
        <c:majorGridlines/>
        <c:numFmt formatCode="0%" sourceLinked="1"/>
        <c:majorTickMark val="out"/>
        <c:minorTickMark val="none"/>
        <c:tickLblPos val="nextTo"/>
        <c:crossAx val="389649536"/>
        <c:crosses val="autoZero"/>
        <c:crossBetween val="between"/>
      </c:valAx>
    </c:plotArea>
    <c:legend>
      <c:legendPos val="r"/>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5E509-EB37-46B6-95E5-B6218D193662}" type="doc">
      <dgm:prSet loTypeId="urn:microsoft.com/office/officeart/2005/8/layout/cycle3" loCatId="cycle" qsTypeId="urn:microsoft.com/office/officeart/2005/8/quickstyle/3d3" qsCatId="3D" csTypeId="urn:microsoft.com/office/officeart/2005/8/colors/accent1_2" csCatId="accent1" phldr="1"/>
      <dgm:spPr/>
    </dgm:pt>
    <dgm:pt modelId="{3FDBC31E-C202-4920-B0FB-2D70D12CD094}">
      <dgm:prSet phldrT="[Tekst]" custT="1"/>
      <dgm:spPr>
        <a:blipFill rotWithShape="0">
          <a:blip xmlns:r="http://schemas.openxmlformats.org/officeDocument/2006/relationships" r:embed="rId1"/>
          <a:stretch>
            <a:fillRect/>
          </a:stretch>
        </a:blipFill>
      </dgm:spPr>
      <dgm:t>
        <a:bodyPr/>
        <a:lstStyle/>
        <a:p>
          <a:r>
            <a:rPr lang="en-US" sz="3300" b="1" noProof="0" dirty="0">
              <a:solidFill>
                <a:srgbClr val="C00000"/>
              </a:solidFill>
            </a:rPr>
            <a:t>Economic Impact</a:t>
          </a:r>
        </a:p>
      </dgm:t>
    </dgm:pt>
    <dgm:pt modelId="{EE31E5FA-A095-4FB2-BD83-1BBA720CAC3D}" type="parTrans" cxnId="{1C8ABC6F-2B47-4535-B1FF-DBB396F0C426}">
      <dgm:prSet/>
      <dgm:spPr/>
      <dgm:t>
        <a:bodyPr/>
        <a:lstStyle/>
        <a:p>
          <a:endParaRPr lang="en-US" noProof="0" dirty="0"/>
        </a:p>
      </dgm:t>
    </dgm:pt>
    <dgm:pt modelId="{4076DF7D-643A-4108-9EC4-657CB638E2EB}" type="sibTrans" cxnId="{1C8ABC6F-2B47-4535-B1FF-DBB396F0C426}">
      <dgm:prSet/>
      <dgm:spPr>
        <a:solidFill>
          <a:srgbClr val="0070C0"/>
        </a:solidFill>
        <a:ln>
          <a:solidFill>
            <a:srgbClr val="0070C0"/>
          </a:solidFill>
        </a:ln>
      </dgm:spPr>
      <dgm:t>
        <a:bodyPr/>
        <a:lstStyle/>
        <a:p>
          <a:endParaRPr lang="en-US" noProof="0" dirty="0"/>
        </a:p>
      </dgm:t>
    </dgm:pt>
    <dgm:pt modelId="{F0084544-2346-45B4-84A5-9292377E7541}">
      <dgm:prSet phldrT="[Tekst]"/>
      <dgm:spPr>
        <a:blipFill rotWithShape="0">
          <a:blip xmlns:r="http://schemas.openxmlformats.org/officeDocument/2006/relationships" r:embed="rId2"/>
          <a:stretch>
            <a:fillRect/>
          </a:stretch>
        </a:blipFill>
      </dgm:spPr>
      <dgm:t>
        <a:bodyPr/>
        <a:lstStyle/>
        <a:p>
          <a:r>
            <a:rPr lang="en-US" b="1" noProof="0" dirty="0">
              <a:solidFill>
                <a:srgbClr val="C00000"/>
              </a:solidFill>
            </a:rPr>
            <a:t>Transparency</a:t>
          </a:r>
        </a:p>
      </dgm:t>
    </dgm:pt>
    <dgm:pt modelId="{B16FB81C-47F5-494D-8C31-2D2F186D657F}" type="parTrans" cxnId="{0C08485F-B8C7-4D76-903C-30E18A3A43B8}">
      <dgm:prSet/>
      <dgm:spPr/>
      <dgm:t>
        <a:bodyPr/>
        <a:lstStyle/>
        <a:p>
          <a:endParaRPr lang="en-US" noProof="0" dirty="0"/>
        </a:p>
      </dgm:t>
    </dgm:pt>
    <dgm:pt modelId="{897A216A-072A-484C-AC48-4D0BB84F7D72}" type="sibTrans" cxnId="{0C08485F-B8C7-4D76-903C-30E18A3A43B8}">
      <dgm:prSet/>
      <dgm:spPr/>
      <dgm:t>
        <a:bodyPr/>
        <a:lstStyle/>
        <a:p>
          <a:endParaRPr lang="en-US" noProof="0" dirty="0"/>
        </a:p>
      </dgm:t>
    </dgm:pt>
    <dgm:pt modelId="{5A9E1C69-05F7-4B83-A12C-733C8442C5AB}">
      <dgm:prSet phldrT="[Tekst]" custT="1"/>
      <dgm:spPr>
        <a:blipFill rotWithShape="0">
          <a:blip xmlns:r="http://schemas.openxmlformats.org/officeDocument/2006/relationships" r:embed="rId3"/>
          <a:stretch>
            <a:fillRect/>
          </a:stretch>
        </a:blipFill>
      </dgm:spPr>
      <dgm:t>
        <a:bodyPr/>
        <a:lstStyle/>
        <a:p>
          <a:br>
            <a:rPr lang="en-US" sz="4000" noProof="0" dirty="0"/>
          </a:br>
          <a:r>
            <a:rPr lang="en-US" sz="3600" b="1" noProof="0" dirty="0">
              <a:solidFill>
                <a:srgbClr val="C00000"/>
              </a:solidFill>
            </a:rPr>
            <a:t>Monitoring &amp; Evaluation</a:t>
          </a:r>
          <a:r>
            <a:rPr lang="en-US" sz="3100" noProof="0" dirty="0"/>
            <a:t>	</a:t>
          </a:r>
        </a:p>
      </dgm:t>
    </dgm:pt>
    <dgm:pt modelId="{B64C9995-D43C-4C08-BE05-932EAC48AE78}" type="parTrans" cxnId="{FC533D43-D34E-4E96-ABB8-314C99C475DC}">
      <dgm:prSet/>
      <dgm:spPr/>
      <dgm:t>
        <a:bodyPr/>
        <a:lstStyle/>
        <a:p>
          <a:endParaRPr lang="en-US" noProof="0" dirty="0"/>
        </a:p>
      </dgm:t>
    </dgm:pt>
    <dgm:pt modelId="{6263649E-7FD5-4CB0-9E45-FEFC08F53987}" type="sibTrans" cxnId="{FC533D43-D34E-4E96-ABB8-314C99C475DC}">
      <dgm:prSet/>
      <dgm:spPr/>
      <dgm:t>
        <a:bodyPr/>
        <a:lstStyle/>
        <a:p>
          <a:endParaRPr lang="en-US" noProof="0" dirty="0"/>
        </a:p>
      </dgm:t>
    </dgm:pt>
    <dgm:pt modelId="{61EFB1F0-0A37-4533-A662-9C1D31F39234}" type="pres">
      <dgm:prSet presAssocID="{0935E509-EB37-46B6-95E5-B6218D193662}" presName="Name0" presStyleCnt="0">
        <dgm:presLayoutVars>
          <dgm:dir/>
          <dgm:resizeHandles val="exact"/>
        </dgm:presLayoutVars>
      </dgm:prSet>
      <dgm:spPr/>
    </dgm:pt>
    <dgm:pt modelId="{C064C83F-E214-42CA-A0AE-0B7348CFB0BA}" type="pres">
      <dgm:prSet presAssocID="{0935E509-EB37-46B6-95E5-B6218D193662}" presName="cycle" presStyleCnt="0"/>
      <dgm:spPr/>
    </dgm:pt>
    <dgm:pt modelId="{2C9BCC04-18AD-4262-B470-AC96317D8D9E}" type="pres">
      <dgm:prSet presAssocID="{3FDBC31E-C202-4920-B0FB-2D70D12CD094}" presName="nodeFirstNode" presStyleLbl="node1" presStyleIdx="0" presStyleCnt="3" custScaleX="67621" custScaleY="148106" custRadScaleRad="89103" custRadScaleInc="-1524">
        <dgm:presLayoutVars>
          <dgm:bulletEnabled val="1"/>
        </dgm:presLayoutVars>
      </dgm:prSet>
      <dgm:spPr/>
    </dgm:pt>
    <dgm:pt modelId="{CC04B92A-ADD1-40FF-8C0B-959D3C5E7B7C}" type="pres">
      <dgm:prSet presAssocID="{4076DF7D-643A-4108-9EC4-657CB638E2EB}" presName="sibTransFirstNode" presStyleLbl="bgShp" presStyleIdx="0" presStyleCnt="1" custLinFactNeighborX="0" custLinFactNeighborY="-7543"/>
      <dgm:spPr/>
    </dgm:pt>
    <dgm:pt modelId="{7F4FDC38-E2D7-4EB5-B69F-A344F0FCAA5B}" type="pres">
      <dgm:prSet presAssocID="{F0084544-2346-45B4-84A5-9292377E7541}" presName="nodeFollowingNodes" presStyleLbl="node1" presStyleIdx="1" presStyleCnt="3" custRadScaleRad="130007" custRadScaleInc="-15882">
        <dgm:presLayoutVars>
          <dgm:bulletEnabled val="1"/>
        </dgm:presLayoutVars>
      </dgm:prSet>
      <dgm:spPr/>
    </dgm:pt>
    <dgm:pt modelId="{53380D6E-101F-4C15-8032-2061DF3B2CA5}" type="pres">
      <dgm:prSet presAssocID="{5A9E1C69-05F7-4B83-A12C-733C8442C5AB}" presName="nodeFollowingNodes" presStyleLbl="node1" presStyleIdx="2" presStyleCnt="3" custScaleX="109747" custRadScaleRad="126816" custRadScaleInc="23013">
        <dgm:presLayoutVars>
          <dgm:bulletEnabled val="1"/>
        </dgm:presLayoutVars>
      </dgm:prSet>
      <dgm:spPr/>
    </dgm:pt>
  </dgm:ptLst>
  <dgm:cxnLst>
    <dgm:cxn modelId="{0C08485F-B8C7-4D76-903C-30E18A3A43B8}" srcId="{0935E509-EB37-46B6-95E5-B6218D193662}" destId="{F0084544-2346-45B4-84A5-9292377E7541}" srcOrd="1" destOrd="0" parTransId="{B16FB81C-47F5-494D-8C31-2D2F186D657F}" sibTransId="{897A216A-072A-484C-AC48-4D0BB84F7D72}"/>
    <dgm:cxn modelId="{FC533D43-D34E-4E96-ABB8-314C99C475DC}" srcId="{0935E509-EB37-46B6-95E5-B6218D193662}" destId="{5A9E1C69-05F7-4B83-A12C-733C8442C5AB}" srcOrd="2" destOrd="0" parTransId="{B64C9995-D43C-4C08-BE05-932EAC48AE78}" sibTransId="{6263649E-7FD5-4CB0-9E45-FEFC08F53987}"/>
    <dgm:cxn modelId="{1C8ABC6F-2B47-4535-B1FF-DBB396F0C426}" srcId="{0935E509-EB37-46B6-95E5-B6218D193662}" destId="{3FDBC31E-C202-4920-B0FB-2D70D12CD094}" srcOrd="0" destOrd="0" parTransId="{EE31E5FA-A095-4FB2-BD83-1BBA720CAC3D}" sibTransId="{4076DF7D-643A-4108-9EC4-657CB638E2EB}"/>
    <dgm:cxn modelId="{BCBD7176-3DD7-44A8-8453-D2C3D6DE4727}" type="presOf" srcId="{0935E509-EB37-46B6-95E5-B6218D193662}" destId="{61EFB1F0-0A37-4533-A662-9C1D31F39234}" srcOrd="0" destOrd="0" presId="urn:microsoft.com/office/officeart/2005/8/layout/cycle3"/>
    <dgm:cxn modelId="{9EAD4D83-83D2-4777-A9CD-5FFD001099B3}" type="presOf" srcId="{4076DF7D-643A-4108-9EC4-657CB638E2EB}" destId="{CC04B92A-ADD1-40FF-8C0B-959D3C5E7B7C}" srcOrd="0" destOrd="0" presId="urn:microsoft.com/office/officeart/2005/8/layout/cycle3"/>
    <dgm:cxn modelId="{F040FC8C-EA9A-4038-90B2-773620A9C66B}" type="presOf" srcId="{F0084544-2346-45B4-84A5-9292377E7541}" destId="{7F4FDC38-E2D7-4EB5-B69F-A344F0FCAA5B}" srcOrd="0" destOrd="0" presId="urn:microsoft.com/office/officeart/2005/8/layout/cycle3"/>
    <dgm:cxn modelId="{9E7213AB-C01E-472A-A9DF-EABD321E101A}" type="presOf" srcId="{3FDBC31E-C202-4920-B0FB-2D70D12CD094}" destId="{2C9BCC04-18AD-4262-B470-AC96317D8D9E}" srcOrd="0" destOrd="0" presId="urn:microsoft.com/office/officeart/2005/8/layout/cycle3"/>
    <dgm:cxn modelId="{78110FBC-38F4-436E-A853-FCA5B1D0D66F}" type="presOf" srcId="{5A9E1C69-05F7-4B83-A12C-733C8442C5AB}" destId="{53380D6E-101F-4C15-8032-2061DF3B2CA5}" srcOrd="0" destOrd="0" presId="urn:microsoft.com/office/officeart/2005/8/layout/cycle3"/>
    <dgm:cxn modelId="{4E18232B-6676-4FF9-9950-BAAEEE433B36}" type="presParOf" srcId="{61EFB1F0-0A37-4533-A662-9C1D31F39234}" destId="{C064C83F-E214-42CA-A0AE-0B7348CFB0BA}" srcOrd="0" destOrd="0" presId="urn:microsoft.com/office/officeart/2005/8/layout/cycle3"/>
    <dgm:cxn modelId="{FB2F6D0D-6506-4FB6-818D-CD4AA9CD97EA}" type="presParOf" srcId="{C064C83F-E214-42CA-A0AE-0B7348CFB0BA}" destId="{2C9BCC04-18AD-4262-B470-AC96317D8D9E}" srcOrd="0" destOrd="0" presId="urn:microsoft.com/office/officeart/2005/8/layout/cycle3"/>
    <dgm:cxn modelId="{90A05B09-F289-4782-8C95-DEC166C94EF4}" type="presParOf" srcId="{C064C83F-E214-42CA-A0AE-0B7348CFB0BA}" destId="{CC04B92A-ADD1-40FF-8C0B-959D3C5E7B7C}" srcOrd="1" destOrd="0" presId="urn:microsoft.com/office/officeart/2005/8/layout/cycle3"/>
    <dgm:cxn modelId="{7DF9339C-F883-49A5-B55A-443A4C8CEF69}" type="presParOf" srcId="{C064C83F-E214-42CA-A0AE-0B7348CFB0BA}" destId="{7F4FDC38-E2D7-4EB5-B69F-A344F0FCAA5B}" srcOrd="2" destOrd="0" presId="urn:microsoft.com/office/officeart/2005/8/layout/cycle3"/>
    <dgm:cxn modelId="{B3FB2DAA-434E-4DCC-994A-0C3BB08FAAAA}" type="presParOf" srcId="{C064C83F-E214-42CA-A0AE-0B7348CFB0BA}" destId="{53380D6E-101F-4C15-8032-2061DF3B2CA5}"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4B92A-ADD1-40FF-8C0B-959D3C5E7B7C}">
      <dsp:nvSpPr>
        <dsp:cNvPr id="0" name=""/>
        <dsp:cNvSpPr/>
      </dsp:nvSpPr>
      <dsp:spPr>
        <a:xfrm>
          <a:off x="1915715" y="286522"/>
          <a:ext cx="4469635" cy="4469635"/>
        </a:xfrm>
        <a:prstGeom prst="circularArrow">
          <a:avLst>
            <a:gd name="adj1" fmla="val 5689"/>
            <a:gd name="adj2" fmla="val 340510"/>
            <a:gd name="adj3" fmla="val 13695258"/>
            <a:gd name="adj4" fmla="val 17429228"/>
            <a:gd name="adj5" fmla="val 5908"/>
          </a:avLst>
        </a:prstGeom>
        <a:solidFill>
          <a:srgbClr val="0070C0"/>
        </a:solidFill>
        <a:ln w="6350" cap="flat" cmpd="sng" algn="ctr">
          <a:solidFill>
            <a:srgbClr val="0070C0"/>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C9BCC04-18AD-4262-B470-AC96317D8D9E}">
      <dsp:nvSpPr>
        <dsp:cNvPr id="0" name=""/>
        <dsp:cNvSpPr/>
      </dsp:nvSpPr>
      <dsp:spPr>
        <a:xfrm>
          <a:off x="3075858" y="23814"/>
          <a:ext cx="2149348" cy="2353791"/>
        </a:xfrm>
        <a:prstGeom prst="roundRect">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noProof="0" dirty="0">
              <a:solidFill>
                <a:srgbClr val="C00000"/>
              </a:solidFill>
            </a:rPr>
            <a:t>Economic Impact</a:t>
          </a:r>
        </a:p>
      </dsp:txBody>
      <dsp:txXfrm>
        <a:off x="3180781" y="128737"/>
        <a:ext cx="1939502" cy="2143945"/>
      </dsp:txXfrm>
    </dsp:sp>
    <dsp:sp modelId="{7F4FDC38-E2D7-4EB5-B69F-A344F0FCAA5B}">
      <dsp:nvSpPr>
        <dsp:cNvPr id="0" name=""/>
        <dsp:cNvSpPr/>
      </dsp:nvSpPr>
      <dsp:spPr>
        <a:xfrm>
          <a:off x="5051077" y="2836914"/>
          <a:ext cx="3178522" cy="1589261"/>
        </a:xfrm>
        <a:prstGeom prst="roundRect">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noProof="0" dirty="0">
              <a:solidFill>
                <a:srgbClr val="C00000"/>
              </a:solidFill>
            </a:rPr>
            <a:t>Transparency</a:t>
          </a:r>
        </a:p>
      </dsp:txBody>
      <dsp:txXfrm>
        <a:off x="5128658" y="2914495"/>
        <a:ext cx="3023360" cy="1434099"/>
      </dsp:txXfrm>
    </dsp:sp>
    <dsp:sp modelId="{53380D6E-101F-4C15-8032-2061DF3B2CA5}">
      <dsp:nvSpPr>
        <dsp:cNvPr id="0" name=""/>
        <dsp:cNvSpPr/>
      </dsp:nvSpPr>
      <dsp:spPr>
        <a:xfrm>
          <a:off x="0" y="2548880"/>
          <a:ext cx="3488332" cy="1589261"/>
        </a:xfrm>
        <a:prstGeom prst="roundRect">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br>
            <a:rPr lang="en-US" sz="4000" kern="1200" noProof="0" dirty="0"/>
          </a:br>
          <a:r>
            <a:rPr lang="en-US" sz="3600" b="1" kern="1200" noProof="0" dirty="0">
              <a:solidFill>
                <a:srgbClr val="C00000"/>
              </a:solidFill>
            </a:rPr>
            <a:t>Monitoring &amp; Evaluation</a:t>
          </a:r>
          <a:r>
            <a:rPr lang="en-US" sz="3100" kern="1200" noProof="0" dirty="0"/>
            <a:t>	</a:t>
          </a:r>
        </a:p>
      </dsp:txBody>
      <dsp:txXfrm>
        <a:off x="77581" y="2626461"/>
        <a:ext cx="3333170" cy="14340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www.itiinvestment.com</a:t>
            </a: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EDEACA-0139-4813-9BC8-A1488591FA23}" type="slidenum">
              <a:rPr lang="en-US" smtClean="0"/>
              <a:t>‹#›</a:t>
            </a:fld>
            <a:endParaRPr lang="en-US"/>
          </a:p>
        </p:txBody>
      </p:sp>
      <p:sp>
        <p:nvSpPr>
          <p:cNvPr id="6" name="Footer Placeholder 5"/>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85165815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www.itiinvestment.com</a:t>
            </a: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913DA77-BE11-41BD-9FB7-4C5873C2DCF7}" type="datetimeFigureOut">
              <a:rPr lang="en-US" smtClean="0"/>
              <a:t>9/4/2023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ED9D287-B078-41B7-A5D4-3E0E987DF110}" type="slidenum">
              <a:rPr lang="en-US" smtClean="0"/>
              <a:t>‹#›</a:t>
            </a:fld>
            <a:endParaRPr lang="en-US"/>
          </a:p>
        </p:txBody>
      </p:sp>
    </p:spTree>
    <p:extLst>
      <p:ext uri="{BB962C8B-B14F-4D97-AF65-F5344CB8AC3E}">
        <p14:creationId xmlns:p14="http://schemas.microsoft.com/office/powerpoint/2010/main" val="13348798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a:extLst>
              <a:ext uri="{FF2B5EF4-FFF2-40B4-BE49-F238E27FC236}">
                <a16:creationId xmlns:a16="http://schemas.microsoft.com/office/drawing/2014/main" id="{FF2B27D0-B714-C0F5-4A08-91AEE3177A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a:extLst>
              <a:ext uri="{FF2B5EF4-FFF2-40B4-BE49-F238E27FC236}">
                <a16:creationId xmlns:a16="http://schemas.microsoft.com/office/drawing/2014/main" id="{BC7F85C8-4FFE-F9EA-E2FA-B4032E2BE7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Outline for today. This framework shows the components of a Best Practice Incentive Design. The objective of this presentation is to get you acquainted with some of the main features, challenges, elements of an Incentive Design, based on ICA’s global experience. It therefore gives an insight into the role this ICA’s Service Line can play for clients looking for incentive services: where can we facilitate the process and add value?</a:t>
            </a:r>
          </a:p>
          <a:p>
            <a:endParaRPr lang="en-US" altLang="en-US"/>
          </a:p>
          <a:p>
            <a:r>
              <a:rPr lang="en-US" altLang="en-US"/>
              <a:t>This framework is not a fully chronological process; elements partly overlap and interact with each other. This particularly true for the fourth section (RRR), which is gradually established throughout the whole process. As a such, the process is characterized as </a:t>
            </a:r>
            <a:r>
              <a:rPr lang="en-US" altLang="en-US" b="1"/>
              <a:t>iterative</a:t>
            </a:r>
            <a:r>
              <a:rPr lang="en-US" altLang="en-US"/>
              <a:t>. </a:t>
            </a:r>
          </a:p>
        </p:txBody>
      </p:sp>
      <p:sp>
        <p:nvSpPr>
          <p:cNvPr id="61444" name="Tijdelijke aanduiding voor dianummer 3">
            <a:extLst>
              <a:ext uri="{FF2B5EF4-FFF2-40B4-BE49-F238E27FC236}">
                <a16:creationId xmlns:a16="http://schemas.microsoft.com/office/drawing/2014/main" id="{9C3A24A3-FE6B-8355-74D7-2F9211CD33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F0F876-8C38-4ECF-A13E-08DAB4F5DEB9}" type="slidenum">
              <a:rPr lang="en-US" altLang="en-US"/>
              <a:pPr/>
              <a:t>48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a:extLst>
              <a:ext uri="{FF2B5EF4-FFF2-40B4-BE49-F238E27FC236}">
                <a16:creationId xmlns:a16="http://schemas.microsoft.com/office/drawing/2014/main" id="{78F356E1-9573-4581-E1E7-5D986017E7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FD301BD2-EE44-2E2E-DF3B-13D2A7C35E7F}"/>
              </a:ext>
            </a:extLst>
          </p:cNvPr>
          <p:cNvSpPr>
            <a:spLocks noGrp="1"/>
          </p:cNvSpPr>
          <p:nvPr>
            <p:ph type="body" idx="1"/>
          </p:nvPr>
        </p:nvSpPr>
        <p:spPr/>
        <p:txBody>
          <a:bodyPr>
            <a:normAutofit fontScale="32500" lnSpcReduction="20000"/>
          </a:bodyPr>
          <a:lstStyle/>
          <a:p>
            <a:pPr>
              <a:defRPr/>
            </a:pPr>
            <a:r>
              <a:rPr lang="nl-NL" b="1" dirty="0" err="1"/>
              <a:t>Economic</a:t>
            </a:r>
            <a:r>
              <a:rPr lang="nl-NL" b="1" dirty="0"/>
              <a:t> Impact</a:t>
            </a:r>
          </a:p>
          <a:p>
            <a:pPr>
              <a:defRPr/>
            </a:pPr>
            <a:r>
              <a:rPr lang="nl-NL" dirty="0"/>
              <a:t>It is </a:t>
            </a:r>
            <a:r>
              <a:rPr lang="nl-NL" dirty="0" err="1"/>
              <a:t>imperative</a:t>
            </a:r>
            <a:r>
              <a:rPr lang="nl-NL" dirty="0"/>
              <a:t> </a:t>
            </a:r>
            <a:r>
              <a:rPr lang="nl-NL" dirty="0" err="1"/>
              <a:t>that</a:t>
            </a:r>
            <a:r>
              <a:rPr lang="nl-NL" dirty="0"/>
              <a:t> the </a:t>
            </a:r>
            <a:r>
              <a:rPr lang="nl-NL" dirty="0" err="1"/>
              <a:t>initaited</a:t>
            </a:r>
            <a:r>
              <a:rPr lang="nl-NL" dirty="0"/>
              <a:t> incentive program features the </a:t>
            </a:r>
            <a:r>
              <a:rPr lang="nl-NL" dirty="0" err="1"/>
              <a:t>largest</a:t>
            </a:r>
            <a:r>
              <a:rPr lang="nl-NL" dirty="0"/>
              <a:t> </a:t>
            </a:r>
            <a:r>
              <a:rPr lang="nl-NL" dirty="0" err="1"/>
              <a:t>possible</a:t>
            </a:r>
            <a:r>
              <a:rPr lang="nl-NL" dirty="0"/>
              <a:t> </a:t>
            </a:r>
            <a:r>
              <a:rPr lang="nl-NL" dirty="0" err="1"/>
              <a:t>economic</a:t>
            </a:r>
            <a:r>
              <a:rPr lang="nl-NL" dirty="0"/>
              <a:t> impact. In order </a:t>
            </a:r>
            <a:r>
              <a:rPr lang="nl-NL" dirty="0" err="1"/>
              <a:t>to</a:t>
            </a:r>
            <a:r>
              <a:rPr lang="nl-NL" dirty="0"/>
              <a:t> </a:t>
            </a:r>
            <a:r>
              <a:rPr lang="nl-NL" dirty="0" err="1"/>
              <a:t>accomplish</a:t>
            </a:r>
            <a:r>
              <a:rPr lang="nl-NL" dirty="0"/>
              <a:t> </a:t>
            </a:r>
            <a:r>
              <a:rPr lang="nl-NL" dirty="0" err="1"/>
              <a:t>this</a:t>
            </a:r>
            <a:r>
              <a:rPr lang="nl-NL" dirty="0"/>
              <a:t>, incentive programs </a:t>
            </a:r>
            <a:r>
              <a:rPr lang="nl-NL" dirty="0" err="1"/>
              <a:t>should</a:t>
            </a:r>
            <a:r>
              <a:rPr lang="nl-NL" dirty="0"/>
              <a:t> </a:t>
            </a:r>
            <a:r>
              <a:rPr lang="nl-NL" dirty="0" err="1"/>
              <a:t>be</a:t>
            </a:r>
            <a:r>
              <a:rPr lang="nl-NL" dirty="0"/>
              <a:t> </a:t>
            </a:r>
            <a:r>
              <a:rPr lang="nl-NL" dirty="0" err="1"/>
              <a:t>focused</a:t>
            </a:r>
            <a:r>
              <a:rPr lang="nl-NL" dirty="0"/>
              <a:t> on </a:t>
            </a:r>
            <a:r>
              <a:rPr lang="nl-NL" dirty="0" err="1"/>
              <a:t>firms</a:t>
            </a:r>
            <a:r>
              <a:rPr lang="nl-NL" dirty="0"/>
              <a:t> </a:t>
            </a:r>
            <a:r>
              <a:rPr lang="nl-NL" dirty="0" err="1"/>
              <a:t>that</a:t>
            </a:r>
            <a:r>
              <a:rPr lang="nl-NL" dirty="0"/>
              <a:t> </a:t>
            </a:r>
            <a:r>
              <a:rPr lang="nl-NL" dirty="0" err="1"/>
              <a:t>provide</a:t>
            </a:r>
            <a:r>
              <a:rPr lang="nl-NL" dirty="0"/>
              <a:t> the </a:t>
            </a:r>
            <a:r>
              <a:rPr lang="nl-NL" dirty="0" err="1"/>
              <a:t>greater</a:t>
            </a:r>
            <a:r>
              <a:rPr lang="nl-NL" dirty="0"/>
              <a:t> </a:t>
            </a:r>
            <a:r>
              <a:rPr lang="nl-NL" dirty="0" err="1"/>
              <a:t>social</a:t>
            </a:r>
            <a:r>
              <a:rPr lang="nl-NL" dirty="0"/>
              <a:t> benefits at </a:t>
            </a:r>
            <a:r>
              <a:rPr lang="nl-NL" dirty="0" err="1"/>
              <a:t>lower</a:t>
            </a:r>
            <a:r>
              <a:rPr lang="nl-NL" dirty="0"/>
              <a:t> incentive </a:t>
            </a:r>
            <a:r>
              <a:rPr lang="nl-NL" dirty="0" err="1"/>
              <a:t>costs</a:t>
            </a:r>
            <a:r>
              <a:rPr lang="nl-NL" dirty="0"/>
              <a:t>. </a:t>
            </a:r>
            <a:r>
              <a:rPr lang="nl-NL" dirty="0" err="1"/>
              <a:t>Related</a:t>
            </a:r>
            <a:r>
              <a:rPr lang="nl-NL" dirty="0"/>
              <a:t> </a:t>
            </a:r>
            <a:r>
              <a:rPr lang="nl-NL" dirty="0" err="1"/>
              <a:t>to</a:t>
            </a:r>
            <a:r>
              <a:rPr lang="nl-NL" dirty="0"/>
              <a:t> the </a:t>
            </a:r>
            <a:r>
              <a:rPr lang="nl-NL" dirty="0" err="1"/>
              <a:t>general</a:t>
            </a:r>
            <a:r>
              <a:rPr lang="nl-NL" dirty="0"/>
              <a:t> </a:t>
            </a:r>
            <a:r>
              <a:rPr lang="nl-NL" dirty="0" err="1"/>
              <a:t>size</a:t>
            </a:r>
            <a:r>
              <a:rPr lang="nl-NL" dirty="0"/>
              <a:t> of the </a:t>
            </a:r>
            <a:r>
              <a:rPr lang="nl-NL" dirty="0" err="1"/>
              <a:t>project’s</a:t>
            </a:r>
            <a:r>
              <a:rPr lang="nl-NL" dirty="0"/>
              <a:t> effect is the </a:t>
            </a:r>
            <a:r>
              <a:rPr lang="nl-NL" dirty="0" err="1"/>
              <a:t>relative</a:t>
            </a:r>
            <a:r>
              <a:rPr lang="nl-NL" dirty="0"/>
              <a:t> return </a:t>
            </a:r>
            <a:r>
              <a:rPr lang="nl-NL" dirty="0" err="1"/>
              <a:t>being</a:t>
            </a:r>
            <a:r>
              <a:rPr lang="nl-NL" dirty="0"/>
              <a:t> </a:t>
            </a:r>
            <a:r>
              <a:rPr lang="nl-NL" dirty="0" err="1"/>
              <a:t>provided</a:t>
            </a:r>
            <a:r>
              <a:rPr lang="nl-NL" dirty="0"/>
              <a:t>: </a:t>
            </a:r>
            <a:r>
              <a:rPr lang="nl-NL" dirty="0" err="1"/>
              <a:t>creating</a:t>
            </a:r>
            <a:r>
              <a:rPr lang="nl-NL" dirty="0"/>
              <a:t> jobs is important but </a:t>
            </a:r>
            <a:r>
              <a:rPr lang="nl-NL" dirty="0" err="1"/>
              <a:t>it</a:t>
            </a:r>
            <a:r>
              <a:rPr lang="nl-NL" dirty="0"/>
              <a:t> </a:t>
            </a:r>
            <a:r>
              <a:rPr lang="nl-NL" dirty="0" err="1"/>
              <a:t>should</a:t>
            </a:r>
            <a:r>
              <a:rPr lang="nl-NL" dirty="0"/>
              <a:t> </a:t>
            </a:r>
            <a:r>
              <a:rPr lang="nl-NL" dirty="0" err="1"/>
              <a:t>be</a:t>
            </a:r>
            <a:r>
              <a:rPr lang="nl-NL" dirty="0"/>
              <a:t> </a:t>
            </a:r>
            <a:r>
              <a:rPr lang="nl-NL" dirty="0" err="1"/>
              <a:t>done</a:t>
            </a:r>
            <a:r>
              <a:rPr lang="nl-NL" dirty="0"/>
              <a:t> </a:t>
            </a:r>
            <a:r>
              <a:rPr lang="nl-NL" dirty="0" err="1"/>
              <a:t>based</a:t>
            </a:r>
            <a:r>
              <a:rPr lang="nl-NL" dirty="0"/>
              <a:t> on </a:t>
            </a:r>
            <a:r>
              <a:rPr lang="nl-NL" dirty="0" err="1"/>
              <a:t>which</a:t>
            </a:r>
            <a:r>
              <a:rPr lang="nl-NL" dirty="0"/>
              <a:t> project </a:t>
            </a:r>
            <a:r>
              <a:rPr lang="nl-NL" dirty="0" err="1"/>
              <a:t>yields</a:t>
            </a:r>
            <a:r>
              <a:rPr lang="nl-NL" dirty="0"/>
              <a:t> the </a:t>
            </a:r>
            <a:r>
              <a:rPr lang="nl-NL" dirty="0" err="1"/>
              <a:t>largest</a:t>
            </a:r>
            <a:r>
              <a:rPr lang="nl-NL" dirty="0"/>
              <a:t> return on investment. </a:t>
            </a:r>
            <a:r>
              <a:rPr lang="nl-NL" dirty="0" err="1"/>
              <a:t>This</a:t>
            </a:r>
            <a:r>
              <a:rPr lang="nl-NL" dirty="0"/>
              <a:t> is </a:t>
            </a:r>
            <a:r>
              <a:rPr lang="nl-NL" dirty="0" err="1"/>
              <a:t>particularly</a:t>
            </a:r>
            <a:r>
              <a:rPr lang="nl-NL" dirty="0"/>
              <a:t> relevant in </a:t>
            </a:r>
            <a:r>
              <a:rPr lang="nl-NL" dirty="0" err="1"/>
              <a:t>times</a:t>
            </a:r>
            <a:r>
              <a:rPr lang="nl-NL" dirty="0"/>
              <a:t> of </a:t>
            </a:r>
            <a:r>
              <a:rPr lang="nl-NL" dirty="0" err="1"/>
              <a:t>shrinking</a:t>
            </a:r>
            <a:r>
              <a:rPr lang="nl-NL" dirty="0"/>
              <a:t> budgets </a:t>
            </a:r>
            <a:r>
              <a:rPr lang="nl-NL" dirty="0" err="1"/>
              <a:t>and</a:t>
            </a:r>
            <a:r>
              <a:rPr lang="nl-NL" dirty="0"/>
              <a:t> programs </a:t>
            </a:r>
            <a:r>
              <a:rPr lang="nl-NL" dirty="0" err="1"/>
              <a:t>becoming</a:t>
            </a:r>
            <a:r>
              <a:rPr lang="nl-NL" dirty="0"/>
              <a:t> more </a:t>
            </a:r>
            <a:r>
              <a:rPr lang="nl-NL" dirty="0" err="1"/>
              <a:t>politically</a:t>
            </a:r>
            <a:r>
              <a:rPr lang="nl-NL" dirty="0"/>
              <a:t> intense. </a:t>
            </a:r>
          </a:p>
          <a:p>
            <a:pPr>
              <a:defRPr/>
            </a:pPr>
            <a:endParaRPr lang="nl-NL" dirty="0"/>
          </a:p>
          <a:p>
            <a:pPr eaLnBrk="1" fontAlgn="auto" hangingPunct="1">
              <a:spcBef>
                <a:spcPts val="0"/>
              </a:spcBef>
              <a:spcAft>
                <a:spcPts val="0"/>
              </a:spcAft>
              <a:defRPr/>
            </a:pPr>
            <a:r>
              <a:rPr lang="nl-NL" dirty="0"/>
              <a:t>As a </a:t>
            </a:r>
            <a:r>
              <a:rPr lang="nl-NL" dirty="0" err="1"/>
              <a:t>result</a:t>
            </a:r>
            <a:r>
              <a:rPr lang="nl-NL" dirty="0"/>
              <a:t>, these investment programs must </a:t>
            </a:r>
            <a:r>
              <a:rPr lang="nl-NL" dirty="0" err="1"/>
              <a:t>be</a:t>
            </a:r>
            <a:r>
              <a:rPr lang="nl-NL" dirty="0"/>
              <a:t> </a:t>
            </a:r>
            <a:r>
              <a:rPr lang="nl-NL" dirty="0" err="1"/>
              <a:t>able</a:t>
            </a:r>
            <a:r>
              <a:rPr lang="nl-NL" dirty="0"/>
              <a:t> </a:t>
            </a:r>
            <a:r>
              <a:rPr lang="nl-NL" dirty="0" err="1"/>
              <a:t>to</a:t>
            </a:r>
            <a:r>
              <a:rPr lang="nl-NL" dirty="0"/>
              <a:t> </a:t>
            </a:r>
            <a:r>
              <a:rPr lang="nl-NL" dirty="0" err="1"/>
              <a:t>provide</a:t>
            </a:r>
            <a:r>
              <a:rPr lang="nl-NL" dirty="0"/>
              <a:t> large </a:t>
            </a:r>
            <a:r>
              <a:rPr lang="nl-NL" dirty="0" err="1"/>
              <a:t>positive</a:t>
            </a:r>
            <a:r>
              <a:rPr lang="nl-NL" dirty="0"/>
              <a:t> returns </a:t>
            </a:r>
            <a:r>
              <a:rPr lang="nl-NL" dirty="0" err="1"/>
              <a:t>for</a:t>
            </a:r>
            <a:r>
              <a:rPr lang="nl-NL" dirty="0"/>
              <a:t> </a:t>
            </a:r>
            <a:r>
              <a:rPr lang="nl-NL" dirty="0" err="1"/>
              <a:t>taxpayers</a:t>
            </a:r>
            <a:r>
              <a:rPr lang="nl-NL" dirty="0"/>
              <a:t>. In order </a:t>
            </a:r>
            <a:r>
              <a:rPr lang="nl-NL" dirty="0" err="1"/>
              <a:t>to</a:t>
            </a:r>
            <a:r>
              <a:rPr lang="nl-NL" dirty="0"/>
              <a:t> </a:t>
            </a:r>
            <a:r>
              <a:rPr lang="nl-NL" dirty="0" err="1"/>
              <a:t>gauge</a:t>
            </a:r>
            <a:r>
              <a:rPr lang="nl-NL" dirty="0"/>
              <a:t> the return on </a:t>
            </a:r>
            <a:r>
              <a:rPr lang="nl-NL" dirty="0" err="1"/>
              <a:t>any</a:t>
            </a:r>
            <a:r>
              <a:rPr lang="nl-NL" dirty="0"/>
              <a:t> project, </a:t>
            </a:r>
            <a:r>
              <a:rPr lang="nl-NL" dirty="0" err="1"/>
              <a:t>KPIs</a:t>
            </a:r>
            <a:r>
              <a:rPr lang="nl-NL" dirty="0"/>
              <a:t> </a:t>
            </a:r>
            <a:r>
              <a:rPr lang="nl-NL" dirty="0" err="1"/>
              <a:t>need</a:t>
            </a:r>
            <a:r>
              <a:rPr lang="nl-NL" dirty="0"/>
              <a:t> </a:t>
            </a:r>
            <a:r>
              <a:rPr lang="nl-NL" dirty="0" err="1"/>
              <a:t>to</a:t>
            </a:r>
            <a:r>
              <a:rPr lang="nl-NL" dirty="0"/>
              <a:t> </a:t>
            </a:r>
            <a:r>
              <a:rPr lang="nl-NL" dirty="0" err="1"/>
              <a:t>be</a:t>
            </a:r>
            <a:r>
              <a:rPr lang="nl-NL" dirty="0"/>
              <a:t> </a:t>
            </a:r>
            <a:r>
              <a:rPr lang="nl-NL" dirty="0" err="1"/>
              <a:t>observalbe</a:t>
            </a:r>
            <a:r>
              <a:rPr lang="nl-NL" dirty="0"/>
              <a:t> </a:t>
            </a:r>
            <a:r>
              <a:rPr lang="nl-NL" dirty="0" err="1"/>
              <a:t>and</a:t>
            </a:r>
            <a:r>
              <a:rPr lang="nl-NL" dirty="0"/>
              <a:t> goals must </a:t>
            </a:r>
            <a:r>
              <a:rPr lang="nl-NL" dirty="0" err="1"/>
              <a:t>be</a:t>
            </a:r>
            <a:r>
              <a:rPr lang="nl-NL" dirty="0"/>
              <a:t> </a:t>
            </a:r>
            <a:r>
              <a:rPr lang="nl-NL" dirty="0" err="1"/>
              <a:t>defined</a:t>
            </a:r>
            <a:r>
              <a:rPr lang="nl-NL" dirty="0"/>
              <a:t>. Without </a:t>
            </a:r>
            <a:r>
              <a:rPr lang="nl-NL" dirty="0" err="1"/>
              <a:t>such</a:t>
            </a:r>
            <a:r>
              <a:rPr lang="nl-NL" dirty="0"/>
              <a:t> </a:t>
            </a:r>
            <a:r>
              <a:rPr lang="nl-NL" dirty="0" err="1"/>
              <a:t>metrics</a:t>
            </a:r>
            <a:r>
              <a:rPr lang="nl-NL" dirty="0"/>
              <a:t>, </a:t>
            </a:r>
            <a:r>
              <a:rPr lang="nl-NL" dirty="0" err="1"/>
              <a:t>it</a:t>
            </a:r>
            <a:r>
              <a:rPr lang="nl-NL" dirty="0"/>
              <a:t> is </a:t>
            </a:r>
            <a:r>
              <a:rPr lang="nl-NL" dirty="0" err="1"/>
              <a:t>impossible</a:t>
            </a:r>
            <a:r>
              <a:rPr lang="nl-NL" dirty="0"/>
              <a:t> </a:t>
            </a:r>
            <a:r>
              <a:rPr lang="nl-NL" dirty="0" err="1"/>
              <a:t>to</a:t>
            </a:r>
            <a:r>
              <a:rPr lang="nl-NL" dirty="0"/>
              <a:t> </a:t>
            </a:r>
            <a:r>
              <a:rPr lang="nl-NL" dirty="0" err="1"/>
              <a:t>determine</a:t>
            </a:r>
            <a:r>
              <a:rPr lang="nl-NL" dirty="0"/>
              <a:t> program </a:t>
            </a:r>
            <a:r>
              <a:rPr lang="nl-NL" dirty="0" err="1"/>
              <a:t>effectiveness</a:t>
            </a:r>
            <a:r>
              <a:rPr lang="nl-NL" dirty="0"/>
              <a:t> </a:t>
            </a:r>
            <a:r>
              <a:rPr lang="nl-NL" dirty="0" err="1"/>
              <a:t>and</a:t>
            </a:r>
            <a:r>
              <a:rPr lang="nl-NL" dirty="0"/>
              <a:t> </a:t>
            </a:r>
            <a:r>
              <a:rPr lang="nl-NL" dirty="0" err="1"/>
              <a:t>compare</a:t>
            </a:r>
            <a:r>
              <a:rPr lang="nl-NL" dirty="0"/>
              <a:t> </a:t>
            </a:r>
            <a:r>
              <a:rPr lang="nl-NL" dirty="0" err="1"/>
              <a:t>projects</a:t>
            </a:r>
            <a:r>
              <a:rPr lang="nl-NL" dirty="0"/>
              <a:t> </a:t>
            </a:r>
            <a:r>
              <a:rPr lang="nl-NL" dirty="0" err="1"/>
              <a:t>for</a:t>
            </a:r>
            <a:r>
              <a:rPr lang="nl-NL" dirty="0"/>
              <a:t> resources </a:t>
            </a:r>
            <a:r>
              <a:rPr lang="nl-NL" dirty="0" err="1"/>
              <a:t>within</a:t>
            </a:r>
            <a:r>
              <a:rPr lang="nl-NL" dirty="0"/>
              <a:t> a </a:t>
            </a:r>
            <a:r>
              <a:rPr lang="nl-NL" dirty="0" err="1"/>
              <a:t>limited</a:t>
            </a:r>
            <a:r>
              <a:rPr lang="nl-NL" dirty="0"/>
              <a:t> budget.</a:t>
            </a:r>
          </a:p>
          <a:p>
            <a:pPr eaLnBrk="1" fontAlgn="auto" hangingPunct="1">
              <a:spcBef>
                <a:spcPts val="0"/>
              </a:spcBef>
              <a:spcAft>
                <a:spcPts val="0"/>
              </a:spcAft>
              <a:defRPr/>
            </a:pPr>
            <a:endParaRPr lang="nl-NL" dirty="0"/>
          </a:p>
          <a:p>
            <a:pPr eaLnBrk="1" fontAlgn="auto" hangingPunct="1">
              <a:spcBef>
                <a:spcPts val="0"/>
              </a:spcBef>
              <a:spcAft>
                <a:spcPts val="0"/>
              </a:spcAft>
              <a:defRPr/>
            </a:pPr>
            <a:r>
              <a:rPr lang="nl-NL" b="1" dirty="0" err="1"/>
              <a:t>Transparency</a:t>
            </a:r>
            <a:endParaRPr lang="nl-NL" b="1" dirty="0"/>
          </a:p>
          <a:p>
            <a:pPr eaLnBrk="1" fontAlgn="auto" hangingPunct="1">
              <a:spcBef>
                <a:spcPts val="0"/>
              </a:spcBef>
              <a:spcAft>
                <a:spcPts val="0"/>
              </a:spcAft>
              <a:defRPr/>
            </a:pPr>
            <a:r>
              <a:rPr lang="nl-NL" dirty="0" err="1"/>
              <a:t>Measuring</a:t>
            </a:r>
            <a:r>
              <a:rPr lang="nl-NL" dirty="0"/>
              <a:t> the </a:t>
            </a:r>
            <a:r>
              <a:rPr lang="nl-NL" dirty="0" err="1"/>
              <a:t>outcome</a:t>
            </a:r>
            <a:r>
              <a:rPr lang="nl-NL" dirty="0"/>
              <a:t> </a:t>
            </a:r>
            <a:r>
              <a:rPr lang="nl-NL" dirty="0" err="1"/>
              <a:t>and</a:t>
            </a:r>
            <a:r>
              <a:rPr lang="nl-NL" dirty="0"/>
              <a:t> impacts of </a:t>
            </a:r>
            <a:r>
              <a:rPr lang="nl-NL" dirty="0" err="1"/>
              <a:t>an</a:t>
            </a:r>
            <a:r>
              <a:rPr lang="nl-NL" dirty="0"/>
              <a:t> investment program is </a:t>
            </a:r>
            <a:r>
              <a:rPr lang="nl-NL" dirty="0" err="1"/>
              <a:t>only</a:t>
            </a:r>
            <a:r>
              <a:rPr lang="nl-NL" dirty="0"/>
              <a:t> </a:t>
            </a:r>
            <a:r>
              <a:rPr lang="nl-NL" dirty="0" err="1"/>
              <a:t>possible</a:t>
            </a:r>
            <a:r>
              <a:rPr lang="nl-NL" dirty="0"/>
              <a:t> of the </a:t>
            </a:r>
            <a:r>
              <a:rPr lang="nl-NL" dirty="0" err="1"/>
              <a:t>process</a:t>
            </a:r>
            <a:r>
              <a:rPr lang="nl-NL" dirty="0"/>
              <a:t> is </a:t>
            </a:r>
            <a:r>
              <a:rPr lang="nl-NL" dirty="0" err="1"/>
              <a:t>transparent</a:t>
            </a:r>
            <a:r>
              <a:rPr lang="nl-NL" dirty="0"/>
              <a:t> </a:t>
            </a:r>
            <a:r>
              <a:rPr lang="nl-NL" dirty="0" err="1"/>
              <a:t>from</a:t>
            </a:r>
            <a:r>
              <a:rPr lang="nl-NL" dirty="0"/>
              <a:t> </a:t>
            </a:r>
            <a:r>
              <a:rPr lang="nl-NL" dirty="0" err="1"/>
              <a:t>both</a:t>
            </a:r>
            <a:r>
              <a:rPr lang="nl-NL" dirty="0"/>
              <a:t> the business-</a:t>
            </a:r>
            <a:r>
              <a:rPr lang="nl-NL" dirty="0" err="1"/>
              <a:t>government</a:t>
            </a:r>
            <a:r>
              <a:rPr lang="nl-NL" dirty="0"/>
              <a:t> </a:t>
            </a:r>
            <a:r>
              <a:rPr lang="nl-NL" dirty="0" err="1"/>
              <a:t>perspective</a:t>
            </a:r>
            <a:r>
              <a:rPr lang="nl-NL" dirty="0"/>
              <a:t> as well as the </a:t>
            </a:r>
            <a:r>
              <a:rPr lang="nl-NL" dirty="0" err="1"/>
              <a:t>government-citizen</a:t>
            </a:r>
            <a:r>
              <a:rPr lang="nl-NL" dirty="0"/>
              <a:t> </a:t>
            </a:r>
            <a:r>
              <a:rPr lang="nl-NL" dirty="0" err="1"/>
              <a:t>perspective</a:t>
            </a:r>
            <a:r>
              <a:rPr lang="nl-NL" dirty="0"/>
              <a:t>.</a:t>
            </a:r>
          </a:p>
          <a:p>
            <a:pPr lvl="1" eaLnBrk="1" fontAlgn="auto" hangingPunct="1">
              <a:spcBef>
                <a:spcPts val="0"/>
              </a:spcBef>
              <a:spcAft>
                <a:spcPts val="0"/>
              </a:spcAft>
              <a:defRPr/>
            </a:pPr>
            <a:r>
              <a:rPr lang="nl-NL" b="1" dirty="0"/>
              <a:t>- Business-</a:t>
            </a:r>
            <a:r>
              <a:rPr lang="nl-NL" b="1" dirty="0" err="1"/>
              <a:t>Government</a:t>
            </a:r>
            <a:r>
              <a:rPr lang="nl-NL" dirty="0"/>
              <a:t>: companies must </a:t>
            </a:r>
            <a:r>
              <a:rPr lang="nl-NL" dirty="0" err="1"/>
              <a:t>be</a:t>
            </a:r>
            <a:r>
              <a:rPr lang="nl-NL" dirty="0"/>
              <a:t> </a:t>
            </a:r>
            <a:r>
              <a:rPr lang="nl-NL" dirty="0" err="1"/>
              <a:t>willing</a:t>
            </a:r>
            <a:r>
              <a:rPr lang="nl-NL" dirty="0"/>
              <a:t> </a:t>
            </a:r>
            <a:r>
              <a:rPr lang="nl-NL" dirty="0" err="1"/>
              <a:t>to</a:t>
            </a:r>
            <a:r>
              <a:rPr lang="nl-NL" dirty="0"/>
              <a:t> </a:t>
            </a:r>
            <a:r>
              <a:rPr lang="nl-NL" dirty="0" err="1"/>
              <a:t>provide</a:t>
            </a:r>
            <a:r>
              <a:rPr lang="nl-NL" dirty="0"/>
              <a:t> data </a:t>
            </a:r>
            <a:r>
              <a:rPr lang="nl-NL" dirty="0" err="1"/>
              <a:t>detailing</a:t>
            </a:r>
            <a:r>
              <a:rPr lang="nl-NL" dirty="0"/>
              <a:t> </a:t>
            </a:r>
            <a:r>
              <a:rPr lang="nl-NL" dirty="0" err="1"/>
              <a:t>for</a:t>
            </a:r>
            <a:r>
              <a:rPr lang="nl-NL" dirty="0"/>
              <a:t> </a:t>
            </a:r>
            <a:r>
              <a:rPr lang="nl-NL" dirty="0" err="1"/>
              <a:t>instance</a:t>
            </a:r>
            <a:r>
              <a:rPr lang="nl-NL" dirty="0"/>
              <a:t> the </a:t>
            </a:r>
            <a:r>
              <a:rPr lang="nl-NL" dirty="0" err="1"/>
              <a:t>capital</a:t>
            </a:r>
            <a:r>
              <a:rPr lang="nl-NL" dirty="0"/>
              <a:t> investment </a:t>
            </a:r>
            <a:r>
              <a:rPr lang="nl-NL" dirty="0" err="1"/>
              <a:t>and</a:t>
            </a:r>
            <a:r>
              <a:rPr lang="nl-NL" dirty="0"/>
              <a:t> </a:t>
            </a:r>
            <a:r>
              <a:rPr lang="nl-NL" dirty="0" err="1"/>
              <a:t>number</a:t>
            </a:r>
            <a:r>
              <a:rPr lang="nl-NL" dirty="0"/>
              <a:t> of jobs </a:t>
            </a:r>
            <a:r>
              <a:rPr lang="nl-NL" dirty="0" err="1"/>
              <a:t>created</a:t>
            </a:r>
            <a:r>
              <a:rPr lang="nl-NL" dirty="0"/>
              <a:t>. </a:t>
            </a:r>
            <a:r>
              <a:rPr lang="nl-NL" dirty="0" err="1"/>
              <a:t>This</a:t>
            </a:r>
            <a:r>
              <a:rPr lang="nl-NL" dirty="0"/>
              <a:t> </a:t>
            </a:r>
            <a:r>
              <a:rPr lang="nl-NL" dirty="0" err="1"/>
              <a:t>allows</a:t>
            </a:r>
            <a:r>
              <a:rPr lang="nl-NL" dirty="0"/>
              <a:t> officials </a:t>
            </a:r>
            <a:r>
              <a:rPr lang="nl-NL" dirty="0" err="1"/>
              <a:t>to</a:t>
            </a:r>
            <a:r>
              <a:rPr lang="nl-NL" dirty="0"/>
              <a:t> </a:t>
            </a:r>
            <a:r>
              <a:rPr lang="nl-NL" dirty="0" err="1"/>
              <a:t>esnure</a:t>
            </a:r>
            <a:r>
              <a:rPr lang="nl-NL" dirty="0"/>
              <a:t> </a:t>
            </a:r>
            <a:r>
              <a:rPr lang="nl-NL" dirty="0" err="1"/>
              <a:t>that</a:t>
            </a:r>
            <a:r>
              <a:rPr lang="nl-NL" dirty="0"/>
              <a:t> </a:t>
            </a:r>
            <a:r>
              <a:rPr lang="nl-NL" dirty="0" err="1"/>
              <a:t>all</a:t>
            </a:r>
            <a:r>
              <a:rPr lang="nl-NL" dirty="0"/>
              <a:t> criteria are </a:t>
            </a:r>
            <a:r>
              <a:rPr lang="nl-NL" dirty="0" err="1"/>
              <a:t>being</a:t>
            </a:r>
            <a:r>
              <a:rPr lang="nl-NL" dirty="0"/>
              <a:t> met. </a:t>
            </a:r>
          </a:p>
          <a:p>
            <a:pPr lvl="1" eaLnBrk="1" fontAlgn="auto" hangingPunct="1">
              <a:spcBef>
                <a:spcPts val="0"/>
              </a:spcBef>
              <a:spcAft>
                <a:spcPts val="0"/>
              </a:spcAft>
              <a:defRPr/>
            </a:pPr>
            <a:r>
              <a:rPr lang="nl-NL" b="1" dirty="0"/>
              <a:t>- </a:t>
            </a:r>
            <a:r>
              <a:rPr lang="nl-NL" b="1" dirty="0" err="1"/>
              <a:t>Government-Citizen</a:t>
            </a:r>
            <a:r>
              <a:rPr lang="nl-NL" dirty="0"/>
              <a:t>: officials </a:t>
            </a:r>
            <a:r>
              <a:rPr lang="nl-NL" dirty="0" err="1"/>
              <a:t>need</a:t>
            </a:r>
            <a:r>
              <a:rPr lang="nl-NL" dirty="0"/>
              <a:t> </a:t>
            </a:r>
            <a:r>
              <a:rPr lang="nl-NL" dirty="0" err="1"/>
              <a:t>to</a:t>
            </a:r>
            <a:r>
              <a:rPr lang="nl-NL" dirty="0"/>
              <a:t> </a:t>
            </a:r>
            <a:r>
              <a:rPr lang="nl-NL" dirty="0" err="1"/>
              <a:t>be</a:t>
            </a:r>
            <a:r>
              <a:rPr lang="nl-NL" dirty="0"/>
              <a:t> </a:t>
            </a:r>
            <a:r>
              <a:rPr lang="nl-NL" dirty="0" err="1"/>
              <a:t>clear</a:t>
            </a:r>
            <a:r>
              <a:rPr lang="nl-NL" dirty="0"/>
              <a:t> </a:t>
            </a:r>
            <a:r>
              <a:rPr lang="nl-NL" dirty="0" err="1"/>
              <a:t>why</a:t>
            </a:r>
            <a:r>
              <a:rPr lang="nl-NL" dirty="0"/>
              <a:t> </a:t>
            </a:r>
            <a:r>
              <a:rPr lang="nl-NL" dirty="0" err="1"/>
              <a:t>taxes</a:t>
            </a:r>
            <a:r>
              <a:rPr lang="nl-NL" dirty="0"/>
              <a:t> are </a:t>
            </a:r>
            <a:r>
              <a:rPr lang="nl-NL" dirty="0" err="1"/>
              <a:t>being</a:t>
            </a:r>
            <a:r>
              <a:rPr lang="nl-NL" dirty="0"/>
              <a:t> </a:t>
            </a:r>
            <a:r>
              <a:rPr lang="nl-NL" dirty="0" err="1"/>
              <a:t>forgone</a:t>
            </a:r>
            <a:r>
              <a:rPr lang="nl-NL" dirty="0"/>
              <a:t> </a:t>
            </a:r>
            <a:r>
              <a:rPr lang="nl-NL" dirty="0" err="1"/>
              <a:t>and</a:t>
            </a:r>
            <a:r>
              <a:rPr lang="nl-NL" dirty="0"/>
              <a:t> </a:t>
            </a:r>
            <a:r>
              <a:rPr lang="nl-NL" dirty="0" err="1"/>
              <a:t>how</a:t>
            </a:r>
            <a:r>
              <a:rPr lang="nl-NL" dirty="0"/>
              <a:t> </a:t>
            </a:r>
            <a:r>
              <a:rPr lang="nl-NL" dirty="0" err="1"/>
              <a:t>much</a:t>
            </a:r>
            <a:r>
              <a:rPr lang="nl-NL" dirty="0"/>
              <a:t> revenu is </a:t>
            </a:r>
            <a:r>
              <a:rPr lang="nl-NL" dirty="0" err="1"/>
              <a:t>being</a:t>
            </a:r>
            <a:r>
              <a:rPr lang="nl-NL" dirty="0"/>
              <a:t> lost. The </a:t>
            </a:r>
            <a:r>
              <a:rPr lang="nl-NL" dirty="0" err="1"/>
              <a:t>aim</a:t>
            </a:r>
            <a:r>
              <a:rPr lang="nl-NL" dirty="0"/>
              <a:t> </a:t>
            </a:r>
            <a:r>
              <a:rPr lang="nl-NL" dirty="0" err="1"/>
              <a:t>should</a:t>
            </a:r>
            <a:r>
              <a:rPr lang="nl-NL" dirty="0"/>
              <a:t> </a:t>
            </a:r>
            <a:r>
              <a:rPr lang="nl-NL" dirty="0" err="1"/>
              <a:t>be</a:t>
            </a:r>
            <a:r>
              <a:rPr lang="nl-NL" dirty="0"/>
              <a:t> </a:t>
            </a:r>
            <a:r>
              <a:rPr lang="nl-NL" dirty="0" err="1"/>
              <a:t>to</a:t>
            </a:r>
            <a:r>
              <a:rPr lang="nl-NL" dirty="0"/>
              <a:t> help </a:t>
            </a:r>
            <a:r>
              <a:rPr lang="nl-NL" dirty="0" err="1"/>
              <a:t>taxpayers</a:t>
            </a:r>
            <a:r>
              <a:rPr lang="nl-NL" dirty="0"/>
              <a:t> </a:t>
            </a:r>
            <a:r>
              <a:rPr lang="nl-NL" dirty="0" err="1"/>
              <a:t>understand</a:t>
            </a:r>
            <a:r>
              <a:rPr lang="nl-NL" dirty="0"/>
              <a:t> the overall </a:t>
            </a:r>
            <a:r>
              <a:rPr lang="nl-NL" dirty="0" err="1"/>
              <a:t>improvements</a:t>
            </a:r>
            <a:r>
              <a:rPr lang="nl-NL" dirty="0"/>
              <a:t> </a:t>
            </a:r>
            <a:r>
              <a:rPr lang="nl-NL" dirty="0" err="1"/>
              <a:t>being</a:t>
            </a:r>
            <a:r>
              <a:rPr lang="nl-NL" dirty="0"/>
              <a:t> </a:t>
            </a:r>
            <a:r>
              <a:rPr lang="nl-NL" dirty="0" err="1"/>
              <a:t>created</a:t>
            </a:r>
            <a:r>
              <a:rPr lang="nl-NL" dirty="0"/>
              <a:t> </a:t>
            </a:r>
            <a:r>
              <a:rPr lang="nl-NL" dirty="0" err="1"/>
              <a:t>by</a:t>
            </a:r>
            <a:r>
              <a:rPr lang="nl-NL" dirty="0"/>
              <a:t> the programs. </a:t>
            </a:r>
            <a:r>
              <a:rPr lang="nl-NL" dirty="0" err="1"/>
              <a:t>Transparency</a:t>
            </a:r>
            <a:r>
              <a:rPr lang="nl-NL" dirty="0"/>
              <a:t> </a:t>
            </a:r>
            <a:r>
              <a:rPr lang="nl-NL" dirty="0" err="1"/>
              <a:t>becomes</a:t>
            </a:r>
            <a:r>
              <a:rPr lang="nl-NL" dirty="0"/>
              <a:t> more </a:t>
            </a:r>
            <a:r>
              <a:rPr lang="nl-NL" dirty="0" err="1"/>
              <a:t>difficult</a:t>
            </a:r>
            <a:r>
              <a:rPr lang="nl-NL" dirty="0"/>
              <a:t> </a:t>
            </a:r>
            <a:r>
              <a:rPr lang="nl-NL" dirty="0" err="1"/>
              <a:t>when</a:t>
            </a:r>
            <a:r>
              <a:rPr lang="nl-NL" dirty="0"/>
              <a:t> </a:t>
            </a:r>
            <a:r>
              <a:rPr lang="nl-NL" dirty="0" err="1"/>
              <a:t>confidential</a:t>
            </a:r>
            <a:r>
              <a:rPr lang="nl-NL" dirty="0"/>
              <a:t> data </a:t>
            </a:r>
            <a:r>
              <a:rPr lang="nl-NL" dirty="0" err="1"/>
              <a:t>needs</a:t>
            </a:r>
            <a:r>
              <a:rPr lang="nl-NL" dirty="0"/>
              <a:t> </a:t>
            </a:r>
            <a:r>
              <a:rPr lang="nl-NL" dirty="0" err="1"/>
              <a:t>to</a:t>
            </a:r>
            <a:r>
              <a:rPr lang="nl-NL" dirty="0"/>
              <a:t> </a:t>
            </a:r>
            <a:r>
              <a:rPr lang="nl-NL" dirty="0" err="1"/>
              <a:t>be</a:t>
            </a:r>
            <a:r>
              <a:rPr lang="nl-NL" dirty="0"/>
              <a:t> </a:t>
            </a:r>
            <a:r>
              <a:rPr lang="nl-NL" dirty="0" err="1"/>
              <a:t>reviewed</a:t>
            </a:r>
            <a:r>
              <a:rPr lang="nl-NL" dirty="0"/>
              <a:t>. </a:t>
            </a:r>
            <a:r>
              <a:rPr lang="nl-NL" dirty="0" err="1"/>
              <a:t>This</a:t>
            </a:r>
            <a:r>
              <a:rPr lang="nl-NL" dirty="0"/>
              <a:t> </a:t>
            </a:r>
            <a:r>
              <a:rPr lang="nl-NL" dirty="0" err="1"/>
              <a:t>not</a:t>
            </a:r>
            <a:r>
              <a:rPr lang="nl-NL" dirty="0"/>
              <a:t> </a:t>
            </a:r>
            <a:r>
              <a:rPr lang="nl-NL" dirty="0" err="1"/>
              <a:t>only</a:t>
            </a:r>
            <a:r>
              <a:rPr lang="nl-NL" dirty="0"/>
              <a:t> </a:t>
            </a:r>
            <a:r>
              <a:rPr lang="nl-NL" dirty="0" err="1"/>
              <a:t>improves</a:t>
            </a:r>
            <a:r>
              <a:rPr lang="nl-NL" dirty="0"/>
              <a:t> </a:t>
            </a:r>
            <a:r>
              <a:rPr lang="nl-NL" dirty="0" err="1"/>
              <a:t>transparency</a:t>
            </a:r>
            <a:r>
              <a:rPr lang="nl-NL" dirty="0"/>
              <a:t> but </a:t>
            </a:r>
            <a:r>
              <a:rPr lang="nl-NL" dirty="0" err="1"/>
              <a:t>also</a:t>
            </a:r>
            <a:r>
              <a:rPr lang="nl-NL" dirty="0"/>
              <a:t> </a:t>
            </a:r>
            <a:r>
              <a:rPr lang="nl-NL" dirty="0" err="1"/>
              <a:t>enhances</a:t>
            </a:r>
            <a:r>
              <a:rPr lang="nl-NL" dirty="0"/>
              <a:t> accountability. </a:t>
            </a:r>
          </a:p>
          <a:p>
            <a:pPr lvl="1" eaLnBrk="1" fontAlgn="auto" hangingPunct="1">
              <a:spcBef>
                <a:spcPts val="0"/>
              </a:spcBef>
              <a:spcAft>
                <a:spcPts val="0"/>
              </a:spcAft>
              <a:defRPr/>
            </a:pPr>
            <a:endParaRPr lang="nl-NL" b="1" dirty="0"/>
          </a:p>
          <a:p>
            <a:pPr eaLnBrk="1" fontAlgn="auto" hangingPunct="1">
              <a:spcBef>
                <a:spcPts val="0"/>
              </a:spcBef>
              <a:spcAft>
                <a:spcPts val="0"/>
              </a:spcAft>
              <a:defRPr/>
            </a:pPr>
            <a:r>
              <a:rPr lang="nl-NL" b="1" dirty="0"/>
              <a:t>Monitoring &amp; Evaluation</a:t>
            </a:r>
          </a:p>
          <a:p>
            <a:pPr eaLnBrk="1" fontAlgn="auto" hangingPunct="1">
              <a:spcBef>
                <a:spcPts val="0"/>
              </a:spcBef>
              <a:spcAft>
                <a:spcPts val="0"/>
              </a:spcAft>
              <a:defRPr/>
            </a:pPr>
            <a:r>
              <a:rPr lang="nl-NL" dirty="0" err="1"/>
              <a:t>To</a:t>
            </a:r>
            <a:r>
              <a:rPr lang="nl-NL" dirty="0"/>
              <a:t> </a:t>
            </a:r>
            <a:r>
              <a:rPr lang="nl-NL" dirty="0" err="1"/>
              <a:t>comply</a:t>
            </a:r>
            <a:r>
              <a:rPr lang="nl-NL" dirty="0"/>
              <a:t> </a:t>
            </a:r>
            <a:r>
              <a:rPr lang="nl-NL" dirty="0" err="1"/>
              <a:t>with</a:t>
            </a:r>
            <a:r>
              <a:rPr lang="nl-NL" dirty="0"/>
              <a:t> </a:t>
            </a:r>
            <a:r>
              <a:rPr lang="nl-NL" dirty="0" err="1"/>
              <a:t>transparency</a:t>
            </a:r>
            <a:r>
              <a:rPr lang="nl-NL" dirty="0"/>
              <a:t>, incentive programs </a:t>
            </a:r>
            <a:r>
              <a:rPr lang="nl-NL" dirty="0" err="1"/>
              <a:t>need</a:t>
            </a:r>
            <a:r>
              <a:rPr lang="nl-NL" dirty="0"/>
              <a:t> </a:t>
            </a:r>
            <a:r>
              <a:rPr lang="nl-NL" dirty="0" err="1"/>
              <a:t>to</a:t>
            </a:r>
            <a:r>
              <a:rPr lang="nl-NL" dirty="0"/>
              <a:t> </a:t>
            </a:r>
            <a:r>
              <a:rPr lang="nl-NL" dirty="0" err="1"/>
              <a:t>be</a:t>
            </a:r>
            <a:r>
              <a:rPr lang="nl-NL" dirty="0"/>
              <a:t> subject </a:t>
            </a:r>
            <a:r>
              <a:rPr lang="nl-NL" dirty="0" err="1"/>
              <a:t>to</a:t>
            </a:r>
            <a:r>
              <a:rPr lang="nl-NL" dirty="0"/>
              <a:t> </a:t>
            </a:r>
            <a:r>
              <a:rPr lang="nl-NL" dirty="0" err="1"/>
              <a:t>strict</a:t>
            </a:r>
            <a:r>
              <a:rPr lang="nl-NL" dirty="0"/>
              <a:t> audit reviews </a:t>
            </a:r>
            <a:r>
              <a:rPr lang="nl-NL" dirty="0" err="1"/>
              <a:t>and</a:t>
            </a:r>
            <a:r>
              <a:rPr lang="nl-NL" dirty="0"/>
              <a:t> </a:t>
            </a:r>
            <a:r>
              <a:rPr lang="nl-NL" dirty="0" err="1"/>
              <a:t>standards</a:t>
            </a:r>
            <a:r>
              <a:rPr lang="nl-NL" dirty="0"/>
              <a:t> as </a:t>
            </a:r>
            <a:r>
              <a:rPr lang="nl-NL" dirty="0" err="1"/>
              <a:t>instituted</a:t>
            </a:r>
            <a:r>
              <a:rPr lang="nl-NL" dirty="0"/>
              <a:t> </a:t>
            </a:r>
            <a:r>
              <a:rPr lang="nl-NL" dirty="0" err="1"/>
              <a:t>by</a:t>
            </a:r>
            <a:r>
              <a:rPr lang="nl-NL" dirty="0"/>
              <a:t> </a:t>
            </a:r>
            <a:r>
              <a:rPr lang="nl-NL" dirty="0" err="1"/>
              <a:t>governments</a:t>
            </a:r>
            <a:r>
              <a:rPr lang="nl-NL" dirty="0"/>
              <a:t>. </a:t>
            </a:r>
            <a:r>
              <a:rPr lang="nl-NL" dirty="0" err="1"/>
              <a:t>Regular</a:t>
            </a:r>
            <a:r>
              <a:rPr lang="nl-NL" dirty="0"/>
              <a:t> audits </a:t>
            </a:r>
            <a:r>
              <a:rPr lang="nl-NL" dirty="0" err="1"/>
              <a:t>evaluate</a:t>
            </a:r>
            <a:r>
              <a:rPr lang="nl-NL" dirty="0"/>
              <a:t>:</a:t>
            </a:r>
          </a:p>
          <a:p>
            <a:pPr marL="285750" indent="-285750" eaLnBrk="1" fontAlgn="auto" hangingPunct="1">
              <a:spcBef>
                <a:spcPts val="0"/>
              </a:spcBef>
              <a:spcAft>
                <a:spcPts val="0"/>
              </a:spcAft>
              <a:buFontTx/>
              <a:buAutoNum type="romanUcParenBoth"/>
              <a:defRPr/>
            </a:pPr>
            <a:r>
              <a:rPr lang="nl-NL" dirty="0"/>
              <a:t>The performance of the programs </a:t>
            </a:r>
            <a:r>
              <a:rPr lang="nl-NL" dirty="0" err="1"/>
              <a:t>to</a:t>
            </a:r>
            <a:r>
              <a:rPr lang="nl-NL" dirty="0"/>
              <a:t> </a:t>
            </a:r>
            <a:r>
              <a:rPr lang="nl-NL" dirty="0" err="1"/>
              <a:t>determine</a:t>
            </a:r>
            <a:r>
              <a:rPr lang="nl-NL" dirty="0"/>
              <a:t> </a:t>
            </a:r>
            <a:r>
              <a:rPr lang="nl-NL" dirty="0" err="1"/>
              <a:t>their</a:t>
            </a:r>
            <a:r>
              <a:rPr lang="nl-NL" dirty="0"/>
              <a:t> </a:t>
            </a:r>
            <a:r>
              <a:rPr lang="nl-NL" dirty="0" err="1"/>
              <a:t>success</a:t>
            </a:r>
            <a:r>
              <a:rPr lang="nl-NL" dirty="0"/>
              <a:t> at </a:t>
            </a:r>
            <a:r>
              <a:rPr lang="nl-NL" dirty="0" err="1"/>
              <a:t>achieving</a:t>
            </a:r>
            <a:r>
              <a:rPr lang="nl-NL" dirty="0"/>
              <a:t> the </a:t>
            </a:r>
            <a:r>
              <a:rPr lang="nl-NL" dirty="0" err="1"/>
              <a:t>economic</a:t>
            </a:r>
            <a:r>
              <a:rPr lang="nl-NL" dirty="0"/>
              <a:t> </a:t>
            </a:r>
            <a:r>
              <a:rPr lang="nl-NL" dirty="0" err="1"/>
              <a:t>development</a:t>
            </a:r>
            <a:r>
              <a:rPr lang="nl-NL" dirty="0"/>
              <a:t> goals;</a:t>
            </a:r>
          </a:p>
          <a:p>
            <a:pPr marL="285750" indent="-285750" eaLnBrk="1" fontAlgn="auto" hangingPunct="1">
              <a:spcBef>
                <a:spcPts val="0"/>
              </a:spcBef>
              <a:spcAft>
                <a:spcPts val="0"/>
              </a:spcAft>
              <a:buFontTx/>
              <a:buAutoNum type="romanUcParenBoth"/>
              <a:defRPr/>
            </a:pPr>
            <a:r>
              <a:rPr lang="nl-NL" dirty="0"/>
              <a:t>The </a:t>
            </a:r>
            <a:r>
              <a:rPr lang="nl-NL" dirty="0" err="1"/>
              <a:t>effectiveness</a:t>
            </a:r>
            <a:r>
              <a:rPr lang="nl-NL" dirty="0"/>
              <a:t> of the programs in </a:t>
            </a:r>
            <a:r>
              <a:rPr lang="nl-NL" dirty="0" err="1"/>
              <a:t>terms</a:t>
            </a:r>
            <a:r>
              <a:rPr lang="nl-NL" dirty="0"/>
              <a:t> of </a:t>
            </a:r>
            <a:r>
              <a:rPr lang="nl-NL" dirty="0" err="1"/>
              <a:t>administration</a:t>
            </a:r>
            <a:r>
              <a:rPr lang="nl-NL" dirty="0"/>
              <a:t>; </a:t>
            </a:r>
            <a:r>
              <a:rPr lang="nl-NL" dirty="0" err="1"/>
              <a:t>and</a:t>
            </a:r>
            <a:endParaRPr lang="nl-NL" dirty="0"/>
          </a:p>
          <a:p>
            <a:pPr marL="285750" indent="-285750" eaLnBrk="1" fontAlgn="auto" hangingPunct="1">
              <a:spcBef>
                <a:spcPts val="0"/>
              </a:spcBef>
              <a:spcAft>
                <a:spcPts val="0"/>
              </a:spcAft>
              <a:buFontTx/>
              <a:buAutoNum type="romanUcParenBoth"/>
              <a:defRPr/>
            </a:pPr>
            <a:r>
              <a:rPr lang="nl-NL" dirty="0"/>
              <a:t>The </a:t>
            </a:r>
            <a:r>
              <a:rPr lang="nl-NL" dirty="0" err="1"/>
              <a:t>perforamnce</a:t>
            </a:r>
            <a:r>
              <a:rPr lang="nl-NL" dirty="0"/>
              <a:t> of </a:t>
            </a:r>
            <a:r>
              <a:rPr lang="nl-NL" dirty="0" err="1"/>
              <a:t>individual</a:t>
            </a:r>
            <a:r>
              <a:rPr lang="nl-NL" dirty="0"/>
              <a:t> </a:t>
            </a:r>
            <a:r>
              <a:rPr lang="nl-NL" dirty="0" err="1"/>
              <a:t>beneficiaries</a:t>
            </a:r>
            <a:r>
              <a:rPr lang="nl-NL" dirty="0"/>
              <a:t> </a:t>
            </a:r>
            <a:r>
              <a:rPr lang="nl-NL" dirty="0" err="1"/>
              <a:t>to</a:t>
            </a:r>
            <a:r>
              <a:rPr lang="nl-NL" dirty="0"/>
              <a:t> make </a:t>
            </a:r>
            <a:r>
              <a:rPr lang="nl-NL" dirty="0" err="1"/>
              <a:t>sure</a:t>
            </a:r>
            <a:r>
              <a:rPr lang="nl-NL" dirty="0"/>
              <a:t> </a:t>
            </a:r>
            <a:r>
              <a:rPr lang="nl-NL" dirty="0" err="1"/>
              <a:t>that</a:t>
            </a:r>
            <a:r>
              <a:rPr lang="nl-NL" dirty="0"/>
              <a:t> </a:t>
            </a:r>
            <a:r>
              <a:rPr lang="nl-NL" dirty="0" err="1"/>
              <a:t>they</a:t>
            </a:r>
            <a:r>
              <a:rPr lang="nl-NL" dirty="0"/>
              <a:t> have </a:t>
            </a:r>
            <a:r>
              <a:rPr lang="nl-NL" dirty="0" err="1"/>
              <a:t>complied</a:t>
            </a:r>
            <a:r>
              <a:rPr lang="nl-NL" dirty="0"/>
              <a:t> </a:t>
            </a:r>
            <a:r>
              <a:rPr lang="nl-NL" dirty="0" err="1"/>
              <a:t>with</a:t>
            </a:r>
            <a:r>
              <a:rPr lang="nl-NL" dirty="0"/>
              <a:t> the minimum </a:t>
            </a:r>
            <a:r>
              <a:rPr lang="nl-NL" dirty="0" err="1"/>
              <a:t>requirements</a:t>
            </a:r>
            <a:r>
              <a:rPr lang="nl-NL" dirty="0"/>
              <a:t>. </a:t>
            </a:r>
          </a:p>
          <a:p>
            <a:pPr marL="285750" indent="-285750" eaLnBrk="1" fontAlgn="auto" hangingPunct="1">
              <a:spcBef>
                <a:spcPts val="0"/>
              </a:spcBef>
              <a:spcAft>
                <a:spcPts val="0"/>
              </a:spcAft>
              <a:buFontTx/>
              <a:buAutoNum type="romanUcParenBoth"/>
              <a:defRPr/>
            </a:pPr>
            <a:endParaRPr lang="nl-NL" dirty="0"/>
          </a:p>
          <a:p>
            <a:pPr eaLnBrk="1" fontAlgn="auto" hangingPunct="1">
              <a:spcBef>
                <a:spcPts val="0"/>
              </a:spcBef>
              <a:spcAft>
                <a:spcPts val="0"/>
              </a:spcAft>
              <a:defRPr/>
            </a:pPr>
            <a:r>
              <a:rPr lang="nl-NL" dirty="0"/>
              <a:t>A strong M&amp;E system </a:t>
            </a:r>
            <a:r>
              <a:rPr lang="nl-NL" dirty="0" err="1"/>
              <a:t>will</a:t>
            </a:r>
            <a:r>
              <a:rPr lang="nl-NL" dirty="0"/>
              <a:t> </a:t>
            </a:r>
            <a:r>
              <a:rPr lang="nl-NL" dirty="0" err="1"/>
              <a:t>ensure</a:t>
            </a:r>
            <a:r>
              <a:rPr lang="nl-NL" dirty="0"/>
              <a:t> </a:t>
            </a:r>
            <a:r>
              <a:rPr lang="nl-NL" dirty="0" err="1"/>
              <a:t>that</a:t>
            </a:r>
            <a:r>
              <a:rPr lang="nl-NL" dirty="0"/>
              <a:t> program </a:t>
            </a:r>
            <a:r>
              <a:rPr lang="nl-NL" dirty="0" err="1"/>
              <a:t>fraud</a:t>
            </a:r>
            <a:r>
              <a:rPr lang="nl-NL" dirty="0"/>
              <a:t> is </a:t>
            </a:r>
            <a:r>
              <a:rPr lang="nl-NL" dirty="0" err="1"/>
              <a:t>minimized</a:t>
            </a:r>
            <a:r>
              <a:rPr lang="nl-NL" dirty="0"/>
              <a:t> </a:t>
            </a:r>
            <a:r>
              <a:rPr lang="nl-NL" dirty="0" err="1"/>
              <a:t>and</a:t>
            </a:r>
            <a:r>
              <a:rPr lang="nl-NL" dirty="0"/>
              <a:t> </a:t>
            </a:r>
            <a:r>
              <a:rPr lang="nl-NL" dirty="0" err="1"/>
              <a:t>guarantees</a:t>
            </a:r>
            <a:r>
              <a:rPr lang="nl-NL" dirty="0"/>
              <a:t> </a:t>
            </a:r>
            <a:r>
              <a:rPr lang="nl-NL" dirty="0" err="1"/>
              <a:t>governements</a:t>
            </a:r>
            <a:r>
              <a:rPr lang="nl-NL" dirty="0"/>
              <a:t> </a:t>
            </a:r>
            <a:r>
              <a:rPr lang="nl-NL" dirty="0" err="1"/>
              <a:t>will</a:t>
            </a:r>
            <a:r>
              <a:rPr lang="nl-NL" dirty="0"/>
              <a:t> </a:t>
            </a:r>
            <a:r>
              <a:rPr lang="nl-NL" dirty="0" err="1"/>
              <a:t>be</a:t>
            </a:r>
            <a:r>
              <a:rPr lang="nl-NL" dirty="0"/>
              <a:t> </a:t>
            </a:r>
            <a:r>
              <a:rPr lang="nl-NL" dirty="0" err="1"/>
              <a:t>able</a:t>
            </a:r>
            <a:r>
              <a:rPr lang="nl-NL" dirty="0"/>
              <a:t> </a:t>
            </a:r>
            <a:r>
              <a:rPr lang="nl-NL" dirty="0" err="1"/>
              <a:t>to</a:t>
            </a:r>
            <a:r>
              <a:rPr lang="nl-NL" dirty="0"/>
              <a:t> monitor the direct benefits </a:t>
            </a:r>
            <a:r>
              <a:rPr lang="nl-NL" dirty="0" err="1"/>
              <a:t>realized</a:t>
            </a:r>
            <a:r>
              <a:rPr lang="nl-NL" dirty="0"/>
              <a:t> </a:t>
            </a:r>
            <a:r>
              <a:rPr lang="nl-NL" dirty="0" err="1"/>
              <a:t>by</a:t>
            </a:r>
            <a:r>
              <a:rPr lang="nl-NL" dirty="0"/>
              <a:t> </a:t>
            </a:r>
            <a:r>
              <a:rPr lang="nl-NL" dirty="0" err="1"/>
              <a:t>their</a:t>
            </a:r>
            <a:r>
              <a:rPr lang="nl-NL" dirty="0"/>
              <a:t> programs.</a:t>
            </a:r>
          </a:p>
          <a:p>
            <a:pPr eaLnBrk="1" fontAlgn="auto" hangingPunct="1">
              <a:spcBef>
                <a:spcPts val="0"/>
              </a:spcBef>
              <a:spcAft>
                <a:spcPts val="0"/>
              </a:spcAft>
              <a:defRPr/>
            </a:pPr>
            <a:endParaRPr lang="nl-NL" b="1" dirty="0"/>
          </a:p>
          <a:p>
            <a:pPr>
              <a:defRPr/>
            </a:pPr>
            <a:r>
              <a:rPr lang="nl-NL" dirty="0"/>
              <a:t> </a:t>
            </a:r>
          </a:p>
          <a:p>
            <a:pPr>
              <a:defRPr/>
            </a:pPr>
            <a:endParaRPr lang="en-GB" dirty="0"/>
          </a:p>
          <a:p>
            <a:pPr>
              <a:defRPr/>
            </a:pPr>
            <a:endParaRPr lang="en-GB" dirty="0"/>
          </a:p>
          <a:p>
            <a:pPr>
              <a:defRPr/>
            </a:pPr>
            <a:r>
              <a:rPr lang="en-GB" dirty="0"/>
              <a:t>Reporting and Monitoring Continuing Compliance. Conditions are sometimes attached </a:t>
            </a:r>
          </a:p>
          <a:p>
            <a:pPr>
              <a:defRPr/>
            </a:pPr>
            <a:r>
              <a:rPr lang="en-GB" dirty="0"/>
              <a:t>to incentives that are related to ongoing performance -- for example, requirements that a </a:t>
            </a:r>
          </a:p>
          <a:p>
            <a:pPr>
              <a:defRPr/>
            </a:pPr>
            <a:r>
              <a:rPr lang="en-GB" dirty="0"/>
              <a:t>given number of jobs are maintained, or that a certain percentage of production is exported, </a:t>
            </a:r>
          </a:p>
          <a:p>
            <a:pPr>
              <a:defRPr/>
            </a:pPr>
            <a:r>
              <a:rPr lang="en-GB" dirty="0"/>
              <a:t>throughout the tax holiday period. Incentives of this type require continuing monitoring. </a:t>
            </a:r>
          </a:p>
          <a:p>
            <a:pPr>
              <a:defRPr/>
            </a:pPr>
            <a:r>
              <a:rPr lang="en-GB" dirty="0"/>
              <a:t>Although this imposes an additional administrative burden on the authorities it does have the </a:t>
            </a:r>
          </a:p>
          <a:p>
            <a:pPr>
              <a:defRPr/>
            </a:pPr>
            <a:r>
              <a:rPr lang="en-GB" dirty="0"/>
              <a:t>merit of providing the host government with a reasonably accurate idea of how an </a:t>
            </a:r>
          </a:p>
          <a:p>
            <a:pPr>
              <a:defRPr/>
            </a:pPr>
            <a:r>
              <a:rPr lang="en-GB" dirty="0"/>
              <a:t>investment is performing. Without a formal monitoring mechanism, investors have little </a:t>
            </a:r>
          </a:p>
          <a:p>
            <a:pPr>
              <a:defRPr/>
            </a:pPr>
            <a:r>
              <a:rPr lang="en-GB" dirty="0"/>
              <a:t>reason to make realistic projections as to the number of jobs that will be created, or the </a:t>
            </a:r>
          </a:p>
          <a:p>
            <a:pPr>
              <a:defRPr/>
            </a:pPr>
            <a:r>
              <a:rPr lang="en-GB" dirty="0"/>
              <a:t>volume of exports that will be produced, and some studies have shown large discrepancies </a:t>
            </a:r>
          </a:p>
          <a:p>
            <a:pPr>
              <a:defRPr/>
            </a:pPr>
            <a:r>
              <a:rPr lang="en-GB" dirty="0"/>
              <a:t>between investor prediction and performance. However, it is important that administrative </a:t>
            </a:r>
          </a:p>
          <a:p>
            <a:pPr>
              <a:defRPr/>
            </a:pPr>
            <a:r>
              <a:rPr lang="en-GB" dirty="0"/>
              <a:t>capabilities to conduct necessary monitoring are taken into account when incentive </a:t>
            </a:r>
          </a:p>
          <a:p>
            <a:pPr>
              <a:defRPr/>
            </a:pPr>
            <a:r>
              <a:rPr lang="en-GB" dirty="0"/>
              <a:t>legislation is drafted, so that unnecessary supervision is avoided. </a:t>
            </a:r>
          </a:p>
          <a:p>
            <a:pPr>
              <a:defRPr/>
            </a:pPr>
            <a:r>
              <a:rPr lang="en-GB" dirty="0"/>
              <a:t>Common abuses. On-going monitoring of investments is necessary not only to ensure </a:t>
            </a:r>
          </a:p>
          <a:p>
            <a:pPr>
              <a:defRPr/>
            </a:pPr>
            <a:r>
              <a:rPr lang="en-GB" dirty="0"/>
              <a:t>continuing compliance with qualifying conditions but also to detect tax avoidance or </a:t>
            </a:r>
          </a:p>
          <a:p>
            <a:pPr>
              <a:defRPr/>
            </a:pPr>
            <a:r>
              <a:rPr lang="en-GB" dirty="0"/>
              <a:t>evasion. Tax avoidance presents greater difficulties, because countries have different </a:t>
            </a:r>
          </a:p>
          <a:p>
            <a:pPr>
              <a:defRPr/>
            </a:pPr>
            <a:r>
              <a:rPr lang="en-GB" dirty="0"/>
              <a:t>attitudes as to what constitutes avoidance, and what to do about it. For example, a tax </a:t>
            </a:r>
          </a:p>
          <a:p>
            <a:pPr>
              <a:defRPr/>
            </a:pPr>
            <a:r>
              <a:rPr lang="en-GB" dirty="0"/>
              <a:t>holiday may be conditional on employing a given number of persons. In some countries an </a:t>
            </a:r>
          </a:p>
          <a:p>
            <a:pPr>
              <a:defRPr/>
            </a:pPr>
            <a:r>
              <a:rPr lang="en-GB" dirty="0"/>
              <a:t>investor could legitimately make up the qualifying number by hiring “employees” with </a:t>
            </a:r>
          </a:p>
          <a:p>
            <a:pPr>
              <a:defRPr/>
            </a:pPr>
            <a:r>
              <a:rPr lang="en-GB" dirty="0"/>
              <a:t>minimal duties and at low wages. In other countries, this course of action might be </a:t>
            </a:r>
          </a:p>
          <a:p>
            <a:pPr>
              <a:defRPr/>
            </a:pPr>
            <a:r>
              <a:rPr lang="en-GB" dirty="0"/>
              <a:t>considered an abuse of the legislation and result in the denial or withdrawal of the tax </a:t>
            </a:r>
          </a:p>
          <a:p>
            <a:pPr>
              <a:defRPr/>
            </a:pPr>
            <a:r>
              <a:rPr lang="en-GB" dirty="0"/>
              <a:t>privilege. </a:t>
            </a:r>
          </a:p>
        </p:txBody>
      </p:sp>
      <p:sp>
        <p:nvSpPr>
          <p:cNvPr id="63492" name="Tijdelijke aanduiding voor dianummer 3">
            <a:extLst>
              <a:ext uri="{FF2B5EF4-FFF2-40B4-BE49-F238E27FC236}">
                <a16:creationId xmlns:a16="http://schemas.microsoft.com/office/drawing/2014/main" id="{C11B741D-B209-0F66-4BEB-F7892F2A88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DD00E1-3B43-4391-A72F-3116D676AD29}" type="slidenum">
              <a:rPr lang="en-US" altLang="en-US"/>
              <a:pPr/>
              <a:t>49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a:extLst>
              <a:ext uri="{FF2B5EF4-FFF2-40B4-BE49-F238E27FC236}">
                <a16:creationId xmlns:a16="http://schemas.microsoft.com/office/drawing/2014/main" id="{2AB77FF0-8688-EE5F-D25E-9199C09AA7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Tijdelijke aanduiding voor notities 2">
            <a:extLst>
              <a:ext uri="{FF2B5EF4-FFF2-40B4-BE49-F238E27FC236}">
                <a16:creationId xmlns:a16="http://schemas.microsoft.com/office/drawing/2014/main" id="{32E29894-E260-CA02-E64E-FF55031389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r>
              <a:rPr lang="en-US" altLang="en-US" b="1"/>
              <a:t>Investment Incentives</a:t>
            </a:r>
            <a:endParaRPr lang="en-US" altLang="en-US"/>
          </a:p>
          <a:p>
            <a:pPr eaLnBrk="1" fontAlgn="t" hangingPunct="1"/>
            <a:r>
              <a:rPr lang="en-US" altLang="en-US"/>
              <a:t>Provision of financing options primarily aimed to offset capital expenditures required for start-up, upgrade and/or stabilization of operation(s)</a:t>
            </a:r>
          </a:p>
          <a:p>
            <a:pPr eaLnBrk="1" fontAlgn="t" hangingPunct="1"/>
            <a:r>
              <a:rPr lang="en-US" altLang="en-US" b="1"/>
              <a:t>Land and Infrastructure Incentives</a:t>
            </a:r>
            <a:endParaRPr lang="en-US" altLang="en-US"/>
          </a:p>
          <a:p>
            <a:pPr eaLnBrk="1" fontAlgn="t" hangingPunct="1"/>
            <a:r>
              <a:rPr lang="en-US" altLang="en-US"/>
              <a:t>Reduced rates and/or direct provision of land, public utilities or transportation granted for specific investments</a:t>
            </a:r>
          </a:p>
          <a:p>
            <a:pPr eaLnBrk="1" fontAlgn="t" hangingPunct="1"/>
            <a:r>
              <a:rPr lang="en-US" altLang="en-US" b="1"/>
              <a:t>Training and Employment Incentives</a:t>
            </a:r>
            <a:endParaRPr lang="en-US" altLang="en-US"/>
          </a:p>
          <a:p>
            <a:pPr eaLnBrk="1" fontAlgn="t" hangingPunct="1"/>
            <a:r>
              <a:rPr lang="en-US" altLang="en-US"/>
              <a:t>Subsidized training programs and education subsidies to reduce investors’ training costs to develop workforce skills</a:t>
            </a:r>
          </a:p>
          <a:p>
            <a:pPr eaLnBrk="1" fontAlgn="t" hangingPunct="1"/>
            <a:r>
              <a:rPr lang="en-US" altLang="en-US" b="1"/>
              <a:t>R&amp;D Incentives</a:t>
            </a:r>
            <a:endParaRPr lang="en-US" altLang="en-US"/>
          </a:p>
          <a:p>
            <a:pPr eaLnBrk="1" fontAlgn="t" hangingPunct="1"/>
            <a:r>
              <a:rPr lang="en-US" altLang="en-US"/>
              <a:t>Grants, credits and lending instruments to support investments in R&amp;D and innovation </a:t>
            </a:r>
          </a:p>
          <a:p>
            <a:pPr eaLnBrk="1" fontAlgn="t" hangingPunct="1"/>
            <a:endParaRPr lang="en-US" altLang="en-US"/>
          </a:p>
          <a:p>
            <a:pPr eaLnBrk="1" hangingPunct="1"/>
            <a:r>
              <a:rPr lang="en-US" altLang="en-US" b="1"/>
              <a:t>Regulatory and Administrative Incentives &amp; Services</a:t>
            </a:r>
            <a:endParaRPr lang="en-US" altLang="en-US"/>
          </a:p>
          <a:p>
            <a:pPr eaLnBrk="1" hangingPunct="1"/>
            <a:r>
              <a:rPr lang="en-US" altLang="en-US"/>
              <a:t>Grating exceptions from rules and regulations in combination with streamlined and simplified administrative procedures through One-Stop Shop services (OSS)</a:t>
            </a:r>
          </a:p>
          <a:p>
            <a:pPr eaLnBrk="1" hangingPunct="1"/>
            <a:r>
              <a:rPr lang="en-US" altLang="en-US" b="1"/>
              <a:t>Technical Incentives &amp; Services</a:t>
            </a:r>
            <a:endParaRPr lang="en-US" altLang="en-US"/>
          </a:p>
          <a:p>
            <a:pPr eaLnBrk="1" hangingPunct="1"/>
            <a:r>
              <a:rPr lang="en-US" altLang="en-US"/>
              <a:t>Investment facilitation services, information provision and aftercare to ensure a “soft landing” of the investment project or further expansion</a:t>
            </a:r>
          </a:p>
          <a:p>
            <a:pPr eaLnBrk="1" fontAlgn="t" hangingPunct="1"/>
            <a:endParaRPr lang="en-US" altLang="en-US"/>
          </a:p>
        </p:txBody>
      </p:sp>
      <p:sp>
        <p:nvSpPr>
          <p:cNvPr id="70660" name="Tijdelijke aanduiding voor dianummer 3">
            <a:extLst>
              <a:ext uri="{FF2B5EF4-FFF2-40B4-BE49-F238E27FC236}">
                <a16:creationId xmlns:a16="http://schemas.microsoft.com/office/drawing/2014/main" id="{E451C381-F925-3823-F5BF-4AE3DF8B4A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94AC99-B0C1-443D-AC5E-127EC554E21F}" type="slidenum">
              <a:rPr lang="en-US" altLang="en-US"/>
              <a:pPr/>
              <a:t>55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a:extLst>
              <a:ext uri="{FF2B5EF4-FFF2-40B4-BE49-F238E27FC236}">
                <a16:creationId xmlns:a16="http://schemas.microsoft.com/office/drawing/2014/main" id="{9EBBD7B7-B1AA-7EF7-76FB-7971590044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a:extLst>
              <a:ext uri="{FF2B5EF4-FFF2-40B4-BE49-F238E27FC236}">
                <a16:creationId xmlns:a16="http://schemas.microsoft.com/office/drawing/2014/main" id="{FEA5EE3E-B92A-7204-E752-F569D170AF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GB" altLang="en-US"/>
              <a:t>1. </a:t>
            </a:r>
            <a:r>
              <a:rPr lang="en-US" altLang="en-US" b="1">
                <a:solidFill>
                  <a:srgbClr val="005C88"/>
                </a:solidFill>
                <a:latin typeface="Gill Sans MT" panose="020B0502020104020203" pitchFamily="34" charset="0"/>
              </a:rPr>
              <a:t>Zone Infrastructure &amp; Real Estate</a:t>
            </a:r>
            <a:r>
              <a:rPr lang="en-US" altLang="en-US">
                <a:solidFill>
                  <a:srgbClr val="005C88"/>
                </a:solidFill>
                <a:latin typeface="Gill Sans MT" panose="020B0502020104020203" pitchFamily="34" charset="0"/>
              </a:rPr>
              <a:t> </a:t>
            </a:r>
            <a:r>
              <a:rPr lang="en-US" altLang="en-US">
                <a:solidFill>
                  <a:srgbClr val="7F7F7F"/>
                </a:solidFill>
                <a:latin typeface="Gill Sans MT" panose="020B0502020104020203" pitchFamily="34" charset="0"/>
              </a:rPr>
              <a:t>- Improve physical assets such as infrastructure and real estate in a sustainable manner through applying, connecting and integrating cloud-based services, real-time user interfaces (e.g. smartphones), ICT, IoT, big data &amp; advanced data analytics, and artificial intelligence.</a:t>
            </a:r>
          </a:p>
          <a:p>
            <a:pPr defTabSz="457200" eaLnBrk="1" hangingPunct="1">
              <a:spcBef>
                <a:spcPct val="0"/>
              </a:spcBef>
            </a:pPr>
            <a:r>
              <a:rPr lang="en-GB" altLang="en-US"/>
              <a:t>2. </a:t>
            </a:r>
            <a:r>
              <a:rPr lang="en-US" altLang="en-US" b="1">
                <a:solidFill>
                  <a:srgbClr val="005C88"/>
                </a:solidFill>
                <a:latin typeface="Gill Sans MT" panose="020B0502020104020203" pitchFamily="34" charset="0"/>
              </a:rPr>
              <a:t>Economy &amp; Investment</a:t>
            </a:r>
            <a:r>
              <a:rPr lang="en-US" altLang="en-US">
                <a:solidFill>
                  <a:srgbClr val="005C88"/>
                </a:solidFill>
                <a:latin typeface="Gill Sans MT" panose="020B0502020104020203" pitchFamily="34" charset="0"/>
              </a:rPr>
              <a:t> </a:t>
            </a:r>
            <a:r>
              <a:rPr lang="en-US" altLang="en-US">
                <a:solidFill>
                  <a:srgbClr val="7F7F7F"/>
                </a:solidFill>
                <a:latin typeface="Gill Sans MT" panose="020B0502020104020203" pitchFamily="34" charset="0"/>
              </a:rPr>
              <a:t>- Attracting new investment in platforms disrupted by the 4</a:t>
            </a:r>
            <a:r>
              <a:rPr lang="en-US" altLang="en-US" baseline="30000">
                <a:solidFill>
                  <a:srgbClr val="7F7F7F"/>
                </a:solidFill>
                <a:latin typeface="Gill Sans MT" panose="020B0502020104020203" pitchFamily="34" charset="0"/>
              </a:rPr>
              <a:t>th</a:t>
            </a:r>
            <a:r>
              <a:rPr lang="en-US" altLang="en-US">
                <a:solidFill>
                  <a:srgbClr val="7F7F7F"/>
                </a:solidFill>
                <a:latin typeface="Gill Sans MT" panose="020B0502020104020203" pitchFamily="34" charset="0"/>
              </a:rPr>
              <a:t> Industrial Revolution with considerable opportunities for investment attraction (e.g. FinTech, agro- &amp; food-technology, IT security, identity &amp; privacy services, and IT consultancy) by focusing on talent, knowledge, training and innovation.</a:t>
            </a:r>
          </a:p>
          <a:p>
            <a:pPr defTabSz="457200" eaLnBrk="1" hangingPunct="1">
              <a:spcBef>
                <a:spcPct val="0"/>
              </a:spcBef>
            </a:pPr>
            <a:r>
              <a:rPr lang="en-GB" altLang="en-US"/>
              <a:t>3. </a:t>
            </a:r>
            <a:r>
              <a:rPr lang="en-US" altLang="en-US" b="1">
                <a:solidFill>
                  <a:srgbClr val="005C88"/>
                </a:solidFill>
                <a:latin typeface="Gill Sans MT" panose="020B0502020104020203" pitchFamily="34" charset="0"/>
              </a:rPr>
              <a:t>Services &amp; Governance</a:t>
            </a:r>
            <a:r>
              <a:rPr lang="en-US" altLang="en-US">
                <a:solidFill>
                  <a:srgbClr val="005C88"/>
                </a:solidFill>
                <a:latin typeface="Gill Sans MT" panose="020B0502020104020203" pitchFamily="34" charset="0"/>
              </a:rPr>
              <a:t> </a:t>
            </a:r>
            <a:r>
              <a:rPr lang="en-US" altLang="en-US">
                <a:solidFill>
                  <a:srgbClr val="7F7F7F"/>
                </a:solidFill>
                <a:latin typeface="Gill Sans MT" panose="020B0502020104020203" pitchFamily="34" charset="0"/>
              </a:rPr>
              <a:t>- Improve the participation and satisfaction of Free Zone tenants by providing services and e-governance equipped with the latest technologies, innovations and intelligence as well as aligned with actual needs and requirements from the 4</a:t>
            </a:r>
            <a:r>
              <a:rPr lang="en-US" altLang="en-US" baseline="30000">
                <a:solidFill>
                  <a:srgbClr val="7F7F7F"/>
                </a:solidFill>
                <a:latin typeface="Gill Sans MT" panose="020B0502020104020203" pitchFamily="34" charset="0"/>
              </a:rPr>
              <a:t>th</a:t>
            </a:r>
            <a:r>
              <a:rPr lang="en-US" altLang="en-US">
                <a:solidFill>
                  <a:srgbClr val="7F7F7F"/>
                </a:solidFill>
                <a:latin typeface="Gill Sans MT" panose="020B0502020104020203" pitchFamily="34" charset="0"/>
              </a:rPr>
              <a:t> Industrial Revolution.</a:t>
            </a:r>
          </a:p>
          <a:p>
            <a:pPr defTabSz="457200" eaLnBrk="1" hangingPunct="1">
              <a:spcBef>
                <a:spcPct val="0"/>
              </a:spcBef>
            </a:pPr>
            <a:r>
              <a:rPr lang="en-GB" altLang="en-US"/>
              <a:t>4. </a:t>
            </a:r>
            <a:r>
              <a:rPr lang="en-US" altLang="en-US" b="1">
                <a:solidFill>
                  <a:srgbClr val="005C88"/>
                </a:solidFill>
                <a:latin typeface="Gill Sans MT" panose="020B0502020104020203" pitchFamily="34" charset="0"/>
              </a:rPr>
              <a:t>Monitoring &amp; Evaluation</a:t>
            </a:r>
            <a:r>
              <a:rPr lang="en-US" altLang="en-US">
                <a:solidFill>
                  <a:srgbClr val="005C88"/>
                </a:solidFill>
                <a:latin typeface="Gill Sans MT" panose="020B0502020104020203" pitchFamily="34" charset="0"/>
              </a:rPr>
              <a:t> </a:t>
            </a:r>
            <a:r>
              <a:rPr lang="en-US" altLang="en-US">
                <a:solidFill>
                  <a:srgbClr val="7F7F7F"/>
                </a:solidFill>
                <a:latin typeface="Gill Sans MT" panose="020B0502020104020203" pitchFamily="34" charset="0"/>
              </a:rPr>
              <a:t>- Learn, adapt, customize, and innovate its services, marketing and promotion through real-time data collection and advanced data analytics to monitor, measure and evaluate the Free Zone’s (sustainable) performance.</a:t>
            </a:r>
          </a:p>
        </p:txBody>
      </p:sp>
      <p:sp>
        <p:nvSpPr>
          <p:cNvPr id="72708" name="Tijdelijke aanduiding voor dianummer 3">
            <a:extLst>
              <a:ext uri="{FF2B5EF4-FFF2-40B4-BE49-F238E27FC236}">
                <a16:creationId xmlns:a16="http://schemas.microsoft.com/office/drawing/2014/main" id="{8C10A10A-2A5F-CDD4-51F3-AA9EE4079B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73829B-F903-4824-9706-BEDE95F5B863}" type="slidenum">
              <a:rPr lang="en-US" altLang="en-US"/>
              <a:pPr/>
              <a:t>56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4898489"/>
            <a:ext cx="4114800" cy="365125"/>
          </a:xfrm>
          <a:prstGeom prst="rect">
            <a:avLst/>
          </a:prstGeom>
        </p:spPr>
        <p:txBody>
          <a:bodyPr/>
          <a:lstStyle/>
          <a:p>
            <a:r>
              <a:rPr lang="en-US"/>
              <a:t>www.itiinvestment.com</a:t>
            </a:r>
          </a:p>
        </p:txBody>
      </p:sp>
      <p:sp>
        <p:nvSpPr>
          <p:cNvPr id="6" name="Slide Number Placeholder 5"/>
          <p:cNvSpPr>
            <a:spLocks noGrp="1"/>
          </p:cNvSpPr>
          <p:nvPr>
            <p:ph type="sldNum" sz="quarter" idx="12"/>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354023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37870" y="432391"/>
            <a:ext cx="10515600" cy="792471"/>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5821510"/>
            <a:ext cx="27432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B6E686FB-8F12-9B22-B81F-5620B4AC64B0}"/>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247266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5821510"/>
            <a:ext cx="27432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7BEAA298-BAC3-6A8A-35CA-BC58AEA512B7}"/>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120814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251159"/>
          </a:xfrm>
          <a:prstGeom prst="rect">
            <a:avLst/>
          </a:prstGeom>
        </p:spPr>
        <p:txBody>
          <a:bodyPr wrap="square" lIns="0" tIns="0" rIns="0" bIns="0">
            <a:spAutoFit/>
          </a:bodyPr>
          <a:lstStyle>
            <a:lvl1pPr>
              <a:defRPr sz="1632" b="0" i="0">
                <a:solidFill>
                  <a:srgbClr val="174861"/>
                </a:solidFill>
                <a:latin typeface="Poppins Medium"/>
                <a:cs typeface="Poppins Medium"/>
              </a:defRPr>
            </a:lvl1pPr>
          </a:lstStyle>
          <a:p>
            <a:endParaRPr/>
          </a:p>
        </p:txBody>
      </p:sp>
      <p:sp>
        <p:nvSpPr>
          <p:cNvPr id="3" name="Holder 3"/>
          <p:cNvSpPr>
            <a:spLocks noGrp="1"/>
          </p:cNvSpPr>
          <p:nvPr>
            <p:ph type="subTitle" idx="4"/>
          </p:nvPr>
        </p:nvSpPr>
        <p:spPr>
          <a:xfrm>
            <a:off x="1828800" y="3840480"/>
            <a:ext cx="8534400" cy="167418"/>
          </a:xfrm>
          <a:prstGeom prst="rect">
            <a:avLst/>
          </a:prstGeom>
        </p:spPr>
        <p:txBody>
          <a:bodyPr wrap="square" lIns="0" tIns="0" rIns="0" bIns="0">
            <a:spAutoFit/>
          </a:bodyPr>
          <a:lstStyle>
            <a:lvl1pPr>
              <a:defRPr sz="1088" b="0" i="0">
                <a:solidFill>
                  <a:srgbClr val="231F20"/>
                </a:solidFill>
                <a:latin typeface="Poppins"/>
                <a:cs typeface="Poppins"/>
              </a:defRPr>
            </a:lvl1pPr>
          </a:lstStyle>
          <a:p>
            <a:endParaRPr/>
          </a:p>
        </p:txBody>
      </p:sp>
      <p:sp>
        <p:nvSpPr>
          <p:cNvPr id="4" name="Holder 4"/>
          <p:cNvSpPr>
            <a:spLocks noGrp="1"/>
          </p:cNvSpPr>
          <p:nvPr>
            <p:ph type="ftr" sz="quarter" idx="5"/>
          </p:nvPr>
        </p:nvSpPr>
        <p:spPr/>
        <p:txBody>
          <a:bodyPr lIns="0" tIns="0" rIns="0" bIns="0"/>
          <a:lstStyle>
            <a:lvl1pPr>
              <a:defRPr sz="816" b="0" i="0">
                <a:solidFill>
                  <a:srgbClr val="AFAFAF"/>
                </a:solidFill>
                <a:latin typeface="Poppins"/>
                <a:cs typeface="Poppins"/>
              </a:defRPr>
            </a:lvl1pPr>
          </a:lstStyle>
          <a:p>
            <a:pPr marL="11516">
              <a:spcBef>
                <a:spcPts val="41"/>
              </a:spcBef>
            </a:pPr>
            <a:r>
              <a:rPr lang="en-GB"/>
              <a:t>/Berlin, </a:t>
            </a:r>
            <a:r>
              <a:rPr lang="en-GB" spc="-9"/>
              <a:t>Germany</a:t>
            </a:r>
            <a:endParaRPr lang="en-GB" spc="-9" dirty="0"/>
          </a:p>
        </p:txBody>
      </p:sp>
      <p:sp>
        <p:nvSpPr>
          <p:cNvPr id="5" name="Holder 5"/>
          <p:cNvSpPr>
            <a:spLocks noGrp="1"/>
          </p:cNvSpPr>
          <p:nvPr>
            <p:ph type="dt" sz="half" idx="6"/>
          </p:nvPr>
        </p:nvSpPr>
        <p:spPr/>
        <p:txBody>
          <a:bodyPr lIns="0" tIns="0" rIns="0" bIns="0"/>
          <a:lstStyle>
            <a:lvl1pPr>
              <a:defRPr sz="816" b="0" i="0">
                <a:solidFill>
                  <a:srgbClr val="AFAFAF"/>
                </a:solidFill>
                <a:latin typeface="Poppins"/>
                <a:cs typeface="Poppins"/>
              </a:defRPr>
            </a:lvl1pPr>
          </a:lstStyle>
          <a:p>
            <a:pPr marL="11516">
              <a:spcBef>
                <a:spcPts val="41"/>
              </a:spcBef>
            </a:pPr>
            <a:r>
              <a:rPr lang="de-DE"/>
              <a:t>/January 2023</a:t>
            </a:r>
            <a:endParaRPr lang="de-DE" spc="-18"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041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99609" y="413440"/>
            <a:ext cx="8726259" cy="251159"/>
          </a:xfrm>
        </p:spPr>
        <p:txBody>
          <a:bodyPr lIns="0" tIns="0" rIns="0" bIns="0"/>
          <a:lstStyle>
            <a:lvl1pPr>
              <a:defRPr sz="1632" b="0" i="0">
                <a:solidFill>
                  <a:srgbClr val="174861"/>
                </a:solidFill>
                <a:latin typeface="Poppins Medium"/>
                <a:cs typeface="Poppins Medium"/>
              </a:defRPr>
            </a:lvl1pPr>
          </a:lstStyle>
          <a:p>
            <a:endParaRPr/>
          </a:p>
        </p:txBody>
      </p:sp>
      <p:sp>
        <p:nvSpPr>
          <p:cNvPr id="3" name="Holder 3"/>
          <p:cNvSpPr>
            <a:spLocks noGrp="1"/>
          </p:cNvSpPr>
          <p:nvPr>
            <p:ph type="body" idx="1"/>
          </p:nvPr>
        </p:nvSpPr>
        <p:spPr>
          <a:xfrm>
            <a:off x="506793" y="1183669"/>
            <a:ext cx="11148006" cy="167418"/>
          </a:xfrm>
        </p:spPr>
        <p:txBody>
          <a:bodyPr lIns="0" tIns="0" rIns="0" bIns="0"/>
          <a:lstStyle>
            <a:lvl1pPr>
              <a:defRPr sz="1088" b="0" i="0">
                <a:solidFill>
                  <a:srgbClr val="231F20"/>
                </a:solidFill>
                <a:latin typeface="Poppins"/>
                <a:cs typeface="Poppins"/>
              </a:defRPr>
            </a:lvl1pPr>
          </a:lstStyle>
          <a:p>
            <a:endParaRPr dirty="0"/>
          </a:p>
        </p:txBody>
      </p:sp>
      <p:sp>
        <p:nvSpPr>
          <p:cNvPr id="4" name="Holder 4"/>
          <p:cNvSpPr>
            <a:spLocks noGrp="1"/>
          </p:cNvSpPr>
          <p:nvPr>
            <p:ph type="ftr" sz="quarter" idx="5"/>
          </p:nvPr>
        </p:nvSpPr>
        <p:spPr/>
        <p:txBody>
          <a:bodyPr lIns="0" tIns="0" rIns="0" bIns="0"/>
          <a:lstStyle>
            <a:lvl1pPr>
              <a:defRPr sz="816" b="0" i="0">
                <a:solidFill>
                  <a:srgbClr val="AFAFAF"/>
                </a:solidFill>
                <a:latin typeface="Poppins"/>
                <a:cs typeface="Poppins"/>
              </a:defRPr>
            </a:lvl1pPr>
          </a:lstStyle>
          <a:p>
            <a:pPr marL="11516">
              <a:spcBef>
                <a:spcPts val="41"/>
              </a:spcBef>
            </a:pPr>
            <a:r>
              <a:rPr lang="en-GB"/>
              <a:t>/Berlin, </a:t>
            </a:r>
            <a:r>
              <a:rPr lang="en-GB" spc="-9"/>
              <a:t>Germany</a:t>
            </a:r>
            <a:endParaRPr lang="en-GB" spc="-9" dirty="0"/>
          </a:p>
        </p:txBody>
      </p:sp>
      <p:sp>
        <p:nvSpPr>
          <p:cNvPr id="5" name="Holder 5"/>
          <p:cNvSpPr>
            <a:spLocks noGrp="1"/>
          </p:cNvSpPr>
          <p:nvPr>
            <p:ph type="dt" sz="half" idx="6"/>
          </p:nvPr>
        </p:nvSpPr>
        <p:spPr/>
        <p:txBody>
          <a:bodyPr lIns="0" tIns="0" rIns="0" bIns="0"/>
          <a:lstStyle>
            <a:lvl1pPr>
              <a:defRPr sz="816" b="0" i="0">
                <a:solidFill>
                  <a:srgbClr val="AFAFAF"/>
                </a:solidFill>
                <a:latin typeface="Poppins"/>
                <a:cs typeface="Poppins"/>
              </a:defRPr>
            </a:lvl1pPr>
          </a:lstStyle>
          <a:p>
            <a:pPr marL="11516">
              <a:spcBef>
                <a:spcPts val="41"/>
              </a:spcBef>
            </a:pPr>
            <a:r>
              <a:rPr lang="de-DE"/>
              <a:t>/January 2023</a:t>
            </a:r>
            <a:endParaRPr lang="de-DE" spc="-18"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54010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99609" y="413440"/>
            <a:ext cx="8726259" cy="251159"/>
          </a:xfrm>
        </p:spPr>
        <p:txBody>
          <a:bodyPr lIns="0" tIns="0" rIns="0" bIns="0"/>
          <a:lstStyle>
            <a:lvl1pPr>
              <a:defRPr sz="1632" b="0" i="0">
                <a:solidFill>
                  <a:srgbClr val="174861"/>
                </a:solidFill>
                <a:latin typeface="Poppins Medium"/>
                <a:cs typeface="Poppins Medium"/>
              </a:defRPr>
            </a:lvl1pPr>
          </a:lstStyle>
          <a:p>
            <a:endParaRPr/>
          </a:p>
        </p:txBody>
      </p:sp>
      <p:sp>
        <p:nvSpPr>
          <p:cNvPr id="3" name="Holder 3"/>
          <p:cNvSpPr>
            <a:spLocks noGrp="1"/>
          </p:cNvSpPr>
          <p:nvPr>
            <p:ph sz="half" idx="2"/>
          </p:nvPr>
        </p:nvSpPr>
        <p:spPr>
          <a:xfrm>
            <a:off x="609601"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16" b="0" i="0">
                <a:solidFill>
                  <a:srgbClr val="AFAFAF"/>
                </a:solidFill>
                <a:latin typeface="Poppins"/>
                <a:cs typeface="Poppins"/>
              </a:defRPr>
            </a:lvl1pPr>
          </a:lstStyle>
          <a:p>
            <a:pPr marL="11516">
              <a:spcBef>
                <a:spcPts val="41"/>
              </a:spcBef>
            </a:pPr>
            <a:r>
              <a:rPr lang="en-GB"/>
              <a:t>/Berlin, </a:t>
            </a:r>
            <a:r>
              <a:rPr lang="en-GB" spc="-9"/>
              <a:t>Germany</a:t>
            </a:r>
            <a:endParaRPr lang="en-GB" spc="-9" dirty="0"/>
          </a:p>
        </p:txBody>
      </p:sp>
      <p:sp>
        <p:nvSpPr>
          <p:cNvPr id="6" name="Holder 6"/>
          <p:cNvSpPr>
            <a:spLocks noGrp="1"/>
          </p:cNvSpPr>
          <p:nvPr>
            <p:ph type="dt" sz="half" idx="6"/>
          </p:nvPr>
        </p:nvSpPr>
        <p:spPr/>
        <p:txBody>
          <a:bodyPr lIns="0" tIns="0" rIns="0" bIns="0"/>
          <a:lstStyle>
            <a:lvl1pPr>
              <a:defRPr sz="816" b="0" i="0">
                <a:solidFill>
                  <a:srgbClr val="AFAFAF"/>
                </a:solidFill>
                <a:latin typeface="Poppins"/>
                <a:cs typeface="Poppins"/>
              </a:defRPr>
            </a:lvl1pPr>
          </a:lstStyle>
          <a:p>
            <a:pPr marL="11516">
              <a:spcBef>
                <a:spcPts val="41"/>
              </a:spcBef>
            </a:pPr>
            <a:r>
              <a:rPr lang="de-DE"/>
              <a:t>/January 2023</a:t>
            </a:r>
            <a:endParaRPr lang="de-DE" spc="-18"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763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9609" y="413440"/>
            <a:ext cx="8726259" cy="251159"/>
          </a:xfrm>
        </p:spPr>
        <p:txBody>
          <a:bodyPr lIns="0" tIns="0" rIns="0" bIns="0"/>
          <a:lstStyle>
            <a:lvl1pPr>
              <a:defRPr sz="1632" b="0" i="0">
                <a:solidFill>
                  <a:srgbClr val="174861"/>
                </a:solidFill>
                <a:latin typeface="Poppins Medium"/>
                <a:cs typeface="Poppins Medium"/>
              </a:defRPr>
            </a:lvl1pPr>
          </a:lstStyle>
          <a:p>
            <a:endParaRPr/>
          </a:p>
        </p:txBody>
      </p:sp>
      <p:sp>
        <p:nvSpPr>
          <p:cNvPr id="3" name="Holder 3"/>
          <p:cNvSpPr>
            <a:spLocks noGrp="1"/>
          </p:cNvSpPr>
          <p:nvPr>
            <p:ph type="ftr" sz="quarter" idx="5"/>
          </p:nvPr>
        </p:nvSpPr>
        <p:spPr/>
        <p:txBody>
          <a:bodyPr lIns="0" tIns="0" rIns="0" bIns="0"/>
          <a:lstStyle>
            <a:lvl1pPr>
              <a:defRPr sz="816" b="0" i="0">
                <a:solidFill>
                  <a:srgbClr val="AFAFAF"/>
                </a:solidFill>
                <a:latin typeface="Poppins"/>
                <a:cs typeface="Poppins"/>
              </a:defRPr>
            </a:lvl1pPr>
          </a:lstStyle>
          <a:p>
            <a:pPr marL="11516">
              <a:spcBef>
                <a:spcPts val="41"/>
              </a:spcBef>
            </a:pPr>
            <a:r>
              <a:rPr lang="en-GB"/>
              <a:t>/Berlin, </a:t>
            </a:r>
            <a:r>
              <a:rPr lang="en-GB" spc="-9"/>
              <a:t>Germany</a:t>
            </a:r>
            <a:endParaRPr lang="en-GB" spc="-9" dirty="0"/>
          </a:p>
        </p:txBody>
      </p:sp>
      <p:sp>
        <p:nvSpPr>
          <p:cNvPr id="4" name="Holder 4"/>
          <p:cNvSpPr>
            <a:spLocks noGrp="1"/>
          </p:cNvSpPr>
          <p:nvPr>
            <p:ph type="dt" sz="half" idx="6"/>
          </p:nvPr>
        </p:nvSpPr>
        <p:spPr/>
        <p:txBody>
          <a:bodyPr lIns="0" tIns="0" rIns="0" bIns="0"/>
          <a:lstStyle>
            <a:lvl1pPr>
              <a:defRPr sz="816" b="0" i="0">
                <a:solidFill>
                  <a:srgbClr val="AFAFAF"/>
                </a:solidFill>
                <a:latin typeface="Poppins"/>
                <a:cs typeface="Poppins"/>
              </a:defRPr>
            </a:lvl1pPr>
          </a:lstStyle>
          <a:p>
            <a:pPr marL="11516">
              <a:spcBef>
                <a:spcPts val="41"/>
              </a:spcBef>
            </a:pPr>
            <a:r>
              <a:rPr lang="de-DE"/>
              <a:t>/January 2023</a:t>
            </a:r>
            <a:endParaRPr lang="de-DE" spc="-18"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691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16" b="0" i="0">
                <a:solidFill>
                  <a:srgbClr val="AFAFAF"/>
                </a:solidFill>
                <a:latin typeface="Poppins"/>
                <a:cs typeface="Poppins"/>
              </a:defRPr>
            </a:lvl1pPr>
          </a:lstStyle>
          <a:p>
            <a:pPr marL="11516">
              <a:spcBef>
                <a:spcPts val="41"/>
              </a:spcBef>
            </a:pPr>
            <a:r>
              <a:rPr lang="en-GB"/>
              <a:t>/Berlin, </a:t>
            </a:r>
            <a:r>
              <a:rPr lang="en-GB" spc="-9"/>
              <a:t>Germany</a:t>
            </a:r>
            <a:endParaRPr lang="en-GB" spc="-9" dirty="0"/>
          </a:p>
        </p:txBody>
      </p:sp>
      <p:sp>
        <p:nvSpPr>
          <p:cNvPr id="3" name="Holder 3"/>
          <p:cNvSpPr>
            <a:spLocks noGrp="1"/>
          </p:cNvSpPr>
          <p:nvPr>
            <p:ph type="dt" sz="half" idx="6"/>
          </p:nvPr>
        </p:nvSpPr>
        <p:spPr/>
        <p:txBody>
          <a:bodyPr lIns="0" tIns="0" rIns="0" bIns="0"/>
          <a:lstStyle>
            <a:lvl1pPr>
              <a:defRPr sz="816" b="0" i="0">
                <a:solidFill>
                  <a:srgbClr val="AFAFAF"/>
                </a:solidFill>
                <a:latin typeface="Poppins"/>
                <a:cs typeface="Poppins"/>
              </a:defRPr>
            </a:lvl1pPr>
          </a:lstStyle>
          <a:p>
            <a:pPr marL="11516">
              <a:spcBef>
                <a:spcPts val="41"/>
              </a:spcBef>
            </a:pPr>
            <a:r>
              <a:rPr lang="de-DE"/>
              <a:t>/January 2023</a:t>
            </a:r>
            <a:endParaRPr lang="de-DE" spc="-18"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5126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7870" y="466894"/>
            <a:ext cx="10515600" cy="792471"/>
          </a:xfrm>
          <a:prstGeom prst="rect">
            <a:avLst/>
          </a:prstGeom>
        </p:spPr>
        <p:txBody>
          <a:bodyPr>
            <a:normAutofit/>
          </a:bodyPr>
          <a:lstStyle>
            <a:lvl1pPr>
              <a:defRPr sz="25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582151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7" name="Slide Number Placeholder 5">
            <a:extLst>
              <a:ext uri="{FF2B5EF4-FFF2-40B4-BE49-F238E27FC236}">
                <a16:creationId xmlns:a16="http://schemas.microsoft.com/office/drawing/2014/main" id="{3FA1FA51-748B-D4C2-E7CD-8E2912FBC2E0}"/>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6188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82151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7" name="Slide Number Placeholder 5">
            <a:extLst>
              <a:ext uri="{FF2B5EF4-FFF2-40B4-BE49-F238E27FC236}">
                <a16:creationId xmlns:a16="http://schemas.microsoft.com/office/drawing/2014/main" id="{C07894AD-0A8C-9B05-4F89-D7F7F3B76773}"/>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378221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7870" y="432391"/>
            <a:ext cx="10515600" cy="79247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82151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8" name="Slide Number Placeholder 5">
            <a:extLst>
              <a:ext uri="{FF2B5EF4-FFF2-40B4-BE49-F238E27FC236}">
                <a16:creationId xmlns:a16="http://schemas.microsoft.com/office/drawing/2014/main" id="{497A4E74-55B1-D39A-3474-564F6139D186}"/>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375305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582151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10" name="Slide Number Placeholder 5">
            <a:extLst>
              <a:ext uri="{FF2B5EF4-FFF2-40B4-BE49-F238E27FC236}">
                <a16:creationId xmlns:a16="http://schemas.microsoft.com/office/drawing/2014/main" id="{C3D53362-A7DC-754D-FC97-CEA4ADF66A3D}"/>
              </a:ext>
            </a:extLst>
          </p:cNvPr>
          <p:cNvSpPr>
            <a:spLocks noGrp="1"/>
          </p:cNvSpPr>
          <p:nvPr>
            <p:ph type="sldNum" sz="quarter" idx="12"/>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142443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7870" y="432391"/>
            <a:ext cx="10515600" cy="792471"/>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82151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6" name="Slide Number Placeholder 5">
            <a:extLst>
              <a:ext uri="{FF2B5EF4-FFF2-40B4-BE49-F238E27FC236}">
                <a16:creationId xmlns:a16="http://schemas.microsoft.com/office/drawing/2014/main" id="{F5FA2E75-6881-9BBE-B16B-A7B4323736F9}"/>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320498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582151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5" name="Slide Number Placeholder 5">
            <a:extLst>
              <a:ext uri="{FF2B5EF4-FFF2-40B4-BE49-F238E27FC236}">
                <a16:creationId xmlns:a16="http://schemas.microsoft.com/office/drawing/2014/main" id="{6258AC7A-9133-B9DA-0BAA-0931A36E23CD}"/>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15115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582151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8" name="Slide Number Placeholder 5">
            <a:extLst>
              <a:ext uri="{FF2B5EF4-FFF2-40B4-BE49-F238E27FC236}">
                <a16:creationId xmlns:a16="http://schemas.microsoft.com/office/drawing/2014/main" id="{164F7943-7A5B-2FF1-4D1B-1CB00968391A}"/>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420174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582151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218324"/>
            <a:ext cx="4114800" cy="365125"/>
          </a:xfrm>
          <a:prstGeom prst="rect">
            <a:avLst/>
          </a:prstGeom>
        </p:spPr>
        <p:txBody>
          <a:bodyPr/>
          <a:lstStyle/>
          <a:p>
            <a:r>
              <a:rPr lang="en-US"/>
              <a:t>www.itiinvestment.com</a:t>
            </a:r>
          </a:p>
        </p:txBody>
      </p:sp>
      <p:sp>
        <p:nvSpPr>
          <p:cNvPr id="8" name="Slide Number Placeholder 5">
            <a:extLst>
              <a:ext uri="{FF2B5EF4-FFF2-40B4-BE49-F238E27FC236}">
                <a16:creationId xmlns:a16="http://schemas.microsoft.com/office/drawing/2014/main" id="{CB04F524-599C-AAB2-B0A6-70622505E636}"/>
              </a:ext>
            </a:extLst>
          </p:cNvPr>
          <p:cNvSpPr>
            <a:spLocks noGrp="1"/>
          </p:cNvSpPr>
          <p:nvPr>
            <p:ph type="sldNum" sz="quarter" idx="4"/>
          </p:nvPr>
        </p:nvSpPr>
        <p:spPr>
          <a:xfrm>
            <a:off x="11125200" y="6262959"/>
            <a:ext cx="865515" cy="365125"/>
          </a:xfrm>
          <a:prstGeom prst="rect">
            <a:avLst/>
          </a:prstGeom>
        </p:spPr>
        <p:txBody>
          <a:bodyPr/>
          <a:lstStyle>
            <a:lvl1pPr>
              <a:defRPr>
                <a:solidFill>
                  <a:srgbClr val="B4B4B4"/>
                </a:solidFill>
              </a:defRPr>
            </a:lvl1pPr>
          </a:lstStyle>
          <a:p>
            <a:fld id="{0DF90D95-4EA4-482F-9945-778833572289}" type="slidenum">
              <a:rPr lang="en-US" smtClean="0"/>
              <a:pPr/>
              <a:t>‹#›</a:t>
            </a:fld>
            <a:endParaRPr lang="en-US" dirty="0"/>
          </a:p>
        </p:txBody>
      </p:sp>
    </p:spTree>
    <p:extLst>
      <p:ext uri="{BB962C8B-B14F-4D97-AF65-F5344CB8AC3E}">
        <p14:creationId xmlns:p14="http://schemas.microsoft.com/office/powerpoint/2010/main" val="222693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870" y="595352"/>
            <a:ext cx="10515600" cy="792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4774" y="175811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9878659" y="365125"/>
            <a:ext cx="1479550" cy="353705"/>
          </a:xfrm>
          <a:prstGeom prst="rect">
            <a:avLst/>
          </a:prstGeom>
          <a:blipFill>
            <a:blip r:embed="rId13"/>
            <a:stretch>
              <a:fillRect/>
            </a:stretch>
          </a:blipFill>
        </p:spPr>
        <p:txBody>
          <a:bodyPr wrap="square" rtlCol="0">
            <a:spAutoFit/>
          </a:bodyPr>
          <a:lstStyle/>
          <a:p>
            <a:endParaRPr lang="en-US" dirty="0"/>
          </a:p>
        </p:txBody>
      </p:sp>
      <p:sp>
        <p:nvSpPr>
          <p:cNvPr id="9" name="Date Placeholder 3">
            <a:extLst>
              <a:ext uri="{FF2B5EF4-FFF2-40B4-BE49-F238E27FC236}">
                <a16:creationId xmlns:a16="http://schemas.microsoft.com/office/drawing/2014/main" id="{4379BF86-205F-A486-3CCC-29B57BB70A9C}"/>
              </a:ext>
            </a:extLst>
          </p:cNvPr>
          <p:cNvSpPr txBox="1">
            <a:spLocks/>
          </p:cNvSpPr>
          <p:nvPr userDrawn="1"/>
        </p:nvSpPr>
        <p:spPr>
          <a:xfrm>
            <a:off x="749060" y="62430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ITI Integrating Economies GmbH</a:t>
            </a:r>
          </a:p>
        </p:txBody>
      </p:sp>
      <p:sp>
        <p:nvSpPr>
          <p:cNvPr id="10" name="Footer Placeholder 4">
            <a:extLst>
              <a:ext uri="{FF2B5EF4-FFF2-40B4-BE49-F238E27FC236}">
                <a16:creationId xmlns:a16="http://schemas.microsoft.com/office/drawing/2014/main" id="{3925D13B-09FF-6B50-F2C5-E4B9B9A5040E}"/>
              </a:ext>
            </a:extLst>
          </p:cNvPr>
          <p:cNvSpPr txBox="1">
            <a:spLocks/>
          </p:cNvSpPr>
          <p:nvPr userDrawn="1"/>
        </p:nvSpPr>
        <p:spPr>
          <a:xfrm>
            <a:off x="4096108" y="624304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www.itiinvestment.com</a:t>
            </a:r>
          </a:p>
        </p:txBody>
      </p:sp>
      <p:sp>
        <p:nvSpPr>
          <p:cNvPr id="14" name="Footer Placeholder 4">
            <a:extLst>
              <a:ext uri="{FF2B5EF4-FFF2-40B4-BE49-F238E27FC236}">
                <a16:creationId xmlns:a16="http://schemas.microsoft.com/office/drawing/2014/main" id="{D5182B4E-E670-F0BA-14AB-D8D3A6B5394D}"/>
              </a:ext>
            </a:extLst>
          </p:cNvPr>
          <p:cNvSpPr txBox="1">
            <a:spLocks/>
          </p:cNvSpPr>
          <p:nvPr userDrawn="1"/>
        </p:nvSpPr>
        <p:spPr>
          <a:xfrm>
            <a:off x="8077200" y="62626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COMESA RIA</a:t>
            </a:r>
          </a:p>
        </p:txBody>
      </p:sp>
    </p:spTree>
    <p:extLst>
      <p:ext uri="{BB962C8B-B14F-4D97-AF65-F5344CB8AC3E}">
        <p14:creationId xmlns:p14="http://schemas.microsoft.com/office/powerpoint/2010/main" val="252782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2500" b="1" kern="12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bg object 19"/>
          <p:cNvPicPr/>
          <p:nvPr/>
        </p:nvPicPr>
        <p:blipFill>
          <a:blip r:embed="rId7">
            <a:extLst>
              <a:ext uri="{28A0092B-C50C-407E-A947-70E740481C1C}">
                <a14:useLocalDpi xmlns:a14="http://schemas.microsoft.com/office/drawing/2010/main" val="0"/>
              </a:ext>
            </a:extLst>
          </a:blip>
          <a:srcRect/>
          <a:stretch/>
        </p:blipFill>
        <p:spPr>
          <a:xfrm>
            <a:off x="9848514" y="370719"/>
            <a:ext cx="2072040" cy="395091"/>
          </a:xfrm>
          <a:prstGeom prst="rect">
            <a:avLst/>
          </a:prstGeom>
        </p:spPr>
      </p:pic>
      <p:sp>
        <p:nvSpPr>
          <p:cNvPr id="2" name="Holder 2"/>
          <p:cNvSpPr>
            <a:spLocks noGrp="1"/>
          </p:cNvSpPr>
          <p:nvPr>
            <p:ph type="title"/>
          </p:nvPr>
        </p:nvSpPr>
        <p:spPr>
          <a:xfrm>
            <a:off x="499609" y="413440"/>
            <a:ext cx="8726259" cy="276999"/>
          </a:xfrm>
          <a:prstGeom prst="rect">
            <a:avLst/>
          </a:prstGeom>
        </p:spPr>
        <p:txBody>
          <a:bodyPr wrap="square" lIns="0" tIns="0" rIns="0" bIns="0">
            <a:spAutoFit/>
          </a:bodyPr>
          <a:lstStyle>
            <a:lvl1pPr>
              <a:defRPr sz="1800" b="0" i="0">
                <a:solidFill>
                  <a:srgbClr val="174861"/>
                </a:solidFill>
                <a:latin typeface="Poppins Medium"/>
                <a:cs typeface="Poppins Medium"/>
              </a:defRPr>
            </a:lvl1pPr>
          </a:lstStyle>
          <a:p>
            <a:endParaRPr/>
          </a:p>
        </p:txBody>
      </p:sp>
      <p:sp>
        <p:nvSpPr>
          <p:cNvPr id="3" name="Holder 3"/>
          <p:cNvSpPr>
            <a:spLocks noGrp="1"/>
          </p:cNvSpPr>
          <p:nvPr>
            <p:ph type="body" idx="1"/>
          </p:nvPr>
        </p:nvSpPr>
        <p:spPr>
          <a:xfrm>
            <a:off x="506793" y="1183669"/>
            <a:ext cx="11148006" cy="184666"/>
          </a:xfrm>
          <a:prstGeom prst="rect">
            <a:avLst/>
          </a:prstGeom>
        </p:spPr>
        <p:txBody>
          <a:bodyPr wrap="square" lIns="0" tIns="0" rIns="0" bIns="0">
            <a:spAutoFit/>
          </a:bodyPr>
          <a:lstStyle>
            <a:lvl1pPr>
              <a:defRPr sz="1200" b="0" i="0">
                <a:solidFill>
                  <a:srgbClr val="231F20"/>
                </a:solidFill>
                <a:latin typeface="Poppins"/>
                <a:cs typeface="Poppins"/>
              </a:defRPr>
            </a:lvl1pPr>
          </a:lstStyle>
          <a:p>
            <a:endParaRPr dirty="0"/>
          </a:p>
        </p:txBody>
      </p:sp>
      <p:sp>
        <p:nvSpPr>
          <p:cNvPr id="4" name="Holder 4"/>
          <p:cNvSpPr>
            <a:spLocks noGrp="1"/>
          </p:cNvSpPr>
          <p:nvPr>
            <p:ph type="ftr" sz="quarter" idx="5"/>
          </p:nvPr>
        </p:nvSpPr>
        <p:spPr>
          <a:xfrm>
            <a:off x="709511" y="6469323"/>
            <a:ext cx="1118565" cy="125547"/>
          </a:xfrm>
          <a:prstGeom prst="rect">
            <a:avLst/>
          </a:prstGeom>
        </p:spPr>
        <p:txBody>
          <a:bodyPr wrap="square" lIns="0" tIns="0" rIns="0" bIns="0">
            <a:spAutoFit/>
          </a:bodyPr>
          <a:lstStyle>
            <a:lvl1pPr>
              <a:defRPr sz="816" b="0" i="0">
                <a:solidFill>
                  <a:srgbClr val="AFAFAF"/>
                </a:solidFill>
                <a:latin typeface="Poppins"/>
                <a:cs typeface="Poppins"/>
              </a:defRPr>
            </a:lvl1pPr>
          </a:lstStyle>
          <a:p>
            <a:pPr marL="11516">
              <a:spcBef>
                <a:spcPts val="41"/>
              </a:spcBef>
            </a:pPr>
            <a:r>
              <a:rPr lang="en-GB"/>
              <a:t>/Berlin, </a:t>
            </a:r>
            <a:r>
              <a:rPr lang="en-GB" spc="-9"/>
              <a:t>Germany</a:t>
            </a:r>
            <a:endParaRPr lang="en-GB" spc="-9" dirty="0"/>
          </a:p>
        </p:txBody>
      </p:sp>
      <p:sp>
        <p:nvSpPr>
          <p:cNvPr id="5" name="Holder 5"/>
          <p:cNvSpPr>
            <a:spLocks noGrp="1"/>
          </p:cNvSpPr>
          <p:nvPr>
            <p:ph type="dt" sz="half" idx="6"/>
          </p:nvPr>
        </p:nvSpPr>
        <p:spPr>
          <a:xfrm>
            <a:off x="8278050" y="6481928"/>
            <a:ext cx="1988136" cy="125547"/>
          </a:xfrm>
          <a:prstGeom prst="rect">
            <a:avLst/>
          </a:prstGeom>
        </p:spPr>
        <p:txBody>
          <a:bodyPr wrap="square" lIns="0" tIns="0" rIns="0" bIns="0">
            <a:spAutoFit/>
          </a:bodyPr>
          <a:lstStyle>
            <a:lvl1pPr>
              <a:defRPr sz="816" b="0" i="0">
                <a:solidFill>
                  <a:srgbClr val="AFAFAF"/>
                </a:solidFill>
                <a:latin typeface="Poppins"/>
                <a:cs typeface="Poppins"/>
              </a:defRPr>
            </a:lvl1pPr>
          </a:lstStyle>
          <a:p>
            <a:pPr marL="11516">
              <a:spcBef>
                <a:spcPts val="41"/>
              </a:spcBef>
            </a:pPr>
            <a:r>
              <a:rPr lang="en-US" spc="-18"/>
              <a:t>www.itiinvestment.com</a:t>
            </a:r>
            <a:endParaRPr lang="en-US" spc="-18" dirty="0"/>
          </a:p>
        </p:txBody>
      </p:sp>
      <p:sp>
        <p:nvSpPr>
          <p:cNvPr id="6" name="Holder 6"/>
          <p:cNvSpPr>
            <a:spLocks noGrp="1"/>
          </p:cNvSpPr>
          <p:nvPr>
            <p:ph type="sldNum" sz="quarter" idx="7"/>
          </p:nvPr>
        </p:nvSpPr>
        <p:spPr>
          <a:xfrm>
            <a:off x="11221853" y="6440507"/>
            <a:ext cx="360547"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Holder 4">
            <a:extLst>
              <a:ext uri="{FF2B5EF4-FFF2-40B4-BE49-F238E27FC236}">
                <a16:creationId xmlns:a16="http://schemas.microsoft.com/office/drawing/2014/main" id="{2EB9BCF6-79BD-8996-2795-12FCA1B0E0BA}"/>
              </a:ext>
            </a:extLst>
          </p:cNvPr>
          <p:cNvSpPr txBox="1">
            <a:spLocks/>
          </p:cNvSpPr>
          <p:nvPr userDrawn="1"/>
        </p:nvSpPr>
        <p:spPr>
          <a:xfrm>
            <a:off x="4629920" y="6469323"/>
            <a:ext cx="2421748" cy="125547"/>
          </a:xfrm>
          <a:prstGeom prst="rect">
            <a:avLst/>
          </a:prstGeom>
        </p:spPr>
        <p:txBody>
          <a:bodyPr wrap="square" lIns="0" tIns="0" rIns="0" bIns="0">
            <a:spAutoFit/>
          </a:bodyPr>
          <a:lstStyle>
            <a:defPPr>
              <a:defRPr kern="0"/>
            </a:defPPr>
            <a:lvl1pPr>
              <a:defRPr sz="900" b="0" i="0">
                <a:solidFill>
                  <a:srgbClr val="AFAFAF"/>
                </a:solidFill>
                <a:latin typeface="Poppins"/>
                <a:cs typeface="Poppins"/>
              </a:defRPr>
            </a:lvl1pPr>
          </a:lstStyle>
          <a:p>
            <a:pPr marL="11516">
              <a:spcBef>
                <a:spcPts val="41"/>
              </a:spcBef>
            </a:pPr>
            <a:r>
              <a:rPr lang="en-US" sz="816" spc="-9" dirty="0"/>
              <a:t>I</a:t>
            </a:r>
            <a:r>
              <a:rPr lang="de-DE" sz="816" spc="-9" dirty="0"/>
              <a:t>TI </a:t>
            </a:r>
            <a:r>
              <a:rPr lang="de-DE" sz="816" spc="-9" dirty="0" err="1"/>
              <a:t>Integrating</a:t>
            </a:r>
            <a:r>
              <a:rPr lang="de-DE" sz="816" spc="-9" dirty="0"/>
              <a:t> </a:t>
            </a:r>
            <a:r>
              <a:rPr lang="de-DE" sz="816" spc="-9" dirty="0" err="1"/>
              <a:t>Economies</a:t>
            </a:r>
            <a:r>
              <a:rPr lang="de-DE" sz="816" spc="-9" dirty="0"/>
              <a:t> GmbH</a:t>
            </a:r>
          </a:p>
        </p:txBody>
      </p:sp>
    </p:spTree>
    <p:extLst>
      <p:ext uri="{BB962C8B-B14F-4D97-AF65-F5344CB8AC3E}">
        <p14:creationId xmlns:p14="http://schemas.microsoft.com/office/powerpoint/2010/main" val="337599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us06web.zoom.us/webinar/register/WN_L6R8-cg1RBGVBJlK-P--Xg"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bginvestmentclimate.org/uploads/FDI%20Survey.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hyperlink" Target="http://www.ic-associates.com/newsletter/pressrelease/Press%20Release%2010-12-2012.html" TargetMode="External"/><Relationship Id="rId4" Type="http://schemas.openxmlformats.org/officeDocument/2006/relationships/hyperlink" Target="http://www.ic-associates.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Info@itiinvestment.com" TargetMode="External"/><Relationship Id="rId2" Type="http://schemas.openxmlformats.org/officeDocument/2006/relationships/hyperlink" Target="http://www.itiinvestment.com/"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s://www.linkedin.com/company/investment-trade-intelligence/?lipi=urn%3Ali%3Apage%3Ad_flagship3_messaging_conversation_detail%3BDOzM%2FI87S6miMI5vr9GUTQ%3D%3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B6D00A-796C-39D1-27E9-D939AB79DF87}"/>
              </a:ext>
            </a:extLst>
          </p:cNvPr>
          <p:cNvSpPr>
            <a:spLocks noGrp="1"/>
          </p:cNvSpPr>
          <p:nvPr>
            <p:ph type="ftr" sz="quarter" idx="5"/>
          </p:nvPr>
        </p:nvSpPr>
        <p:spPr/>
        <p:txBody>
          <a:bodyPr/>
          <a:lstStyle/>
          <a:p>
            <a:pPr marL="11516" defTabSz="829178">
              <a:spcBef>
                <a:spcPts val="41"/>
              </a:spcBef>
            </a:pPr>
            <a:r>
              <a:rPr lang="en-GB" kern="0"/>
              <a:t>/Berlin, </a:t>
            </a:r>
            <a:r>
              <a:rPr lang="en-GB" kern="0" spc="-9"/>
              <a:t>Germany</a:t>
            </a:r>
            <a:endParaRPr lang="en-GB" kern="0" spc="-9" dirty="0"/>
          </a:p>
        </p:txBody>
      </p:sp>
      <p:sp>
        <p:nvSpPr>
          <p:cNvPr id="5" name="Date Placeholder 4">
            <a:extLst>
              <a:ext uri="{FF2B5EF4-FFF2-40B4-BE49-F238E27FC236}">
                <a16:creationId xmlns:a16="http://schemas.microsoft.com/office/drawing/2014/main" id="{B6870864-7A97-688D-74A8-237DA48AA760}"/>
              </a:ext>
            </a:extLst>
          </p:cNvPr>
          <p:cNvSpPr>
            <a:spLocks noGrp="1"/>
          </p:cNvSpPr>
          <p:nvPr>
            <p:ph type="dt" sz="half" idx="6"/>
          </p:nvPr>
        </p:nvSpPr>
        <p:spPr/>
        <p:txBody>
          <a:bodyPr/>
          <a:lstStyle/>
          <a:p>
            <a:pPr marL="11516" defTabSz="829178">
              <a:spcBef>
                <a:spcPts val="41"/>
              </a:spcBef>
            </a:pPr>
            <a:r>
              <a:rPr lang="de-DE" kern="0"/>
              <a:t>/January 2023</a:t>
            </a:r>
            <a:endParaRPr lang="de-DE" kern="0" spc="-18" dirty="0"/>
          </a:p>
        </p:txBody>
      </p:sp>
      <p:sp>
        <p:nvSpPr>
          <p:cNvPr id="6" name="Slide Number Placeholder 5">
            <a:extLst>
              <a:ext uri="{FF2B5EF4-FFF2-40B4-BE49-F238E27FC236}">
                <a16:creationId xmlns:a16="http://schemas.microsoft.com/office/drawing/2014/main" id="{90134584-085E-8C66-D7F9-6372F6A763A9}"/>
              </a:ext>
            </a:extLst>
          </p:cNvPr>
          <p:cNvSpPr>
            <a:spLocks noGrp="1"/>
          </p:cNvSpPr>
          <p:nvPr>
            <p:ph type="sldNum" sz="quarter" idx="7"/>
          </p:nvPr>
        </p:nvSpPr>
        <p:spPr>
          <a:xfrm>
            <a:off x="12671202" y="5840259"/>
            <a:ext cx="326944" cy="251159"/>
          </a:xfrm>
        </p:spPr>
        <p:txBody>
          <a:bodyPr/>
          <a:lstStyle/>
          <a:p>
            <a:pPr defTabSz="829178"/>
            <a:fld id="{B6F15528-21DE-4FAA-801E-634DDDAF4B2B}" type="slidenum">
              <a:rPr lang="en-GB" sz="1632" kern="0">
                <a:solidFill>
                  <a:prstClr val="black">
                    <a:tint val="75000"/>
                  </a:prstClr>
                </a:solidFill>
              </a:rPr>
              <a:pPr defTabSz="829178"/>
              <a:t>1</a:t>
            </a:fld>
            <a:endParaRPr lang="en-GB" sz="1632" kern="0">
              <a:solidFill>
                <a:prstClr val="black">
                  <a:tint val="75000"/>
                </a:prstClr>
              </a:solidFill>
            </a:endParaRPr>
          </a:p>
        </p:txBody>
      </p:sp>
      <p:pic>
        <p:nvPicPr>
          <p:cNvPr id="23" name="Picture Placeholder 6">
            <a:extLst>
              <a:ext uri="{FF2B5EF4-FFF2-40B4-BE49-F238E27FC236}">
                <a16:creationId xmlns:a16="http://schemas.microsoft.com/office/drawing/2014/main" id="{06185F27-C3E1-FBDD-BF0A-67000F241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56"/>
            <a:ext cx="12192000" cy="6883911"/>
          </a:xfrm>
          <a:prstGeom prst="rect">
            <a:avLst/>
          </a:prstGeom>
          <a:noFill/>
        </p:spPr>
      </p:pic>
      <p:sp>
        <p:nvSpPr>
          <p:cNvPr id="24" name="Rectangle 23">
            <a:extLst>
              <a:ext uri="{FF2B5EF4-FFF2-40B4-BE49-F238E27FC236}">
                <a16:creationId xmlns:a16="http://schemas.microsoft.com/office/drawing/2014/main" id="{C0364C16-4F83-E748-7376-166A1336485C}"/>
              </a:ext>
            </a:extLst>
          </p:cNvPr>
          <p:cNvSpPr/>
          <p:nvPr/>
        </p:nvSpPr>
        <p:spPr>
          <a:xfrm>
            <a:off x="0" y="-12955"/>
            <a:ext cx="12192000" cy="6883910"/>
          </a:xfrm>
          <a:prstGeom prst="rect">
            <a:avLst/>
          </a:prstGeom>
          <a:gradFill flip="none" rotWithShape="0">
            <a:gsLst>
              <a:gs pos="0">
                <a:srgbClr val="000000">
                  <a:alpha val="0"/>
                </a:srgbClr>
              </a:gs>
              <a:gs pos="100000">
                <a:srgbClr val="3B1F4D">
                  <a:alpha val="63000"/>
                </a:srgbClr>
              </a:gs>
            </a:gsLst>
            <a:lin ang="37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75"/>
            <a:r>
              <a:rPr lang="en-US" sz="2539" b="1" dirty="0">
                <a:solidFill>
                  <a:srgbClr val="FFFFFF"/>
                </a:solidFill>
                <a:latin typeface="Lato Light"/>
              </a:rPr>
              <a:t>Common Market for Eastern and Southern Africa </a:t>
            </a:r>
          </a:p>
          <a:p>
            <a:pPr algn="ctr" defTabSz="727375"/>
            <a:r>
              <a:rPr lang="en-US" sz="1632" dirty="0">
                <a:solidFill>
                  <a:srgbClr val="FFFFFF"/>
                </a:solidFill>
                <a:latin typeface="Lato Light"/>
              </a:rPr>
              <a:t>FDI Magnet Approach: Breaking Down Sectoral Investment Incentives</a:t>
            </a:r>
          </a:p>
          <a:p>
            <a:pPr algn="ctr" defTabSz="727375"/>
            <a:endParaRPr lang="en-US" sz="1632" dirty="0">
              <a:solidFill>
                <a:srgbClr val="FFFFFF"/>
              </a:solidFill>
              <a:latin typeface="Lato Light"/>
            </a:endParaRPr>
          </a:p>
          <a:p>
            <a:pPr algn="ctr" defTabSz="727375"/>
            <a:r>
              <a:rPr lang="en-US" sz="1632" dirty="0">
                <a:solidFill>
                  <a:srgbClr val="FFFFFF"/>
                </a:solidFill>
                <a:latin typeface="Lato Light"/>
              </a:rPr>
              <a:t>Webinar Training</a:t>
            </a:r>
          </a:p>
          <a:p>
            <a:pPr algn="ctr" defTabSz="727375"/>
            <a:r>
              <a:rPr lang="en-US" sz="1632" dirty="0">
                <a:solidFill>
                  <a:srgbClr val="FFFFFF"/>
                </a:solidFill>
                <a:latin typeface="Lato Light"/>
              </a:rPr>
              <a:t>5 September 2023</a:t>
            </a:r>
          </a:p>
        </p:txBody>
      </p:sp>
      <p:grpSp>
        <p:nvGrpSpPr>
          <p:cNvPr id="25" name="Group 24">
            <a:extLst>
              <a:ext uri="{FF2B5EF4-FFF2-40B4-BE49-F238E27FC236}">
                <a16:creationId xmlns:a16="http://schemas.microsoft.com/office/drawing/2014/main" id="{EC167CBD-EA04-34C6-A013-76CE9CB0E8D6}"/>
              </a:ext>
            </a:extLst>
          </p:cNvPr>
          <p:cNvGrpSpPr/>
          <p:nvPr/>
        </p:nvGrpSpPr>
        <p:grpSpPr>
          <a:xfrm rot="10800000">
            <a:off x="9046027" y="2047034"/>
            <a:ext cx="643082" cy="2331922"/>
            <a:chOff x="19021815" y="4800600"/>
            <a:chExt cx="1616703" cy="4797700"/>
          </a:xfrm>
        </p:grpSpPr>
        <p:grpSp>
          <p:nvGrpSpPr>
            <p:cNvPr id="26" name="Group 25">
              <a:extLst>
                <a:ext uri="{FF2B5EF4-FFF2-40B4-BE49-F238E27FC236}">
                  <a16:creationId xmlns:a16="http://schemas.microsoft.com/office/drawing/2014/main" id="{96B4B9D5-30AC-5114-6DF3-8F5BCD8B0BB6}"/>
                </a:ext>
              </a:extLst>
            </p:cNvPr>
            <p:cNvGrpSpPr/>
            <p:nvPr/>
          </p:nvGrpSpPr>
          <p:grpSpPr>
            <a:xfrm>
              <a:off x="19021815" y="4800600"/>
              <a:ext cx="1616703" cy="1600200"/>
              <a:chOff x="3053268" y="4800600"/>
              <a:chExt cx="1616703" cy="1600200"/>
            </a:xfrm>
          </p:grpSpPr>
          <p:cxnSp>
            <p:nvCxnSpPr>
              <p:cNvPr id="30" name="Straight Connector 29">
                <a:extLst>
                  <a:ext uri="{FF2B5EF4-FFF2-40B4-BE49-F238E27FC236}">
                    <a16:creationId xmlns:a16="http://schemas.microsoft.com/office/drawing/2014/main" id="{DC457614-C803-4FA0-0933-947E6A1ECF6F}"/>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BB0F44-37EB-973F-7617-EDD8BE87648F}"/>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E415283-9190-0706-9B32-A3BE7BAA860F}"/>
                </a:ext>
              </a:extLst>
            </p:cNvPr>
            <p:cNvGrpSpPr/>
            <p:nvPr/>
          </p:nvGrpSpPr>
          <p:grpSpPr>
            <a:xfrm rot="16200000">
              <a:off x="19021815" y="7989849"/>
              <a:ext cx="1616703" cy="1600200"/>
              <a:chOff x="3053268" y="4800600"/>
              <a:chExt cx="1616703" cy="1600200"/>
            </a:xfrm>
          </p:grpSpPr>
          <p:cxnSp>
            <p:nvCxnSpPr>
              <p:cNvPr id="28" name="Straight Connector 27">
                <a:extLst>
                  <a:ext uri="{FF2B5EF4-FFF2-40B4-BE49-F238E27FC236}">
                    <a16:creationId xmlns:a16="http://schemas.microsoft.com/office/drawing/2014/main" id="{7AB543AA-9151-48BA-ED2F-8498F4DCE55C}"/>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992C73-4CB7-0DFC-AD4B-2C4C05AC3245}"/>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A6619139-E3FF-667E-B0FB-02E1DD572985}"/>
              </a:ext>
            </a:extLst>
          </p:cNvPr>
          <p:cNvGrpSpPr/>
          <p:nvPr/>
        </p:nvGrpSpPr>
        <p:grpSpPr>
          <a:xfrm>
            <a:off x="2503391" y="2047036"/>
            <a:ext cx="643082" cy="636517"/>
            <a:chOff x="3053268" y="4800600"/>
            <a:chExt cx="1616703" cy="1600200"/>
          </a:xfrm>
        </p:grpSpPr>
        <p:cxnSp>
          <p:nvCxnSpPr>
            <p:cNvPr id="33" name="Straight Connector 32">
              <a:extLst>
                <a:ext uri="{FF2B5EF4-FFF2-40B4-BE49-F238E27FC236}">
                  <a16:creationId xmlns:a16="http://schemas.microsoft.com/office/drawing/2014/main" id="{7B957D5C-BB1C-FC9F-F623-A612054AC5AB}"/>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A54BC2-1D6B-17A9-15B2-06A11A3E5D61}"/>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EEBBA53-42A4-57CA-CFE7-7A0821C05665}"/>
              </a:ext>
            </a:extLst>
          </p:cNvPr>
          <p:cNvGrpSpPr/>
          <p:nvPr/>
        </p:nvGrpSpPr>
        <p:grpSpPr>
          <a:xfrm rot="16200000">
            <a:off x="2499610" y="3740660"/>
            <a:ext cx="643082" cy="636517"/>
            <a:chOff x="3053268" y="4800600"/>
            <a:chExt cx="1616703" cy="1600200"/>
          </a:xfrm>
        </p:grpSpPr>
        <p:cxnSp>
          <p:nvCxnSpPr>
            <p:cNvPr id="36" name="Straight Connector 35">
              <a:extLst>
                <a:ext uri="{FF2B5EF4-FFF2-40B4-BE49-F238E27FC236}">
                  <a16:creationId xmlns:a16="http://schemas.microsoft.com/office/drawing/2014/main" id="{E9434605-D6BC-9BDA-51F0-BAF918453609}"/>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A8700D-4432-59B4-F55C-DEC71C8C4FD9}"/>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89D4C3AD-ED75-CC77-4917-C481FE8068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90832" y="388678"/>
            <a:ext cx="2081066" cy="453565"/>
          </a:xfrm>
          <a:prstGeom prst="rect">
            <a:avLst/>
          </a:prstGeom>
        </p:spPr>
      </p:pic>
    </p:spTree>
    <p:extLst>
      <p:ext uri="{BB962C8B-B14F-4D97-AF65-F5344CB8AC3E}">
        <p14:creationId xmlns:p14="http://schemas.microsoft.com/office/powerpoint/2010/main" val="373251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89991-66DC-4393-7009-75F1A68225E0}"/>
              </a:ext>
            </a:extLst>
          </p:cNvPr>
          <p:cNvSpPr>
            <a:spLocks noGrp="1"/>
          </p:cNvSpPr>
          <p:nvPr>
            <p:ph type="title"/>
          </p:nvPr>
        </p:nvSpPr>
        <p:spPr>
          <a:xfrm>
            <a:off x="337870" y="337504"/>
            <a:ext cx="10515600" cy="792471"/>
          </a:xfrm>
        </p:spPr>
        <p:txBody>
          <a:bodyPr>
            <a:normAutofit fontScale="90000"/>
          </a:bodyPr>
          <a:lstStyle/>
          <a:p>
            <a:pPr>
              <a:defRPr/>
            </a:pPr>
            <a:r>
              <a:rPr lang="en-US" sz="3200" dirty="0"/>
              <a:t>Do incentives work? </a:t>
            </a:r>
            <a:br>
              <a:rPr lang="en-US" sz="3200" dirty="0"/>
            </a:br>
            <a:r>
              <a:rPr lang="en-US" sz="2800" b="0" dirty="0"/>
              <a:t>Evidence FOR AND against</a:t>
            </a:r>
            <a:endParaRPr lang="nl-NL" sz="2800" b="0" dirty="0"/>
          </a:p>
        </p:txBody>
      </p:sp>
      <p:sp>
        <p:nvSpPr>
          <p:cNvPr id="21508" name="Rectangle 4">
            <a:extLst>
              <a:ext uri="{FF2B5EF4-FFF2-40B4-BE49-F238E27FC236}">
                <a16:creationId xmlns:a16="http://schemas.microsoft.com/office/drawing/2014/main" id="{3C645228-0868-407F-DCB0-AE4FF6CEE502}"/>
              </a:ext>
            </a:extLst>
          </p:cNvPr>
          <p:cNvSpPr>
            <a:spLocks noChangeArrowheads="1"/>
          </p:cNvSpPr>
          <p:nvPr/>
        </p:nvSpPr>
        <p:spPr bwMode="auto">
          <a:xfrm>
            <a:off x="1995488" y="1738314"/>
            <a:ext cx="79295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b="1" dirty="0">
                <a:solidFill>
                  <a:srgbClr val="FF0000"/>
                </a:solidFill>
              </a:rPr>
              <a:t>For: </a:t>
            </a:r>
            <a:r>
              <a:rPr lang="en-US" altLang="en-US" b="1" dirty="0">
                <a:solidFill>
                  <a:schemeClr val="tx1"/>
                </a:solidFill>
              </a:rPr>
              <a:t>OECD and academic studies</a:t>
            </a:r>
            <a:endParaRPr lang="en-US" altLang="en-US" dirty="0">
              <a:solidFill>
                <a:schemeClr val="tx1"/>
              </a:solidFill>
            </a:endParaRPr>
          </a:p>
          <a:p>
            <a:pPr algn="ctr">
              <a:spcBef>
                <a:spcPct val="0"/>
              </a:spcBef>
              <a:buClrTx/>
              <a:buFontTx/>
              <a:buNone/>
            </a:pPr>
            <a:r>
              <a:rPr lang="en-US" altLang="en-US" dirty="0">
                <a:solidFill>
                  <a:schemeClr val="tx1"/>
                </a:solidFill>
              </a:rPr>
              <a:t>Typically find corporate tax rates at a country and state level having a negative impact on FDI – with a 1% increase in tax reducing FDI by 1-5%. Most recent 2013 FT study found a very high correlation between corporate tax and FDI performance</a:t>
            </a:r>
          </a:p>
        </p:txBody>
      </p:sp>
      <p:sp>
        <p:nvSpPr>
          <p:cNvPr id="21509" name="Rectangle 5">
            <a:extLst>
              <a:ext uri="{FF2B5EF4-FFF2-40B4-BE49-F238E27FC236}">
                <a16:creationId xmlns:a16="http://schemas.microsoft.com/office/drawing/2014/main" id="{F9BD7809-AACF-A4DC-1AA3-0C23D553E43D}"/>
              </a:ext>
            </a:extLst>
          </p:cNvPr>
          <p:cNvSpPr>
            <a:spLocks noChangeArrowheads="1"/>
          </p:cNvSpPr>
          <p:nvPr/>
        </p:nvSpPr>
        <p:spPr bwMode="auto">
          <a:xfrm>
            <a:off x="1995488" y="4365625"/>
            <a:ext cx="79295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b="1">
                <a:solidFill>
                  <a:srgbClr val="FF0000"/>
                </a:solidFill>
              </a:rPr>
              <a:t>Against: </a:t>
            </a:r>
            <a:r>
              <a:rPr lang="en-US" altLang="en-US" b="1">
                <a:solidFill>
                  <a:schemeClr val="tx1"/>
                </a:solidFill>
              </a:rPr>
              <a:t>PricewaterhouseCoopers</a:t>
            </a:r>
          </a:p>
          <a:p>
            <a:pPr algn="ctr">
              <a:spcBef>
                <a:spcPct val="0"/>
              </a:spcBef>
              <a:buClrTx/>
              <a:buFontTx/>
              <a:buNone/>
            </a:pPr>
            <a:r>
              <a:rPr lang="en-US" altLang="en-US">
                <a:solidFill>
                  <a:schemeClr val="tx1"/>
                </a:solidFill>
              </a:rPr>
              <a:t>“Many incentives result in low absolute value and obviously have minor impact on the investment decision. In fact most of them are of this nature”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D960E-15DE-3CD5-DE3C-5CCD41598A59}"/>
              </a:ext>
            </a:extLst>
          </p:cNvPr>
          <p:cNvSpPr>
            <a:spLocks noGrp="1"/>
          </p:cNvSpPr>
          <p:nvPr>
            <p:ph type="title"/>
          </p:nvPr>
        </p:nvSpPr>
        <p:spPr>
          <a:xfrm>
            <a:off x="337870" y="432390"/>
            <a:ext cx="10515600" cy="792471"/>
          </a:xfrm>
        </p:spPr>
        <p:txBody>
          <a:bodyPr>
            <a:normAutofit/>
          </a:bodyPr>
          <a:lstStyle/>
          <a:p>
            <a:pPr>
              <a:defRPr/>
            </a:pPr>
            <a:r>
              <a:rPr lang="en-US" dirty="0"/>
              <a:t>Incentives (and tax) do not alter</a:t>
            </a:r>
            <a:br>
              <a:rPr lang="en-US" dirty="0"/>
            </a:br>
            <a:r>
              <a:rPr lang="en-US" dirty="0"/>
              <a:t>basic business facts</a:t>
            </a:r>
            <a:endParaRPr lang="nl-NL" dirty="0"/>
          </a:p>
        </p:txBody>
      </p:sp>
      <p:sp>
        <p:nvSpPr>
          <p:cNvPr id="9" name="Rectangle 9">
            <a:extLst>
              <a:ext uri="{FF2B5EF4-FFF2-40B4-BE49-F238E27FC236}">
                <a16:creationId xmlns:a16="http://schemas.microsoft.com/office/drawing/2014/main" id="{241833A8-82EF-DB30-34F0-342EB1BBC751}"/>
              </a:ext>
            </a:extLst>
          </p:cNvPr>
          <p:cNvSpPr>
            <a:spLocks noChangeArrowheads="1"/>
          </p:cNvSpPr>
          <p:nvPr/>
        </p:nvSpPr>
        <p:spPr bwMode="auto">
          <a:xfrm>
            <a:off x="500331" y="1871046"/>
            <a:ext cx="6426679" cy="2862322"/>
          </a:xfrm>
          <a:prstGeom prst="rect">
            <a:avLst/>
          </a:prstGeom>
          <a:noFill/>
          <a:ln w="9525">
            <a:noFill/>
            <a:miter lim="800000"/>
            <a:headEnd/>
            <a:tailEnd/>
          </a:ln>
        </p:spPr>
        <p:txBody>
          <a:bodyPr wrap="square">
            <a:spAutoFit/>
          </a:bodyPr>
          <a:lstStyle/>
          <a:p>
            <a:pPr>
              <a:defRPr/>
            </a:pPr>
            <a:r>
              <a:rPr lang="en-US" sz="2000" i="1" dirty="0">
                <a:solidFill>
                  <a:schemeClr val="tx2">
                    <a:lumMod val="50000"/>
                  </a:schemeClr>
                </a:solidFill>
              </a:rPr>
              <a:t>“[As a businessman] I never made an investment decision based on the Tax Code . . . [I]f you are giving money away I will take it. If you want to give me inducements for something I am going to do anyway, I will take it. </a:t>
            </a:r>
          </a:p>
          <a:p>
            <a:pPr>
              <a:defRPr/>
            </a:pPr>
            <a:endParaRPr lang="en-US" sz="2000" i="1" dirty="0">
              <a:solidFill>
                <a:schemeClr val="tx2">
                  <a:lumMod val="50000"/>
                </a:schemeClr>
              </a:solidFill>
            </a:endParaRPr>
          </a:p>
          <a:p>
            <a:pPr>
              <a:defRPr/>
            </a:pPr>
            <a:r>
              <a:rPr lang="en-US" sz="2000" i="1" dirty="0">
                <a:solidFill>
                  <a:schemeClr val="tx2">
                    <a:lumMod val="50000"/>
                  </a:schemeClr>
                </a:solidFill>
              </a:rPr>
              <a:t>“But good business people do not do things because of inducements, they do it because they can see that they are going to be able to earn the cost of capital out of their own intelligence and organization of resources.”</a:t>
            </a:r>
          </a:p>
        </p:txBody>
      </p:sp>
      <p:sp>
        <p:nvSpPr>
          <p:cNvPr id="22533" name="Rectangle 1">
            <a:extLst>
              <a:ext uri="{FF2B5EF4-FFF2-40B4-BE49-F238E27FC236}">
                <a16:creationId xmlns:a16="http://schemas.microsoft.com/office/drawing/2014/main" id="{635E4BC9-8B00-CBAB-7113-B8D227F07953}"/>
              </a:ext>
            </a:extLst>
          </p:cNvPr>
          <p:cNvSpPr>
            <a:spLocks noChangeArrowheads="1"/>
          </p:cNvSpPr>
          <p:nvPr/>
        </p:nvSpPr>
        <p:spPr bwMode="auto">
          <a:xfrm>
            <a:off x="500331" y="4817228"/>
            <a:ext cx="584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ClrTx/>
              <a:buFontTx/>
              <a:buNone/>
            </a:pPr>
            <a:r>
              <a:rPr lang="en-US" altLang="en-US" sz="1100" dirty="0">
                <a:solidFill>
                  <a:schemeClr val="tx1"/>
                </a:solidFill>
                <a:ea typeface="Calibri" panose="020F0502020204030204" pitchFamily="34" charset="0"/>
                <a:cs typeface="Futura-LightOblique"/>
              </a:rPr>
              <a:t>—Paul O’Neill, former CEO of Alcoa and President George W. Bush’s first Secretary of the Treasury </a:t>
            </a:r>
            <a:endParaRPr lang="en-US" altLang="en-US" sz="32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22534" name="Picture 4">
            <a:extLst>
              <a:ext uri="{FF2B5EF4-FFF2-40B4-BE49-F238E27FC236}">
                <a16:creationId xmlns:a16="http://schemas.microsoft.com/office/drawing/2014/main" id="{A71A8E1A-A9CE-6D7E-93F2-B709A2660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761" y="1620531"/>
            <a:ext cx="2763756" cy="415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2873E-2AD7-C112-8BC7-7FD22B9B31C5}"/>
              </a:ext>
            </a:extLst>
          </p:cNvPr>
          <p:cNvSpPr>
            <a:spLocks noGrp="1"/>
          </p:cNvSpPr>
          <p:nvPr>
            <p:ph type="title"/>
          </p:nvPr>
        </p:nvSpPr>
        <p:spPr/>
        <p:txBody>
          <a:bodyPr>
            <a:normAutofit/>
          </a:bodyPr>
          <a:lstStyle/>
          <a:p>
            <a:pPr>
              <a:defRPr/>
            </a:pPr>
            <a:r>
              <a:rPr lang="nl-NL" sz="2900" dirty="0"/>
              <a:t>The overall Incentive </a:t>
            </a:r>
            <a:r>
              <a:rPr lang="nl-NL" sz="2900" dirty="0" err="1"/>
              <a:t>Philosophy</a:t>
            </a:r>
            <a:endParaRPr lang="nl-NL" sz="2900" dirty="0"/>
          </a:p>
        </p:txBody>
      </p:sp>
      <p:sp>
        <p:nvSpPr>
          <p:cNvPr id="8" name="Rectangle 4">
            <a:extLst>
              <a:ext uri="{FF2B5EF4-FFF2-40B4-BE49-F238E27FC236}">
                <a16:creationId xmlns:a16="http://schemas.microsoft.com/office/drawing/2014/main" id="{44E3CAE6-4154-B203-51F1-D32A704C24B0}"/>
              </a:ext>
            </a:extLst>
          </p:cNvPr>
          <p:cNvSpPr/>
          <p:nvPr/>
        </p:nvSpPr>
        <p:spPr>
          <a:xfrm>
            <a:off x="534448" y="1450048"/>
            <a:ext cx="10515600" cy="830997"/>
          </a:xfrm>
          <a:prstGeom prst="rect">
            <a:avLst/>
          </a:prstGeom>
        </p:spPr>
        <p:txBody>
          <a:bodyPr wrap="square">
            <a:spAutoFit/>
          </a:bodyPr>
          <a:lstStyle/>
          <a:p>
            <a:pPr>
              <a:defRPr/>
            </a:pPr>
            <a:r>
              <a:rPr lang="en-US" sz="2400" b="1" i="1" dirty="0">
                <a:solidFill>
                  <a:srgbClr val="002060"/>
                </a:solidFill>
              </a:rPr>
              <a:t>Good incentive policy starts with clear goals and </a:t>
            </a:r>
          </a:p>
          <a:p>
            <a:pPr>
              <a:defRPr/>
            </a:pPr>
            <a:r>
              <a:rPr lang="en-US" sz="2400" b="1" i="1" dirty="0">
                <a:solidFill>
                  <a:srgbClr val="002060"/>
                </a:solidFill>
              </a:rPr>
              <a:t>an understanding of corporate motivation</a:t>
            </a:r>
          </a:p>
        </p:txBody>
      </p:sp>
      <p:sp>
        <p:nvSpPr>
          <p:cNvPr id="23557" name="Content Placeholder 2">
            <a:extLst>
              <a:ext uri="{FF2B5EF4-FFF2-40B4-BE49-F238E27FC236}">
                <a16:creationId xmlns:a16="http://schemas.microsoft.com/office/drawing/2014/main" id="{70792064-E7DD-6F3C-CA06-B644BA58FA2E}"/>
              </a:ext>
            </a:extLst>
          </p:cNvPr>
          <p:cNvSpPr>
            <a:spLocks noGrp="1"/>
          </p:cNvSpPr>
          <p:nvPr>
            <p:ph idx="1"/>
          </p:nvPr>
        </p:nvSpPr>
        <p:spPr>
          <a:xfrm>
            <a:off x="534448" y="2410097"/>
            <a:ext cx="10032910" cy="3268662"/>
          </a:xfrm>
        </p:spPr>
        <p:txBody>
          <a:bodyPr>
            <a:normAutofit fontScale="92500" lnSpcReduction="10000"/>
          </a:bodyPr>
          <a:lstStyle/>
          <a:p>
            <a:pPr>
              <a:lnSpc>
                <a:spcPct val="150000"/>
              </a:lnSpc>
            </a:pPr>
            <a:r>
              <a:rPr lang="en-US" altLang="en-US" sz="2200" dirty="0"/>
              <a:t>Why give incentives?  </a:t>
            </a:r>
          </a:p>
          <a:p>
            <a:pPr>
              <a:lnSpc>
                <a:spcPct val="150000"/>
              </a:lnSpc>
            </a:pPr>
            <a:r>
              <a:rPr lang="en-US" altLang="en-US" sz="2200" dirty="0"/>
              <a:t>What are the Economic Development Objectives?</a:t>
            </a:r>
          </a:p>
          <a:p>
            <a:pPr>
              <a:lnSpc>
                <a:spcPct val="150000"/>
              </a:lnSpc>
            </a:pPr>
            <a:r>
              <a:rPr lang="en-US" altLang="en-US" sz="2200" dirty="0"/>
              <a:t>Do incentives work (and when)? </a:t>
            </a:r>
          </a:p>
          <a:p>
            <a:pPr>
              <a:lnSpc>
                <a:spcPct val="150000"/>
              </a:lnSpc>
            </a:pPr>
            <a:r>
              <a:rPr lang="en-US" altLang="en-US" sz="2200" dirty="0"/>
              <a:t>What types of incentives are available? </a:t>
            </a:r>
          </a:p>
          <a:p>
            <a:pPr>
              <a:lnSpc>
                <a:spcPct val="150000"/>
              </a:lnSpc>
            </a:pPr>
            <a:r>
              <a:rPr lang="en-US" altLang="en-US" sz="2200" dirty="0"/>
              <a:t>What criteria should be used to award incentives?</a:t>
            </a:r>
          </a:p>
          <a:p>
            <a:pPr>
              <a:lnSpc>
                <a:spcPct val="150000"/>
              </a:lnSpc>
            </a:pPr>
            <a:r>
              <a:rPr lang="en-US" altLang="en-US" sz="2200" dirty="0"/>
              <a:t>Stipulate on </a:t>
            </a:r>
            <a:r>
              <a:rPr lang="en-US" altLang="en-US" sz="2200" dirty="0" err="1"/>
              <a:t>Clawback</a:t>
            </a:r>
            <a:r>
              <a:rPr lang="en-US" altLang="en-US" sz="2200" dirty="0"/>
              <a:t> Provisions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yellow logo&#10;&#10;Description automatically generated">
            <a:extLst>
              <a:ext uri="{FF2B5EF4-FFF2-40B4-BE49-F238E27FC236}">
                <a16:creationId xmlns:a16="http://schemas.microsoft.com/office/drawing/2014/main" id="{F6B73929-D515-04D2-DEC2-49C7DD3F5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72" y="276225"/>
            <a:ext cx="1441128" cy="670725"/>
          </a:xfrm>
          <a:prstGeom prst="rect">
            <a:avLst/>
          </a:prstGeom>
        </p:spPr>
      </p:pic>
      <p:sp>
        <p:nvSpPr>
          <p:cNvPr id="21" name="Title 1">
            <a:extLst>
              <a:ext uri="{FF2B5EF4-FFF2-40B4-BE49-F238E27FC236}">
                <a16:creationId xmlns:a16="http://schemas.microsoft.com/office/drawing/2014/main" id="{9914E8D4-7825-0473-972B-82EF4912C585}"/>
              </a:ext>
            </a:extLst>
          </p:cNvPr>
          <p:cNvSpPr>
            <a:spLocks noGrp="1"/>
          </p:cNvSpPr>
          <p:nvPr>
            <p:ph type="title"/>
          </p:nvPr>
        </p:nvSpPr>
        <p:spPr>
          <a:xfrm>
            <a:off x="304044" y="103697"/>
            <a:ext cx="10515600" cy="2852737"/>
          </a:xfrm>
        </p:spPr>
        <p:txBody>
          <a:bodyPr>
            <a:normAutofit fontScale="90000"/>
          </a:bodyPr>
          <a:lstStyle/>
          <a:p>
            <a:pPr>
              <a:defRPr/>
            </a:pPr>
            <a:br>
              <a:rPr lang="en-US" sz="7700" b="1" dirty="0"/>
            </a:br>
            <a:br>
              <a:rPr lang="en-US" sz="7700" b="1" dirty="0"/>
            </a:br>
            <a:br>
              <a:rPr lang="en-US" sz="7700" b="1" dirty="0"/>
            </a:br>
            <a:br>
              <a:rPr lang="en-US" sz="7700" b="1" dirty="0"/>
            </a:br>
            <a:br>
              <a:rPr lang="en-US" sz="7700" b="1" dirty="0"/>
            </a:br>
            <a:r>
              <a:rPr lang="en-US" sz="4000" b="1" dirty="0"/>
              <a:t>Section 2</a:t>
            </a:r>
            <a:br>
              <a:rPr lang="en-US" sz="7700" b="1" dirty="0"/>
            </a:br>
            <a:r>
              <a:rPr lang="en-US" sz="7700" b="1" dirty="0"/>
              <a:t>The types of Incentives</a:t>
            </a:r>
          </a:p>
        </p:txBody>
      </p:sp>
    </p:spTree>
    <p:extLst>
      <p:ext uri="{BB962C8B-B14F-4D97-AF65-F5344CB8AC3E}">
        <p14:creationId xmlns:p14="http://schemas.microsoft.com/office/powerpoint/2010/main" val="326445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14C1-D001-6F8C-EBFE-D41BE4024B0D}"/>
              </a:ext>
            </a:extLst>
          </p:cNvPr>
          <p:cNvSpPr>
            <a:spLocks noGrp="1"/>
          </p:cNvSpPr>
          <p:nvPr>
            <p:ph type="title"/>
          </p:nvPr>
        </p:nvSpPr>
        <p:spPr/>
        <p:txBody>
          <a:bodyPr/>
          <a:lstStyle/>
          <a:p>
            <a:pPr>
              <a:defRPr/>
            </a:pPr>
            <a:r>
              <a:rPr lang="en-US" dirty="0"/>
              <a:t>DIFFERENT TYPES OF INCENTIVES</a:t>
            </a:r>
          </a:p>
        </p:txBody>
      </p:sp>
      <p:graphicFrame>
        <p:nvGraphicFramePr>
          <p:cNvPr id="4" name="Tabel 3">
            <a:extLst>
              <a:ext uri="{FF2B5EF4-FFF2-40B4-BE49-F238E27FC236}">
                <a16:creationId xmlns:a16="http://schemas.microsoft.com/office/drawing/2014/main" id="{17D11649-CD0C-A120-439B-B7E6836ADDC4}"/>
              </a:ext>
            </a:extLst>
          </p:cNvPr>
          <p:cNvGraphicFramePr>
            <a:graphicFrameLocks noGrp="1"/>
          </p:cNvGraphicFramePr>
          <p:nvPr/>
        </p:nvGraphicFramePr>
        <p:xfrm>
          <a:off x="1703512" y="2467734"/>
          <a:ext cx="4326102" cy="3417572"/>
        </p:xfrm>
        <a:graphic>
          <a:graphicData uri="http://schemas.openxmlformats.org/drawingml/2006/table">
            <a:tbl>
              <a:tblPr firstRow="1" firstCol="1" bandRow="1">
                <a:tableStyleId>{5C22544A-7EE6-4342-B048-85BDC9FD1C3A}</a:tableStyleId>
              </a:tblPr>
              <a:tblGrid>
                <a:gridCol w="366102">
                  <a:extLst>
                    <a:ext uri="{9D8B030D-6E8A-4147-A177-3AD203B41FA5}">
                      <a16:colId xmlns:a16="http://schemas.microsoft.com/office/drawing/2014/main" val="20000"/>
                    </a:ext>
                  </a:extLst>
                </a:gridCol>
                <a:gridCol w="3960000">
                  <a:extLst>
                    <a:ext uri="{9D8B030D-6E8A-4147-A177-3AD203B41FA5}">
                      <a16:colId xmlns:a16="http://schemas.microsoft.com/office/drawing/2014/main" val="20001"/>
                    </a:ext>
                  </a:extLst>
                </a:gridCol>
              </a:tblGrid>
              <a:tr h="288000">
                <a:tc>
                  <a:txBody>
                    <a:bodyPr/>
                    <a:lstStyle/>
                    <a:p>
                      <a:pPr algn="just">
                        <a:lnSpc>
                          <a:spcPct val="115000"/>
                        </a:lnSpc>
                        <a:spcAft>
                          <a:spcPts val="0"/>
                        </a:spcAft>
                      </a:pPr>
                      <a:r>
                        <a:rPr lang="en-US" sz="1400" dirty="0">
                          <a:effectLst/>
                          <a:latin typeface="Gill Sans"/>
                          <a:cs typeface="Gill Sans"/>
                        </a:rPr>
                        <a:t> </a:t>
                      </a:r>
                      <a:endParaRPr lang="en-US" sz="1400" dirty="0">
                        <a:effectLst/>
                        <a:latin typeface="Gill Sans"/>
                        <a:ea typeface="Calibri" panose="020F0502020204030204" pitchFamily="34" charset="0"/>
                        <a:cs typeface="Gill Sans"/>
                      </a:endParaRPr>
                    </a:p>
                  </a:txBody>
                  <a:tcPr marL="38038" marR="38038" marT="0" marB="0">
                    <a:solidFill>
                      <a:schemeClr val="tx2"/>
                    </a:solidFill>
                  </a:tcPr>
                </a:tc>
                <a:tc>
                  <a:txBody>
                    <a:bodyPr/>
                    <a:lstStyle/>
                    <a:p>
                      <a:pPr algn="l">
                        <a:lnSpc>
                          <a:spcPct val="115000"/>
                        </a:lnSpc>
                        <a:spcAft>
                          <a:spcPts val="0"/>
                        </a:spcAft>
                      </a:pPr>
                      <a:r>
                        <a:rPr lang="en-US" sz="1300" dirty="0">
                          <a:effectLst/>
                          <a:latin typeface="Gill Sans"/>
                          <a:cs typeface="Gill Sans"/>
                        </a:rPr>
                        <a:t>Type of Incentive</a:t>
                      </a:r>
                      <a:endParaRPr lang="en-US" sz="1300" dirty="0">
                        <a:effectLst/>
                        <a:latin typeface="Gill Sans"/>
                        <a:ea typeface="Calibri" panose="020F0502020204030204" pitchFamily="34" charset="0"/>
                        <a:cs typeface="Gill Sans"/>
                      </a:endParaRPr>
                    </a:p>
                  </a:txBody>
                  <a:tcPr marL="38038" marR="38038" marT="0" marB="0" anchor="ctr">
                    <a:solidFill>
                      <a:schemeClr val="tx2"/>
                    </a:solidFill>
                  </a:tcPr>
                </a:tc>
                <a:extLst>
                  <a:ext uri="{0D108BD9-81ED-4DB2-BD59-A6C34878D82A}">
                    <a16:rowId xmlns:a16="http://schemas.microsoft.com/office/drawing/2014/main" val="10000"/>
                  </a:ext>
                </a:extLst>
              </a:tr>
              <a:tr h="936136">
                <a:tc rowSpan="4">
                  <a:txBody>
                    <a:bodyPr/>
                    <a:lstStyle/>
                    <a:p>
                      <a:pPr marL="71755" marR="71755" algn="ctr">
                        <a:lnSpc>
                          <a:spcPct val="115000"/>
                        </a:lnSpc>
                        <a:spcAft>
                          <a:spcPts val="0"/>
                        </a:spcAft>
                      </a:pPr>
                      <a:r>
                        <a:rPr lang="en-US" sz="1300" dirty="0">
                          <a:effectLst/>
                          <a:latin typeface="Gill Sans"/>
                          <a:cs typeface="Gill Sans"/>
                        </a:rPr>
                        <a:t>Direct Incentives</a:t>
                      </a:r>
                      <a:endParaRPr lang="en-US" sz="1300" dirty="0">
                        <a:effectLst/>
                        <a:latin typeface="Gill Sans"/>
                        <a:ea typeface="Calibri" panose="020F0502020204030204" pitchFamily="34" charset="0"/>
                        <a:cs typeface="Gill Sans"/>
                      </a:endParaRPr>
                    </a:p>
                  </a:txBody>
                  <a:tcPr marL="38038" marR="38038" marT="0" marB="0" vert="vert270">
                    <a:solidFill>
                      <a:schemeClr val="tx2"/>
                    </a:solidFill>
                  </a:tcPr>
                </a:tc>
                <a:tc>
                  <a:txBody>
                    <a:bodyPr/>
                    <a:lstStyle/>
                    <a:p>
                      <a:pPr algn="just">
                        <a:lnSpc>
                          <a:spcPct val="115000"/>
                        </a:lnSpc>
                        <a:spcAft>
                          <a:spcPts val="0"/>
                        </a:spcAft>
                      </a:pPr>
                      <a:r>
                        <a:rPr lang="en-US" sz="1200" b="1" dirty="0">
                          <a:effectLst/>
                          <a:latin typeface="Gill Sans"/>
                          <a:cs typeface="Gill Sans"/>
                        </a:rPr>
                        <a:t>Investment Incentives</a:t>
                      </a:r>
                      <a:endParaRPr lang="en-US" sz="1400" b="1" dirty="0">
                        <a:effectLst/>
                        <a:latin typeface="Gill Sans"/>
                        <a:cs typeface="Gill Sans"/>
                      </a:endParaRPr>
                    </a:p>
                    <a:p>
                      <a:pPr algn="just">
                        <a:lnSpc>
                          <a:spcPct val="115000"/>
                        </a:lnSpc>
                        <a:spcAft>
                          <a:spcPts val="0"/>
                        </a:spcAft>
                      </a:pPr>
                      <a:r>
                        <a:rPr lang="en-US" sz="1100" dirty="0">
                          <a:effectLst/>
                          <a:latin typeface="Gill Sans"/>
                          <a:cs typeface="Gill Sans"/>
                        </a:rPr>
                        <a:t>Provision of financing options primarily aimed to offset capital expenditures required for start-up, upgrade and/or stabilization of operation(s)</a:t>
                      </a:r>
                      <a:endParaRPr lang="en-US" sz="1400" dirty="0">
                        <a:effectLst/>
                        <a:latin typeface="Gill Sans"/>
                        <a:ea typeface="Calibri" panose="020F0502020204030204" pitchFamily="34" charset="0"/>
                        <a:cs typeface="Gill Sans"/>
                      </a:endParaRPr>
                    </a:p>
                  </a:txBody>
                  <a:tcPr marL="38038" marR="38038" marT="0" marB="0"/>
                </a:tc>
                <a:extLst>
                  <a:ext uri="{0D108BD9-81ED-4DB2-BD59-A6C34878D82A}">
                    <a16:rowId xmlns:a16="http://schemas.microsoft.com/office/drawing/2014/main" val="10001"/>
                  </a:ext>
                </a:extLst>
              </a:tr>
              <a:tr h="599452">
                <a:tc vMerge="1">
                  <a:txBody>
                    <a:bodyPr/>
                    <a:lstStyle/>
                    <a:p>
                      <a:endParaRPr lang="en-GB"/>
                    </a:p>
                  </a:txBody>
                  <a:tcPr/>
                </a:tc>
                <a:tc>
                  <a:txBody>
                    <a:bodyPr/>
                    <a:lstStyle/>
                    <a:p>
                      <a:pPr algn="l">
                        <a:lnSpc>
                          <a:spcPct val="115000"/>
                        </a:lnSpc>
                        <a:spcAft>
                          <a:spcPts val="0"/>
                        </a:spcAft>
                      </a:pPr>
                      <a:r>
                        <a:rPr lang="en-US" sz="1200" b="1" dirty="0">
                          <a:effectLst/>
                          <a:latin typeface="Gill Sans"/>
                          <a:cs typeface="Gill Sans"/>
                        </a:rPr>
                        <a:t>Land and Infrastructure Incentives</a:t>
                      </a:r>
                      <a:endParaRPr lang="en-US" sz="1400" b="1" dirty="0">
                        <a:effectLst/>
                        <a:latin typeface="Gill Sans"/>
                        <a:cs typeface="Gill Sans"/>
                      </a:endParaRPr>
                    </a:p>
                    <a:p>
                      <a:pPr algn="just">
                        <a:lnSpc>
                          <a:spcPct val="115000"/>
                        </a:lnSpc>
                        <a:spcAft>
                          <a:spcPts val="0"/>
                        </a:spcAft>
                      </a:pPr>
                      <a:r>
                        <a:rPr lang="en-US" sz="1100" dirty="0">
                          <a:effectLst/>
                          <a:latin typeface="Gill Sans"/>
                          <a:cs typeface="Gill Sans"/>
                        </a:rPr>
                        <a:t>Reduced rates and/or direct provision of land, public utilities or transportation granted for specific investments</a:t>
                      </a:r>
                      <a:endParaRPr lang="en-US" sz="1400" dirty="0">
                        <a:effectLst/>
                        <a:latin typeface="Gill Sans"/>
                        <a:cs typeface="Gill Sans"/>
                      </a:endParaRPr>
                    </a:p>
                  </a:txBody>
                  <a:tcPr marL="38038" marR="38038" marT="0" marB="0"/>
                </a:tc>
                <a:extLst>
                  <a:ext uri="{0D108BD9-81ED-4DB2-BD59-A6C34878D82A}">
                    <a16:rowId xmlns:a16="http://schemas.microsoft.com/office/drawing/2014/main" val="10002"/>
                  </a:ext>
                </a:extLst>
              </a:tr>
              <a:tr h="704091">
                <a:tc vMerge="1">
                  <a:txBody>
                    <a:bodyPr/>
                    <a:lstStyle/>
                    <a:p>
                      <a:endParaRPr lang="en-GB"/>
                    </a:p>
                  </a:txBody>
                  <a:tcPr/>
                </a:tc>
                <a:tc>
                  <a:txBody>
                    <a:bodyPr/>
                    <a:lstStyle/>
                    <a:p>
                      <a:pPr algn="l">
                        <a:lnSpc>
                          <a:spcPct val="115000"/>
                        </a:lnSpc>
                        <a:spcAft>
                          <a:spcPts val="0"/>
                        </a:spcAft>
                      </a:pPr>
                      <a:r>
                        <a:rPr lang="en-US" sz="1200" b="1" dirty="0">
                          <a:effectLst/>
                          <a:latin typeface="Gill Sans"/>
                          <a:cs typeface="Gill Sans"/>
                        </a:rPr>
                        <a:t>Training and Employment Incentives</a:t>
                      </a:r>
                      <a:endParaRPr lang="en-US" sz="1400" b="1" dirty="0">
                        <a:effectLst/>
                        <a:latin typeface="Gill Sans"/>
                        <a:cs typeface="Gill Sans"/>
                      </a:endParaRPr>
                    </a:p>
                    <a:p>
                      <a:pPr algn="just">
                        <a:lnSpc>
                          <a:spcPct val="115000"/>
                        </a:lnSpc>
                        <a:spcAft>
                          <a:spcPts val="0"/>
                        </a:spcAft>
                      </a:pPr>
                      <a:r>
                        <a:rPr lang="en-US" sz="1100" dirty="0">
                          <a:effectLst/>
                          <a:latin typeface="Gill Sans"/>
                          <a:cs typeface="Gill Sans"/>
                        </a:rPr>
                        <a:t>Subsidized training programs and education subsidies to reduce investors’ training costs to develop workforce skills</a:t>
                      </a:r>
                      <a:endParaRPr lang="en-US" sz="1400" dirty="0">
                        <a:effectLst/>
                        <a:latin typeface="Gill Sans"/>
                        <a:ea typeface="Calibri" panose="020F0502020204030204" pitchFamily="34" charset="0"/>
                        <a:cs typeface="Gill Sans"/>
                      </a:endParaRPr>
                    </a:p>
                  </a:txBody>
                  <a:tcPr marL="38038" marR="38038" marT="0" marB="0"/>
                </a:tc>
                <a:extLst>
                  <a:ext uri="{0D108BD9-81ED-4DB2-BD59-A6C34878D82A}">
                    <a16:rowId xmlns:a16="http://schemas.microsoft.com/office/drawing/2014/main" val="10003"/>
                  </a:ext>
                </a:extLst>
              </a:tr>
              <a:tr h="889893">
                <a:tc vMerge="1">
                  <a:txBody>
                    <a:bodyPr/>
                    <a:lstStyle/>
                    <a:p>
                      <a:endParaRPr lang="en-GB"/>
                    </a:p>
                  </a:txBody>
                  <a:tcPr/>
                </a:tc>
                <a:tc>
                  <a:txBody>
                    <a:bodyPr/>
                    <a:lstStyle/>
                    <a:p>
                      <a:pPr algn="just">
                        <a:lnSpc>
                          <a:spcPct val="115000"/>
                        </a:lnSpc>
                        <a:spcAft>
                          <a:spcPts val="0"/>
                        </a:spcAft>
                      </a:pPr>
                      <a:r>
                        <a:rPr lang="en-US" sz="1200" b="1" dirty="0">
                          <a:effectLst/>
                          <a:latin typeface="Gill Sans"/>
                          <a:cs typeface="Gill Sans"/>
                        </a:rPr>
                        <a:t>R&amp;D Incentives</a:t>
                      </a:r>
                      <a:endParaRPr lang="en-US" sz="1400" b="1" dirty="0">
                        <a:effectLst/>
                        <a:latin typeface="Gill Sans"/>
                        <a:cs typeface="Gill Sans"/>
                      </a:endParaRPr>
                    </a:p>
                    <a:p>
                      <a:pPr algn="just">
                        <a:lnSpc>
                          <a:spcPct val="115000"/>
                        </a:lnSpc>
                        <a:spcAft>
                          <a:spcPts val="0"/>
                        </a:spcAft>
                      </a:pPr>
                      <a:r>
                        <a:rPr lang="en-US" sz="1100" dirty="0">
                          <a:effectLst/>
                          <a:latin typeface="Gill Sans"/>
                          <a:cs typeface="Gill Sans"/>
                        </a:rPr>
                        <a:t>Grants, credits and lending instruments to support investments in R&amp;D and innovation </a:t>
                      </a:r>
                      <a:endParaRPr lang="en-US" sz="1400" dirty="0">
                        <a:effectLst/>
                        <a:latin typeface="Gill Sans"/>
                        <a:ea typeface="Calibri" panose="020F0502020204030204" pitchFamily="34" charset="0"/>
                        <a:cs typeface="Gill Sans"/>
                      </a:endParaRPr>
                    </a:p>
                  </a:txBody>
                  <a:tcPr marL="38038" marR="38038" marT="0" marB="0"/>
                </a:tc>
                <a:extLst>
                  <a:ext uri="{0D108BD9-81ED-4DB2-BD59-A6C34878D82A}">
                    <a16:rowId xmlns:a16="http://schemas.microsoft.com/office/drawing/2014/main" val="10004"/>
                  </a:ext>
                </a:extLst>
              </a:tr>
            </a:tbl>
          </a:graphicData>
        </a:graphic>
      </p:graphicFrame>
      <p:graphicFrame>
        <p:nvGraphicFramePr>
          <p:cNvPr id="5" name="Tabel 4">
            <a:extLst>
              <a:ext uri="{FF2B5EF4-FFF2-40B4-BE49-F238E27FC236}">
                <a16:creationId xmlns:a16="http://schemas.microsoft.com/office/drawing/2014/main" id="{1A2390FF-DA04-B02F-6303-DC275F120771}"/>
              </a:ext>
            </a:extLst>
          </p:cNvPr>
          <p:cNvGraphicFramePr>
            <a:graphicFrameLocks noGrp="1"/>
          </p:cNvGraphicFramePr>
          <p:nvPr>
            <p:extLst>
              <p:ext uri="{D42A27DB-BD31-4B8C-83A1-F6EECF244321}">
                <p14:modId xmlns:p14="http://schemas.microsoft.com/office/powerpoint/2010/main" val="781104194"/>
              </p:ext>
            </p:extLst>
          </p:nvPr>
        </p:nvGraphicFramePr>
        <p:xfrm>
          <a:off x="6161288" y="2467735"/>
          <a:ext cx="4327200" cy="2076779"/>
        </p:xfrm>
        <a:graphic>
          <a:graphicData uri="http://schemas.openxmlformats.org/drawingml/2006/table">
            <a:tbl>
              <a:tblPr firstRow="1" firstCol="1" bandRow="1">
                <a:tableStyleId>{5C22544A-7EE6-4342-B048-85BDC9FD1C3A}</a:tableStyleId>
              </a:tblPr>
              <a:tblGrid>
                <a:gridCol w="367200">
                  <a:extLst>
                    <a:ext uri="{9D8B030D-6E8A-4147-A177-3AD203B41FA5}">
                      <a16:colId xmlns:a16="http://schemas.microsoft.com/office/drawing/2014/main" val="20000"/>
                    </a:ext>
                  </a:extLst>
                </a:gridCol>
                <a:gridCol w="3960000">
                  <a:extLst>
                    <a:ext uri="{9D8B030D-6E8A-4147-A177-3AD203B41FA5}">
                      <a16:colId xmlns:a16="http://schemas.microsoft.com/office/drawing/2014/main" val="20001"/>
                    </a:ext>
                  </a:extLst>
                </a:gridCol>
              </a:tblGrid>
              <a:tr h="288000">
                <a:tc>
                  <a:txBody>
                    <a:bodyPr/>
                    <a:lstStyle/>
                    <a:p>
                      <a:pPr algn="just">
                        <a:lnSpc>
                          <a:spcPct val="115000"/>
                        </a:lnSpc>
                        <a:spcAft>
                          <a:spcPts val="0"/>
                        </a:spcAft>
                      </a:pPr>
                      <a:r>
                        <a:rPr lang="en-US" sz="1400" dirty="0">
                          <a:effectLst/>
                          <a:latin typeface="Gill Sans"/>
                          <a:cs typeface="Gill Sans"/>
                        </a:rPr>
                        <a:t> </a:t>
                      </a:r>
                      <a:endParaRPr lang="en-US" sz="1400" dirty="0">
                        <a:effectLst/>
                        <a:latin typeface="Gill Sans"/>
                        <a:ea typeface="Calibri" panose="020F0502020204030204" pitchFamily="34" charset="0"/>
                        <a:cs typeface="Gill Sans"/>
                      </a:endParaRPr>
                    </a:p>
                  </a:txBody>
                  <a:tcPr marL="68580" marR="68580" marT="0" marB="0">
                    <a:solidFill>
                      <a:schemeClr val="tx2"/>
                    </a:solidFill>
                  </a:tcPr>
                </a:tc>
                <a:tc>
                  <a:txBody>
                    <a:bodyPr/>
                    <a:lstStyle/>
                    <a:p>
                      <a:pPr algn="l">
                        <a:lnSpc>
                          <a:spcPct val="115000"/>
                        </a:lnSpc>
                        <a:spcAft>
                          <a:spcPts val="0"/>
                        </a:spcAft>
                      </a:pPr>
                      <a:r>
                        <a:rPr lang="en-US" sz="1300" dirty="0">
                          <a:effectLst/>
                          <a:latin typeface="Gill Sans"/>
                          <a:cs typeface="Gill Sans"/>
                        </a:rPr>
                        <a:t>Type of Incentive</a:t>
                      </a:r>
                      <a:endParaRPr lang="en-US" sz="1300" dirty="0">
                        <a:effectLst/>
                        <a:latin typeface="Gill Sans"/>
                        <a:ea typeface="Calibri" panose="020F0502020204030204" pitchFamily="34" charset="0"/>
                        <a:cs typeface="Gill Sans"/>
                      </a:endParaRPr>
                    </a:p>
                  </a:txBody>
                  <a:tcPr marL="68580" marR="68580" marT="0" marB="0" anchor="ctr">
                    <a:solidFill>
                      <a:schemeClr val="tx2"/>
                    </a:solidFill>
                  </a:tcPr>
                </a:tc>
                <a:extLst>
                  <a:ext uri="{0D108BD9-81ED-4DB2-BD59-A6C34878D82A}">
                    <a16:rowId xmlns:a16="http://schemas.microsoft.com/office/drawing/2014/main" val="10000"/>
                  </a:ext>
                </a:extLst>
              </a:tr>
              <a:tr h="791346">
                <a:tc rowSpan="2">
                  <a:txBody>
                    <a:bodyPr/>
                    <a:lstStyle/>
                    <a:p>
                      <a:pPr marL="71755" marR="71755" algn="ctr">
                        <a:lnSpc>
                          <a:spcPct val="115000"/>
                        </a:lnSpc>
                        <a:spcAft>
                          <a:spcPts val="0"/>
                        </a:spcAft>
                      </a:pPr>
                      <a:r>
                        <a:rPr lang="en-US" sz="1300" dirty="0">
                          <a:effectLst/>
                          <a:latin typeface="Gill Sans"/>
                          <a:cs typeface="Gill Sans"/>
                        </a:rPr>
                        <a:t>Indirect Incentives</a:t>
                      </a:r>
                      <a:endParaRPr lang="en-US" sz="1300" dirty="0">
                        <a:effectLst/>
                        <a:latin typeface="Gill Sans"/>
                        <a:ea typeface="Calibri" panose="020F0502020204030204" pitchFamily="34" charset="0"/>
                        <a:cs typeface="Gill Sans"/>
                      </a:endParaRPr>
                    </a:p>
                  </a:txBody>
                  <a:tcPr marL="68580" marR="68580" marT="0" marB="0" vert="vert270">
                    <a:solidFill>
                      <a:schemeClr val="tx2"/>
                    </a:solidFill>
                  </a:tcPr>
                </a:tc>
                <a:tc>
                  <a:txBody>
                    <a:bodyPr/>
                    <a:lstStyle/>
                    <a:p>
                      <a:pPr algn="l">
                        <a:lnSpc>
                          <a:spcPct val="115000"/>
                        </a:lnSpc>
                        <a:spcAft>
                          <a:spcPts val="0"/>
                        </a:spcAft>
                      </a:pPr>
                      <a:r>
                        <a:rPr lang="en-US" sz="1100" b="1" dirty="0">
                          <a:solidFill>
                            <a:schemeClr val="tx1"/>
                          </a:solidFill>
                          <a:effectLst/>
                          <a:latin typeface="Gill Sans"/>
                          <a:cs typeface="Gill Sans"/>
                        </a:rPr>
                        <a:t>Regulatory and Administrative Incentives</a:t>
                      </a:r>
                    </a:p>
                    <a:p>
                      <a:pPr algn="just">
                        <a:lnSpc>
                          <a:spcPct val="115000"/>
                        </a:lnSpc>
                        <a:spcAft>
                          <a:spcPts val="0"/>
                        </a:spcAft>
                      </a:pPr>
                      <a:r>
                        <a:rPr lang="en-US" sz="1100" dirty="0">
                          <a:solidFill>
                            <a:schemeClr val="tx1"/>
                          </a:solidFill>
                          <a:effectLst/>
                          <a:latin typeface="Gill Sans"/>
                          <a:cs typeface="Gill Sans"/>
                        </a:rPr>
                        <a:t>Grating exceptions from rules and regulations in combination with streamlined and simplified administrative procedures through One-Stop Shop services (OSS)</a:t>
                      </a:r>
                      <a:endParaRPr lang="en-US" sz="1100" dirty="0">
                        <a:solidFill>
                          <a:schemeClr val="tx1"/>
                        </a:solidFill>
                        <a:effectLst/>
                        <a:latin typeface="Gill Sans"/>
                        <a:ea typeface="Calibri" panose="020F0502020204030204" pitchFamily="34" charset="0"/>
                        <a:cs typeface="Gill Sans"/>
                      </a:endParaRPr>
                    </a:p>
                  </a:txBody>
                  <a:tcPr marL="68580" marR="68580" marT="0" marB="0">
                    <a:solidFill>
                      <a:srgbClr val="D0D8E8"/>
                    </a:solidFill>
                  </a:tcPr>
                </a:tc>
                <a:extLst>
                  <a:ext uri="{0D108BD9-81ED-4DB2-BD59-A6C34878D82A}">
                    <a16:rowId xmlns:a16="http://schemas.microsoft.com/office/drawing/2014/main" val="10001"/>
                  </a:ext>
                </a:extLst>
              </a:tr>
              <a:tr h="997433">
                <a:tc vMerge="1">
                  <a:txBody>
                    <a:bodyPr/>
                    <a:lstStyle/>
                    <a:p>
                      <a:endParaRPr lang="en-GB"/>
                    </a:p>
                  </a:txBody>
                  <a:tcPr/>
                </a:tc>
                <a:tc>
                  <a:txBody>
                    <a:bodyPr/>
                    <a:lstStyle/>
                    <a:p>
                      <a:pPr algn="just">
                        <a:lnSpc>
                          <a:spcPct val="115000"/>
                        </a:lnSpc>
                        <a:spcAft>
                          <a:spcPts val="0"/>
                        </a:spcAft>
                      </a:pPr>
                      <a:r>
                        <a:rPr lang="en-US" sz="1100" b="1" dirty="0">
                          <a:solidFill>
                            <a:schemeClr val="tx1"/>
                          </a:solidFill>
                          <a:effectLst/>
                          <a:latin typeface="Gill Sans"/>
                          <a:cs typeface="Gill Sans"/>
                        </a:rPr>
                        <a:t>Technical Incentives</a:t>
                      </a:r>
                    </a:p>
                    <a:p>
                      <a:pPr algn="just">
                        <a:lnSpc>
                          <a:spcPct val="115000"/>
                        </a:lnSpc>
                        <a:spcAft>
                          <a:spcPts val="0"/>
                        </a:spcAft>
                      </a:pPr>
                      <a:r>
                        <a:rPr lang="en-US" sz="1100" dirty="0">
                          <a:solidFill>
                            <a:schemeClr val="tx1"/>
                          </a:solidFill>
                          <a:effectLst/>
                          <a:latin typeface="Gill Sans"/>
                          <a:cs typeface="Gill Sans"/>
                        </a:rPr>
                        <a:t>Investment facilitation services, information provision and aftercare to ensure a “soft landing” of the investment project or further expansion</a:t>
                      </a:r>
                      <a:endParaRPr lang="en-US" sz="1100" dirty="0">
                        <a:solidFill>
                          <a:schemeClr val="tx1"/>
                        </a:solidFill>
                        <a:effectLst/>
                        <a:latin typeface="Gill Sans"/>
                        <a:ea typeface="Calibri" panose="020F0502020204030204" pitchFamily="34" charset="0"/>
                        <a:cs typeface="Gill Sans"/>
                      </a:endParaRPr>
                    </a:p>
                  </a:txBody>
                  <a:tcPr marL="68580" marR="68580" marT="0" marB="0">
                    <a:solidFill>
                      <a:srgbClr val="E9EDF4"/>
                    </a:solidFill>
                  </a:tcPr>
                </a:tc>
                <a:extLst>
                  <a:ext uri="{0D108BD9-81ED-4DB2-BD59-A6C34878D82A}">
                    <a16:rowId xmlns:a16="http://schemas.microsoft.com/office/drawing/2014/main" val="10002"/>
                  </a:ext>
                </a:extLst>
              </a:tr>
            </a:tbl>
          </a:graphicData>
        </a:graphic>
      </p:graphicFrame>
      <p:sp>
        <p:nvSpPr>
          <p:cNvPr id="25605" name="Tekstvak 2">
            <a:extLst>
              <a:ext uri="{FF2B5EF4-FFF2-40B4-BE49-F238E27FC236}">
                <a16:creationId xmlns:a16="http://schemas.microsoft.com/office/drawing/2014/main" id="{0281CE53-30FA-5AC3-68BC-EC33176171EE}"/>
              </a:ext>
            </a:extLst>
          </p:cNvPr>
          <p:cNvSpPr txBox="1">
            <a:spLocks noChangeArrowheads="1"/>
          </p:cNvSpPr>
          <p:nvPr/>
        </p:nvSpPr>
        <p:spPr bwMode="auto">
          <a:xfrm>
            <a:off x="1703388" y="1335088"/>
            <a:ext cx="41767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Tx/>
              <a:buAutoNum type="arabicPeriod"/>
            </a:pPr>
            <a:r>
              <a:rPr lang="en-GB" altLang="en-US" sz="1500" b="1" dirty="0">
                <a:solidFill>
                  <a:srgbClr val="002060"/>
                </a:solidFill>
                <a:latin typeface="Gill Sans"/>
                <a:ea typeface="MS PGothic" panose="020B0600070205080204" pitchFamily="34" charset="-128"/>
                <a:cs typeface="Gill Sans"/>
              </a:rPr>
              <a:t>Direction of Incentive Instrument</a:t>
            </a:r>
          </a:p>
          <a:p>
            <a:pPr>
              <a:buFontTx/>
              <a:buAutoNum type="arabicPeriod"/>
            </a:pPr>
            <a:endParaRPr lang="en-GB" altLang="en-US" sz="1500" dirty="0">
              <a:solidFill>
                <a:srgbClr val="002060"/>
              </a:solidFill>
              <a:latin typeface="Gill Sans"/>
              <a:ea typeface="MS PGothic" panose="020B0600070205080204" pitchFamily="34" charset="-128"/>
              <a:cs typeface="Gill Sans"/>
            </a:endParaRPr>
          </a:p>
          <a:p>
            <a:pPr>
              <a:buFontTx/>
              <a:buAutoNum type="arabicPeriod"/>
            </a:pPr>
            <a:r>
              <a:rPr lang="en-GB" altLang="en-US" sz="1500" b="1" dirty="0">
                <a:solidFill>
                  <a:srgbClr val="002060"/>
                </a:solidFill>
                <a:latin typeface="Gill Sans"/>
                <a:ea typeface="MS PGothic" panose="020B0600070205080204" pitchFamily="34" charset="-128"/>
                <a:cs typeface="Gill Sans"/>
              </a:rPr>
              <a:t>Mode of Incentive Instrument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75F9-2DE4-BF5C-719E-FB60E4B937E6}"/>
              </a:ext>
            </a:extLst>
          </p:cNvPr>
          <p:cNvSpPr>
            <a:spLocks noGrp="1"/>
          </p:cNvSpPr>
          <p:nvPr>
            <p:ph type="title"/>
          </p:nvPr>
        </p:nvSpPr>
        <p:spPr/>
        <p:txBody>
          <a:bodyPr/>
          <a:lstStyle/>
          <a:p>
            <a:pPr>
              <a:defRPr/>
            </a:pPr>
            <a:r>
              <a:rPr lang="en-US" dirty="0"/>
              <a:t>GLOBAL INCENTIVE TRENDS 2018</a:t>
            </a:r>
          </a:p>
        </p:txBody>
      </p:sp>
      <p:graphicFrame>
        <p:nvGraphicFramePr>
          <p:cNvPr id="4" name="Grafiek 3">
            <a:extLst>
              <a:ext uri="{FF2B5EF4-FFF2-40B4-BE49-F238E27FC236}">
                <a16:creationId xmlns:a16="http://schemas.microsoft.com/office/drawing/2014/main" id="{42F426D4-5232-2ECE-8162-79A0532405BF}"/>
              </a:ext>
            </a:extLst>
          </p:cNvPr>
          <p:cNvGraphicFramePr>
            <a:graphicFrameLocks/>
          </p:cNvGraphicFramePr>
          <p:nvPr/>
        </p:nvGraphicFramePr>
        <p:xfrm>
          <a:off x="1819276" y="1338700"/>
          <a:ext cx="914400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Tekstvak 4">
            <a:extLst>
              <a:ext uri="{FF2B5EF4-FFF2-40B4-BE49-F238E27FC236}">
                <a16:creationId xmlns:a16="http://schemas.microsoft.com/office/drawing/2014/main" id="{999C8094-94A0-1C8C-9D31-250716F61ECE}"/>
              </a:ext>
            </a:extLst>
          </p:cNvPr>
          <p:cNvSpPr txBox="1">
            <a:spLocks noChangeArrowheads="1"/>
          </p:cNvSpPr>
          <p:nvPr/>
        </p:nvSpPr>
        <p:spPr bwMode="auto">
          <a:xfrm>
            <a:off x="5167314" y="1747839"/>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2000" b="1">
                <a:solidFill>
                  <a:schemeClr val="bg1"/>
                </a:solidFill>
                <a:latin typeface="Gill Sans"/>
                <a:ea typeface="MS PGothic" panose="020B0600070205080204" pitchFamily="34" charset="-128"/>
                <a:cs typeface="Gill Sans"/>
              </a:rPr>
              <a:t>3,253</a:t>
            </a:r>
          </a:p>
          <a:p>
            <a:pPr algn="ctr"/>
            <a:r>
              <a:rPr lang="en-GB" altLang="en-US" sz="2000" b="1">
                <a:solidFill>
                  <a:schemeClr val="bg1"/>
                </a:solidFill>
                <a:latin typeface="Gill Sans"/>
                <a:ea typeface="MS PGothic" panose="020B0600070205080204" pitchFamily="34" charset="-128"/>
                <a:cs typeface="Gill Sans"/>
              </a:rPr>
              <a:t>awarded  </a:t>
            </a:r>
          </a:p>
        </p:txBody>
      </p:sp>
      <p:sp>
        <p:nvSpPr>
          <p:cNvPr id="26629" name="Tekstvak 5">
            <a:extLst>
              <a:ext uri="{FF2B5EF4-FFF2-40B4-BE49-F238E27FC236}">
                <a16:creationId xmlns:a16="http://schemas.microsoft.com/office/drawing/2014/main" id="{842CA52B-C4B7-E234-63C7-C28B65FADC9C}"/>
              </a:ext>
            </a:extLst>
          </p:cNvPr>
          <p:cNvSpPr txBox="1">
            <a:spLocks noChangeArrowheads="1"/>
          </p:cNvSpPr>
          <p:nvPr/>
        </p:nvSpPr>
        <p:spPr bwMode="auto">
          <a:xfrm>
            <a:off x="6407151" y="2994026"/>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2000" b="1">
                <a:solidFill>
                  <a:schemeClr val="bg1"/>
                </a:solidFill>
                <a:latin typeface="Gill Sans"/>
                <a:ea typeface="MS PGothic" panose="020B0600070205080204" pitchFamily="34" charset="-128"/>
                <a:cs typeface="Gill Sans"/>
              </a:rPr>
              <a:t>$21.98 bln.</a:t>
            </a:r>
          </a:p>
          <a:p>
            <a:pPr algn="ctr"/>
            <a:r>
              <a:rPr lang="en-GB" altLang="en-US" sz="2000" b="1">
                <a:solidFill>
                  <a:schemeClr val="bg1"/>
                </a:solidFill>
                <a:latin typeface="Gill Sans"/>
                <a:ea typeface="MS PGothic" panose="020B0600070205080204" pitchFamily="34" charset="-128"/>
                <a:cs typeface="Gill Sans"/>
              </a:rPr>
              <a:t>value </a:t>
            </a:r>
          </a:p>
        </p:txBody>
      </p:sp>
      <p:sp>
        <p:nvSpPr>
          <p:cNvPr id="26630" name="Tekstvak 6">
            <a:extLst>
              <a:ext uri="{FF2B5EF4-FFF2-40B4-BE49-F238E27FC236}">
                <a16:creationId xmlns:a16="http://schemas.microsoft.com/office/drawing/2014/main" id="{BEBFAC54-34CE-B4E7-C6D4-89B7871C5530}"/>
              </a:ext>
            </a:extLst>
          </p:cNvPr>
          <p:cNvSpPr txBox="1">
            <a:spLocks noChangeArrowheads="1"/>
          </p:cNvSpPr>
          <p:nvPr/>
        </p:nvSpPr>
        <p:spPr bwMode="auto">
          <a:xfrm>
            <a:off x="6030914" y="4506914"/>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2000" b="1">
                <a:solidFill>
                  <a:schemeClr val="bg1"/>
                </a:solidFill>
                <a:latin typeface="Gill Sans"/>
                <a:ea typeface="MS PGothic" panose="020B0600070205080204" pitchFamily="34" charset="-128"/>
                <a:cs typeface="Gill Sans"/>
              </a:rPr>
              <a:t>$100.02 bln.</a:t>
            </a:r>
          </a:p>
          <a:p>
            <a:pPr algn="ctr"/>
            <a:r>
              <a:rPr lang="en-GB" altLang="en-US" sz="2000" b="1">
                <a:solidFill>
                  <a:schemeClr val="bg1"/>
                </a:solidFill>
                <a:latin typeface="Gill Sans"/>
                <a:ea typeface="MS PGothic" panose="020B0600070205080204" pitchFamily="34" charset="-128"/>
                <a:cs typeface="Gill Sans"/>
              </a:rPr>
              <a:t>capex </a:t>
            </a:r>
          </a:p>
        </p:txBody>
      </p:sp>
      <p:sp>
        <p:nvSpPr>
          <p:cNvPr id="26631" name="Tekstvak 7">
            <a:extLst>
              <a:ext uri="{FF2B5EF4-FFF2-40B4-BE49-F238E27FC236}">
                <a16:creationId xmlns:a16="http://schemas.microsoft.com/office/drawing/2014/main" id="{35456316-662D-CD8F-9F7F-56B4B65CE569}"/>
              </a:ext>
            </a:extLst>
          </p:cNvPr>
          <p:cNvSpPr txBox="1">
            <a:spLocks noChangeArrowheads="1"/>
          </p:cNvSpPr>
          <p:nvPr/>
        </p:nvSpPr>
        <p:spPr bwMode="auto">
          <a:xfrm>
            <a:off x="4303714" y="4487864"/>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2000" b="1">
                <a:solidFill>
                  <a:schemeClr val="bg1"/>
                </a:solidFill>
                <a:latin typeface="Gill Sans"/>
                <a:ea typeface="MS PGothic" panose="020B0600070205080204" pitchFamily="34" charset="-128"/>
                <a:cs typeface="Gill Sans"/>
              </a:rPr>
              <a:t>374,807</a:t>
            </a:r>
          </a:p>
          <a:p>
            <a:pPr algn="ctr"/>
            <a:r>
              <a:rPr lang="en-GB" altLang="en-US" sz="2000" b="1">
                <a:solidFill>
                  <a:schemeClr val="bg1"/>
                </a:solidFill>
                <a:latin typeface="Gill Sans"/>
                <a:ea typeface="MS PGothic" panose="020B0600070205080204" pitchFamily="34" charset="-128"/>
                <a:cs typeface="Gill Sans"/>
              </a:rPr>
              <a:t>new jobs</a:t>
            </a:r>
          </a:p>
        </p:txBody>
      </p:sp>
      <p:sp>
        <p:nvSpPr>
          <p:cNvPr id="26632" name="Tekstvak 8">
            <a:extLst>
              <a:ext uri="{FF2B5EF4-FFF2-40B4-BE49-F238E27FC236}">
                <a16:creationId xmlns:a16="http://schemas.microsoft.com/office/drawing/2014/main" id="{E219D71A-2AFA-3AE2-8BC5-B2FDB68FBDF8}"/>
              </a:ext>
            </a:extLst>
          </p:cNvPr>
          <p:cNvSpPr txBox="1">
            <a:spLocks noChangeArrowheads="1"/>
          </p:cNvSpPr>
          <p:nvPr/>
        </p:nvSpPr>
        <p:spPr bwMode="auto">
          <a:xfrm>
            <a:off x="3870326" y="2824164"/>
            <a:ext cx="2449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2000" b="1">
                <a:solidFill>
                  <a:schemeClr val="bg1"/>
                </a:solidFill>
                <a:latin typeface="Gill Sans"/>
                <a:ea typeface="MS PGothic" panose="020B0600070205080204" pitchFamily="34" charset="-128"/>
                <a:cs typeface="Gill Sans"/>
              </a:rPr>
              <a:t>129,840</a:t>
            </a:r>
          </a:p>
          <a:p>
            <a:pPr algn="ctr"/>
            <a:r>
              <a:rPr lang="en-GB" altLang="en-US" sz="2000" b="1">
                <a:solidFill>
                  <a:schemeClr val="bg1"/>
                </a:solidFill>
                <a:latin typeface="Gill Sans"/>
                <a:ea typeface="MS PGothic" panose="020B0600070205080204" pitchFamily="34" charset="-128"/>
                <a:cs typeface="Gill Sans"/>
              </a:rPr>
              <a:t>retained jobs</a:t>
            </a:r>
          </a:p>
        </p:txBody>
      </p:sp>
      <p:sp>
        <p:nvSpPr>
          <p:cNvPr id="10" name="Linkeraccolade 9">
            <a:extLst>
              <a:ext uri="{FF2B5EF4-FFF2-40B4-BE49-F238E27FC236}">
                <a16:creationId xmlns:a16="http://schemas.microsoft.com/office/drawing/2014/main" id="{D64E7646-9CCD-F121-2FD9-4044390F7D53}"/>
              </a:ext>
            </a:extLst>
          </p:cNvPr>
          <p:cNvSpPr/>
          <p:nvPr/>
        </p:nvSpPr>
        <p:spPr>
          <a:xfrm>
            <a:off x="3140075" y="1914526"/>
            <a:ext cx="973138" cy="3960813"/>
          </a:xfrm>
          <a:prstGeom prst="leftBrace">
            <a:avLst>
              <a:gd name="adj1" fmla="val 94787"/>
              <a:gd name="adj2" fmla="val 5168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latin typeface="Gill Sans"/>
              <a:cs typeface="Gill Sans"/>
            </a:endParaRPr>
          </a:p>
        </p:txBody>
      </p:sp>
      <p:sp>
        <p:nvSpPr>
          <p:cNvPr id="26634" name="Tekstvak 10">
            <a:extLst>
              <a:ext uri="{FF2B5EF4-FFF2-40B4-BE49-F238E27FC236}">
                <a16:creationId xmlns:a16="http://schemas.microsoft.com/office/drawing/2014/main" id="{2102237B-24D2-060D-135C-9F0FC2120030}"/>
              </a:ext>
            </a:extLst>
          </p:cNvPr>
          <p:cNvSpPr txBox="1">
            <a:spLocks noChangeArrowheads="1"/>
          </p:cNvSpPr>
          <p:nvPr/>
        </p:nvSpPr>
        <p:spPr bwMode="auto">
          <a:xfrm>
            <a:off x="1271587" y="3576638"/>
            <a:ext cx="2447926"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900" b="1" dirty="0">
                <a:solidFill>
                  <a:srgbClr val="7F7F7F"/>
                </a:solidFill>
                <a:latin typeface="Gill Sans"/>
                <a:ea typeface="MS PGothic" panose="020B0600070205080204" pitchFamily="34" charset="-128"/>
                <a:cs typeface="Gill Sans"/>
              </a:rPr>
              <a:t>504,647 </a:t>
            </a:r>
          </a:p>
          <a:p>
            <a:pPr algn="ctr"/>
            <a:r>
              <a:rPr lang="en-GB" altLang="en-US" sz="1900" b="1" dirty="0">
                <a:solidFill>
                  <a:srgbClr val="7F7F7F"/>
                </a:solidFill>
                <a:latin typeface="Gill Sans"/>
                <a:ea typeface="MS PGothic" panose="020B0600070205080204" pitchFamily="34" charset="-128"/>
                <a:cs typeface="Gill Sans"/>
              </a:rPr>
              <a:t>total jobs</a:t>
            </a:r>
          </a:p>
        </p:txBody>
      </p:sp>
      <p:sp>
        <p:nvSpPr>
          <p:cNvPr id="26635" name="TextBox 7">
            <a:extLst>
              <a:ext uri="{FF2B5EF4-FFF2-40B4-BE49-F238E27FC236}">
                <a16:creationId xmlns:a16="http://schemas.microsoft.com/office/drawing/2014/main" id="{9FC0B97E-E225-F24C-7EC9-1724A76FAC27}"/>
              </a:ext>
            </a:extLst>
          </p:cNvPr>
          <p:cNvSpPr txBox="1">
            <a:spLocks noChangeArrowheads="1"/>
          </p:cNvSpPr>
          <p:nvPr/>
        </p:nvSpPr>
        <p:spPr bwMode="auto">
          <a:xfrm>
            <a:off x="4953000" y="6267450"/>
            <a:ext cx="571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1100" i="1">
                <a:solidFill>
                  <a:srgbClr val="7F7F7F"/>
                </a:solidFill>
                <a:latin typeface="Gill Sans"/>
                <a:ea typeface="MS PGothic" panose="020B0600070205080204" pitchFamily="34" charset="-128"/>
                <a:cs typeface="Gill Sans"/>
              </a:rPr>
              <a:t>Source: IncentivesMonitor.com Date range: 2018</a:t>
            </a:r>
            <a:endParaRPr lang="en-GB" altLang="en-US" sz="1100" i="1">
              <a:solidFill>
                <a:srgbClr val="7F7F7F"/>
              </a:solidFill>
              <a:latin typeface="Gill Sans"/>
              <a:ea typeface="MS PGothic" panose="020B0600070205080204" pitchFamily="34" charset="-128"/>
              <a:cs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6F162-CF6A-2541-6D67-BE348988DAE2}"/>
              </a:ext>
            </a:extLst>
          </p:cNvPr>
          <p:cNvSpPr>
            <a:spLocks noGrp="1"/>
          </p:cNvSpPr>
          <p:nvPr>
            <p:ph type="title"/>
          </p:nvPr>
        </p:nvSpPr>
        <p:spPr>
          <a:xfrm>
            <a:off x="337870" y="380634"/>
            <a:ext cx="10515600" cy="792471"/>
          </a:xfrm>
        </p:spPr>
        <p:txBody>
          <a:bodyPr>
            <a:normAutofit/>
          </a:bodyPr>
          <a:lstStyle/>
          <a:p>
            <a:pPr>
              <a:defRPr/>
            </a:pPr>
            <a:r>
              <a:rPr lang="en-US" b="0" dirty="0"/>
              <a:t>Final thoughts on incentives: </a:t>
            </a:r>
            <a:br>
              <a:rPr lang="en-US" b="0" dirty="0"/>
            </a:br>
            <a:r>
              <a:rPr lang="en-US" sz="2200" b="0" dirty="0"/>
              <a:t>Stimulate versus compensate</a:t>
            </a:r>
            <a:endParaRPr lang="nl-NL" sz="2200" b="0" dirty="0"/>
          </a:p>
        </p:txBody>
      </p:sp>
      <p:pic>
        <p:nvPicPr>
          <p:cNvPr id="27652" name="Picture 6">
            <a:extLst>
              <a:ext uri="{FF2B5EF4-FFF2-40B4-BE49-F238E27FC236}">
                <a16:creationId xmlns:a16="http://schemas.microsoft.com/office/drawing/2014/main" id="{38BEBF89-80DD-964A-0E1B-9EDB9A9F1328}"/>
              </a:ext>
            </a:extLst>
          </p:cNvPr>
          <p:cNvPicPr>
            <a:picLocks noGrp="1" noChangeArrowheads="1"/>
          </p:cNvPicPr>
          <p:nvPr>
            <p:ph idx="1"/>
          </p:nvPr>
        </p:nvPicPr>
        <p:blipFill>
          <a:blip r:embed="rId2">
            <a:grayscl/>
            <a:extLst>
              <a:ext uri="{28A0092B-C50C-407E-A947-70E740481C1C}">
                <a14:useLocalDpi xmlns:a14="http://schemas.microsoft.com/office/drawing/2010/main" val="0"/>
              </a:ext>
            </a:extLst>
          </a:blip>
          <a:srcRect l="4762" r="6349" b="17603"/>
          <a:stretch>
            <a:fillRect/>
          </a:stretch>
        </p:blipFill>
        <p:spPr>
          <a:xfrm>
            <a:off x="1703388" y="2420939"/>
            <a:ext cx="3168650" cy="2808287"/>
          </a:xfrm>
          <a:ln>
            <a:solidFill>
              <a:srgbClr val="FFC000"/>
            </a:solidFill>
            <a:miter lim="800000"/>
            <a:headEnd/>
            <a:tailEnd/>
          </a:ln>
        </p:spPr>
      </p:pic>
      <p:pic>
        <p:nvPicPr>
          <p:cNvPr id="27653" name="Afbeelding 8" descr="ny-wildmill-cartoon2-697x1024.jpg">
            <a:extLst>
              <a:ext uri="{FF2B5EF4-FFF2-40B4-BE49-F238E27FC236}">
                <a16:creationId xmlns:a16="http://schemas.microsoft.com/office/drawing/2014/main" id="{4F663962-75EE-1468-EEAF-3CB7C9D1BD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100" y="2420939"/>
            <a:ext cx="1911350" cy="280828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7654" name="Afbeelding 9" descr="dttl_windturbines_200x200.jpg">
            <a:extLst>
              <a:ext uri="{FF2B5EF4-FFF2-40B4-BE49-F238E27FC236}">
                <a16:creationId xmlns:a16="http://schemas.microsoft.com/office/drawing/2014/main" id="{6FB0F5E0-07F0-295A-95EF-736CFF37D54F}"/>
              </a:ext>
            </a:extLst>
          </p:cNvPr>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35864" y="2420939"/>
            <a:ext cx="2808287" cy="280828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Rechte verbindingslijn met pijl 10">
            <a:extLst>
              <a:ext uri="{FF2B5EF4-FFF2-40B4-BE49-F238E27FC236}">
                <a16:creationId xmlns:a16="http://schemas.microsoft.com/office/drawing/2014/main" id="{CBB1E82C-B4C4-C827-04A0-408E30692C65}"/>
              </a:ext>
            </a:extLst>
          </p:cNvPr>
          <p:cNvCxnSpPr/>
          <p:nvPr/>
        </p:nvCxnSpPr>
        <p:spPr>
          <a:xfrm>
            <a:off x="1774825" y="5516563"/>
            <a:ext cx="8642350" cy="0"/>
          </a:xfrm>
          <a:prstGeom prst="straightConnector1">
            <a:avLst/>
          </a:prstGeom>
          <a:ln w="63500" cmpd="sng">
            <a:solidFill>
              <a:srgbClr val="0F2D69"/>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27656" name="Rechthoek 11">
            <a:extLst>
              <a:ext uri="{FF2B5EF4-FFF2-40B4-BE49-F238E27FC236}">
                <a16:creationId xmlns:a16="http://schemas.microsoft.com/office/drawing/2014/main" id="{586C9739-6135-B7C7-DF68-BC04C725C5A3}"/>
              </a:ext>
            </a:extLst>
          </p:cNvPr>
          <p:cNvSpPr>
            <a:spLocks noChangeArrowheads="1"/>
          </p:cNvSpPr>
          <p:nvPr/>
        </p:nvSpPr>
        <p:spPr bwMode="auto">
          <a:xfrm>
            <a:off x="1711326" y="5651500"/>
            <a:ext cx="1362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1800">
                <a:solidFill>
                  <a:schemeClr val="tx1"/>
                </a:solidFill>
              </a:rPr>
              <a:t>Compensate</a:t>
            </a:r>
          </a:p>
        </p:txBody>
      </p:sp>
      <p:sp>
        <p:nvSpPr>
          <p:cNvPr id="27657" name="Rechthoek 12">
            <a:extLst>
              <a:ext uri="{FF2B5EF4-FFF2-40B4-BE49-F238E27FC236}">
                <a16:creationId xmlns:a16="http://schemas.microsoft.com/office/drawing/2014/main" id="{6D3FDCE6-6050-0ED6-B28A-BAF4EC2C9801}"/>
              </a:ext>
            </a:extLst>
          </p:cNvPr>
          <p:cNvSpPr>
            <a:spLocks noChangeArrowheads="1"/>
          </p:cNvSpPr>
          <p:nvPr/>
        </p:nvSpPr>
        <p:spPr bwMode="auto">
          <a:xfrm>
            <a:off x="9336088" y="5661025"/>
            <a:ext cx="1077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1800">
                <a:solidFill>
                  <a:schemeClr val="tx1"/>
                </a:solidFill>
              </a:rPr>
              <a:t>Stimulate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4713-B611-C009-5653-2D8B69D25823}"/>
              </a:ext>
            </a:extLst>
          </p:cNvPr>
          <p:cNvSpPr>
            <a:spLocks noGrp="1"/>
          </p:cNvSpPr>
          <p:nvPr>
            <p:ph type="title"/>
          </p:nvPr>
        </p:nvSpPr>
        <p:spPr/>
        <p:txBody>
          <a:bodyPr>
            <a:normAutofit/>
          </a:bodyPr>
          <a:lstStyle/>
          <a:p>
            <a:pPr>
              <a:defRPr/>
            </a:pPr>
            <a:r>
              <a:rPr lang="nl-NL" sz="2900" dirty="0" err="1"/>
              <a:t>Objectives</a:t>
            </a:r>
            <a:r>
              <a:rPr lang="nl-NL" sz="2900" dirty="0"/>
              <a:t> in </a:t>
            </a:r>
            <a:r>
              <a:rPr lang="nl-NL" sz="2900" dirty="0" err="1"/>
              <a:t>awarding</a:t>
            </a:r>
            <a:r>
              <a:rPr lang="nl-NL" sz="2900" dirty="0"/>
              <a:t> incentives</a:t>
            </a:r>
          </a:p>
        </p:txBody>
      </p:sp>
      <p:sp>
        <p:nvSpPr>
          <p:cNvPr id="11" name="Tijdelijke aanduiding voor inhoud 2">
            <a:extLst>
              <a:ext uri="{FF2B5EF4-FFF2-40B4-BE49-F238E27FC236}">
                <a16:creationId xmlns:a16="http://schemas.microsoft.com/office/drawing/2014/main" id="{B8A176A9-A5FC-CC4A-1AB6-9B29E22FAD20}"/>
              </a:ext>
            </a:extLst>
          </p:cNvPr>
          <p:cNvSpPr>
            <a:spLocks noGrp="1"/>
          </p:cNvSpPr>
          <p:nvPr>
            <p:ph idx="1"/>
          </p:nvPr>
        </p:nvSpPr>
        <p:spPr>
          <a:xfrm>
            <a:off x="609601" y="1393167"/>
            <a:ext cx="10949795" cy="4525963"/>
          </a:xfrm>
        </p:spPr>
        <p:txBody>
          <a:bodyPr>
            <a:noAutofit/>
          </a:bodyPr>
          <a:lstStyle/>
          <a:p>
            <a:pPr marL="0" indent="0">
              <a:lnSpc>
                <a:spcPct val="150000"/>
              </a:lnSpc>
              <a:buNone/>
              <a:defRPr/>
            </a:pPr>
            <a:r>
              <a:rPr lang="en-GB" sz="2000" b="1" dirty="0">
                <a:solidFill>
                  <a:srgbClr val="002060"/>
                </a:solidFill>
              </a:rPr>
              <a:t>  Different objectives based on situation:</a:t>
            </a:r>
          </a:p>
          <a:p>
            <a:pPr marL="823913" lvl="1" indent="-457200">
              <a:lnSpc>
                <a:spcPct val="150000"/>
              </a:lnSpc>
              <a:buFont typeface="+mj-lt"/>
              <a:buAutoNum type="arabicPeriod"/>
              <a:defRPr/>
            </a:pPr>
            <a:r>
              <a:rPr lang="en-GB" sz="2000" dirty="0"/>
              <a:t>To overcome a competitive weakness</a:t>
            </a:r>
          </a:p>
          <a:p>
            <a:pPr marL="823913" lvl="1" indent="-457200">
              <a:lnSpc>
                <a:spcPct val="150000"/>
              </a:lnSpc>
              <a:buFont typeface="+mj-lt"/>
              <a:buAutoNum type="arabicPeriod"/>
              <a:defRPr/>
            </a:pPr>
            <a:r>
              <a:rPr lang="en-GB" sz="2000" dirty="0"/>
              <a:t>To promote investment in deprived areas</a:t>
            </a:r>
          </a:p>
          <a:p>
            <a:pPr marL="823913" lvl="1" indent="-457200">
              <a:lnSpc>
                <a:spcPct val="150000"/>
              </a:lnSpc>
              <a:buFont typeface="+mj-lt"/>
              <a:buAutoNum type="arabicPeriod"/>
              <a:defRPr/>
            </a:pPr>
            <a:r>
              <a:rPr lang="en-GB" sz="2000" dirty="0"/>
              <a:t>To attract particular industries or activities (R&amp;D </a:t>
            </a:r>
            <a:r>
              <a:rPr lang="en-GB" sz="2000" dirty="0" err="1"/>
              <a:t>Centers</a:t>
            </a:r>
            <a:r>
              <a:rPr lang="en-GB" sz="2000" dirty="0"/>
              <a:t>, RHQ)</a:t>
            </a:r>
          </a:p>
          <a:p>
            <a:pPr marL="823913" lvl="1" indent="-457200">
              <a:lnSpc>
                <a:spcPct val="150000"/>
              </a:lnSpc>
              <a:buFont typeface="+mj-lt"/>
              <a:buAutoNum type="arabicPeriod"/>
              <a:defRPr/>
            </a:pPr>
            <a:r>
              <a:rPr lang="en-GB" sz="2000" dirty="0"/>
              <a:t>To correct for market failures (e.g. research or emerging industries)</a:t>
            </a:r>
          </a:p>
          <a:p>
            <a:pPr marL="823913" lvl="1" indent="-457200">
              <a:lnSpc>
                <a:spcPct val="150000"/>
              </a:lnSpc>
              <a:buFont typeface="+mj-lt"/>
              <a:buAutoNum type="arabicPeriod"/>
              <a:defRPr/>
            </a:pPr>
            <a:r>
              <a:rPr lang="en-GB" sz="2000" dirty="0"/>
              <a:t>To change the image of a location….</a:t>
            </a:r>
          </a:p>
          <a:p>
            <a:pPr marL="366713" lvl="1" indent="0">
              <a:lnSpc>
                <a:spcPct val="150000"/>
              </a:lnSpc>
              <a:buNone/>
              <a:defRPr/>
            </a:pPr>
            <a:r>
              <a:rPr lang="en-GB" sz="2000" b="1" dirty="0">
                <a:solidFill>
                  <a:srgbClr val="002060"/>
                </a:solidFill>
              </a:rPr>
              <a:t>And</a:t>
            </a:r>
            <a:r>
              <a:rPr lang="en-GB" sz="2000" dirty="0"/>
              <a:t> because their competitors offer incentives i.e. simply to ensure that they are in the game</a:t>
            </a:r>
          </a:p>
          <a:p>
            <a:pPr lvl="1">
              <a:lnSpc>
                <a:spcPct val="150000"/>
              </a:lnSpc>
              <a:defRPr/>
            </a:pPr>
            <a:endParaRPr lang="en-GB" sz="2000" dirty="0"/>
          </a:p>
        </p:txBody>
      </p:sp>
      <p:sp>
        <p:nvSpPr>
          <p:cNvPr id="28677" name="TextBox 4">
            <a:extLst>
              <a:ext uri="{FF2B5EF4-FFF2-40B4-BE49-F238E27FC236}">
                <a16:creationId xmlns:a16="http://schemas.microsoft.com/office/drawing/2014/main" id="{C68ECD13-40C5-D1F8-4DA6-4A5CFA9B2014}"/>
              </a:ext>
            </a:extLst>
          </p:cNvPr>
          <p:cNvSpPr txBox="1">
            <a:spLocks noChangeArrowheads="1"/>
          </p:cNvSpPr>
          <p:nvPr/>
        </p:nvSpPr>
        <p:spPr bwMode="auto">
          <a:xfrm>
            <a:off x="3478229" y="5464833"/>
            <a:ext cx="50229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2200" b="1" i="1" dirty="0">
                <a:solidFill>
                  <a:srgbClr val="002060"/>
                </a:solidFill>
              </a:rPr>
              <a:t>Incentives are most effective in #3 above!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57AEE-AD1A-881F-CC71-CB027015DD0F}"/>
              </a:ext>
            </a:extLst>
          </p:cNvPr>
          <p:cNvSpPr>
            <a:spLocks noGrp="1"/>
          </p:cNvSpPr>
          <p:nvPr>
            <p:ph type="title"/>
          </p:nvPr>
        </p:nvSpPr>
        <p:spPr/>
        <p:txBody>
          <a:bodyPr/>
          <a:lstStyle/>
          <a:p>
            <a:pPr>
              <a:defRPr/>
            </a:pPr>
            <a:r>
              <a:rPr lang="nl-NL" sz="3200" dirty="0"/>
              <a:t>Do </a:t>
            </a:r>
            <a:r>
              <a:rPr lang="nl-NL" sz="3200" dirty="0" err="1"/>
              <a:t>Fiscal</a:t>
            </a:r>
            <a:r>
              <a:rPr lang="nl-NL" sz="3200" dirty="0"/>
              <a:t> Incentives work?</a:t>
            </a:r>
          </a:p>
        </p:txBody>
      </p:sp>
      <p:sp>
        <p:nvSpPr>
          <p:cNvPr id="82" name="Content Placeholder 3">
            <a:extLst>
              <a:ext uri="{FF2B5EF4-FFF2-40B4-BE49-F238E27FC236}">
                <a16:creationId xmlns:a16="http://schemas.microsoft.com/office/drawing/2014/main" id="{E8249767-E0F8-9658-9F65-F4FFB6278EA0}"/>
              </a:ext>
            </a:extLst>
          </p:cNvPr>
          <p:cNvSpPr>
            <a:spLocks noGrp="1"/>
          </p:cNvSpPr>
          <p:nvPr>
            <p:ph idx="1"/>
          </p:nvPr>
        </p:nvSpPr>
        <p:spPr>
          <a:xfrm>
            <a:off x="605287" y="1428809"/>
            <a:ext cx="10729822" cy="4351338"/>
          </a:xfrm>
        </p:spPr>
        <p:txBody>
          <a:bodyPr>
            <a:normAutofit fontScale="85000" lnSpcReduction="20000"/>
          </a:bodyPr>
          <a:lstStyle/>
          <a:p>
            <a:pPr marL="0" indent="0" algn="just">
              <a:lnSpc>
                <a:spcPct val="150000"/>
              </a:lnSpc>
              <a:buNone/>
              <a:defRPr/>
            </a:pPr>
            <a:r>
              <a:rPr lang="en-US" sz="2600" b="1" i="1" dirty="0">
                <a:solidFill>
                  <a:srgbClr val="002060"/>
                </a:solidFill>
              </a:rPr>
              <a:t>Well, Yes and No:</a:t>
            </a:r>
          </a:p>
          <a:p>
            <a:pPr algn="just">
              <a:lnSpc>
                <a:spcPct val="150000"/>
              </a:lnSpc>
              <a:defRPr/>
            </a:pPr>
            <a:r>
              <a:rPr lang="en-US" sz="2400" dirty="0"/>
              <a:t>Incentives have played a huge role in attracting mobile international investment (e.g., Intel in Israel &amp; Ireland, garment factories worldwide)</a:t>
            </a:r>
          </a:p>
          <a:p>
            <a:pPr algn="just">
              <a:lnSpc>
                <a:spcPct val="150000"/>
              </a:lnSpc>
              <a:defRPr/>
            </a:pPr>
            <a:r>
              <a:rPr lang="en-US" sz="2400" dirty="0"/>
              <a:t>In the USA, GM received $1.7bn in local incentives since 2007; South Carolina took on $218m in debt to assist Boeing’s expansion and offered 10-year tax holiday</a:t>
            </a:r>
          </a:p>
          <a:p>
            <a:pPr algn="just">
              <a:lnSpc>
                <a:spcPct val="150000"/>
              </a:lnSpc>
              <a:defRPr/>
            </a:pPr>
            <a:r>
              <a:rPr lang="en-US" sz="2400" dirty="0"/>
              <a:t>But research in the Philippines suggests that over 90% of fiscal incentives go to firms that would have invested anyway</a:t>
            </a:r>
          </a:p>
          <a:p>
            <a:pPr algn="just">
              <a:lnSpc>
                <a:spcPct val="150000"/>
              </a:lnSpc>
              <a:defRPr/>
            </a:pPr>
            <a:r>
              <a:rPr lang="en-US" sz="2400" dirty="0"/>
              <a:t>Companies still close or move facilities after getting incentives</a:t>
            </a:r>
          </a:p>
          <a:p>
            <a:pPr algn="just">
              <a:lnSpc>
                <a:spcPct val="150000"/>
              </a:lnSpc>
              <a:defRPr/>
            </a:pPr>
            <a:r>
              <a:rPr lang="en-US" sz="2400" dirty="0"/>
              <a:t>Difficult to calculate the net cost or benefit – but lets try</a:t>
            </a:r>
          </a:p>
          <a:p>
            <a:pPr algn="just">
              <a:lnSpc>
                <a:spcPct val="150000"/>
              </a:lnSpc>
              <a:defRPr/>
            </a:pPr>
            <a:endParaRPr lang="en-US" sz="2400" dirty="0"/>
          </a:p>
          <a:p>
            <a:pPr algn="just">
              <a:lnSpc>
                <a:spcPct val="150000"/>
              </a:lnSpc>
              <a:defRPr/>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880F-9711-E10B-416B-EE70BE887F5B}"/>
              </a:ext>
            </a:extLst>
          </p:cNvPr>
          <p:cNvSpPr>
            <a:spLocks noGrp="1"/>
          </p:cNvSpPr>
          <p:nvPr>
            <p:ph type="title"/>
          </p:nvPr>
        </p:nvSpPr>
        <p:spPr/>
        <p:txBody>
          <a:bodyPr/>
          <a:lstStyle/>
          <a:p>
            <a:pPr>
              <a:defRPr/>
            </a:pPr>
            <a:r>
              <a:rPr lang="en-US" dirty="0"/>
              <a:t>CORPORATE SITE SELECTION PROCESS</a:t>
            </a:r>
          </a:p>
        </p:txBody>
      </p:sp>
      <p:sp>
        <p:nvSpPr>
          <p:cNvPr id="5" name="Titel 1">
            <a:extLst>
              <a:ext uri="{FF2B5EF4-FFF2-40B4-BE49-F238E27FC236}">
                <a16:creationId xmlns:a16="http://schemas.microsoft.com/office/drawing/2014/main" id="{8533BB69-7361-B731-7845-042D1E4CE231}"/>
              </a:ext>
            </a:extLst>
          </p:cNvPr>
          <p:cNvSpPr txBox="1">
            <a:spLocks/>
          </p:cNvSpPr>
          <p:nvPr/>
        </p:nvSpPr>
        <p:spPr>
          <a:xfrm>
            <a:off x="700179" y="1959264"/>
            <a:ext cx="10515600" cy="7924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nl-NL" sz="2900" dirty="0"/>
              <a:t>Section 3</a:t>
            </a:r>
          </a:p>
        </p:txBody>
      </p:sp>
      <p:pic>
        <p:nvPicPr>
          <p:cNvPr id="3" name="Picture 2" descr="A green and yellow logo&#10;&#10;Description automatically generated">
            <a:extLst>
              <a:ext uri="{FF2B5EF4-FFF2-40B4-BE49-F238E27FC236}">
                <a16:creationId xmlns:a16="http://schemas.microsoft.com/office/drawing/2014/main" id="{7C1234C0-5A31-36F2-447C-CF8960EE0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72" y="276225"/>
            <a:ext cx="1441128" cy="670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6E0B-7227-2B4F-7AA2-720191D9C24B}"/>
              </a:ext>
            </a:extLst>
          </p:cNvPr>
          <p:cNvSpPr>
            <a:spLocks noGrp="1"/>
          </p:cNvSpPr>
          <p:nvPr>
            <p:ph type="title"/>
          </p:nvPr>
        </p:nvSpPr>
        <p:spPr>
          <a:xfrm>
            <a:off x="368424" y="1035381"/>
            <a:ext cx="6940343" cy="251183"/>
          </a:xfrm>
        </p:spPr>
        <p:txBody>
          <a:bodyPr/>
          <a:lstStyle/>
          <a:p>
            <a:r>
              <a:rPr lang="en-US" b="1" dirty="0">
                <a:latin typeface="Poppins" panose="00000500000000000000" pitchFamily="2" charset="0"/>
                <a:cs typeface="Poppins" panose="00000500000000000000" pitchFamily="2" charset="0"/>
              </a:rPr>
              <a:t>Webinar briefing </a:t>
            </a:r>
            <a:endParaRPr lang="de-DE" b="1"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2A8CAB55-0AF3-B5CB-151C-529DCD40CC41}"/>
              </a:ext>
            </a:extLst>
          </p:cNvPr>
          <p:cNvSpPr>
            <a:spLocks noGrp="1"/>
          </p:cNvSpPr>
          <p:nvPr>
            <p:ph type="body" idx="1"/>
          </p:nvPr>
        </p:nvSpPr>
        <p:spPr>
          <a:xfrm>
            <a:off x="535367" y="3618778"/>
            <a:ext cx="8522116" cy="1212576"/>
          </a:xfrm>
        </p:spPr>
        <p:txBody>
          <a:bodyPr/>
          <a:lstStyle/>
          <a:p>
            <a:pPr>
              <a:lnSpc>
                <a:spcPct val="150000"/>
              </a:lnSpc>
            </a:pPr>
            <a:r>
              <a:rPr lang="en-US" sz="1179" b="1" dirty="0">
                <a:solidFill>
                  <a:srgbClr val="002060"/>
                </a:solidFill>
              </a:rPr>
              <a:t>Webinar Objective</a:t>
            </a:r>
          </a:p>
          <a:p>
            <a:pPr>
              <a:lnSpc>
                <a:spcPct val="150000"/>
              </a:lnSpc>
            </a:pPr>
            <a:r>
              <a:rPr lang="en-US" sz="1043" dirty="0">
                <a:solidFill>
                  <a:srgbClr val="002060"/>
                </a:solidFill>
              </a:rPr>
              <a:t>The webinar contributes to upscaling the COMESA RIA member states IPAs and investment promotion agencies &amp; authorities scientific &amp; practical expertise in the sectoral investment incentives. </a:t>
            </a:r>
          </a:p>
          <a:p>
            <a:pPr>
              <a:lnSpc>
                <a:spcPct val="150000"/>
              </a:lnSpc>
            </a:pPr>
            <a:r>
              <a:rPr lang="en-US" sz="1043" dirty="0">
                <a:solidFill>
                  <a:srgbClr val="002060"/>
                </a:solidFill>
              </a:rPr>
              <a:t>The webinar breaks down all the investment incentives aspects: 1) the rationale &amp; concept behind investment incentives, </a:t>
            </a:r>
          </a:p>
          <a:p>
            <a:pPr>
              <a:lnSpc>
                <a:spcPct val="150000"/>
              </a:lnSpc>
            </a:pPr>
            <a:r>
              <a:rPr lang="en-US" sz="1043" dirty="0">
                <a:solidFill>
                  <a:srgbClr val="002060"/>
                </a:solidFill>
              </a:rPr>
              <a:t>2) practical assessment to determine the package of incentives, 3) forms &amp; ways of offering investment incentives.</a:t>
            </a:r>
            <a:endParaRPr lang="de-DE" sz="1043" dirty="0">
              <a:solidFill>
                <a:srgbClr val="002060"/>
              </a:solidFill>
            </a:endParaRPr>
          </a:p>
        </p:txBody>
      </p:sp>
      <p:sp>
        <p:nvSpPr>
          <p:cNvPr id="4" name="Footer Placeholder 3">
            <a:extLst>
              <a:ext uri="{FF2B5EF4-FFF2-40B4-BE49-F238E27FC236}">
                <a16:creationId xmlns:a16="http://schemas.microsoft.com/office/drawing/2014/main" id="{61797F0C-D114-E903-2D51-D27033487BBD}"/>
              </a:ext>
            </a:extLst>
          </p:cNvPr>
          <p:cNvSpPr>
            <a:spLocks noGrp="1"/>
          </p:cNvSpPr>
          <p:nvPr>
            <p:ph type="ftr" sz="quarter" idx="5"/>
          </p:nvPr>
        </p:nvSpPr>
        <p:spPr/>
        <p:txBody>
          <a:bodyPr/>
          <a:lstStyle/>
          <a:p>
            <a:pPr marL="11516" defTabSz="829178">
              <a:spcBef>
                <a:spcPts val="41"/>
              </a:spcBef>
            </a:pPr>
            <a:r>
              <a:rPr lang="de-DE" kern="0"/>
              <a:t>/Berlin, </a:t>
            </a:r>
            <a:r>
              <a:rPr lang="de-DE" kern="0" spc="-9"/>
              <a:t>Germany</a:t>
            </a:r>
            <a:endParaRPr lang="de-DE" kern="0" spc="-9" dirty="0"/>
          </a:p>
        </p:txBody>
      </p:sp>
      <p:sp>
        <p:nvSpPr>
          <p:cNvPr id="6" name="Slide Number Placeholder 5">
            <a:extLst>
              <a:ext uri="{FF2B5EF4-FFF2-40B4-BE49-F238E27FC236}">
                <a16:creationId xmlns:a16="http://schemas.microsoft.com/office/drawing/2014/main" id="{F8BABA86-F7AD-4509-84A6-189B7E6A70F4}"/>
              </a:ext>
            </a:extLst>
          </p:cNvPr>
          <p:cNvSpPr>
            <a:spLocks noGrp="1"/>
          </p:cNvSpPr>
          <p:nvPr>
            <p:ph type="sldNum" sz="quarter" idx="7"/>
          </p:nvPr>
        </p:nvSpPr>
        <p:spPr>
          <a:xfrm>
            <a:off x="12671202" y="5840259"/>
            <a:ext cx="326944" cy="251159"/>
          </a:xfrm>
        </p:spPr>
        <p:txBody>
          <a:bodyPr/>
          <a:lstStyle/>
          <a:p>
            <a:pPr defTabSz="829178"/>
            <a:fld id="{B6F15528-21DE-4FAA-801E-634DDDAF4B2B}" type="slidenum">
              <a:rPr lang="de-DE" sz="1632" kern="0">
                <a:solidFill>
                  <a:prstClr val="black">
                    <a:tint val="75000"/>
                  </a:prstClr>
                </a:solidFill>
              </a:rPr>
              <a:pPr defTabSz="829178"/>
              <a:t>2</a:t>
            </a:fld>
            <a:endParaRPr lang="de-DE" sz="1632" kern="0">
              <a:solidFill>
                <a:prstClr val="black">
                  <a:tint val="75000"/>
                </a:prstClr>
              </a:solidFill>
            </a:endParaRPr>
          </a:p>
        </p:txBody>
      </p:sp>
      <p:sp>
        <p:nvSpPr>
          <p:cNvPr id="7" name="Text Placeholder 2">
            <a:extLst>
              <a:ext uri="{FF2B5EF4-FFF2-40B4-BE49-F238E27FC236}">
                <a16:creationId xmlns:a16="http://schemas.microsoft.com/office/drawing/2014/main" id="{3FC8A889-0F2C-1663-E67C-D85EA7ED5209}"/>
              </a:ext>
            </a:extLst>
          </p:cNvPr>
          <p:cNvSpPr txBox="1">
            <a:spLocks/>
          </p:cNvSpPr>
          <p:nvPr/>
        </p:nvSpPr>
        <p:spPr>
          <a:xfrm>
            <a:off x="535367" y="4955567"/>
            <a:ext cx="8522116" cy="1222001"/>
          </a:xfrm>
          <a:prstGeom prst="rect">
            <a:avLst/>
          </a:prstGeom>
        </p:spPr>
        <p:txBody>
          <a:bodyPr wrap="square" lIns="0" tIns="0" rIns="0" bIns="0">
            <a:spAutoFit/>
          </a:bodyPr>
          <a:lstStyle>
            <a:lvl1pPr marL="0">
              <a:defRPr sz="1200" b="0" i="0">
                <a:solidFill>
                  <a:srgbClr val="231F20"/>
                </a:solidFill>
                <a:latin typeface="Poppins"/>
                <a:ea typeface="+mn-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829178">
              <a:lnSpc>
                <a:spcPct val="150000"/>
              </a:lnSpc>
            </a:pPr>
            <a:r>
              <a:rPr lang="en-US" sz="1179" b="1" kern="0" dirty="0">
                <a:solidFill>
                  <a:srgbClr val="002060"/>
                </a:solidFill>
              </a:rPr>
              <a:t>What to expect as participant</a:t>
            </a:r>
            <a:endParaRPr lang="en-US" sz="1088" kern="0" dirty="0">
              <a:solidFill>
                <a:srgbClr val="002060"/>
              </a:solidFill>
            </a:endParaRPr>
          </a:p>
          <a:p>
            <a:pPr marL="155471" indent="-155471" defTabSz="829178">
              <a:lnSpc>
                <a:spcPct val="150000"/>
              </a:lnSpc>
              <a:buFont typeface="Symbol" panose="05050102010706020507" pitchFamily="18" charset="2"/>
              <a:buChar char="-"/>
            </a:pPr>
            <a:r>
              <a:rPr lang="en-US" sz="1043" kern="0" dirty="0">
                <a:solidFill>
                  <a:srgbClr val="002060"/>
                </a:solidFill>
              </a:rPr>
              <a:t>Deeper understanding of the sectoral investment incentives. </a:t>
            </a:r>
          </a:p>
          <a:p>
            <a:pPr marL="155471" indent="-155471" defTabSz="829178">
              <a:lnSpc>
                <a:spcPct val="150000"/>
              </a:lnSpc>
              <a:buFont typeface="Symbol" panose="05050102010706020507" pitchFamily="18" charset="2"/>
              <a:buChar char="-"/>
            </a:pPr>
            <a:r>
              <a:rPr lang="en-US" sz="1043" kern="0" dirty="0">
                <a:solidFill>
                  <a:srgbClr val="002060"/>
                </a:solidFill>
              </a:rPr>
              <a:t>Strong orientation of the incentives as a determinant of FDI.</a:t>
            </a:r>
          </a:p>
          <a:p>
            <a:pPr marL="155471" indent="-155471" defTabSz="829178">
              <a:lnSpc>
                <a:spcPct val="150000"/>
              </a:lnSpc>
              <a:buFont typeface="Symbol" panose="05050102010706020507" pitchFamily="18" charset="2"/>
              <a:buChar char="-"/>
            </a:pPr>
            <a:r>
              <a:rPr lang="en-US" sz="1043" kern="0" dirty="0">
                <a:solidFill>
                  <a:srgbClr val="002060"/>
                </a:solidFill>
              </a:rPr>
              <a:t>Actual awareness on the exact incentives international companies seek</a:t>
            </a:r>
          </a:p>
          <a:p>
            <a:pPr marL="155471" indent="-155471" defTabSz="829178">
              <a:lnSpc>
                <a:spcPct val="150000"/>
              </a:lnSpc>
              <a:buFont typeface="Symbol" panose="05050102010706020507" pitchFamily="18" charset="2"/>
              <a:buChar char="-"/>
            </a:pPr>
            <a:r>
              <a:rPr lang="en-US" sz="1043" kern="0" dirty="0">
                <a:solidFill>
                  <a:srgbClr val="002060"/>
                </a:solidFill>
              </a:rPr>
              <a:t>How to conduct cost-benefit analysis to offer an optimal incentives packages</a:t>
            </a:r>
            <a:r>
              <a:rPr lang="en-US" sz="1088" kern="0" dirty="0">
                <a:solidFill>
                  <a:srgbClr val="002060"/>
                </a:solidFill>
              </a:rPr>
              <a:t>. </a:t>
            </a:r>
          </a:p>
        </p:txBody>
      </p:sp>
      <p:graphicFrame>
        <p:nvGraphicFramePr>
          <p:cNvPr id="11" name="Table 11">
            <a:extLst>
              <a:ext uri="{FF2B5EF4-FFF2-40B4-BE49-F238E27FC236}">
                <a16:creationId xmlns:a16="http://schemas.microsoft.com/office/drawing/2014/main" id="{849F744C-E71C-E937-B623-79680AE3D8DC}"/>
              </a:ext>
            </a:extLst>
          </p:cNvPr>
          <p:cNvGraphicFramePr>
            <a:graphicFrameLocks noGrp="1"/>
          </p:cNvGraphicFramePr>
          <p:nvPr>
            <p:extLst>
              <p:ext uri="{D42A27DB-BD31-4B8C-83A1-F6EECF244321}">
                <p14:modId xmlns:p14="http://schemas.microsoft.com/office/powerpoint/2010/main" val="2940830378"/>
              </p:ext>
            </p:extLst>
          </p:nvPr>
        </p:nvGraphicFramePr>
        <p:xfrm>
          <a:off x="454365" y="1632446"/>
          <a:ext cx="8303693" cy="1908715"/>
        </p:xfrm>
        <a:graphic>
          <a:graphicData uri="http://schemas.openxmlformats.org/drawingml/2006/table">
            <a:tbl>
              <a:tblPr firstRow="1" bandRow="1">
                <a:tableStyleId>{5C22544A-7EE6-4342-B048-85BDC9FD1C3A}</a:tableStyleId>
              </a:tblPr>
              <a:tblGrid>
                <a:gridCol w="1508357">
                  <a:extLst>
                    <a:ext uri="{9D8B030D-6E8A-4147-A177-3AD203B41FA5}">
                      <a16:colId xmlns:a16="http://schemas.microsoft.com/office/drawing/2014/main" val="2124995227"/>
                    </a:ext>
                  </a:extLst>
                </a:gridCol>
                <a:gridCol w="6795336">
                  <a:extLst>
                    <a:ext uri="{9D8B030D-6E8A-4147-A177-3AD203B41FA5}">
                      <a16:colId xmlns:a16="http://schemas.microsoft.com/office/drawing/2014/main" val="2964015131"/>
                    </a:ext>
                  </a:extLst>
                </a:gridCol>
              </a:tblGrid>
              <a:tr h="379413">
                <a:tc>
                  <a:txBody>
                    <a:bodyPr/>
                    <a:lstStyle/>
                    <a:p>
                      <a:r>
                        <a:rPr lang="en-US" sz="1100" b="1" dirty="0">
                          <a:solidFill>
                            <a:srgbClr val="002060"/>
                          </a:solidFill>
                          <a:latin typeface="Poppins" panose="00000500000000000000" pitchFamily="2" charset="0"/>
                          <a:cs typeface="Poppins" panose="00000500000000000000" pitchFamily="2" charset="0"/>
                        </a:rPr>
                        <a:t>Webinar Name:</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r>
                        <a:rPr lang="en-US" sz="1000" b="0" dirty="0">
                          <a:solidFill>
                            <a:srgbClr val="002060"/>
                          </a:solidFill>
                          <a:latin typeface="Poppins" panose="00000500000000000000" pitchFamily="2" charset="0"/>
                          <a:cs typeface="Poppins" panose="00000500000000000000" pitchFamily="2" charset="0"/>
                        </a:rPr>
                        <a:t>FDI magnet approach: breaking down the sectoral investment incentives</a:t>
                      </a:r>
                    </a:p>
                    <a:p>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3045278280"/>
                  </a:ext>
                </a:extLst>
              </a:tr>
              <a:tr h="305707">
                <a:tc>
                  <a:txBody>
                    <a:bodyPr/>
                    <a:lstStyle/>
                    <a:p>
                      <a:r>
                        <a:rPr lang="en-US" sz="1100" b="1" dirty="0">
                          <a:solidFill>
                            <a:srgbClr val="002060"/>
                          </a:solidFill>
                          <a:latin typeface="Poppins" panose="00000500000000000000" pitchFamily="2" charset="0"/>
                          <a:cs typeface="Poppins" panose="00000500000000000000" pitchFamily="2" charset="0"/>
                        </a:rPr>
                        <a:t>Topic:</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r>
                        <a:rPr lang="en-US" sz="1000" b="0" dirty="0">
                          <a:solidFill>
                            <a:srgbClr val="002060"/>
                          </a:solidFill>
                          <a:latin typeface="Poppins" panose="00000500000000000000" pitchFamily="2" charset="0"/>
                          <a:cs typeface="Poppins" panose="00000500000000000000" pitchFamily="2" charset="0"/>
                        </a:rPr>
                        <a:t>The Sectoral Investment Incentives</a:t>
                      </a:r>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837620004"/>
                  </a:ext>
                </a:extLst>
              </a:tr>
              <a:tr h="305707">
                <a:tc>
                  <a:txBody>
                    <a:bodyPr/>
                    <a:lstStyle/>
                    <a:p>
                      <a:r>
                        <a:rPr lang="en-US" sz="1100" b="1" dirty="0">
                          <a:solidFill>
                            <a:srgbClr val="002060"/>
                          </a:solidFill>
                          <a:latin typeface="Poppins" panose="00000500000000000000" pitchFamily="2" charset="0"/>
                          <a:cs typeface="Poppins" panose="00000500000000000000" pitchFamily="2" charset="0"/>
                        </a:rPr>
                        <a:t>Date:</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dirty="0">
                          <a:solidFill>
                            <a:srgbClr val="002060"/>
                          </a:solidFill>
                          <a:latin typeface="Poppins" panose="00000500000000000000" pitchFamily="2" charset="0"/>
                          <a:cs typeface="Poppins" panose="00000500000000000000" pitchFamily="2" charset="0"/>
                        </a:rPr>
                        <a:t>Tuesday the 5</a:t>
                      </a:r>
                      <a:r>
                        <a:rPr lang="en-US" sz="1000" b="0" baseline="30000" dirty="0">
                          <a:solidFill>
                            <a:srgbClr val="002060"/>
                          </a:solidFill>
                          <a:latin typeface="Poppins" panose="00000500000000000000" pitchFamily="2" charset="0"/>
                          <a:cs typeface="Poppins" panose="00000500000000000000" pitchFamily="2" charset="0"/>
                        </a:rPr>
                        <a:t>th</a:t>
                      </a:r>
                      <a:r>
                        <a:rPr lang="en-US" sz="1000" b="0" dirty="0">
                          <a:solidFill>
                            <a:srgbClr val="002060"/>
                          </a:solidFill>
                          <a:latin typeface="Poppins" panose="00000500000000000000" pitchFamily="2" charset="0"/>
                          <a:cs typeface="Poppins" panose="00000500000000000000" pitchFamily="2" charset="0"/>
                        </a:rPr>
                        <a:t> of September 2023</a:t>
                      </a:r>
                    </a:p>
                  </a:txBody>
                  <a:tcPr marL="82918" marR="82918" marT="37690" marB="37690">
                    <a:solidFill>
                      <a:schemeClr val="bg1"/>
                    </a:solidFill>
                  </a:tcPr>
                </a:tc>
                <a:extLst>
                  <a:ext uri="{0D108BD9-81ED-4DB2-BD59-A6C34878D82A}">
                    <a16:rowId xmlns:a16="http://schemas.microsoft.com/office/drawing/2014/main" val="2065721623"/>
                  </a:ext>
                </a:extLst>
              </a:tr>
              <a:tr h="305707">
                <a:tc>
                  <a:txBody>
                    <a:bodyPr/>
                    <a:lstStyle/>
                    <a:p>
                      <a:r>
                        <a:rPr lang="en-US" sz="1100" b="1" dirty="0">
                          <a:solidFill>
                            <a:srgbClr val="002060"/>
                          </a:solidFill>
                          <a:latin typeface="Poppins" panose="00000500000000000000" pitchFamily="2" charset="0"/>
                          <a:cs typeface="Poppins" panose="00000500000000000000" pitchFamily="2" charset="0"/>
                        </a:rPr>
                        <a:t>Time:</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dirty="0">
                          <a:solidFill>
                            <a:srgbClr val="002060"/>
                          </a:solidFill>
                          <a:latin typeface="Poppins" panose="00000500000000000000" pitchFamily="2" charset="0"/>
                          <a:cs typeface="Poppins" panose="00000500000000000000" pitchFamily="2" charset="0"/>
                        </a:rPr>
                        <a:t>11am Cairo, Egypt Time </a:t>
                      </a:r>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2124767423"/>
                  </a:ext>
                </a:extLst>
              </a:tr>
              <a:tr h="305707">
                <a:tc>
                  <a:txBody>
                    <a:bodyPr/>
                    <a:lstStyle/>
                    <a:p>
                      <a:r>
                        <a:rPr lang="en-US" sz="1100" b="1" dirty="0">
                          <a:solidFill>
                            <a:srgbClr val="002060"/>
                          </a:solidFill>
                          <a:latin typeface="Poppins" panose="00000500000000000000" pitchFamily="2" charset="0"/>
                          <a:cs typeface="Poppins" panose="00000500000000000000" pitchFamily="2" charset="0"/>
                        </a:rPr>
                        <a:t>Duration:</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dirty="0">
                          <a:solidFill>
                            <a:srgbClr val="002060"/>
                          </a:solidFill>
                          <a:latin typeface="Poppins" panose="00000500000000000000" pitchFamily="2" charset="0"/>
                          <a:cs typeface="Poppins" panose="00000500000000000000" pitchFamily="2" charset="0"/>
                        </a:rPr>
                        <a:t>2 hours in total – 90 mins core session &amp; 60 mins Q&amp;As, Case Studies &amp; open discussion</a:t>
                      </a:r>
                    </a:p>
                  </a:txBody>
                  <a:tcPr marL="82918" marR="82918" marT="37690" marB="37690">
                    <a:solidFill>
                      <a:schemeClr val="bg1"/>
                    </a:solidFill>
                  </a:tcPr>
                </a:tc>
                <a:extLst>
                  <a:ext uri="{0D108BD9-81ED-4DB2-BD59-A6C34878D82A}">
                    <a16:rowId xmlns:a16="http://schemas.microsoft.com/office/drawing/2014/main" val="3410204975"/>
                  </a:ext>
                </a:extLst>
              </a:tr>
              <a:tr h="305707">
                <a:tc>
                  <a:txBody>
                    <a:bodyPr/>
                    <a:lstStyle/>
                    <a:p>
                      <a:r>
                        <a:rPr lang="de-DE" sz="1100" b="1" dirty="0">
                          <a:solidFill>
                            <a:srgbClr val="002060"/>
                          </a:solidFill>
                          <a:latin typeface="Poppins" panose="00000500000000000000" pitchFamily="2" charset="0"/>
                          <a:cs typeface="Poppins" panose="00000500000000000000" pitchFamily="2" charset="0"/>
                        </a:rPr>
                        <a:t>Registration Link:</a:t>
                      </a:r>
                    </a:p>
                  </a:txBody>
                  <a:tcPr marL="82918" marR="82918" marT="37690" marB="37690">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dirty="0">
                          <a:solidFill>
                            <a:srgbClr val="405888"/>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https://us06web.zoom.us/webinar/register/WN_L6R8-cg1RBGVBJlK-P--Xg</a:t>
                      </a:r>
                      <a:endParaRPr lang="en-US" sz="1000" b="0" dirty="0">
                        <a:solidFill>
                          <a:srgbClr val="405888"/>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1388826742"/>
                  </a:ext>
                </a:extLst>
              </a:tr>
            </a:tbl>
          </a:graphicData>
        </a:graphic>
      </p:graphicFrame>
      <p:pic>
        <p:nvPicPr>
          <p:cNvPr id="9" name="Picture 8" descr="A green and yellow logo&#10;&#10;Description automatically generated">
            <a:extLst>
              <a:ext uri="{FF2B5EF4-FFF2-40B4-BE49-F238E27FC236}">
                <a16:creationId xmlns:a16="http://schemas.microsoft.com/office/drawing/2014/main" id="{7A6DFAB2-BBAB-115F-CA54-7A1A36823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50" y="272183"/>
            <a:ext cx="1306816" cy="608214"/>
          </a:xfrm>
          <a:prstGeom prst="rect">
            <a:avLst/>
          </a:prstGeom>
        </p:spPr>
      </p:pic>
      <p:sp>
        <p:nvSpPr>
          <p:cNvPr id="12" name="object 15">
            <a:extLst>
              <a:ext uri="{FF2B5EF4-FFF2-40B4-BE49-F238E27FC236}">
                <a16:creationId xmlns:a16="http://schemas.microsoft.com/office/drawing/2014/main" id="{B1885156-4FF4-CC50-6699-AF70A779EF5B}"/>
              </a:ext>
            </a:extLst>
          </p:cNvPr>
          <p:cNvSpPr/>
          <p:nvPr/>
        </p:nvSpPr>
        <p:spPr>
          <a:xfrm>
            <a:off x="374138" y="1302065"/>
            <a:ext cx="2852030" cy="53988"/>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pPr defTabSz="829178"/>
            <a:endParaRPr sz="1632" kern="0">
              <a:solidFill>
                <a:sysClr val="windowText" lastClr="000000"/>
              </a:solidFill>
            </a:endParaRPr>
          </a:p>
        </p:txBody>
      </p:sp>
    </p:spTree>
    <p:extLst>
      <p:ext uri="{BB962C8B-B14F-4D97-AF65-F5344CB8AC3E}">
        <p14:creationId xmlns:p14="http://schemas.microsoft.com/office/powerpoint/2010/main" val="125414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EF60-3490-4804-6E1A-B5342AD6D060}"/>
              </a:ext>
            </a:extLst>
          </p:cNvPr>
          <p:cNvSpPr>
            <a:spLocks noGrp="1"/>
          </p:cNvSpPr>
          <p:nvPr>
            <p:ph type="title"/>
          </p:nvPr>
        </p:nvSpPr>
        <p:spPr/>
        <p:txBody>
          <a:bodyPr/>
          <a:lstStyle/>
          <a:p>
            <a:pPr>
              <a:defRPr/>
            </a:pPr>
            <a:r>
              <a:rPr lang="en-US" dirty="0"/>
              <a:t>PROCESS OF INTERNATIONALIZATION</a:t>
            </a:r>
          </a:p>
        </p:txBody>
      </p:sp>
      <p:sp>
        <p:nvSpPr>
          <p:cNvPr id="4" name="Abgerundetes Rechteck 26">
            <a:extLst>
              <a:ext uri="{FF2B5EF4-FFF2-40B4-BE49-F238E27FC236}">
                <a16:creationId xmlns:a16="http://schemas.microsoft.com/office/drawing/2014/main" id="{73C561F9-752A-D56F-F3AB-5E77A70761FF}"/>
              </a:ext>
            </a:extLst>
          </p:cNvPr>
          <p:cNvSpPr/>
          <p:nvPr/>
        </p:nvSpPr>
        <p:spPr bwMode="auto">
          <a:xfrm>
            <a:off x="2208214" y="1947864"/>
            <a:ext cx="1584325" cy="650875"/>
          </a:xfrm>
          <a:prstGeom prst="roundRect">
            <a:avLst>
              <a:gd name="adj" fmla="val 3838"/>
            </a:avLst>
          </a:prstGeom>
          <a:solidFill>
            <a:srgbClr val="002060"/>
          </a:solidFill>
          <a:ln w="28575">
            <a:solidFill>
              <a:srgbClr val="C00000"/>
            </a:solidFill>
            <a:round/>
            <a:headEnd/>
            <a:tailEnd/>
          </a:ln>
          <a:effectLst/>
        </p:spPr>
        <p:txBody>
          <a:bodyPr lIns="0" tIns="18000" rIns="0" bIns="72000" anchor="b"/>
          <a:lstStyle/>
          <a:p>
            <a:pPr algn="ctr">
              <a:defRPr/>
            </a:pPr>
            <a:r>
              <a:rPr lang="en-US" sz="1200" b="1" dirty="0">
                <a:solidFill>
                  <a:srgbClr val="FFFFFF"/>
                </a:solidFill>
                <a:effectLst>
                  <a:outerShdw blurRad="38100" dist="38100" dir="2700000" algn="tl">
                    <a:srgbClr val="000000"/>
                  </a:outerShdw>
                </a:effectLst>
                <a:latin typeface="Gill Sans"/>
                <a:cs typeface="Gill Sans"/>
              </a:rPr>
              <a:t>Internationalization is strategic</a:t>
            </a:r>
          </a:p>
        </p:txBody>
      </p:sp>
      <p:sp>
        <p:nvSpPr>
          <p:cNvPr id="5" name="Abgerundetes Rechteck 26">
            <a:extLst>
              <a:ext uri="{FF2B5EF4-FFF2-40B4-BE49-F238E27FC236}">
                <a16:creationId xmlns:a16="http://schemas.microsoft.com/office/drawing/2014/main" id="{587BC084-93F6-AA1E-E394-768AF0A40558}"/>
              </a:ext>
            </a:extLst>
          </p:cNvPr>
          <p:cNvSpPr/>
          <p:nvPr/>
        </p:nvSpPr>
        <p:spPr bwMode="auto">
          <a:xfrm>
            <a:off x="4943475" y="1439864"/>
            <a:ext cx="1873250" cy="650875"/>
          </a:xfrm>
          <a:prstGeom prst="roundRect">
            <a:avLst>
              <a:gd name="adj" fmla="val 3838"/>
            </a:avLst>
          </a:prstGeom>
          <a:solidFill>
            <a:srgbClr val="002060"/>
          </a:solidFill>
          <a:ln w="28575">
            <a:solidFill>
              <a:srgbClr val="C00000"/>
            </a:solidFill>
            <a:round/>
            <a:headEnd/>
            <a:tailEnd/>
          </a:ln>
          <a:effectLst/>
        </p:spPr>
        <p:txBody>
          <a:bodyPr lIns="0" tIns="18000" rIns="0" bIns="72000" anchor="b"/>
          <a:lstStyle/>
          <a:p>
            <a:pPr algn="ctr">
              <a:defRPr/>
            </a:pPr>
            <a:r>
              <a:rPr lang="en-US" sz="1200" b="1" dirty="0">
                <a:solidFill>
                  <a:srgbClr val="FFFFFF"/>
                </a:solidFill>
                <a:effectLst>
                  <a:outerShdw blurRad="38100" dist="38100" dir="2700000" algn="tl">
                    <a:srgbClr val="000000"/>
                  </a:outerShdw>
                </a:effectLst>
                <a:latin typeface="Gill Sans"/>
                <a:cs typeface="Gill Sans"/>
              </a:rPr>
              <a:t>We have to internationalize or die</a:t>
            </a:r>
          </a:p>
        </p:txBody>
      </p:sp>
      <p:sp>
        <p:nvSpPr>
          <p:cNvPr id="6" name="Abgerundetes Rechteck 26">
            <a:extLst>
              <a:ext uri="{FF2B5EF4-FFF2-40B4-BE49-F238E27FC236}">
                <a16:creationId xmlns:a16="http://schemas.microsoft.com/office/drawing/2014/main" id="{64826C82-A7B2-3C9A-D3DA-BDAD74D87EF6}"/>
              </a:ext>
            </a:extLst>
          </p:cNvPr>
          <p:cNvSpPr/>
          <p:nvPr/>
        </p:nvSpPr>
        <p:spPr bwMode="auto">
          <a:xfrm>
            <a:off x="7824788" y="1766889"/>
            <a:ext cx="1871662" cy="65087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r>
              <a:rPr lang="en-US" sz="1200" b="1" dirty="0">
                <a:solidFill>
                  <a:srgbClr val="FFFFFF"/>
                </a:solidFill>
                <a:effectLst>
                  <a:outerShdw blurRad="38100" dist="38100" dir="2700000" algn="tl">
                    <a:srgbClr val="000000"/>
                  </a:outerShdw>
                </a:effectLst>
                <a:latin typeface="Gill Sans"/>
                <a:cs typeface="Gill Sans"/>
              </a:rPr>
              <a:t>All bets are off tomorrow</a:t>
            </a:r>
          </a:p>
        </p:txBody>
      </p:sp>
      <p:sp>
        <p:nvSpPr>
          <p:cNvPr id="7" name="Abgerundetes Rechteck 26">
            <a:extLst>
              <a:ext uri="{FF2B5EF4-FFF2-40B4-BE49-F238E27FC236}">
                <a16:creationId xmlns:a16="http://schemas.microsoft.com/office/drawing/2014/main" id="{BC40C8FF-10A4-F285-2F02-8872357414B4}"/>
              </a:ext>
            </a:extLst>
          </p:cNvPr>
          <p:cNvSpPr/>
          <p:nvPr/>
        </p:nvSpPr>
        <p:spPr bwMode="auto">
          <a:xfrm>
            <a:off x="5375275" y="2595564"/>
            <a:ext cx="1873250" cy="650875"/>
          </a:xfrm>
          <a:prstGeom prst="roundRect">
            <a:avLst>
              <a:gd name="adj" fmla="val 3838"/>
            </a:avLst>
          </a:prstGeom>
          <a:solidFill>
            <a:srgbClr val="002060"/>
          </a:solidFill>
          <a:ln w="28575">
            <a:solidFill>
              <a:srgbClr val="002060"/>
            </a:solid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Are competitors are already doing it</a:t>
            </a:r>
          </a:p>
        </p:txBody>
      </p:sp>
      <p:sp>
        <p:nvSpPr>
          <p:cNvPr id="8" name="Abgerundetes Rechteck 26">
            <a:extLst>
              <a:ext uri="{FF2B5EF4-FFF2-40B4-BE49-F238E27FC236}">
                <a16:creationId xmlns:a16="http://schemas.microsoft.com/office/drawing/2014/main" id="{360A81DB-2670-34EB-AD02-D304CE1D1700}"/>
              </a:ext>
            </a:extLst>
          </p:cNvPr>
          <p:cNvSpPr/>
          <p:nvPr/>
        </p:nvSpPr>
        <p:spPr bwMode="auto">
          <a:xfrm>
            <a:off x="2640014" y="2919414"/>
            <a:ext cx="1584325" cy="650875"/>
          </a:xfrm>
          <a:prstGeom prst="roundRect">
            <a:avLst>
              <a:gd name="adj" fmla="val 3838"/>
            </a:avLst>
          </a:prstGeom>
          <a:solidFill>
            <a:srgbClr val="002060"/>
          </a:solidFill>
          <a:ln w="28575">
            <a:solidFill>
              <a:srgbClr val="002060"/>
            </a:solid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Only a few players will survive</a:t>
            </a:r>
          </a:p>
        </p:txBody>
      </p:sp>
      <p:cxnSp>
        <p:nvCxnSpPr>
          <p:cNvPr id="9" name="Gebogen verbindingslijn 8">
            <a:extLst>
              <a:ext uri="{FF2B5EF4-FFF2-40B4-BE49-F238E27FC236}">
                <a16:creationId xmlns:a16="http://schemas.microsoft.com/office/drawing/2014/main" id="{0B478806-F0FA-292B-7E2B-D20020067A65}"/>
              </a:ext>
            </a:extLst>
          </p:cNvPr>
          <p:cNvCxnSpPr>
            <a:stCxn id="5" idx="1"/>
            <a:endCxn id="4" idx="3"/>
          </p:cNvCxnSpPr>
          <p:nvPr/>
        </p:nvCxnSpPr>
        <p:spPr>
          <a:xfrm rot="10800000" flipV="1">
            <a:off x="3792539" y="1766889"/>
            <a:ext cx="1150937" cy="504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bogen verbindingslijn 9">
            <a:extLst>
              <a:ext uri="{FF2B5EF4-FFF2-40B4-BE49-F238E27FC236}">
                <a16:creationId xmlns:a16="http://schemas.microsoft.com/office/drawing/2014/main" id="{2600466C-BC27-9F6A-5251-C1C134EC2C38}"/>
              </a:ext>
            </a:extLst>
          </p:cNvPr>
          <p:cNvCxnSpPr>
            <a:stCxn id="5" idx="3"/>
            <a:endCxn id="6" idx="1"/>
          </p:cNvCxnSpPr>
          <p:nvPr/>
        </p:nvCxnSpPr>
        <p:spPr>
          <a:xfrm>
            <a:off x="6816726" y="1766888"/>
            <a:ext cx="1008063" cy="3238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kromde verbindingslijn 14">
            <a:extLst>
              <a:ext uri="{FF2B5EF4-FFF2-40B4-BE49-F238E27FC236}">
                <a16:creationId xmlns:a16="http://schemas.microsoft.com/office/drawing/2014/main" id="{8FF69543-B8D3-521E-E6E5-118B4C26A265}"/>
              </a:ext>
            </a:extLst>
          </p:cNvPr>
          <p:cNvCxnSpPr>
            <a:stCxn id="7" idx="3"/>
            <a:endCxn id="6" idx="2"/>
          </p:cNvCxnSpPr>
          <p:nvPr/>
        </p:nvCxnSpPr>
        <p:spPr>
          <a:xfrm flipV="1">
            <a:off x="7248525" y="2417763"/>
            <a:ext cx="1511300" cy="50165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kromde verbindingslijn 16">
            <a:extLst>
              <a:ext uri="{FF2B5EF4-FFF2-40B4-BE49-F238E27FC236}">
                <a16:creationId xmlns:a16="http://schemas.microsoft.com/office/drawing/2014/main" id="{9F52D62B-B0D4-0702-C07D-4B23D6D715C3}"/>
              </a:ext>
            </a:extLst>
          </p:cNvPr>
          <p:cNvCxnSpPr>
            <a:stCxn id="8" idx="3"/>
            <a:endCxn id="7" idx="1"/>
          </p:cNvCxnSpPr>
          <p:nvPr/>
        </p:nvCxnSpPr>
        <p:spPr>
          <a:xfrm flipV="1">
            <a:off x="4224339" y="2919414"/>
            <a:ext cx="1150937" cy="3270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Abgerundetes Rechteck 26">
            <a:extLst>
              <a:ext uri="{FF2B5EF4-FFF2-40B4-BE49-F238E27FC236}">
                <a16:creationId xmlns:a16="http://schemas.microsoft.com/office/drawing/2014/main" id="{E22277C4-F39F-3F74-B170-62BD89DF6D6C}"/>
              </a:ext>
            </a:extLst>
          </p:cNvPr>
          <p:cNvSpPr/>
          <p:nvPr/>
        </p:nvSpPr>
        <p:spPr bwMode="auto">
          <a:xfrm>
            <a:off x="5384801" y="3748089"/>
            <a:ext cx="1584325" cy="504825"/>
          </a:xfrm>
          <a:prstGeom prst="roundRect">
            <a:avLst>
              <a:gd name="adj" fmla="val 3838"/>
            </a:avLst>
          </a:prstGeom>
          <a:solidFill>
            <a:srgbClr val="002060"/>
          </a:solidFill>
          <a:ln w="28575">
            <a:solidFill>
              <a:srgbClr val="C00000"/>
            </a:solid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Bigger is better</a:t>
            </a:r>
          </a:p>
        </p:txBody>
      </p:sp>
      <p:cxnSp>
        <p:nvCxnSpPr>
          <p:cNvPr id="14" name="Gebogen verbindingslijn 13">
            <a:extLst>
              <a:ext uri="{FF2B5EF4-FFF2-40B4-BE49-F238E27FC236}">
                <a16:creationId xmlns:a16="http://schemas.microsoft.com/office/drawing/2014/main" id="{E8DF4F75-9765-FBDA-98DC-25B6C37AF946}"/>
              </a:ext>
            </a:extLst>
          </p:cNvPr>
          <p:cNvCxnSpPr>
            <a:stCxn id="8" idx="3"/>
            <a:endCxn id="13" idx="1"/>
          </p:cNvCxnSpPr>
          <p:nvPr/>
        </p:nvCxnSpPr>
        <p:spPr>
          <a:xfrm>
            <a:off x="4224338" y="3246438"/>
            <a:ext cx="1160462" cy="7556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Abgerundetes Rechteck 26">
            <a:extLst>
              <a:ext uri="{FF2B5EF4-FFF2-40B4-BE49-F238E27FC236}">
                <a16:creationId xmlns:a16="http://schemas.microsoft.com/office/drawing/2014/main" id="{0C9A77D2-BAB6-B227-9EF5-507905E19C14}"/>
              </a:ext>
            </a:extLst>
          </p:cNvPr>
          <p:cNvSpPr/>
          <p:nvPr/>
        </p:nvSpPr>
        <p:spPr bwMode="auto">
          <a:xfrm>
            <a:off x="2206626" y="3748088"/>
            <a:ext cx="1584325" cy="469900"/>
          </a:xfrm>
          <a:prstGeom prst="roundRect">
            <a:avLst>
              <a:gd name="adj" fmla="val 3838"/>
            </a:avLst>
          </a:prstGeom>
          <a:solidFill>
            <a:srgbClr val="002060"/>
          </a:solidFill>
          <a:ln w="28575">
            <a:solidFill>
              <a:srgbClr val="002060"/>
            </a:solid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Eat or to be eaten</a:t>
            </a:r>
          </a:p>
        </p:txBody>
      </p:sp>
      <p:cxnSp>
        <p:nvCxnSpPr>
          <p:cNvPr id="16" name="Gekromde verbindingslijn 22">
            <a:extLst>
              <a:ext uri="{FF2B5EF4-FFF2-40B4-BE49-F238E27FC236}">
                <a16:creationId xmlns:a16="http://schemas.microsoft.com/office/drawing/2014/main" id="{10687713-8388-5CB9-2000-4D7C7A3EF35A}"/>
              </a:ext>
            </a:extLst>
          </p:cNvPr>
          <p:cNvCxnSpPr>
            <a:stCxn id="15" idx="1"/>
            <a:endCxn id="8" idx="1"/>
          </p:cNvCxnSpPr>
          <p:nvPr/>
        </p:nvCxnSpPr>
        <p:spPr>
          <a:xfrm rot="10800000" flipH="1">
            <a:off x="2206625" y="3246438"/>
            <a:ext cx="433388" cy="736600"/>
          </a:xfrm>
          <a:prstGeom prst="curvedConnector3">
            <a:avLst>
              <a:gd name="adj1" fmla="val -52884"/>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Abgerundetes Rechteck 26">
            <a:extLst>
              <a:ext uri="{FF2B5EF4-FFF2-40B4-BE49-F238E27FC236}">
                <a16:creationId xmlns:a16="http://schemas.microsoft.com/office/drawing/2014/main" id="{7215A985-B816-43DA-56FC-4AC666946355}"/>
              </a:ext>
            </a:extLst>
          </p:cNvPr>
          <p:cNvSpPr/>
          <p:nvPr/>
        </p:nvSpPr>
        <p:spPr bwMode="auto">
          <a:xfrm>
            <a:off x="2206626" y="4475164"/>
            <a:ext cx="2009775" cy="56832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Foreign competitors are entering our market</a:t>
            </a:r>
          </a:p>
        </p:txBody>
      </p:sp>
      <p:cxnSp>
        <p:nvCxnSpPr>
          <p:cNvPr id="18" name="Gekromde verbindingslijn 25">
            <a:extLst>
              <a:ext uri="{FF2B5EF4-FFF2-40B4-BE49-F238E27FC236}">
                <a16:creationId xmlns:a16="http://schemas.microsoft.com/office/drawing/2014/main" id="{F429A7B1-23B2-C8B0-A38F-5ECBBA13F15A}"/>
              </a:ext>
            </a:extLst>
          </p:cNvPr>
          <p:cNvCxnSpPr>
            <a:stCxn id="13" idx="0"/>
            <a:endCxn id="15" idx="2"/>
          </p:cNvCxnSpPr>
          <p:nvPr/>
        </p:nvCxnSpPr>
        <p:spPr>
          <a:xfrm rot="16200000" flipH="1" flipV="1">
            <a:off x="4352926" y="2393951"/>
            <a:ext cx="469900" cy="3178175"/>
          </a:xfrm>
          <a:prstGeom prst="curvedConnector5">
            <a:avLst>
              <a:gd name="adj1" fmla="val -48716"/>
              <a:gd name="adj2" fmla="val 50000"/>
              <a:gd name="adj3" fmla="val 14871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kromde verbindingslijn 27">
            <a:extLst>
              <a:ext uri="{FF2B5EF4-FFF2-40B4-BE49-F238E27FC236}">
                <a16:creationId xmlns:a16="http://schemas.microsoft.com/office/drawing/2014/main" id="{477DCDF4-78A6-0EA1-86C6-D4B694308225}"/>
              </a:ext>
            </a:extLst>
          </p:cNvPr>
          <p:cNvCxnSpPr>
            <a:stCxn id="7" idx="1"/>
            <a:endCxn id="17" idx="0"/>
          </p:cNvCxnSpPr>
          <p:nvPr/>
        </p:nvCxnSpPr>
        <p:spPr>
          <a:xfrm rot="10800000" flipV="1">
            <a:off x="3211513" y="2919413"/>
            <a:ext cx="2163762" cy="155575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bgerundetes Rechteck 26">
            <a:extLst>
              <a:ext uri="{FF2B5EF4-FFF2-40B4-BE49-F238E27FC236}">
                <a16:creationId xmlns:a16="http://schemas.microsoft.com/office/drawing/2014/main" id="{67095B29-5025-7DC1-72F2-25613408E6AB}"/>
              </a:ext>
            </a:extLst>
          </p:cNvPr>
          <p:cNvSpPr/>
          <p:nvPr/>
        </p:nvSpPr>
        <p:spPr bwMode="auto">
          <a:xfrm>
            <a:off x="4875214" y="4494213"/>
            <a:ext cx="2009775" cy="571500"/>
          </a:xfrm>
          <a:prstGeom prst="roundRect">
            <a:avLst>
              <a:gd name="adj" fmla="val 3838"/>
            </a:avLst>
          </a:prstGeom>
          <a:solidFill>
            <a:srgbClr val="002060"/>
          </a:solidFill>
          <a:ln w="28575">
            <a:solidFill>
              <a:srgbClr val="FFC000"/>
            </a:solidFill>
            <a:round/>
            <a:headEnd/>
            <a:tailEnd/>
          </a:ln>
          <a:effectLst/>
        </p:spPr>
        <p:txBody>
          <a:bodyPr lIns="0" tIns="18000" rIns="0" bIns="72000" anchor="b"/>
          <a:lstStyle/>
          <a:p>
            <a:pPr algn="ctr">
              <a:defRPr/>
            </a:pPr>
            <a:r>
              <a:rPr lang="en-US" sz="1200" b="1" dirty="0">
                <a:solidFill>
                  <a:srgbClr val="FFFFFF"/>
                </a:solidFill>
                <a:effectLst>
                  <a:outerShdw blurRad="38100" dist="38100" dir="2700000" algn="tl">
                    <a:srgbClr val="000000"/>
                  </a:outerShdw>
                </a:effectLst>
                <a:latin typeface="Gill Sans"/>
                <a:cs typeface="Gill Sans"/>
              </a:rPr>
              <a:t>Our home market is saturated</a:t>
            </a:r>
          </a:p>
        </p:txBody>
      </p:sp>
      <p:sp>
        <p:nvSpPr>
          <p:cNvPr id="21" name="Abgerundetes Rechteck 26">
            <a:extLst>
              <a:ext uri="{FF2B5EF4-FFF2-40B4-BE49-F238E27FC236}">
                <a16:creationId xmlns:a16="http://schemas.microsoft.com/office/drawing/2014/main" id="{42A8A278-76F8-106F-7CFF-523D9C3C4907}"/>
              </a:ext>
            </a:extLst>
          </p:cNvPr>
          <p:cNvSpPr/>
          <p:nvPr/>
        </p:nvSpPr>
        <p:spPr bwMode="auto">
          <a:xfrm>
            <a:off x="3848101" y="5240339"/>
            <a:ext cx="2009775" cy="56832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It is key to have global access to clients</a:t>
            </a:r>
          </a:p>
        </p:txBody>
      </p:sp>
      <p:sp>
        <p:nvSpPr>
          <p:cNvPr id="22" name="Abgerundetes Rechteck 26">
            <a:extLst>
              <a:ext uri="{FF2B5EF4-FFF2-40B4-BE49-F238E27FC236}">
                <a16:creationId xmlns:a16="http://schemas.microsoft.com/office/drawing/2014/main" id="{887F88DF-2F06-4C3C-423B-2DEA6D68FD42}"/>
              </a:ext>
            </a:extLst>
          </p:cNvPr>
          <p:cNvSpPr/>
          <p:nvPr/>
        </p:nvSpPr>
        <p:spPr bwMode="auto">
          <a:xfrm>
            <a:off x="1847850" y="5291138"/>
            <a:ext cx="1733550" cy="704850"/>
          </a:xfrm>
          <a:prstGeom prst="roundRect">
            <a:avLst>
              <a:gd name="adj" fmla="val 3838"/>
            </a:avLst>
          </a:prstGeom>
          <a:solidFill>
            <a:srgbClr val="002060"/>
          </a:solidFill>
          <a:ln w="38100">
            <a:solidFill>
              <a:srgbClr val="C00000"/>
            </a:solid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We need to be international from the start</a:t>
            </a:r>
          </a:p>
        </p:txBody>
      </p:sp>
      <p:cxnSp>
        <p:nvCxnSpPr>
          <p:cNvPr id="23" name="Gekromde verbindingslijn 32">
            <a:extLst>
              <a:ext uri="{FF2B5EF4-FFF2-40B4-BE49-F238E27FC236}">
                <a16:creationId xmlns:a16="http://schemas.microsoft.com/office/drawing/2014/main" id="{169CA2B1-EF85-3E3B-CC93-B556260E945E}"/>
              </a:ext>
            </a:extLst>
          </p:cNvPr>
          <p:cNvCxnSpPr>
            <a:stCxn id="22" idx="0"/>
            <a:endCxn id="21" idx="0"/>
          </p:cNvCxnSpPr>
          <p:nvPr/>
        </p:nvCxnSpPr>
        <p:spPr>
          <a:xfrm rot="5400000" flipH="1" flipV="1">
            <a:off x="3758407" y="4196557"/>
            <a:ext cx="50800" cy="2138363"/>
          </a:xfrm>
          <a:prstGeom prst="curvedConnector3">
            <a:avLst>
              <a:gd name="adj1" fmla="val 55127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bgerundetes Rechteck 26">
            <a:extLst>
              <a:ext uri="{FF2B5EF4-FFF2-40B4-BE49-F238E27FC236}">
                <a16:creationId xmlns:a16="http://schemas.microsoft.com/office/drawing/2014/main" id="{F3DBBCFE-CF15-C336-6D0C-C5A258DBA4F1}"/>
              </a:ext>
            </a:extLst>
          </p:cNvPr>
          <p:cNvSpPr/>
          <p:nvPr/>
        </p:nvSpPr>
        <p:spPr bwMode="auto">
          <a:xfrm>
            <a:off x="6169025" y="5427663"/>
            <a:ext cx="2008188" cy="571500"/>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r>
              <a:rPr lang="en-US" sz="1200" b="1" dirty="0">
                <a:solidFill>
                  <a:srgbClr val="FFFFFF"/>
                </a:solidFill>
                <a:effectLst>
                  <a:outerShdw blurRad="38100" dist="38100" dir="2700000" algn="tl">
                    <a:srgbClr val="000000"/>
                  </a:outerShdw>
                </a:effectLst>
                <a:latin typeface="Gill Sans"/>
                <a:cs typeface="Gill Sans"/>
              </a:rPr>
              <a:t>We need to be where the market is</a:t>
            </a:r>
          </a:p>
        </p:txBody>
      </p:sp>
      <p:sp>
        <p:nvSpPr>
          <p:cNvPr id="25" name="Abgerundetes Rechteck 26">
            <a:extLst>
              <a:ext uri="{FF2B5EF4-FFF2-40B4-BE49-F238E27FC236}">
                <a16:creationId xmlns:a16="http://schemas.microsoft.com/office/drawing/2014/main" id="{1E591A3F-CA4F-D589-C645-7B8F62B6FBD2}"/>
              </a:ext>
            </a:extLst>
          </p:cNvPr>
          <p:cNvSpPr/>
          <p:nvPr/>
        </p:nvSpPr>
        <p:spPr bwMode="auto">
          <a:xfrm>
            <a:off x="7248525" y="4570413"/>
            <a:ext cx="2008188" cy="571500"/>
          </a:xfrm>
          <a:prstGeom prst="roundRect">
            <a:avLst>
              <a:gd name="adj" fmla="val 3838"/>
            </a:avLst>
          </a:prstGeom>
          <a:solidFill>
            <a:srgbClr val="002060"/>
          </a:solidFill>
          <a:ln w="28575">
            <a:solidFill>
              <a:srgbClr val="FFC000"/>
            </a:solid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Our home market is too small</a:t>
            </a:r>
          </a:p>
        </p:txBody>
      </p:sp>
      <p:cxnSp>
        <p:nvCxnSpPr>
          <p:cNvPr id="26" name="Gebogen verbindingslijn 25">
            <a:extLst>
              <a:ext uri="{FF2B5EF4-FFF2-40B4-BE49-F238E27FC236}">
                <a16:creationId xmlns:a16="http://schemas.microsoft.com/office/drawing/2014/main" id="{A8AB092A-04B0-A361-EC1D-3BF48C7EDAAC}"/>
              </a:ext>
            </a:extLst>
          </p:cNvPr>
          <p:cNvCxnSpPr>
            <a:stCxn id="25" idx="2"/>
            <a:endCxn id="20" idx="2"/>
          </p:cNvCxnSpPr>
          <p:nvPr/>
        </p:nvCxnSpPr>
        <p:spPr>
          <a:xfrm rot="5400000" flipH="1">
            <a:off x="7027863" y="3917951"/>
            <a:ext cx="76200" cy="2371725"/>
          </a:xfrm>
          <a:prstGeom prst="bentConnector3">
            <a:avLst>
              <a:gd name="adj1" fmla="val -298044"/>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Abgerundetes Rechteck 26">
            <a:extLst>
              <a:ext uri="{FF2B5EF4-FFF2-40B4-BE49-F238E27FC236}">
                <a16:creationId xmlns:a16="http://schemas.microsoft.com/office/drawing/2014/main" id="{5234E871-83DF-A7E5-ACA8-CA4033316124}"/>
              </a:ext>
            </a:extLst>
          </p:cNvPr>
          <p:cNvSpPr/>
          <p:nvPr/>
        </p:nvSpPr>
        <p:spPr bwMode="auto">
          <a:xfrm>
            <a:off x="8623301" y="5405438"/>
            <a:ext cx="2009775" cy="571500"/>
          </a:xfrm>
          <a:prstGeom prst="roundRect">
            <a:avLst>
              <a:gd name="adj" fmla="val 3838"/>
            </a:avLst>
          </a:prstGeom>
          <a:solidFill>
            <a:srgbClr val="002060"/>
          </a:solidFill>
          <a:ln w="28575">
            <a:solidFill>
              <a:srgbClr val="FFC000"/>
            </a:solidFill>
            <a:round/>
            <a:headEnd/>
            <a:tailEnd/>
          </a:ln>
          <a:effectLst/>
        </p:spPr>
        <p:txBody>
          <a:bodyPr lIns="0" tIns="18000" rIns="0" bIns="72000" anchor="b"/>
          <a:lstStyle/>
          <a:p>
            <a:pPr algn="ctr">
              <a:defRPr/>
            </a:pPr>
            <a:r>
              <a:rPr lang="en-US" sz="1200" b="1" dirty="0">
                <a:solidFill>
                  <a:srgbClr val="FFFFFF"/>
                </a:solidFill>
                <a:effectLst>
                  <a:outerShdw blurRad="38100" dist="38100" dir="2700000" algn="tl">
                    <a:srgbClr val="000000"/>
                  </a:outerShdw>
                </a:effectLst>
                <a:latin typeface="Gill Sans"/>
                <a:cs typeface="Gill Sans"/>
              </a:rPr>
              <a:t>It is too risky to depend on the home market alone</a:t>
            </a:r>
          </a:p>
        </p:txBody>
      </p:sp>
      <p:sp>
        <p:nvSpPr>
          <p:cNvPr id="28" name="Abgerundetes Rechteck 26">
            <a:extLst>
              <a:ext uri="{FF2B5EF4-FFF2-40B4-BE49-F238E27FC236}">
                <a16:creationId xmlns:a16="http://schemas.microsoft.com/office/drawing/2014/main" id="{897D01FF-D53B-A938-1144-C6F4D831EE2D}"/>
              </a:ext>
            </a:extLst>
          </p:cNvPr>
          <p:cNvSpPr/>
          <p:nvPr/>
        </p:nvSpPr>
        <p:spPr bwMode="auto">
          <a:xfrm>
            <a:off x="8469313" y="3602039"/>
            <a:ext cx="1720850" cy="828675"/>
          </a:xfrm>
          <a:prstGeom prst="roundRect">
            <a:avLst>
              <a:gd name="adj" fmla="val 3838"/>
            </a:avLst>
          </a:prstGeom>
          <a:solidFill>
            <a:srgbClr val="002060"/>
          </a:solidFill>
          <a:ln w="28575">
            <a:solidFill>
              <a:srgbClr val="FFC000"/>
            </a:solidFill>
            <a:round/>
            <a:headEnd/>
            <a:tailEnd/>
          </a:ln>
          <a:effectLst/>
        </p:spPr>
        <p:txBody>
          <a:bodyPr lIns="0" tIns="18000" rIns="0" bIns="72000" anchor="b"/>
          <a:lstStyle/>
          <a:p>
            <a:pPr algn="ctr">
              <a:defRPr/>
            </a:pPr>
            <a:r>
              <a:rPr lang="en-US" sz="1200" b="1">
                <a:solidFill>
                  <a:srgbClr val="FFFFFF"/>
                </a:solidFill>
                <a:effectLst>
                  <a:outerShdw blurRad="38100" dist="38100" dir="2700000" algn="tl">
                    <a:srgbClr val="000000"/>
                  </a:outerShdw>
                </a:effectLst>
                <a:latin typeface="Gill Sans"/>
                <a:cs typeface="Gill Sans"/>
              </a:rPr>
              <a:t>We’re just following our clients – they are global</a:t>
            </a:r>
          </a:p>
        </p:txBody>
      </p:sp>
      <p:sp>
        <p:nvSpPr>
          <p:cNvPr id="29" name="Abgerundetes Rechteck 26">
            <a:extLst>
              <a:ext uri="{FF2B5EF4-FFF2-40B4-BE49-F238E27FC236}">
                <a16:creationId xmlns:a16="http://schemas.microsoft.com/office/drawing/2014/main" id="{ED93A65E-C56B-3EE2-583C-CF988D136FC4}"/>
              </a:ext>
            </a:extLst>
          </p:cNvPr>
          <p:cNvSpPr/>
          <p:nvPr/>
        </p:nvSpPr>
        <p:spPr bwMode="auto">
          <a:xfrm>
            <a:off x="8393113" y="2770189"/>
            <a:ext cx="1871662" cy="65087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r>
              <a:rPr lang="en-US" sz="1200" b="1" dirty="0">
                <a:solidFill>
                  <a:srgbClr val="FFFFFF"/>
                </a:solidFill>
                <a:effectLst>
                  <a:outerShdw blurRad="38100" dist="38100" dir="2700000" algn="tl">
                    <a:srgbClr val="000000"/>
                  </a:outerShdw>
                </a:effectLst>
                <a:latin typeface="Gill Sans"/>
                <a:cs typeface="Gill Sans"/>
              </a:rPr>
              <a:t>We have to take positions now</a:t>
            </a:r>
          </a:p>
        </p:txBody>
      </p:sp>
      <p:cxnSp>
        <p:nvCxnSpPr>
          <p:cNvPr id="30" name="Gebogen verbindingslijn 29">
            <a:extLst>
              <a:ext uri="{FF2B5EF4-FFF2-40B4-BE49-F238E27FC236}">
                <a16:creationId xmlns:a16="http://schemas.microsoft.com/office/drawing/2014/main" id="{B5F5D349-0530-EDED-F849-7474B2B3726C}"/>
              </a:ext>
            </a:extLst>
          </p:cNvPr>
          <p:cNvCxnSpPr>
            <a:stCxn id="13" idx="3"/>
            <a:endCxn id="29" idx="1"/>
          </p:cNvCxnSpPr>
          <p:nvPr/>
        </p:nvCxnSpPr>
        <p:spPr>
          <a:xfrm flipV="1">
            <a:off x="6969125" y="3094038"/>
            <a:ext cx="1423988" cy="9080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kromde verbindingslijn 46">
            <a:extLst>
              <a:ext uri="{FF2B5EF4-FFF2-40B4-BE49-F238E27FC236}">
                <a16:creationId xmlns:a16="http://schemas.microsoft.com/office/drawing/2014/main" id="{6EBAF645-80A3-32ED-B30C-F3247EFC9C74}"/>
              </a:ext>
            </a:extLst>
          </p:cNvPr>
          <p:cNvCxnSpPr>
            <a:stCxn id="29" idx="3"/>
            <a:endCxn id="28" idx="3"/>
          </p:cNvCxnSpPr>
          <p:nvPr/>
        </p:nvCxnSpPr>
        <p:spPr>
          <a:xfrm flipH="1">
            <a:off x="10190163" y="3094038"/>
            <a:ext cx="74612" cy="920750"/>
          </a:xfrm>
          <a:prstGeom prst="curvedConnector3">
            <a:avLst>
              <a:gd name="adj1" fmla="val -30179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kromde verbindingslijn 48">
            <a:extLst>
              <a:ext uri="{FF2B5EF4-FFF2-40B4-BE49-F238E27FC236}">
                <a16:creationId xmlns:a16="http://schemas.microsoft.com/office/drawing/2014/main" id="{02467928-EC8D-AB83-DD41-F891397A9F9A}"/>
              </a:ext>
            </a:extLst>
          </p:cNvPr>
          <p:cNvCxnSpPr>
            <a:stCxn id="28" idx="1"/>
            <a:endCxn id="13" idx="0"/>
          </p:cNvCxnSpPr>
          <p:nvPr/>
        </p:nvCxnSpPr>
        <p:spPr>
          <a:xfrm rot="10800000">
            <a:off x="6176963" y="3748088"/>
            <a:ext cx="2292350" cy="266700"/>
          </a:xfrm>
          <a:prstGeom prst="curvedConnector4">
            <a:avLst>
              <a:gd name="adj1" fmla="val 32723"/>
              <a:gd name="adj2" fmla="val 1853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bogen verbindingslijn 32">
            <a:extLst>
              <a:ext uri="{FF2B5EF4-FFF2-40B4-BE49-F238E27FC236}">
                <a16:creationId xmlns:a16="http://schemas.microsoft.com/office/drawing/2014/main" id="{1E815DC7-C7DF-75C9-A7CF-14DF6EBB8AE7}"/>
              </a:ext>
            </a:extLst>
          </p:cNvPr>
          <p:cNvCxnSpPr>
            <a:stCxn id="4" idx="2"/>
            <a:endCxn id="8" idx="0"/>
          </p:cNvCxnSpPr>
          <p:nvPr/>
        </p:nvCxnSpPr>
        <p:spPr>
          <a:xfrm rot="16200000" flipH="1">
            <a:off x="3055938" y="2543176"/>
            <a:ext cx="320675" cy="4318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Gekromde verbindingslijn 52">
            <a:extLst>
              <a:ext uri="{FF2B5EF4-FFF2-40B4-BE49-F238E27FC236}">
                <a16:creationId xmlns:a16="http://schemas.microsoft.com/office/drawing/2014/main" id="{530EA917-0445-57CB-1A32-10573B71B98E}"/>
              </a:ext>
            </a:extLst>
          </p:cNvPr>
          <p:cNvCxnSpPr>
            <a:stCxn id="25" idx="3"/>
          </p:cNvCxnSpPr>
          <p:nvPr/>
        </p:nvCxnSpPr>
        <p:spPr>
          <a:xfrm>
            <a:off x="9256714" y="4856164"/>
            <a:ext cx="439737" cy="5492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bogen verbindingslijn 34">
            <a:extLst>
              <a:ext uri="{FF2B5EF4-FFF2-40B4-BE49-F238E27FC236}">
                <a16:creationId xmlns:a16="http://schemas.microsoft.com/office/drawing/2014/main" id="{138EE89F-759F-A4C7-94E8-E1E14FE115BE}"/>
              </a:ext>
            </a:extLst>
          </p:cNvPr>
          <p:cNvCxnSpPr>
            <a:stCxn id="27" idx="1"/>
            <a:endCxn id="24" idx="3"/>
          </p:cNvCxnSpPr>
          <p:nvPr/>
        </p:nvCxnSpPr>
        <p:spPr>
          <a:xfrm rot="10800000" flipV="1">
            <a:off x="8177214" y="5691189"/>
            <a:ext cx="446087" cy="222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Gebogen verbindingslijn 35">
            <a:extLst>
              <a:ext uri="{FF2B5EF4-FFF2-40B4-BE49-F238E27FC236}">
                <a16:creationId xmlns:a16="http://schemas.microsoft.com/office/drawing/2014/main" id="{E69DD77F-8502-0784-DA48-EEE53AEE0E24}"/>
              </a:ext>
            </a:extLst>
          </p:cNvPr>
          <p:cNvCxnSpPr>
            <a:stCxn id="25" idx="0"/>
            <a:endCxn id="20" idx="0"/>
          </p:cNvCxnSpPr>
          <p:nvPr/>
        </p:nvCxnSpPr>
        <p:spPr>
          <a:xfrm rot="16200000" flipV="1">
            <a:off x="7027863" y="3346451"/>
            <a:ext cx="76200" cy="2371725"/>
          </a:xfrm>
          <a:prstGeom prst="bentConnector3">
            <a:avLst>
              <a:gd name="adj1" fmla="val 2980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bogen verbindingslijn 36">
            <a:extLst>
              <a:ext uri="{FF2B5EF4-FFF2-40B4-BE49-F238E27FC236}">
                <a16:creationId xmlns:a16="http://schemas.microsoft.com/office/drawing/2014/main" id="{AF7ED0B5-4D18-F67D-D4D9-2DC63E06C064}"/>
              </a:ext>
            </a:extLst>
          </p:cNvPr>
          <p:cNvCxnSpPr>
            <a:stCxn id="24" idx="1"/>
            <a:endCxn id="21" idx="3"/>
          </p:cNvCxnSpPr>
          <p:nvPr/>
        </p:nvCxnSpPr>
        <p:spPr>
          <a:xfrm rot="10800000">
            <a:off x="5857875" y="5526089"/>
            <a:ext cx="311150" cy="1873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bogen verbindingslijn 37">
            <a:extLst>
              <a:ext uri="{FF2B5EF4-FFF2-40B4-BE49-F238E27FC236}">
                <a16:creationId xmlns:a16="http://schemas.microsoft.com/office/drawing/2014/main" id="{DB0B8D3A-8116-C1DF-8F15-298166D05590}"/>
              </a:ext>
            </a:extLst>
          </p:cNvPr>
          <p:cNvCxnSpPr/>
          <p:nvPr/>
        </p:nvCxnSpPr>
        <p:spPr>
          <a:xfrm>
            <a:off x="3570289" y="5849939"/>
            <a:ext cx="2587625" cy="73025"/>
          </a:xfrm>
          <a:prstGeom prst="bentConnector3">
            <a:avLst>
              <a:gd name="adj1" fmla="val 412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82" name="Tekstvak 3">
            <a:extLst>
              <a:ext uri="{FF2B5EF4-FFF2-40B4-BE49-F238E27FC236}">
                <a16:creationId xmlns:a16="http://schemas.microsoft.com/office/drawing/2014/main" id="{FEC4946D-0C71-D008-6EB3-31EC8930841A}"/>
              </a:ext>
            </a:extLst>
          </p:cNvPr>
          <p:cNvSpPr txBox="1">
            <a:spLocks noChangeArrowheads="1"/>
          </p:cNvSpPr>
          <p:nvPr/>
        </p:nvSpPr>
        <p:spPr bwMode="auto">
          <a:xfrm>
            <a:off x="1547813" y="1376364"/>
            <a:ext cx="14398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b="1">
                <a:solidFill>
                  <a:srgbClr val="002060"/>
                </a:solidFill>
                <a:latin typeface="Gill Sans"/>
                <a:ea typeface="MS PGothic" panose="020B0600070205080204" pitchFamily="34" charset="-128"/>
                <a:cs typeface="Gill Sans"/>
              </a:rPr>
              <a:t>Cost</a:t>
            </a:r>
          </a:p>
        </p:txBody>
      </p:sp>
      <p:sp>
        <p:nvSpPr>
          <p:cNvPr id="31783" name="Tekstvak 39">
            <a:extLst>
              <a:ext uri="{FF2B5EF4-FFF2-40B4-BE49-F238E27FC236}">
                <a16:creationId xmlns:a16="http://schemas.microsoft.com/office/drawing/2014/main" id="{7FA25C54-5E8A-1A7A-9930-5C3A668E3B96}"/>
              </a:ext>
            </a:extLst>
          </p:cNvPr>
          <p:cNvSpPr txBox="1">
            <a:spLocks noChangeArrowheads="1"/>
          </p:cNvSpPr>
          <p:nvPr/>
        </p:nvSpPr>
        <p:spPr bwMode="auto">
          <a:xfrm>
            <a:off x="2347914" y="1376364"/>
            <a:ext cx="1438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b="1">
                <a:solidFill>
                  <a:srgbClr val="C00000"/>
                </a:solidFill>
                <a:latin typeface="Gill Sans"/>
                <a:ea typeface="MS PGothic" panose="020B0600070205080204" pitchFamily="34" charset="-128"/>
                <a:cs typeface="Gill Sans"/>
              </a:rPr>
              <a:t>Internal</a:t>
            </a:r>
          </a:p>
        </p:txBody>
      </p:sp>
      <p:sp>
        <p:nvSpPr>
          <p:cNvPr id="31784" name="Tekstvak 43">
            <a:extLst>
              <a:ext uri="{FF2B5EF4-FFF2-40B4-BE49-F238E27FC236}">
                <a16:creationId xmlns:a16="http://schemas.microsoft.com/office/drawing/2014/main" id="{DFF0B219-A220-A35A-C27D-23A8793A1164}"/>
              </a:ext>
            </a:extLst>
          </p:cNvPr>
          <p:cNvSpPr txBox="1">
            <a:spLocks noChangeArrowheads="1"/>
          </p:cNvSpPr>
          <p:nvPr/>
        </p:nvSpPr>
        <p:spPr bwMode="auto">
          <a:xfrm>
            <a:off x="3424238" y="1376364"/>
            <a:ext cx="14398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b="1">
                <a:solidFill>
                  <a:srgbClr val="FFC000"/>
                </a:solidFill>
                <a:latin typeface="Gill Sans"/>
                <a:ea typeface="MS PGothic" panose="020B0600070205080204" pitchFamily="34" charset="-128"/>
                <a:cs typeface="Gill Sans"/>
              </a:rPr>
              <a:t>Market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4A1-AD8C-BDD0-5197-0242029A6DA4}"/>
              </a:ext>
            </a:extLst>
          </p:cNvPr>
          <p:cNvSpPr>
            <a:spLocks noGrp="1"/>
          </p:cNvSpPr>
          <p:nvPr>
            <p:ph type="title"/>
          </p:nvPr>
        </p:nvSpPr>
        <p:spPr/>
        <p:txBody>
          <a:bodyPr/>
          <a:lstStyle/>
          <a:p>
            <a:pPr>
              <a:defRPr/>
            </a:pPr>
            <a:r>
              <a:rPr lang="en-US" dirty="0"/>
              <a:t>ENTERING A FOREIGN MARKET</a:t>
            </a:r>
            <a:r>
              <a:rPr lang="is-IS" dirty="0"/>
              <a:t>…</a:t>
            </a:r>
            <a:endParaRPr lang="en-US" dirty="0"/>
          </a:p>
        </p:txBody>
      </p:sp>
      <p:sp>
        <p:nvSpPr>
          <p:cNvPr id="19" name="Afgeronde rechthoek 18">
            <a:extLst>
              <a:ext uri="{FF2B5EF4-FFF2-40B4-BE49-F238E27FC236}">
                <a16:creationId xmlns:a16="http://schemas.microsoft.com/office/drawing/2014/main" id="{79716D06-95A1-225C-EE66-D21A692A3901}"/>
              </a:ext>
            </a:extLst>
          </p:cNvPr>
          <p:cNvSpPr/>
          <p:nvPr/>
        </p:nvSpPr>
        <p:spPr>
          <a:xfrm>
            <a:off x="3214689" y="1524001"/>
            <a:ext cx="5976937" cy="4543425"/>
          </a:xfrm>
          <a:prstGeom prst="roundRect">
            <a:avLst/>
          </a:prstGeom>
          <a:solidFill>
            <a:srgbClr val="DDDDDD"/>
          </a:solidFill>
          <a:ln w="25400" cap="flat" cmpd="sng" algn="ctr">
            <a:solidFill>
              <a:srgbClr val="DDDDDD">
                <a:shade val="50000"/>
              </a:srgbClr>
            </a:solidFill>
            <a:prstDash val="solid"/>
          </a:ln>
          <a:effectLst/>
        </p:spPr>
        <p:txBody>
          <a:bodyPr anchor="ctr"/>
          <a:lstStyle/>
          <a:p>
            <a:pPr algn="ctr">
              <a:defRPr/>
            </a:pPr>
            <a:endParaRPr lang="en-GB" sz="1100" kern="0">
              <a:solidFill>
                <a:sysClr val="window" lastClr="FFFFFF"/>
              </a:solidFill>
              <a:latin typeface="Gill Sans"/>
              <a:cs typeface="Gill Sans"/>
            </a:endParaRPr>
          </a:p>
        </p:txBody>
      </p:sp>
      <p:sp>
        <p:nvSpPr>
          <p:cNvPr id="20" name="Abgerundetes Rechteck 26">
            <a:extLst>
              <a:ext uri="{FF2B5EF4-FFF2-40B4-BE49-F238E27FC236}">
                <a16:creationId xmlns:a16="http://schemas.microsoft.com/office/drawing/2014/main" id="{C55CC7BE-18B9-9A56-369F-CF47B864F071}"/>
              </a:ext>
            </a:extLst>
          </p:cNvPr>
          <p:cNvSpPr/>
          <p:nvPr/>
        </p:nvSpPr>
        <p:spPr bwMode="auto">
          <a:xfrm>
            <a:off x="3917541" y="1794168"/>
            <a:ext cx="432050" cy="3258251"/>
          </a:xfrm>
          <a:prstGeom prst="roundRect">
            <a:avLst>
              <a:gd name="adj" fmla="val 3838"/>
            </a:avLst>
          </a:prstGeom>
          <a:solidFill>
            <a:srgbClr val="002060"/>
          </a:solidFill>
          <a:ln w="12700">
            <a:noFill/>
            <a:round/>
            <a:headEnd/>
            <a:tailEnd/>
          </a:ln>
          <a:effectLst/>
        </p:spPr>
        <p:txBody>
          <a:bodyPr vert="vert270" lIns="0" tIns="18000" rIns="0" bIns="72000" anchor="ctr"/>
          <a:lstStyle/>
          <a:p>
            <a:pPr algn="ctr">
              <a:defRPr/>
            </a:pPr>
            <a:r>
              <a:rPr lang="en-US" sz="1100" b="1" kern="0" dirty="0">
                <a:solidFill>
                  <a:srgbClr val="FFFFFF"/>
                </a:solidFill>
                <a:effectLst>
                  <a:outerShdw blurRad="190500" algn="ctr" rotWithShape="0">
                    <a:prstClr val="black">
                      <a:alpha val="50000"/>
                    </a:prstClr>
                  </a:outerShdw>
                </a:effectLst>
                <a:latin typeface="Gill Sans"/>
                <a:cs typeface="Gill Sans"/>
              </a:rPr>
              <a:t>Commitment to Home Market</a:t>
            </a:r>
          </a:p>
        </p:txBody>
      </p:sp>
      <p:sp>
        <p:nvSpPr>
          <p:cNvPr id="21" name="Abgerundetes Rechteck 26">
            <a:extLst>
              <a:ext uri="{FF2B5EF4-FFF2-40B4-BE49-F238E27FC236}">
                <a16:creationId xmlns:a16="http://schemas.microsoft.com/office/drawing/2014/main" id="{C4BB85FA-8815-B3A2-A083-6453F1A90BF0}"/>
              </a:ext>
            </a:extLst>
          </p:cNvPr>
          <p:cNvSpPr/>
          <p:nvPr/>
        </p:nvSpPr>
        <p:spPr bwMode="auto">
          <a:xfrm rot="5400000">
            <a:off x="6329809" y="3156439"/>
            <a:ext cx="432050" cy="4248472"/>
          </a:xfrm>
          <a:prstGeom prst="roundRect">
            <a:avLst>
              <a:gd name="adj" fmla="val 3838"/>
            </a:avLst>
          </a:prstGeom>
          <a:solidFill>
            <a:srgbClr val="002060"/>
          </a:solidFill>
          <a:ln w="12700">
            <a:noFill/>
            <a:round/>
            <a:headEnd/>
            <a:tailEnd/>
          </a:ln>
          <a:effectLst/>
        </p:spPr>
        <p:txBody>
          <a:bodyPr vert="vert270" lIns="0" tIns="18000" rIns="0" bIns="72000" anchor="ctr"/>
          <a:lstStyle/>
          <a:p>
            <a:pPr algn="ctr">
              <a:defRPr/>
            </a:pPr>
            <a:r>
              <a:rPr lang="en-US" sz="1100" b="1" kern="0" dirty="0">
                <a:solidFill>
                  <a:srgbClr val="FFFFFF"/>
                </a:solidFill>
                <a:effectLst>
                  <a:outerShdw blurRad="190500" algn="ctr" rotWithShape="0">
                    <a:prstClr val="black">
                      <a:alpha val="50000"/>
                    </a:prstClr>
                  </a:outerShdw>
                </a:effectLst>
                <a:latin typeface="Gill Sans"/>
                <a:cs typeface="Gill Sans"/>
              </a:rPr>
              <a:t>Commitment to Foreign Market</a:t>
            </a:r>
          </a:p>
        </p:txBody>
      </p:sp>
      <p:cxnSp>
        <p:nvCxnSpPr>
          <p:cNvPr id="32774" name="Rechte verbindingslijn met pijl 21">
            <a:extLst>
              <a:ext uri="{FF2B5EF4-FFF2-40B4-BE49-F238E27FC236}">
                <a16:creationId xmlns:a16="http://schemas.microsoft.com/office/drawing/2014/main" id="{C19C6E7F-9F3A-C551-64DA-F70F50153C25}"/>
              </a:ext>
            </a:extLst>
          </p:cNvPr>
          <p:cNvCxnSpPr>
            <a:cxnSpLocks noChangeShapeType="1"/>
          </p:cNvCxnSpPr>
          <p:nvPr/>
        </p:nvCxnSpPr>
        <p:spPr bwMode="auto">
          <a:xfrm flipV="1">
            <a:off x="3702050" y="1811339"/>
            <a:ext cx="0" cy="3254375"/>
          </a:xfrm>
          <a:prstGeom prst="straightConnector1">
            <a:avLst/>
          </a:prstGeom>
          <a:noFill/>
          <a:ln w="38100" algn="ctr">
            <a:solidFill>
              <a:srgbClr val="69A1FF"/>
            </a:solidFill>
            <a:round/>
            <a:headEnd/>
            <a:tailEnd type="triangle" w="med" len="med"/>
          </a:ln>
          <a:extLst>
            <a:ext uri="{909E8E84-426E-40DD-AFC4-6F175D3DCCD1}">
              <a14:hiddenFill xmlns:a14="http://schemas.microsoft.com/office/drawing/2010/main">
                <a:noFill/>
              </a14:hiddenFill>
            </a:ext>
          </a:extLst>
        </p:spPr>
      </p:cxnSp>
      <p:sp>
        <p:nvSpPr>
          <p:cNvPr id="23" name="Tekstvak 7">
            <a:extLst>
              <a:ext uri="{FF2B5EF4-FFF2-40B4-BE49-F238E27FC236}">
                <a16:creationId xmlns:a16="http://schemas.microsoft.com/office/drawing/2014/main" id="{234810BE-A37F-E714-BFC3-CB401E79B3E6}"/>
              </a:ext>
            </a:extLst>
          </p:cNvPr>
          <p:cNvSpPr txBox="1">
            <a:spLocks noChangeArrowheads="1"/>
          </p:cNvSpPr>
          <p:nvPr/>
        </p:nvSpPr>
        <p:spPr bwMode="auto">
          <a:xfrm rot="16200000">
            <a:off x="3128170" y="4574382"/>
            <a:ext cx="839787" cy="260350"/>
          </a:xfrm>
          <a:prstGeom prst="rect">
            <a:avLst/>
          </a:prstGeom>
          <a:noFill/>
          <a:ln>
            <a:noFill/>
          </a:ln>
        </p:spPr>
        <p:txBody>
          <a:bodyPr>
            <a:spAutoFit/>
          </a:bodyPr>
          <a:lstStyle>
            <a:lvl1pPr>
              <a:defRPr sz="2400">
                <a:solidFill>
                  <a:srgbClr val="262626"/>
                </a:solidFill>
                <a:latin typeface="Calibri" charset="0"/>
                <a:ea typeface="ＭＳ Ｐゴシック" charset="0"/>
              </a:defRPr>
            </a:lvl1pPr>
            <a:lvl2pPr>
              <a:defRPr sz="2000">
                <a:solidFill>
                  <a:srgbClr val="262626"/>
                </a:solidFill>
                <a:latin typeface="Calibri" charset="0"/>
                <a:ea typeface="ＭＳ Ｐゴシック" charset="0"/>
              </a:defRPr>
            </a:lvl2pPr>
            <a:lvl3pPr>
              <a:defRPr>
                <a:solidFill>
                  <a:srgbClr val="262626"/>
                </a:solidFill>
                <a:latin typeface="Calibri" charset="0"/>
                <a:ea typeface="ＭＳ Ｐゴシック" charset="0"/>
              </a:defRPr>
            </a:lvl3pPr>
            <a:lvl4pPr>
              <a:defRPr sz="1600">
                <a:solidFill>
                  <a:srgbClr val="262626"/>
                </a:solidFill>
                <a:latin typeface="Calibri" charset="0"/>
                <a:ea typeface="ＭＳ Ｐゴシック" charset="0"/>
              </a:defRPr>
            </a:lvl4pPr>
            <a:lvl5pPr>
              <a:defRPr sz="1600">
                <a:solidFill>
                  <a:srgbClr val="262626"/>
                </a:solidFill>
                <a:latin typeface="Calibri" charset="0"/>
                <a:ea typeface="ＭＳ Ｐゴシック" charset="0"/>
              </a:defRPr>
            </a:lvl5pPr>
            <a:lvl6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6pPr>
            <a:lvl7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7pPr>
            <a:lvl8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8pPr>
            <a:lvl9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9pPr>
          </a:lstStyle>
          <a:p>
            <a:pPr>
              <a:defRPr/>
            </a:pPr>
            <a:r>
              <a:rPr lang="en-GB" sz="1100" b="1" kern="0" dirty="0">
                <a:solidFill>
                  <a:sysClr val="windowText" lastClr="000000"/>
                </a:solidFill>
                <a:latin typeface="Gill Sans"/>
                <a:cs typeface="Gill Sans"/>
              </a:rPr>
              <a:t>WEAK</a:t>
            </a:r>
          </a:p>
        </p:txBody>
      </p:sp>
      <p:sp>
        <p:nvSpPr>
          <p:cNvPr id="24" name="Tekstvak 8">
            <a:extLst>
              <a:ext uri="{FF2B5EF4-FFF2-40B4-BE49-F238E27FC236}">
                <a16:creationId xmlns:a16="http://schemas.microsoft.com/office/drawing/2014/main" id="{01B3184D-E3B0-3218-058E-E8B214B8F467}"/>
              </a:ext>
            </a:extLst>
          </p:cNvPr>
          <p:cNvSpPr txBox="1">
            <a:spLocks noChangeArrowheads="1"/>
          </p:cNvSpPr>
          <p:nvPr/>
        </p:nvSpPr>
        <p:spPr bwMode="auto">
          <a:xfrm rot="16200000">
            <a:off x="3100388" y="1970088"/>
            <a:ext cx="863600" cy="260350"/>
          </a:xfrm>
          <a:prstGeom prst="rect">
            <a:avLst/>
          </a:prstGeom>
          <a:noFill/>
          <a:ln>
            <a:noFill/>
          </a:ln>
        </p:spPr>
        <p:txBody>
          <a:bodyPr>
            <a:spAutoFit/>
          </a:bodyPr>
          <a:lstStyle>
            <a:lvl1pPr>
              <a:defRPr sz="2400">
                <a:solidFill>
                  <a:srgbClr val="262626"/>
                </a:solidFill>
                <a:latin typeface="Calibri" charset="0"/>
                <a:ea typeface="ＭＳ Ｐゴシック" charset="0"/>
              </a:defRPr>
            </a:lvl1pPr>
            <a:lvl2pPr>
              <a:defRPr sz="2000">
                <a:solidFill>
                  <a:srgbClr val="262626"/>
                </a:solidFill>
                <a:latin typeface="Calibri" charset="0"/>
                <a:ea typeface="ＭＳ Ｐゴシック" charset="0"/>
              </a:defRPr>
            </a:lvl2pPr>
            <a:lvl3pPr>
              <a:defRPr>
                <a:solidFill>
                  <a:srgbClr val="262626"/>
                </a:solidFill>
                <a:latin typeface="Calibri" charset="0"/>
                <a:ea typeface="ＭＳ Ｐゴシック" charset="0"/>
              </a:defRPr>
            </a:lvl3pPr>
            <a:lvl4pPr>
              <a:defRPr sz="1600">
                <a:solidFill>
                  <a:srgbClr val="262626"/>
                </a:solidFill>
                <a:latin typeface="Calibri" charset="0"/>
                <a:ea typeface="ＭＳ Ｐゴシック" charset="0"/>
              </a:defRPr>
            </a:lvl4pPr>
            <a:lvl5pPr>
              <a:defRPr sz="1600">
                <a:solidFill>
                  <a:srgbClr val="262626"/>
                </a:solidFill>
                <a:latin typeface="Calibri" charset="0"/>
                <a:ea typeface="ＭＳ Ｐゴシック" charset="0"/>
              </a:defRPr>
            </a:lvl5pPr>
            <a:lvl6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6pPr>
            <a:lvl7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7pPr>
            <a:lvl8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8pPr>
            <a:lvl9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9pPr>
          </a:lstStyle>
          <a:p>
            <a:pPr>
              <a:defRPr/>
            </a:pPr>
            <a:r>
              <a:rPr lang="en-GB" sz="1100" b="1" kern="0">
                <a:solidFill>
                  <a:sysClr val="windowText" lastClr="000000"/>
                </a:solidFill>
                <a:latin typeface="Gill Sans"/>
                <a:cs typeface="Gill Sans"/>
              </a:rPr>
              <a:t>STRONG</a:t>
            </a:r>
          </a:p>
        </p:txBody>
      </p:sp>
      <p:cxnSp>
        <p:nvCxnSpPr>
          <p:cNvPr id="32777" name="Rechte verbindingslijn met pijl 24">
            <a:extLst>
              <a:ext uri="{FF2B5EF4-FFF2-40B4-BE49-F238E27FC236}">
                <a16:creationId xmlns:a16="http://schemas.microsoft.com/office/drawing/2014/main" id="{2ECC9C89-FA3F-3EFC-0315-27C4C2D45062}"/>
              </a:ext>
            </a:extLst>
          </p:cNvPr>
          <p:cNvCxnSpPr>
            <a:cxnSpLocks noChangeShapeType="1"/>
          </p:cNvCxnSpPr>
          <p:nvPr/>
        </p:nvCxnSpPr>
        <p:spPr bwMode="auto">
          <a:xfrm>
            <a:off x="4421188" y="5629275"/>
            <a:ext cx="4248150" cy="0"/>
          </a:xfrm>
          <a:prstGeom prst="straightConnector1">
            <a:avLst/>
          </a:prstGeom>
          <a:noFill/>
          <a:ln w="38100" algn="ctr">
            <a:solidFill>
              <a:srgbClr val="69A1FF"/>
            </a:solidFill>
            <a:round/>
            <a:headEnd/>
            <a:tailEnd type="triangle" w="med" len="med"/>
          </a:ln>
          <a:extLst>
            <a:ext uri="{909E8E84-426E-40DD-AFC4-6F175D3DCCD1}">
              <a14:hiddenFill xmlns:a14="http://schemas.microsoft.com/office/drawing/2010/main">
                <a:noFill/>
              </a14:hiddenFill>
            </a:ext>
          </a:extLst>
        </p:spPr>
      </p:cxnSp>
      <p:sp>
        <p:nvSpPr>
          <p:cNvPr id="26" name="Tekstvak 10">
            <a:extLst>
              <a:ext uri="{FF2B5EF4-FFF2-40B4-BE49-F238E27FC236}">
                <a16:creationId xmlns:a16="http://schemas.microsoft.com/office/drawing/2014/main" id="{AA7C3F70-84E4-D381-4BA9-C9FAE2E128FD}"/>
              </a:ext>
            </a:extLst>
          </p:cNvPr>
          <p:cNvSpPr txBox="1">
            <a:spLocks noChangeArrowheads="1"/>
          </p:cNvSpPr>
          <p:nvPr/>
        </p:nvSpPr>
        <p:spPr bwMode="auto">
          <a:xfrm>
            <a:off x="4349750" y="5629275"/>
            <a:ext cx="850900" cy="261938"/>
          </a:xfrm>
          <a:prstGeom prst="rect">
            <a:avLst/>
          </a:prstGeom>
          <a:noFill/>
          <a:ln>
            <a:noFill/>
          </a:ln>
        </p:spPr>
        <p:txBody>
          <a:bodyPr>
            <a:spAutoFit/>
          </a:bodyPr>
          <a:lstStyle>
            <a:lvl1pPr>
              <a:defRPr sz="2400">
                <a:solidFill>
                  <a:srgbClr val="262626"/>
                </a:solidFill>
                <a:latin typeface="Calibri" charset="0"/>
                <a:ea typeface="ＭＳ Ｐゴシック" charset="0"/>
              </a:defRPr>
            </a:lvl1pPr>
            <a:lvl2pPr>
              <a:defRPr sz="2000">
                <a:solidFill>
                  <a:srgbClr val="262626"/>
                </a:solidFill>
                <a:latin typeface="Calibri" charset="0"/>
                <a:ea typeface="ＭＳ Ｐゴシック" charset="0"/>
              </a:defRPr>
            </a:lvl2pPr>
            <a:lvl3pPr>
              <a:defRPr>
                <a:solidFill>
                  <a:srgbClr val="262626"/>
                </a:solidFill>
                <a:latin typeface="Calibri" charset="0"/>
                <a:ea typeface="ＭＳ Ｐゴシック" charset="0"/>
              </a:defRPr>
            </a:lvl3pPr>
            <a:lvl4pPr>
              <a:defRPr sz="1600">
                <a:solidFill>
                  <a:srgbClr val="262626"/>
                </a:solidFill>
                <a:latin typeface="Calibri" charset="0"/>
                <a:ea typeface="ＭＳ Ｐゴシック" charset="0"/>
              </a:defRPr>
            </a:lvl4pPr>
            <a:lvl5pPr>
              <a:defRPr sz="1600">
                <a:solidFill>
                  <a:srgbClr val="262626"/>
                </a:solidFill>
                <a:latin typeface="Calibri" charset="0"/>
                <a:ea typeface="ＭＳ Ｐゴシック" charset="0"/>
              </a:defRPr>
            </a:lvl5pPr>
            <a:lvl6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6pPr>
            <a:lvl7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7pPr>
            <a:lvl8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8pPr>
            <a:lvl9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9pPr>
          </a:lstStyle>
          <a:p>
            <a:pPr>
              <a:defRPr/>
            </a:pPr>
            <a:r>
              <a:rPr lang="en-GB" sz="1100" b="1" kern="0" dirty="0">
                <a:solidFill>
                  <a:sysClr val="windowText" lastClr="000000"/>
                </a:solidFill>
                <a:latin typeface="Gill Sans"/>
                <a:cs typeface="Gill Sans"/>
              </a:rPr>
              <a:t>WEAK</a:t>
            </a:r>
          </a:p>
        </p:txBody>
      </p:sp>
      <p:sp>
        <p:nvSpPr>
          <p:cNvPr id="27" name="Tekstvak 11">
            <a:extLst>
              <a:ext uri="{FF2B5EF4-FFF2-40B4-BE49-F238E27FC236}">
                <a16:creationId xmlns:a16="http://schemas.microsoft.com/office/drawing/2014/main" id="{ABD3CCAE-564A-5D93-5C98-B786DB24ABFC}"/>
              </a:ext>
            </a:extLst>
          </p:cNvPr>
          <p:cNvSpPr txBox="1">
            <a:spLocks noChangeArrowheads="1"/>
          </p:cNvSpPr>
          <p:nvPr/>
        </p:nvSpPr>
        <p:spPr bwMode="auto">
          <a:xfrm>
            <a:off x="7950200" y="5629275"/>
            <a:ext cx="863600" cy="261938"/>
          </a:xfrm>
          <a:prstGeom prst="rect">
            <a:avLst/>
          </a:prstGeom>
          <a:noFill/>
          <a:ln>
            <a:noFill/>
          </a:ln>
        </p:spPr>
        <p:txBody>
          <a:bodyPr>
            <a:spAutoFit/>
          </a:bodyPr>
          <a:lstStyle>
            <a:lvl1pPr>
              <a:defRPr sz="2400">
                <a:solidFill>
                  <a:srgbClr val="262626"/>
                </a:solidFill>
                <a:latin typeface="Calibri" charset="0"/>
                <a:ea typeface="ＭＳ Ｐゴシック" charset="0"/>
              </a:defRPr>
            </a:lvl1pPr>
            <a:lvl2pPr>
              <a:defRPr sz="2000">
                <a:solidFill>
                  <a:srgbClr val="262626"/>
                </a:solidFill>
                <a:latin typeface="Calibri" charset="0"/>
                <a:ea typeface="ＭＳ Ｐゴシック" charset="0"/>
              </a:defRPr>
            </a:lvl2pPr>
            <a:lvl3pPr>
              <a:defRPr>
                <a:solidFill>
                  <a:srgbClr val="262626"/>
                </a:solidFill>
                <a:latin typeface="Calibri" charset="0"/>
                <a:ea typeface="ＭＳ Ｐゴシック" charset="0"/>
              </a:defRPr>
            </a:lvl3pPr>
            <a:lvl4pPr>
              <a:defRPr sz="1600">
                <a:solidFill>
                  <a:srgbClr val="262626"/>
                </a:solidFill>
                <a:latin typeface="Calibri" charset="0"/>
                <a:ea typeface="ＭＳ Ｐゴシック" charset="0"/>
              </a:defRPr>
            </a:lvl4pPr>
            <a:lvl5pPr>
              <a:defRPr sz="1600">
                <a:solidFill>
                  <a:srgbClr val="262626"/>
                </a:solidFill>
                <a:latin typeface="Calibri" charset="0"/>
                <a:ea typeface="ＭＳ Ｐゴシック" charset="0"/>
              </a:defRPr>
            </a:lvl5pPr>
            <a:lvl6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6pPr>
            <a:lvl7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7pPr>
            <a:lvl8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8pPr>
            <a:lvl9pPr eaLnBrk="0" fontAlgn="base" hangingPunct="0">
              <a:spcAft>
                <a:spcPct val="0"/>
              </a:spcAft>
              <a:buClr>
                <a:srgbClr val="0091C4"/>
              </a:buClr>
              <a:buFont typeface="Arial" charset="0"/>
              <a:buChar char="»"/>
              <a:defRPr sz="1600">
                <a:solidFill>
                  <a:srgbClr val="262626"/>
                </a:solidFill>
                <a:latin typeface="Calibri" charset="0"/>
                <a:ea typeface="ＭＳ Ｐゴシック" charset="0"/>
              </a:defRPr>
            </a:lvl9pPr>
          </a:lstStyle>
          <a:p>
            <a:pPr>
              <a:defRPr/>
            </a:pPr>
            <a:r>
              <a:rPr lang="en-GB" sz="1100" b="1" kern="0">
                <a:solidFill>
                  <a:sysClr val="windowText" lastClr="000000"/>
                </a:solidFill>
                <a:latin typeface="Gill Sans"/>
                <a:cs typeface="Gill Sans"/>
              </a:rPr>
              <a:t>STRONG</a:t>
            </a:r>
          </a:p>
        </p:txBody>
      </p:sp>
      <p:sp>
        <p:nvSpPr>
          <p:cNvPr id="28" name="Abgerundetes Rechteck 26">
            <a:extLst>
              <a:ext uri="{FF2B5EF4-FFF2-40B4-BE49-F238E27FC236}">
                <a16:creationId xmlns:a16="http://schemas.microsoft.com/office/drawing/2014/main" id="{DC356F24-0F66-3092-1D2A-E9A3FFBB52E7}"/>
              </a:ext>
            </a:extLst>
          </p:cNvPr>
          <p:cNvSpPr/>
          <p:nvPr/>
        </p:nvSpPr>
        <p:spPr bwMode="auto">
          <a:xfrm rot="16200000">
            <a:off x="4960938" y="1271588"/>
            <a:ext cx="3168650" cy="4248150"/>
          </a:xfrm>
          <a:prstGeom prst="roundRect">
            <a:avLst>
              <a:gd name="adj" fmla="val 3838"/>
            </a:avLst>
          </a:prstGeom>
          <a:noFill/>
          <a:ln w="28575">
            <a:solidFill>
              <a:srgbClr val="69A1FF"/>
            </a:solidFill>
            <a:round/>
            <a:headEnd/>
            <a:tailEnd/>
          </a:ln>
          <a:effectLst/>
        </p:spPr>
        <p:txBody>
          <a:bodyPr lIns="0" tIns="18000" rIns="0" bIns="72000" anchor="ctr"/>
          <a:lstStyle/>
          <a:p>
            <a:pPr algn="ctr">
              <a:defRPr/>
            </a:pPr>
            <a:endParaRPr lang="en-US" sz="1100" b="1" kern="0" dirty="0">
              <a:solidFill>
                <a:srgbClr val="FFFFFF"/>
              </a:solidFill>
              <a:effectLst>
                <a:outerShdw blurRad="190500" algn="ctr" rotWithShape="0">
                  <a:prstClr val="black">
                    <a:alpha val="50000"/>
                  </a:prstClr>
                </a:outerShdw>
              </a:effectLst>
              <a:latin typeface="Gill Sans"/>
              <a:cs typeface="Gill Sans"/>
            </a:endParaRPr>
          </a:p>
        </p:txBody>
      </p:sp>
      <p:sp>
        <p:nvSpPr>
          <p:cNvPr id="29" name="Abgerundetes Rechteck 26">
            <a:extLst>
              <a:ext uri="{FF2B5EF4-FFF2-40B4-BE49-F238E27FC236}">
                <a16:creationId xmlns:a16="http://schemas.microsoft.com/office/drawing/2014/main" id="{7AD3C815-E7E6-718F-C035-69077A041962}"/>
              </a:ext>
            </a:extLst>
          </p:cNvPr>
          <p:cNvSpPr/>
          <p:nvPr/>
        </p:nvSpPr>
        <p:spPr bwMode="auto">
          <a:xfrm>
            <a:off x="4572001" y="1981201"/>
            <a:ext cx="1185863" cy="504825"/>
          </a:xfrm>
          <a:prstGeom prst="roundRect">
            <a:avLst>
              <a:gd name="adj" fmla="val 3838"/>
            </a:avLst>
          </a:prstGeom>
          <a:solidFill>
            <a:srgbClr val="002060"/>
          </a:solidFill>
          <a:ln w="12700">
            <a:noFill/>
            <a:round/>
            <a:headEnd/>
            <a:tailEnd/>
          </a:ln>
          <a:effectLst/>
        </p:spPr>
        <p:txBody>
          <a:bodyPr lIns="0" tIns="18000" rIns="0" bIns="72000" anchor="ctr"/>
          <a:lstStyle/>
          <a:p>
            <a:pPr algn="ctr">
              <a:defRPr/>
            </a:pPr>
            <a:r>
              <a:rPr lang="en-US" sz="1100" b="1">
                <a:solidFill>
                  <a:srgbClr val="FFFFFF"/>
                </a:solidFill>
                <a:effectLst>
                  <a:outerShdw blurRad="38100" dist="38100" dir="2700000" algn="tl">
                    <a:srgbClr val="000000"/>
                  </a:outerShdw>
                </a:effectLst>
                <a:latin typeface="Gill Sans"/>
                <a:cs typeface="Gill Sans"/>
              </a:rPr>
              <a:t>EXPORTS</a:t>
            </a:r>
          </a:p>
        </p:txBody>
      </p:sp>
      <p:sp>
        <p:nvSpPr>
          <p:cNvPr id="30" name="Abgerundetes Rechteck 26">
            <a:extLst>
              <a:ext uri="{FF2B5EF4-FFF2-40B4-BE49-F238E27FC236}">
                <a16:creationId xmlns:a16="http://schemas.microsoft.com/office/drawing/2014/main" id="{836692B5-28E6-CD67-73B0-6609D3C8B385}"/>
              </a:ext>
            </a:extLst>
          </p:cNvPr>
          <p:cNvSpPr/>
          <p:nvPr/>
        </p:nvSpPr>
        <p:spPr bwMode="auto">
          <a:xfrm>
            <a:off x="7339013" y="4376739"/>
            <a:ext cx="1185862" cy="504825"/>
          </a:xfrm>
          <a:prstGeom prst="roundRect">
            <a:avLst>
              <a:gd name="adj" fmla="val 3838"/>
            </a:avLst>
          </a:prstGeom>
          <a:solidFill>
            <a:srgbClr val="002060"/>
          </a:solidFill>
          <a:ln w="12700">
            <a:noFill/>
            <a:round/>
            <a:headEnd/>
            <a:tailEnd/>
          </a:ln>
          <a:effectLst/>
        </p:spPr>
        <p:txBody>
          <a:bodyPr lIns="0" tIns="18000" rIns="0" bIns="72000" anchor="ctr"/>
          <a:lstStyle/>
          <a:p>
            <a:pPr algn="ctr">
              <a:defRPr/>
            </a:pPr>
            <a:r>
              <a:rPr lang="en-US" sz="1100" b="1">
                <a:solidFill>
                  <a:srgbClr val="FFFFFF"/>
                </a:solidFill>
                <a:effectLst>
                  <a:outerShdw blurRad="38100" dist="38100" dir="2700000" algn="tl">
                    <a:srgbClr val="000000"/>
                  </a:outerShdw>
                </a:effectLst>
                <a:latin typeface="Gill Sans"/>
                <a:cs typeface="Gill Sans"/>
              </a:rPr>
              <a:t>FDI</a:t>
            </a:r>
          </a:p>
        </p:txBody>
      </p:sp>
      <p:sp>
        <p:nvSpPr>
          <p:cNvPr id="31" name="Abgerundetes Rechteck 26">
            <a:extLst>
              <a:ext uri="{FF2B5EF4-FFF2-40B4-BE49-F238E27FC236}">
                <a16:creationId xmlns:a16="http://schemas.microsoft.com/office/drawing/2014/main" id="{A4C00451-24E8-980D-8C47-576A605DFB94}"/>
              </a:ext>
            </a:extLst>
          </p:cNvPr>
          <p:cNvSpPr/>
          <p:nvPr/>
        </p:nvSpPr>
        <p:spPr bwMode="auto">
          <a:xfrm>
            <a:off x="5018088" y="2578100"/>
            <a:ext cx="1185862" cy="503238"/>
          </a:xfrm>
          <a:prstGeom prst="roundRect">
            <a:avLst>
              <a:gd name="adj" fmla="val 3838"/>
            </a:avLst>
          </a:prstGeom>
          <a:solidFill>
            <a:srgbClr val="002060"/>
          </a:solidFill>
          <a:ln w="12700">
            <a:noFill/>
            <a:round/>
            <a:headEnd/>
            <a:tailEnd/>
          </a:ln>
          <a:effectLst/>
        </p:spPr>
        <p:txBody>
          <a:bodyPr lIns="0" tIns="18000" rIns="0" bIns="72000" anchor="ctr"/>
          <a:lstStyle/>
          <a:p>
            <a:pPr algn="ctr">
              <a:defRPr/>
            </a:pPr>
            <a:r>
              <a:rPr lang="en-US" sz="1100" b="1">
                <a:solidFill>
                  <a:srgbClr val="FFFFFF"/>
                </a:solidFill>
                <a:effectLst>
                  <a:outerShdw blurRad="38100" dist="38100" dir="2700000" algn="tl">
                    <a:srgbClr val="000000"/>
                  </a:outerShdw>
                </a:effectLst>
                <a:latin typeface="Gill Sans"/>
                <a:cs typeface="Gill Sans"/>
              </a:rPr>
              <a:t>FRANCHISE &amp; LICENSE</a:t>
            </a:r>
          </a:p>
        </p:txBody>
      </p:sp>
      <p:sp>
        <p:nvSpPr>
          <p:cNvPr id="32" name="Abgerundetes Rechteck 26">
            <a:extLst>
              <a:ext uri="{FF2B5EF4-FFF2-40B4-BE49-F238E27FC236}">
                <a16:creationId xmlns:a16="http://schemas.microsoft.com/office/drawing/2014/main" id="{654E3F0A-B4C1-DC47-0496-9A12865F178A}"/>
              </a:ext>
            </a:extLst>
          </p:cNvPr>
          <p:cNvSpPr/>
          <p:nvPr/>
        </p:nvSpPr>
        <p:spPr bwMode="auto">
          <a:xfrm>
            <a:off x="6545263" y="3781425"/>
            <a:ext cx="1187450" cy="503238"/>
          </a:xfrm>
          <a:prstGeom prst="roundRect">
            <a:avLst>
              <a:gd name="adj" fmla="val 3838"/>
            </a:avLst>
          </a:prstGeom>
          <a:solidFill>
            <a:srgbClr val="002060"/>
          </a:solidFill>
          <a:ln w="12700">
            <a:noFill/>
            <a:round/>
            <a:headEnd/>
            <a:tailEnd/>
          </a:ln>
          <a:effectLst/>
        </p:spPr>
        <p:txBody>
          <a:bodyPr lIns="0" tIns="18000" rIns="0" bIns="72000" anchor="ctr"/>
          <a:lstStyle/>
          <a:p>
            <a:pPr algn="ctr">
              <a:defRPr/>
            </a:pPr>
            <a:r>
              <a:rPr lang="en-US" sz="1100" b="1">
                <a:solidFill>
                  <a:srgbClr val="FFFFFF"/>
                </a:solidFill>
                <a:effectLst>
                  <a:outerShdw blurRad="38100" dist="38100" dir="2700000" algn="tl">
                    <a:srgbClr val="000000"/>
                  </a:outerShdw>
                </a:effectLst>
                <a:latin typeface="Gill Sans"/>
                <a:cs typeface="Gill Sans"/>
              </a:rPr>
              <a:t>M&amp;A</a:t>
            </a:r>
          </a:p>
        </p:txBody>
      </p:sp>
      <p:sp>
        <p:nvSpPr>
          <p:cNvPr id="33" name="Abgerundetes Rechteck 26">
            <a:extLst>
              <a:ext uri="{FF2B5EF4-FFF2-40B4-BE49-F238E27FC236}">
                <a16:creationId xmlns:a16="http://schemas.microsoft.com/office/drawing/2014/main" id="{7F83224B-F191-5FF9-A561-FBFD7715C681}"/>
              </a:ext>
            </a:extLst>
          </p:cNvPr>
          <p:cNvSpPr/>
          <p:nvPr/>
        </p:nvSpPr>
        <p:spPr bwMode="auto">
          <a:xfrm>
            <a:off x="5853113" y="3187700"/>
            <a:ext cx="1187450" cy="503238"/>
          </a:xfrm>
          <a:prstGeom prst="roundRect">
            <a:avLst>
              <a:gd name="adj" fmla="val 3838"/>
            </a:avLst>
          </a:prstGeom>
          <a:solidFill>
            <a:srgbClr val="002060"/>
          </a:solidFill>
          <a:ln w="12700">
            <a:noFill/>
            <a:round/>
            <a:headEnd/>
            <a:tailEnd/>
          </a:ln>
          <a:effectLst/>
        </p:spPr>
        <p:txBody>
          <a:bodyPr lIns="0" tIns="18000" rIns="0" bIns="72000" anchor="ctr"/>
          <a:lstStyle/>
          <a:p>
            <a:pPr algn="ctr">
              <a:defRPr/>
            </a:pPr>
            <a:r>
              <a:rPr lang="en-US" sz="1100" b="1">
                <a:solidFill>
                  <a:srgbClr val="FFFFFF"/>
                </a:solidFill>
                <a:effectLst>
                  <a:outerShdw blurRad="38100" dist="38100" dir="2700000" algn="tl">
                    <a:srgbClr val="000000"/>
                  </a:outerShdw>
                </a:effectLst>
                <a:latin typeface="Gill Sans"/>
                <a:cs typeface="Gill Sans"/>
              </a:rPr>
              <a:t>JOINT VENTURES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FDF34-F637-E5C9-8F65-1A671B3FB55D}"/>
              </a:ext>
            </a:extLst>
          </p:cNvPr>
          <p:cNvSpPr>
            <a:spLocks noGrp="1"/>
          </p:cNvSpPr>
          <p:nvPr>
            <p:ph type="title"/>
          </p:nvPr>
        </p:nvSpPr>
        <p:spPr/>
        <p:txBody>
          <a:bodyPr/>
          <a:lstStyle/>
          <a:p>
            <a:pPr>
              <a:defRPr/>
            </a:pPr>
            <a:r>
              <a:rPr lang="nl-NL" sz="3200" dirty="0"/>
              <a:t>Determinants of FDI</a:t>
            </a:r>
          </a:p>
        </p:txBody>
      </p:sp>
      <p:grpSp>
        <p:nvGrpSpPr>
          <p:cNvPr id="33796" name="Groep 6">
            <a:extLst>
              <a:ext uri="{FF2B5EF4-FFF2-40B4-BE49-F238E27FC236}">
                <a16:creationId xmlns:a16="http://schemas.microsoft.com/office/drawing/2014/main" id="{890A4E06-4453-5939-9AC3-D9E7E43D3F6A}"/>
              </a:ext>
            </a:extLst>
          </p:cNvPr>
          <p:cNvGrpSpPr>
            <a:grpSpLocks/>
          </p:cNvGrpSpPr>
          <p:nvPr/>
        </p:nvGrpSpPr>
        <p:grpSpPr bwMode="auto">
          <a:xfrm>
            <a:off x="2927351" y="1773238"/>
            <a:ext cx="7561262" cy="2808288"/>
            <a:chOff x="1403647" y="1772815"/>
            <a:chExt cx="7560840" cy="2808313"/>
          </a:xfrm>
        </p:grpSpPr>
        <p:cxnSp>
          <p:nvCxnSpPr>
            <p:cNvPr id="8" name="Connecteur droit 18">
              <a:extLst>
                <a:ext uri="{FF2B5EF4-FFF2-40B4-BE49-F238E27FC236}">
                  <a16:creationId xmlns:a16="http://schemas.microsoft.com/office/drawing/2014/main" id="{F75F607F-9703-AEEB-DF35-CF01DA7B8725}"/>
                </a:ext>
              </a:extLst>
            </p:cNvPr>
            <p:cNvCxnSpPr/>
            <p:nvPr/>
          </p:nvCxnSpPr>
          <p:spPr>
            <a:xfrm flipV="1">
              <a:off x="4067323" y="3644495"/>
              <a:ext cx="1225482" cy="50482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Connecteur droit 21">
              <a:extLst>
                <a:ext uri="{FF2B5EF4-FFF2-40B4-BE49-F238E27FC236}">
                  <a16:creationId xmlns:a16="http://schemas.microsoft.com/office/drawing/2014/main" id="{4B74DFB2-8243-A196-E501-4C14E0D8BAF1}"/>
                </a:ext>
              </a:extLst>
            </p:cNvPr>
            <p:cNvCxnSpPr/>
            <p:nvPr/>
          </p:nvCxnSpPr>
          <p:spPr>
            <a:xfrm flipH="1" flipV="1">
              <a:off x="7667572" y="3644495"/>
              <a:ext cx="1225482" cy="50482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Afgeronde rechthoek 28">
              <a:extLst>
                <a:ext uri="{FF2B5EF4-FFF2-40B4-BE49-F238E27FC236}">
                  <a16:creationId xmlns:a16="http://schemas.microsoft.com/office/drawing/2014/main" id="{60256118-4FEC-8B0A-8CAA-823C310A6B51}"/>
                </a:ext>
              </a:extLst>
            </p:cNvPr>
            <p:cNvSpPr/>
            <p:nvPr/>
          </p:nvSpPr>
          <p:spPr>
            <a:xfrm rot="5400000">
              <a:off x="5457035" y="1608586"/>
              <a:ext cx="2087581" cy="2416040"/>
            </a:xfrm>
            <a:prstGeom prst="round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1" name="Rechthoek 20">
              <a:extLst>
                <a:ext uri="{FF2B5EF4-FFF2-40B4-BE49-F238E27FC236}">
                  <a16:creationId xmlns:a16="http://schemas.microsoft.com/office/drawing/2014/main" id="{A6AFD92F-2B04-BE8A-3BDA-A89350B050FC}"/>
                </a:ext>
              </a:extLst>
            </p:cNvPr>
            <p:cNvSpPr/>
            <p:nvPr/>
          </p:nvSpPr>
          <p:spPr>
            <a:xfrm>
              <a:off x="5435672" y="1917279"/>
              <a:ext cx="2066810" cy="172721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spcBef>
                  <a:spcPts val="600"/>
                </a:spcBef>
                <a:spcAft>
                  <a:spcPts val="600"/>
                </a:spcAft>
                <a:defRPr/>
              </a:pPr>
              <a:r>
                <a:rPr lang="en-US" sz="1400" b="1" dirty="0">
                  <a:solidFill>
                    <a:schemeClr val="bg1"/>
                  </a:solidFill>
                  <a:latin typeface="Times New Roman" pitchFamily="18" charset="0"/>
                  <a:cs typeface="Times New Roman" pitchFamily="18" charset="0"/>
                </a:rPr>
                <a:t>Host-country variables</a:t>
              </a:r>
            </a:p>
            <a:p>
              <a:pPr algn="ctr">
                <a:defRPr/>
              </a:pPr>
              <a:endParaRPr lang="en-GB" sz="1400" b="1" dirty="0">
                <a:solidFill>
                  <a:schemeClr val="bg1"/>
                </a:solidFill>
                <a:latin typeface="Arial" pitchFamily="34" charset="0"/>
                <a:cs typeface="Arial" pitchFamily="34" charset="0"/>
              </a:endParaRPr>
            </a:p>
            <a:p>
              <a:pPr algn="ctr">
                <a:defRPr/>
              </a:pPr>
              <a:r>
                <a:rPr lang="en-GB" sz="1400" dirty="0">
                  <a:solidFill>
                    <a:schemeClr val="bg1"/>
                  </a:solidFill>
                  <a:latin typeface="Times New Roman" pitchFamily="18" charset="0"/>
                  <a:cs typeface="Times New Roman" pitchFamily="18" charset="0"/>
                </a:rPr>
                <a:t>Influences the final destination </a:t>
              </a:r>
            </a:p>
            <a:p>
              <a:pPr algn="ctr">
                <a:defRPr/>
              </a:pPr>
              <a:r>
                <a:rPr lang="en-GB" sz="1400" dirty="0">
                  <a:solidFill>
                    <a:schemeClr val="bg1"/>
                  </a:solidFill>
                  <a:latin typeface="Times New Roman" pitchFamily="18" charset="0"/>
                  <a:cs typeface="Times New Roman" pitchFamily="18" charset="0"/>
                </a:rPr>
                <a:t>of the investment</a:t>
              </a:r>
              <a:endParaRPr lang="en-US" sz="1400" b="1" dirty="0">
                <a:solidFill>
                  <a:schemeClr val="bg1"/>
                </a:solidFill>
                <a:latin typeface="Times New Roman" pitchFamily="18" charset="0"/>
                <a:cs typeface="Times New Roman" pitchFamily="18" charset="0"/>
              </a:endParaRPr>
            </a:p>
            <a:p>
              <a:pPr marL="274638" indent="-182563">
                <a:spcBef>
                  <a:spcPts val="600"/>
                </a:spcBef>
                <a:spcAft>
                  <a:spcPts val="600"/>
                </a:spcAft>
                <a:defRPr/>
              </a:pPr>
              <a:endParaRPr lang="en-US" sz="1400" dirty="0">
                <a:solidFill>
                  <a:schemeClr val="bg1"/>
                </a:solidFill>
                <a:latin typeface="Times New Roman" pitchFamily="18" charset="0"/>
                <a:cs typeface="Times New Roman" pitchFamily="18" charset="0"/>
              </a:endParaRPr>
            </a:p>
          </p:txBody>
        </p:sp>
        <p:sp>
          <p:nvSpPr>
            <p:cNvPr id="12" name="Afgeronde rechthoek 28">
              <a:extLst>
                <a:ext uri="{FF2B5EF4-FFF2-40B4-BE49-F238E27FC236}">
                  <a16:creationId xmlns:a16="http://schemas.microsoft.com/office/drawing/2014/main" id="{DA13675A-C436-715B-1CBA-5C13E25A89A4}"/>
                </a:ext>
              </a:extLst>
            </p:cNvPr>
            <p:cNvSpPr/>
            <p:nvPr/>
          </p:nvSpPr>
          <p:spPr>
            <a:xfrm rot="5400000">
              <a:off x="1620261" y="1556202"/>
              <a:ext cx="2087581" cy="252080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3" name="Rechthoek 20">
              <a:extLst>
                <a:ext uri="{FF2B5EF4-FFF2-40B4-BE49-F238E27FC236}">
                  <a16:creationId xmlns:a16="http://schemas.microsoft.com/office/drawing/2014/main" id="{DA15E4DB-4440-31EB-E40E-0D35DB1E76F6}"/>
                </a:ext>
              </a:extLst>
            </p:cNvPr>
            <p:cNvSpPr/>
            <p:nvPr/>
          </p:nvSpPr>
          <p:spPr>
            <a:xfrm>
              <a:off x="1581437" y="2058536"/>
              <a:ext cx="2127131" cy="1427451"/>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spcBef>
                  <a:spcPts val="600"/>
                </a:spcBef>
                <a:spcAft>
                  <a:spcPts val="600"/>
                </a:spcAft>
                <a:defRPr/>
              </a:pPr>
              <a:r>
                <a:rPr lang="en-US" sz="1400" b="1" dirty="0">
                  <a:solidFill>
                    <a:schemeClr val="bg1"/>
                  </a:solidFill>
                  <a:latin typeface="Times New Roman" pitchFamily="18" charset="0"/>
                  <a:cs typeface="Times New Roman" pitchFamily="18" charset="0"/>
                </a:rPr>
                <a:t>Firm/industry variables</a:t>
              </a:r>
            </a:p>
            <a:p>
              <a:pPr marL="274638" indent="-182563">
                <a:spcBef>
                  <a:spcPts val="600"/>
                </a:spcBef>
                <a:spcAft>
                  <a:spcPts val="600"/>
                </a:spcAft>
                <a:defRPr/>
              </a:pPr>
              <a:endParaRPr lang="en-US" sz="1400" b="1" dirty="0">
                <a:solidFill>
                  <a:schemeClr val="bg1"/>
                </a:solidFill>
                <a:latin typeface="Times New Roman" pitchFamily="18" charset="0"/>
                <a:cs typeface="Times New Roman" pitchFamily="18" charset="0"/>
              </a:endParaRPr>
            </a:p>
            <a:p>
              <a:pPr algn="ctr">
                <a:defRPr/>
              </a:pPr>
              <a:r>
                <a:rPr lang="en-GB" sz="1400" dirty="0">
                  <a:solidFill>
                    <a:schemeClr val="bg1"/>
                  </a:solidFill>
                  <a:latin typeface="Times New Roman" pitchFamily="18" charset="0"/>
                  <a:cs typeface="Times New Roman" pitchFamily="18" charset="0"/>
                </a:rPr>
                <a:t>Concerns initial decision </a:t>
              </a:r>
            </a:p>
            <a:p>
              <a:pPr algn="ctr">
                <a:defRPr/>
              </a:pPr>
              <a:r>
                <a:rPr lang="en-GB" sz="1400" dirty="0">
                  <a:solidFill>
                    <a:schemeClr val="bg1"/>
                  </a:solidFill>
                  <a:latin typeface="Times New Roman" pitchFamily="18" charset="0"/>
                  <a:cs typeface="Times New Roman" pitchFamily="18" charset="0"/>
                </a:rPr>
                <a:t>to undertake an investment</a:t>
              </a:r>
            </a:p>
            <a:p>
              <a:pPr marL="274638" indent="-182563">
                <a:spcBef>
                  <a:spcPts val="600"/>
                </a:spcBef>
                <a:spcAft>
                  <a:spcPts val="600"/>
                </a:spcAft>
                <a:defRPr/>
              </a:pPr>
              <a:endParaRPr lang="en-US" sz="1400" b="1" dirty="0">
                <a:solidFill>
                  <a:schemeClr val="bg1"/>
                </a:solidFill>
                <a:latin typeface="Times New Roman" pitchFamily="18" charset="0"/>
                <a:cs typeface="Times New Roman" pitchFamily="18" charset="0"/>
              </a:endParaRPr>
            </a:p>
          </p:txBody>
        </p:sp>
        <p:sp>
          <p:nvSpPr>
            <p:cNvPr id="14" name="PIJL-OMLAAG 25">
              <a:extLst>
                <a:ext uri="{FF2B5EF4-FFF2-40B4-BE49-F238E27FC236}">
                  <a16:creationId xmlns:a16="http://schemas.microsoft.com/office/drawing/2014/main" id="{3C6E6EF0-46F0-52D1-ABBA-74787E8788DE}"/>
                </a:ext>
              </a:extLst>
            </p:cNvPr>
            <p:cNvSpPr/>
            <p:nvPr/>
          </p:nvSpPr>
          <p:spPr>
            <a:xfrm rot="16200000">
              <a:off x="4335576" y="2152246"/>
              <a:ext cx="641356" cy="457174"/>
            </a:xfrm>
            <a:prstGeom prst="downArrow">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5" name="PIJL-OMLAAG 25">
              <a:extLst>
                <a:ext uri="{FF2B5EF4-FFF2-40B4-BE49-F238E27FC236}">
                  <a16:creationId xmlns:a16="http://schemas.microsoft.com/office/drawing/2014/main" id="{5814CB81-B74D-6DAD-C43C-FD83263DA66F}"/>
                </a:ext>
              </a:extLst>
            </p:cNvPr>
            <p:cNvSpPr/>
            <p:nvPr/>
          </p:nvSpPr>
          <p:spPr>
            <a:xfrm rot="5400000">
              <a:off x="4264142" y="2944416"/>
              <a:ext cx="641356" cy="457174"/>
            </a:xfrm>
            <a:prstGeom prst="downArrow">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Times New Roman" pitchFamily="18" charset="0"/>
                <a:cs typeface="Times New Roman" pitchFamily="18" charset="0"/>
              </a:endParaRPr>
            </a:p>
          </p:txBody>
        </p:sp>
        <p:sp>
          <p:nvSpPr>
            <p:cNvPr id="16" name="Afgeronde rechthoek 28">
              <a:extLst>
                <a:ext uri="{FF2B5EF4-FFF2-40B4-BE49-F238E27FC236}">
                  <a16:creationId xmlns:a16="http://schemas.microsoft.com/office/drawing/2014/main" id="{F4E3B4EA-353B-4219-2DF9-A57A3D2A9570}"/>
                </a:ext>
              </a:extLst>
            </p:cNvPr>
            <p:cNvSpPr/>
            <p:nvPr/>
          </p:nvSpPr>
          <p:spPr>
            <a:xfrm rot="5400000">
              <a:off x="5039599" y="3177048"/>
              <a:ext cx="431804" cy="237635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7" name="Rechthoek 20">
              <a:extLst>
                <a:ext uri="{FF2B5EF4-FFF2-40B4-BE49-F238E27FC236}">
                  <a16:creationId xmlns:a16="http://schemas.microsoft.com/office/drawing/2014/main" id="{C522626E-7E76-7926-663A-F06CAAF858E6}"/>
                </a:ext>
              </a:extLst>
            </p:cNvPr>
            <p:cNvSpPr/>
            <p:nvPr/>
          </p:nvSpPr>
          <p:spPr>
            <a:xfrm>
              <a:off x="4356232" y="4220763"/>
              <a:ext cx="1871559" cy="288928"/>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spcBef>
                  <a:spcPts val="600"/>
                </a:spcBef>
                <a:spcAft>
                  <a:spcPts val="600"/>
                </a:spcAft>
                <a:defRPr/>
              </a:pPr>
              <a:endParaRPr lang="en-US" sz="1400" b="1" dirty="0">
                <a:solidFill>
                  <a:schemeClr val="bg1"/>
                </a:solidFill>
                <a:latin typeface="Times New Roman" pitchFamily="18" charset="0"/>
                <a:cs typeface="Times New Roman" pitchFamily="18" charset="0"/>
              </a:endParaRPr>
            </a:p>
            <a:p>
              <a:pPr marL="274638" indent="-182563">
                <a:spcBef>
                  <a:spcPts val="600"/>
                </a:spcBef>
                <a:spcAft>
                  <a:spcPts val="600"/>
                </a:spcAft>
                <a:defRPr/>
              </a:pPr>
              <a:r>
                <a:rPr lang="en-US" sz="1400" b="1" dirty="0">
                  <a:solidFill>
                    <a:schemeClr val="bg1"/>
                  </a:solidFill>
                  <a:latin typeface="Times New Roman" pitchFamily="18" charset="0"/>
                  <a:cs typeface="Times New Roman" pitchFamily="18" charset="0"/>
                </a:rPr>
                <a:t>National variables</a:t>
              </a:r>
              <a:endParaRPr lang="en-GB" sz="1400" b="1" dirty="0">
                <a:solidFill>
                  <a:schemeClr val="bg1"/>
                </a:solidFill>
                <a:latin typeface="Arial" pitchFamily="34" charset="0"/>
                <a:cs typeface="Arial" pitchFamily="34" charset="0"/>
              </a:endParaRPr>
            </a:p>
            <a:p>
              <a:pPr marL="274638" indent="-182563">
                <a:spcBef>
                  <a:spcPts val="600"/>
                </a:spcBef>
                <a:spcAft>
                  <a:spcPts val="600"/>
                </a:spcAft>
                <a:defRPr/>
              </a:pPr>
              <a:endParaRPr lang="en-US" sz="1400" dirty="0">
                <a:solidFill>
                  <a:schemeClr val="bg1"/>
                </a:solidFill>
                <a:latin typeface="Times New Roman" pitchFamily="18" charset="0"/>
                <a:cs typeface="Times New Roman" pitchFamily="18" charset="0"/>
              </a:endParaRPr>
            </a:p>
          </p:txBody>
        </p:sp>
        <p:sp>
          <p:nvSpPr>
            <p:cNvPr id="18" name="Afgeronde rechthoek 28">
              <a:extLst>
                <a:ext uri="{FF2B5EF4-FFF2-40B4-BE49-F238E27FC236}">
                  <a16:creationId xmlns:a16="http://schemas.microsoft.com/office/drawing/2014/main" id="{3BCDC4E0-6948-3665-4720-766C65958497}"/>
                </a:ext>
              </a:extLst>
            </p:cNvPr>
            <p:cNvSpPr/>
            <p:nvPr/>
          </p:nvSpPr>
          <p:spPr>
            <a:xfrm rot="5400000">
              <a:off x="7560408" y="3177048"/>
              <a:ext cx="431804" cy="237635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9" name="Rechthoek 20">
              <a:extLst>
                <a:ext uri="{FF2B5EF4-FFF2-40B4-BE49-F238E27FC236}">
                  <a16:creationId xmlns:a16="http://schemas.microsoft.com/office/drawing/2014/main" id="{329C143B-0370-08D5-84DC-FC13704F6003}"/>
                </a:ext>
              </a:extLst>
            </p:cNvPr>
            <p:cNvSpPr/>
            <p:nvPr/>
          </p:nvSpPr>
          <p:spPr>
            <a:xfrm>
              <a:off x="6948476" y="4220763"/>
              <a:ext cx="1871558" cy="288928"/>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spcBef>
                  <a:spcPts val="600"/>
                </a:spcBef>
                <a:spcAft>
                  <a:spcPts val="600"/>
                </a:spcAft>
                <a:defRPr/>
              </a:pPr>
              <a:endParaRPr lang="en-US" sz="1400" b="1" dirty="0">
                <a:solidFill>
                  <a:schemeClr val="bg1"/>
                </a:solidFill>
                <a:latin typeface="Times New Roman" pitchFamily="18" charset="0"/>
                <a:cs typeface="Times New Roman" pitchFamily="18" charset="0"/>
              </a:endParaRPr>
            </a:p>
            <a:p>
              <a:pPr marL="274638" indent="-182563">
                <a:spcBef>
                  <a:spcPts val="600"/>
                </a:spcBef>
                <a:spcAft>
                  <a:spcPts val="600"/>
                </a:spcAft>
                <a:defRPr/>
              </a:pPr>
              <a:r>
                <a:rPr lang="en-US" sz="1400" b="1" dirty="0">
                  <a:solidFill>
                    <a:schemeClr val="bg1"/>
                  </a:solidFill>
                  <a:latin typeface="Times New Roman" pitchFamily="18" charset="0"/>
                  <a:cs typeface="Times New Roman" pitchFamily="18" charset="0"/>
                </a:rPr>
                <a:t>Local variables</a:t>
              </a:r>
              <a:endParaRPr lang="en-GB" sz="1400" b="1" dirty="0">
                <a:solidFill>
                  <a:schemeClr val="bg1"/>
                </a:solidFill>
                <a:latin typeface="Arial" pitchFamily="34" charset="0"/>
                <a:cs typeface="Arial" pitchFamily="34" charset="0"/>
              </a:endParaRPr>
            </a:p>
            <a:p>
              <a:pPr marL="274638" indent="-182563">
                <a:spcBef>
                  <a:spcPts val="600"/>
                </a:spcBef>
                <a:spcAft>
                  <a:spcPts val="600"/>
                </a:spcAft>
                <a:defRPr/>
              </a:pPr>
              <a:endParaRPr lang="en-US" sz="1400" dirty="0">
                <a:solidFill>
                  <a:schemeClr val="bg1"/>
                </a:solidFill>
                <a:latin typeface="Times New Roman" pitchFamily="18" charset="0"/>
                <a:cs typeface="Times New Roman" pitchFamily="18" charset="0"/>
              </a:endParaRPr>
            </a:p>
          </p:txBody>
        </p:sp>
      </p:grpSp>
      <p:sp>
        <p:nvSpPr>
          <p:cNvPr id="20" name="Espace réservé du contenu 1">
            <a:extLst>
              <a:ext uri="{FF2B5EF4-FFF2-40B4-BE49-F238E27FC236}">
                <a16:creationId xmlns:a16="http://schemas.microsoft.com/office/drawing/2014/main" id="{EBED50BB-CA8E-6B54-6131-5E20F70CE69B}"/>
              </a:ext>
            </a:extLst>
          </p:cNvPr>
          <p:cNvSpPr>
            <a:spLocks noGrp="1"/>
          </p:cNvSpPr>
          <p:nvPr>
            <p:ph idx="1"/>
          </p:nvPr>
        </p:nvSpPr>
        <p:spPr>
          <a:xfrm>
            <a:off x="1079501" y="1775034"/>
            <a:ext cx="10515600" cy="4351338"/>
          </a:xfrm>
        </p:spPr>
        <p:txBody>
          <a:bodyPr>
            <a:normAutofit fontScale="92500" lnSpcReduction="20000"/>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buFont typeface="Wingdings" pitchFamily="2" charset="2"/>
              <a:buNone/>
              <a:defRPr/>
            </a:pPr>
            <a:endParaRPr lang="en-US" dirty="0"/>
          </a:p>
          <a:p>
            <a:pPr>
              <a:defRPr/>
            </a:pPr>
            <a:r>
              <a:rPr lang="en-GB" sz="1600" dirty="0">
                <a:solidFill>
                  <a:srgbClr val="002060"/>
                </a:solidFill>
                <a:cs typeface="Arial" pitchFamily="34" charset="0"/>
              </a:rPr>
              <a:t>Both factors interact and vary strongly by company size; market orientation (domestic versus export); industry sub-sector; and investor nationality</a:t>
            </a:r>
          </a:p>
          <a:p>
            <a:pPr>
              <a:defRPr/>
            </a:pPr>
            <a:r>
              <a:rPr lang="en-US" sz="1600" dirty="0">
                <a:solidFill>
                  <a:srgbClr val="002060"/>
                </a:solidFill>
                <a:cs typeface="Arial" pitchFamily="34" charset="0"/>
              </a:rPr>
              <a:t>Site selection criteria are of interest at both </a:t>
            </a:r>
            <a:r>
              <a:rPr lang="en-US" sz="1600" b="1" dirty="0">
                <a:solidFill>
                  <a:srgbClr val="002060"/>
                </a:solidFill>
                <a:cs typeface="Arial" pitchFamily="34" charset="0"/>
              </a:rPr>
              <a:t>national </a:t>
            </a:r>
            <a:r>
              <a:rPr lang="en-US" sz="1600" dirty="0">
                <a:solidFill>
                  <a:srgbClr val="002060"/>
                </a:solidFill>
                <a:cs typeface="Arial" pitchFamily="34" charset="0"/>
              </a:rPr>
              <a:t>(e.g. access to markets &amp; suppliers; FDI framework) and a </a:t>
            </a:r>
            <a:r>
              <a:rPr lang="en-US" sz="1600" b="1" dirty="0">
                <a:solidFill>
                  <a:srgbClr val="002060"/>
                </a:solidFill>
                <a:cs typeface="Arial" pitchFamily="34" charset="0"/>
              </a:rPr>
              <a:t>regional</a:t>
            </a:r>
            <a:r>
              <a:rPr lang="en-US" sz="1600" dirty="0">
                <a:solidFill>
                  <a:srgbClr val="002060"/>
                </a:solidFill>
                <a:cs typeface="Arial" pitchFamily="34" charset="0"/>
              </a:rPr>
              <a:t> (e.g. real estate; geographically variable costs) scale</a:t>
            </a:r>
            <a:endParaRPr lang="en-GB" sz="1600" dirty="0">
              <a:solidFill>
                <a:srgbClr val="002060"/>
              </a:solidFill>
              <a:cs typeface="Arial" pitchFamily="34" charset="0"/>
            </a:endParaRPr>
          </a:p>
          <a:p>
            <a:pPr>
              <a:defRPr/>
            </a:pP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E5BF3-BDAC-1033-73BA-EBCEF42C4764}"/>
              </a:ext>
            </a:extLst>
          </p:cNvPr>
          <p:cNvSpPr>
            <a:spLocks noGrp="1"/>
          </p:cNvSpPr>
          <p:nvPr>
            <p:ph type="title"/>
          </p:nvPr>
        </p:nvSpPr>
        <p:spPr/>
        <p:txBody>
          <a:bodyPr/>
          <a:lstStyle/>
          <a:p>
            <a:pPr>
              <a:defRPr/>
            </a:pPr>
            <a:r>
              <a:rPr lang="nl-NL" sz="3200" dirty="0"/>
              <a:t>Determinants of FDI</a:t>
            </a:r>
          </a:p>
        </p:txBody>
      </p:sp>
      <p:grpSp>
        <p:nvGrpSpPr>
          <p:cNvPr id="34820" name="Groep 7">
            <a:extLst>
              <a:ext uri="{FF2B5EF4-FFF2-40B4-BE49-F238E27FC236}">
                <a16:creationId xmlns:a16="http://schemas.microsoft.com/office/drawing/2014/main" id="{AB9B146F-24C5-B434-F7E6-3DDCE61B25FD}"/>
              </a:ext>
            </a:extLst>
          </p:cNvPr>
          <p:cNvGrpSpPr>
            <a:grpSpLocks/>
          </p:cNvGrpSpPr>
          <p:nvPr/>
        </p:nvGrpSpPr>
        <p:grpSpPr bwMode="auto">
          <a:xfrm>
            <a:off x="2866965" y="1488567"/>
            <a:ext cx="6305550" cy="4392612"/>
            <a:chOff x="1403647" y="1772816"/>
            <a:chExt cx="6305877" cy="4392490"/>
          </a:xfrm>
        </p:grpSpPr>
        <p:sp>
          <p:nvSpPr>
            <p:cNvPr id="9" name="Afgeronde rechthoek 28">
              <a:extLst>
                <a:ext uri="{FF2B5EF4-FFF2-40B4-BE49-F238E27FC236}">
                  <a16:creationId xmlns:a16="http://schemas.microsoft.com/office/drawing/2014/main" id="{A58AFDC3-4948-B05D-3A8B-F8A8F818E27A}"/>
                </a:ext>
              </a:extLst>
            </p:cNvPr>
            <p:cNvSpPr/>
            <p:nvPr/>
          </p:nvSpPr>
          <p:spPr>
            <a:xfrm rot="5400000">
              <a:off x="4304335" y="2760117"/>
              <a:ext cx="4392490" cy="24178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0" name="Rechthoek 20">
              <a:extLst>
                <a:ext uri="{FF2B5EF4-FFF2-40B4-BE49-F238E27FC236}">
                  <a16:creationId xmlns:a16="http://schemas.microsoft.com/office/drawing/2014/main" id="{B4FF8DD3-6A09-F426-651D-F080997E9509}"/>
                </a:ext>
              </a:extLst>
            </p:cNvPr>
            <p:cNvSpPr/>
            <p:nvPr/>
          </p:nvSpPr>
          <p:spPr>
            <a:xfrm>
              <a:off x="5436106" y="1917274"/>
              <a:ext cx="2065445" cy="4103574"/>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spcBef>
                  <a:spcPts val="600"/>
                </a:spcBef>
                <a:spcAft>
                  <a:spcPts val="600"/>
                </a:spcAft>
                <a:defRPr/>
              </a:pPr>
              <a:r>
                <a:rPr lang="en-US" sz="1400" b="1" dirty="0">
                  <a:solidFill>
                    <a:schemeClr val="bg1"/>
                  </a:solidFill>
                  <a:latin typeface="Times New Roman" pitchFamily="18" charset="0"/>
                  <a:cs typeface="Times New Roman" pitchFamily="18" charset="0"/>
                </a:rPr>
                <a:t>Host-country variables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Political &amp; economic stability</a:t>
              </a:r>
            </a:p>
            <a:p>
              <a:pPr marL="274638" indent="-182563">
                <a:spcBef>
                  <a:spcPts val="600"/>
                </a:spcBef>
                <a:spcAft>
                  <a:spcPts val="600"/>
                </a:spcAft>
                <a:buFont typeface="Arial" pitchFamily="34" charset="0"/>
                <a:buChar char="•"/>
                <a:defRPr/>
              </a:pPr>
              <a:r>
                <a:rPr lang="en-US" sz="1400" dirty="0" err="1">
                  <a:solidFill>
                    <a:schemeClr val="bg1"/>
                  </a:solidFill>
                  <a:latin typeface="Times New Roman" pitchFamily="18" charset="0"/>
                  <a:cs typeface="Times New Roman" pitchFamily="18" charset="0"/>
                </a:rPr>
                <a:t>Favouring</a:t>
              </a:r>
              <a:r>
                <a:rPr lang="en-US" sz="1400" dirty="0">
                  <a:solidFill>
                    <a:schemeClr val="bg1"/>
                  </a:solidFill>
                  <a:latin typeface="Times New Roman" pitchFamily="18" charset="0"/>
                  <a:cs typeface="Times New Roman" pitchFamily="18" charset="0"/>
                </a:rPr>
                <a:t> FDI policies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Adequate infrastructure &amp; services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Adequate skill and </a:t>
              </a:r>
              <a:r>
                <a:rPr lang="en-US" sz="1400" dirty="0" err="1">
                  <a:solidFill>
                    <a:schemeClr val="bg1"/>
                  </a:solidFill>
                  <a:latin typeface="Times New Roman" pitchFamily="18" charset="0"/>
                  <a:cs typeface="Times New Roman" pitchFamily="18" charset="0"/>
                </a:rPr>
                <a:t>labour</a:t>
              </a:r>
              <a:r>
                <a:rPr lang="en-US" sz="1400" dirty="0">
                  <a:solidFill>
                    <a:schemeClr val="bg1"/>
                  </a:solidFill>
                  <a:latin typeface="Times New Roman" pitchFamily="18" charset="0"/>
                  <a:cs typeface="Times New Roman" pitchFamily="18" charset="0"/>
                </a:rPr>
                <a:t> base</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Good supplier networks &amp; services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Streamlined procedures</a:t>
              </a:r>
            </a:p>
          </p:txBody>
        </p:sp>
        <p:sp>
          <p:nvSpPr>
            <p:cNvPr id="11" name="Afgeronde rechthoek 28">
              <a:extLst>
                <a:ext uri="{FF2B5EF4-FFF2-40B4-BE49-F238E27FC236}">
                  <a16:creationId xmlns:a16="http://schemas.microsoft.com/office/drawing/2014/main" id="{98B5C3EE-AB0C-2EFA-F0AA-35AB425F73A3}"/>
                </a:ext>
              </a:extLst>
            </p:cNvPr>
            <p:cNvSpPr/>
            <p:nvPr/>
          </p:nvSpPr>
          <p:spPr>
            <a:xfrm rot="5400000">
              <a:off x="467149" y="2709314"/>
              <a:ext cx="4392490" cy="251949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2" name="Rechthoek 20">
              <a:extLst>
                <a:ext uri="{FF2B5EF4-FFF2-40B4-BE49-F238E27FC236}">
                  <a16:creationId xmlns:a16="http://schemas.microsoft.com/office/drawing/2014/main" id="{C42A3D69-E5A5-A44B-3CBE-947BE30E9010}"/>
                </a:ext>
              </a:extLst>
            </p:cNvPr>
            <p:cNvSpPr/>
            <p:nvPr/>
          </p:nvSpPr>
          <p:spPr>
            <a:xfrm>
              <a:off x="1581456" y="1917274"/>
              <a:ext cx="2125773" cy="4103574"/>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spcBef>
                  <a:spcPts val="600"/>
                </a:spcBef>
                <a:spcAft>
                  <a:spcPts val="600"/>
                </a:spcAft>
                <a:defRPr/>
              </a:pPr>
              <a:r>
                <a:rPr lang="en-US" sz="1400" b="1" dirty="0">
                  <a:solidFill>
                    <a:schemeClr val="bg1"/>
                  </a:solidFill>
                  <a:latin typeface="Times New Roman" pitchFamily="18" charset="0"/>
                  <a:cs typeface="Times New Roman" pitchFamily="18" charset="0"/>
                </a:rPr>
                <a:t>Firm/industry variables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Securing market access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Securing access to </a:t>
              </a:r>
              <a:r>
                <a:rPr lang="en-US" sz="1400" dirty="0" err="1">
                  <a:solidFill>
                    <a:schemeClr val="bg1"/>
                  </a:solidFill>
                  <a:latin typeface="Times New Roman" pitchFamily="18" charset="0"/>
                  <a:cs typeface="Times New Roman" pitchFamily="18" charset="0"/>
                </a:rPr>
                <a:t>labour</a:t>
              </a:r>
              <a:r>
                <a:rPr lang="en-US" sz="1400" dirty="0">
                  <a:solidFill>
                    <a:schemeClr val="bg1"/>
                  </a:solidFill>
                  <a:latin typeface="Times New Roman" pitchFamily="18" charset="0"/>
                  <a:cs typeface="Times New Roman" pitchFamily="18" charset="0"/>
                </a:rPr>
                <a:t> and natural resources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Access to suppliers</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Following a sourcing strategy</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Staying ahead of competition</a:t>
              </a:r>
            </a:p>
            <a:p>
              <a:pPr marL="274638" indent="-182563">
                <a:spcBef>
                  <a:spcPts val="600"/>
                </a:spcBef>
                <a:spcAft>
                  <a:spcPts val="600"/>
                </a:spcAft>
                <a:buFont typeface="Arial" pitchFamily="34" charset="0"/>
                <a:buChar char="•"/>
                <a:defRPr/>
              </a:pPr>
              <a:r>
                <a:rPr lang="en-US" sz="1400" dirty="0">
                  <a:solidFill>
                    <a:schemeClr val="bg1"/>
                  </a:solidFill>
                  <a:latin typeface="Times New Roman" pitchFamily="18" charset="0"/>
                  <a:cs typeface="Times New Roman" pitchFamily="18" charset="0"/>
                </a:rPr>
                <a:t>Lowering production costs</a:t>
              </a:r>
            </a:p>
            <a:p>
              <a:pPr marL="274638" indent="-182563">
                <a:spcBef>
                  <a:spcPts val="600"/>
                </a:spcBef>
                <a:spcAft>
                  <a:spcPts val="600"/>
                </a:spcAft>
                <a:buFont typeface="Arial" pitchFamily="34" charset="0"/>
                <a:buChar char="•"/>
                <a:defRPr/>
              </a:pPr>
              <a:endParaRPr lang="en-US" sz="1400" dirty="0">
                <a:solidFill>
                  <a:schemeClr val="bg1"/>
                </a:solidFill>
                <a:latin typeface="Times New Roman" pitchFamily="18" charset="0"/>
                <a:cs typeface="Times New Roman" pitchFamily="18" charset="0"/>
              </a:endParaRPr>
            </a:p>
          </p:txBody>
        </p:sp>
        <p:sp>
          <p:nvSpPr>
            <p:cNvPr id="13" name="PIJL-OMLAAG 25">
              <a:extLst>
                <a:ext uri="{FF2B5EF4-FFF2-40B4-BE49-F238E27FC236}">
                  <a16:creationId xmlns:a16="http://schemas.microsoft.com/office/drawing/2014/main" id="{3A12D0A4-E63C-E49C-B7E9-C687D9C1EC0F}"/>
                </a:ext>
              </a:extLst>
            </p:cNvPr>
            <p:cNvSpPr/>
            <p:nvPr/>
          </p:nvSpPr>
          <p:spPr>
            <a:xfrm rot="16200000">
              <a:off x="4335938" y="3160234"/>
              <a:ext cx="641332" cy="457224"/>
            </a:xfrm>
            <a:prstGeom prst="downArrow">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sp>
          <p:nvSpPr>
            <p:cNvPr id="14" name="PIJL-OMLAAG 25">
              <a:extLst>
                <a:ext uri="{FF2B5EF4-FFF2-40B4-BE49-F238E27FC236}">
                  <a16:creationId xmlns:a16="http://schemas.microsoft.com/office/drawing/2014/main" id="{0CAFAF54-ECC2-737A-4E26-326F5C114C4C}"/>
                </a:ext>
              </a:extLst>
            </p:cNvPr>
            <p:cNvSpPr/>
            <p:nvPr/>
          </p:nvSpPr>
          <p:spPr>
            <a:xfrm rot="5400000">
              <a:off x="4264496" y="3952374"/>
              <a:ext cx="641332" cy="457224"/>
            </a:xfrm>
            <a:prstGeom prst="downArrow">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Times New Roman" pitchFamily="18" charset="0"/>
                <a:cs typeface="Times New Roman" pitchFamily="18"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0C2BD-D88F-494D-AC9F-DBD8A49184E8}"/>
              </a:ext>
            </a:extLst>
          </p:cNvPr>
          <p:cNvSpPr>
            <a:spLocks noGrp="1"/>
          </p:cNvSpPr>
          <p:nvPr>
            <p:ph type="title"/>
          </p:nvPr>
        </p:nvSpPr>
        <p:spPr/>
        <p:txBody>
          <a:bodyPr/>
          <a:lstStyle/>
          <a:p>
            <a:pPr>
              <a:defRPr/>
            </a:pPr>
            <a:r>
              <a:rPr lang="nl-NL" sz="3200" dirty="0" err="1"/>
              <a:t>Foreign</a:t>
            </a:r>
            <a:r>
              <a:rPr lang="nl-NL" sz="3200" dirty="0"/>
              <a:t> </a:t>
            </a:r>
            <a:r>
              <a:rPr lang="nl-NL" sz="3200" dirty="0" err="1"/>
              <a:t>investors</a:t>
            </a:r>
            <a:r>
              <a:rPr lang="nl-NL" sz="3200" dirty="0"/>
              <a:t>’ </a:t>
            </a:r>
            <a:r>
              <a:rPr lang="nl-NL" sz="3200" dirty="0" err="1"/>
              <a:t>decision</a:t>
            </a:r>
            <a:r>
              <a:rPr lang="nl-NL" sz="3200" dirty="0"/>
              <a:t>-making factors</a:t>
            </a:r>
          </a:p>
        </p:txBody>
      </p:sp>
      <p:sp>
        <p:nvSpPr>
          <p:cNvPr id="8" name="Rectangle 2051">
            <a:extLst>
              <a:ext uri="{FF2B5EF4-FFF2-40B4-BE49-F238E27FC236}">
                <a16:creationId xmlns:a16="http://schemas.microsoft.com/office/drawing/2014/main" id="{6A81300D-79E7-9609-6D2F-11C0E14523B9}"/>
              </a:ext>
            </a:extLst>
          </p:cNvPr>
          <p:cNvSpPr txBox="1">
            <a:spLocks noChangeArrowheads="1"/>
          </p:cNvSpPr>
          <p:nvPr/>
        </p:nvSpPr>
        <p:spPr>
          <a:xfrm>
            <a:off x="2209800" y="1641476"/>
            <a:ext cx="3816350" cy="4454525"/>
          </a:xfrm>
          <a:prstGeom prst="rect">
            <a:avLst/>
          </a:prstGeom>
        </p:spPr>
        <p:txBody>
          <a:bodyPr>
            <a:normAutofit/>
          </a:bodyPr>
          <a:lstStyle/>
          <a:p>
            <a:pPr marL="342900" indent="-342900">
              <a:spcBef>
                <a:spcPct val="20000"/>
              </a:spcBef>
              <a:buClr>
                <a:srgbClr val="0091C4"/>
              </a:buClr>
              <a:buFont typeface="Wingdings" pitchFamily="2" charset="2"/>
              <a:buChar char="§"/>
              <a:defRPr/>
            </a:pPr>
            <a:r>
              <a:rPr lang="en-US" sz="2400" dirty="0">
                <a:solidFill>
                  <a:schemeClr val="tx1">
                    <a:lumMod val="85000"/>
                    <a:lumOff val="15000"/>
                  </a:schemeClr>
                </a:solidFill>
              </a:rPr>
              <a:t>Regulations/Laws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Taxation/tariffs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Ownership rules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Hiring practices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Legal frameworks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Investment incentives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Intellectual property protection</a:t>
            </a:r>
          </a:p>
          <a:p>
            <a:pPr marL="342900" indent="-342900">
              <a:spcBef>
                <a:spcPct val="20000"/>
              </a:spcBef>
              <a:buClr>
                <a:srgbClr val="0091C4"/>
              </a:buClr>
              <a:buFont typeface="Wingdings" pitchFamily="2" charset="2"/>
              <a:buChar char="§"/>
              <a:defRPr/>
            </a:pPr>
            <a:endParaRPr lang="en-US" sz="2400" dirty="0">
              <a:solidFill>
                <a:schemeClr val="tx1">
                  <a:lumMod val="85000"/>
                  <a:lumOff val="15000"/>
                </a:schemeClr>
              </a:solidFill>
            </a:endParaRPr>
          </a:p>
        </p:txBody>
      </p:sp>
      <p:sp>
        <p:nvSpPr>
          <p:cNvPr id="9" name="Rectangle 2052">
            <a:extLst>
              <a:ext uri="{FF2B5EF4-FFF2-40B4-BE49-F238E27FC236}">
                <a16:creationId xmlns:a16="http://schemas.microsoft.com/office/drawing/2014/main" id="{36355BAF-064D-7333-7E9A-CFC71449DCFB}"/>
              </a:ext>
            </a:extLst>
          </p:cNvPr>
          <p:cNvSpPr txBox="1">
            <a:spLocks noChangeArrowheads="1"/>
          </p:cNvSpPr>
          <p:nvPr/>
        </p:nvSpPr>
        <p:spPr>
          <a:xfrm>
            <a:off x="6165850" y="1641476"/>
            <a:ext cx="3816350" cy="4454525"/>
          </a:xfrm>
          <a:prstGeom prst="rect">
            <a:avLst/>
          </a:prstGeom>
        </p:spPr>
        <p:txBody>
          <a:bodyPr/>
          <a:lstStyle/>
          <a:p>
            <a:pPr marL="342900" indent="-342900">
              <a:spcBef>
                <a:spcPct val="20000"/>
              </a:spcBef>
              <a:buClr>
                <a:srgbClr val="0091C4"/>
              </a:buClr>
              <a:buFont typeface="Wingdings" pitchFamily="2" charset="2"/>
              <a:buChar char="§"/>
              <a:defRPr/>
            </a:pPr>
            <a:r>
              <a:rPr lang="en-US" sz="2400" dirty="0">
                <a:solidFill>
                  <a:schemeClr val="tx1">
                    <a:lumMod val="85000"/>
                    <a:lumOff val="15000"/>
                  </a:schemeClr>
                </a:solidFill>
              </a:rPr>
              <a:t>Finance</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Repatriation of funds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Access to finance</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Investment costs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Currency risk</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Credit assessment</a:t>
            </a:r>
          </a:p>
          <a:p>
            <a:pPr marL="342900" indent="-342900">
              <a:spcBef>
                <a:spcPct val="20000"/>
              </a:spcBef>
              <a:buClr>
                <a:srgbClr val="0091C4"/>
              </a:buClr>
              <a:buFont typeface="Wingdings" pitchFamily="2" charset="2"/>
              <a:buChar char="§"/>
              <a:defRPr/>
            </a:pPr>
            <a:endParaRPr lang="en-US" sz="2400" dirty="0">
              <a:solidFill>
                <a:schemeClr val="tx1">
                  <a:lumMod val="85000"/>
                  <a:lumOff val="1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515F-9E3E-0624-68EE-3C26D6B4C555}"/>
              </a:ext>
            </a:extLst>
          </p:cNvPr>
          <p:cNvSpPr>
            <a:spLocks noGrp="1"/>
          </p:cNvSpPr>
          <p:nvPr>
            <p:ph type="title"/>
          </p:nvPr>
        </p:nvSpPr>
        <p:spPr/>
        <p:txBody>
          <a:bodyPr/>
          <a:lstStyle/>
          <a:p>
            <a:pPr>
              <a:defRPr/>
            </a:pPr>
            <a:r>
              <a:rPr lang="nl-NL" sz="3200" dirty="0" err="1"/>
              <a:t>Foreign</a:t>
            </a:r>
            <a:r>
              <a:rPr lang="nl-NL" sz="3200" dirty="0"/>
              <a:t> </a:t>
            </a:r>
            <a:r>
              <a:rPr lang="nl-NL" sz="3200" dirty="0" err="1"/>
              <a:t>investors</a:t>
            </a:r>
            <a:r>
              <a:rPr lang="nl-NL" sz="3200" dirty="0"/>
              <a:t>’ </a:t>
            </a:r>
            <a:r>
              <a:rPr lang="nl-NL" sz="3200" dirty="0" err="1"/>
              <a:t>decision</a:t>
            </a:r>
            <a:r>
              <a:rPr lang="nl-NL" sz="3200" dirty="0"/>
              <a:t>-making factors</a:t>
            </a:r>
          </a:p>
        </p:txBody>
      </p:sp>
      <p:sp>
        <p:nvSpPr>
          <p:cNvPr id="9" name="Rectangle 3">
            <a:extLst>
              <a:ext uri="{FF2B5EF4-FFF2-40B4-BE49-F238E27FC236}">
                <a16:creationId xmlns:a16="http://schemas.microsoft.com/office/drawing/2014/main" id="{BA39E74B-32FC-B3F1-8AF7-3D75FE91AD67}"/>
              </a:ext>
            </a:extLst>
          </p:cNvPr>
          <p:cNvSpPr txBox="1">
            <a:spLocks noChangeArrowheads="1"/>
          </p:cNvSpPr>
          <p:nvPr/>
        </p:nvSpPr>
        <p:spPr>
          <a:xfrm>
            <a:off x="2209800" y="1641476"/>
            <a:ext cx="3816350" cy="4454525"/>
          </a:xfrm>
          <a:prstGeom prst="rect">
            <a:avLst/>
          </a:prstGeom>
        </p:spPr>
        <p:txBody>
          <a:bodyPr>
            <a:normAutofit/>
          </a:bodyPr>
          <a:lstStyle/>
          <a:p>
            <a:pPr marL="342900" indent="-342900">
              <a:spcBef>
                <a:spcPct val="20000"/>
              </a:spcBef>
              <a:buClr>
                <a:srgbClr val="0091C4"/>
              </a:buClr>
              <a:buFont typeface="Wingdings" pitchFamily="2" charset="2"/>
              <a:buChar char="§"/>
              <a:defRPr/>
            </a:pPr>
            <a:r>
              <a:rPr lang="en-US" sz="2400" dirty="0">
                <a:solidFill>
                  <a:schemeClr val="tx1">
                    <a:lumMod val="85000"/>
                    <a:lumOff val="15000"/>
                  </a:schemeClr>
                </a:solidFill>
              </a:rPr>
              <a:t>Commercial Practices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Role and influence of large banks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Role and influence of large corporations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Business culture</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Attitude to profit</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Preferential relationships</a:t>
            </a:r>
          </a:p>
        </p:txBody>
      </p:sp>
      <p:sp>
        <p:nvSpPr>
          <p:cNvPr id="10" name="Rectangle 4">
            <a:extLst>
              <a:ext uri="{FF2B5EF4-FFF2-40B4-BE49-F238E27FC236}">
                <a16:creationId xmlns:a16="http://schemas.microsoft.com/office/drawing/2014/main" id="{67744732-5CE0-527E-1876-F8B4EDD43DAA}"/>
              </a:ext>
            </a:extLst>
          </p:cNvPr>
          <p:cNvSpPr txBox="1">
            <a:spLocks noChangeArrowheads="1"/>
          </p:cNvSpPr>
          <p:nvPr/>
        </p:nvSpPr>
        <p:spPr>
          <a:xfrm>
            <a:off x="6165850" y="1641476"/>
            <a:ext cx="4178300" cy="4454525"/>
          </a:xfrm>
          <a:prstGeom prst="rect">
            <a:avLst/>
          </a:prstGeom>
        </p:spPr>
        <p:txBody>
          <a:bodyPr/>
          <a:lstStyle/>
          <a:p>
            <a:pPr marL="342900" indent="-342900">
              <a:spcBef>
                <a:spcPct val="20000"/>
              </a:spcBef>
              <a:buClr>
                <a:srgbClr val="0091C4"/>
              </a:buClr>
              <a:buFont typeface="Wingdings" pitchFamily="2" charset="2"/>
              <a:buChar char="§"/>
              <a:defRPr/>
            </a:pPr>
            <a:r>
              <a:rPr lang="en-US" sz="2400" dirty="0">
                <a:solidFill>
                  <a:schemeClr val="tx1">
                    <a:lumMod val="85000"/>
                    <a:lumOff val="15000"/>
                  </a:schemeClr>
                </a:solidFill>
              </a:rPr>
              <a:t>Culture</a:t>
            </a:r>
          </a:p>
          <a:p>
            <a:pPr marL="742950" lvl="1" indent="-285750">
              <a:spcBef>
                <a:spcPct val="20000"/>
              </a:spcBef>
              <a:buClr>
                <a:srgbClr val="0091C4"/>
              </a:buClr>
              <a:buFont typeface="Arial" pitchFamily="34" charset="0"/>
              <a:buChar char="–"/>
              <a:defRPr/>
            </a:pPr>
            <a:r>
              <a:rPr lang="en-US" sz="2000" dirty="0" err="1">
                <a:solidFill>
                  <a:prstClr val="black">
                    <a:lumMod val="85000"/>
                    <a:lumOff val="15000"/>
                  </a:prstClr>
                </a:solidFill>
              </a:rPr>
              <a:t>Behaviour</a:t>
            </a:r>
            <a:endParaRPr lang="en-US" sz="2000" dirty="0">
              <a:solidFill>
                <a:prstClr val="black">
                  <a:lumMod val="85000"/>
                  <a:lumOff val="15000"/>
                </a:prstClr>
              </a:solidFill>
            </a:endParaRP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Religion</a:t>
            </a:r>
          </a:p>
          <a:p>
            <a:pPr marL="742950" lvl="1" indent="-285750">
              <a:spcBef>
                <a:spcPct val="20000"/>
              </a:spcBef>
              <a:buClr>
                <a:srgbClr val="0091C4"/>
              </a:buClr>
              <a:buFont typeface="Arial" pitchFamily="34" charset="0"/>
              <a:buChar char="–"/>
              <a:defRPr/>
            </a:pPr>
            <a:r>
              <a:rPr lang="en-US" sz="2000" dirty="0" err="1">
                <a:solidFill>
                  <a:prstClr val="black">
                    <a:lumMod val="85000"/>
                    <a:lumOff val="15000"/>
                  </a:prstClr>
                </a:solidFill>
              </a:rPr>
              <a:t>Labour</a:t>
            </a:r>
            <a:r>
              <a:rPr lang="en-US" sz="2000" dirty="0">
                <a:solidFill>
                  <a:prstClr val="black">
                    <a:lumMod val="85000"/>
                    <a:lumOff val="15000"/>
                  </a:prstClr>
                </a:solidFill>
              </a:rPr>
              <a:t> practices</a:t>
            </a:r>
          </a:p>
          <a:p>
            <a:pPr marL="742950" lvl="1" indent="-285750">
              <a:spcBef>
                <a:spcPct val="20000"/>
              </a:spcBef>
              <a:buClr>
                <a:srgbClr val="0091C4"/>
              </a:buClr>
              <a:buFont typeface="Arial" pitchFamily="34" charset="0"/>
              <a:buChar char="–"/>
              <a:defRPr/>
            </a:pPr>
            <a:r>
              <a:rPr lang="en-US" sz="2000" dirty="0">
                <a:solidFill>
                  <a:prstClr val="black">
                    <a:lumMod val="85000"/>
                    <a:lumOff val="15000"/>
                  </a:prstClr>
                </a:solidFill>
              </a:rPr>
              <a:t>Attitude to foreigners</a:t>
            </a:r>
          </a:p>
          <a:p>
            <a:pPr marL="342900" indent="-342900">
              <a:spcBef>
                <a:spcPct val="20000"/>
              </a:spcBef>
              <a:buClr>
                <a:srgbClr val="0091C4"/>
              </a:buClr>
              <a:buFont typeface="Wingdings" pitchFamily="2" charset="2"/>
              <a:buChar char="§"/>
              <a:defRPr/>
            </a:pPr>
            <a:r>
              <a:rPr lang="en-US" sz="2400" dirty="0">
                <a:solidFill>
                  <a:schemeClr val="tx1">
                    <a:lumMod val="85000"/>
                    <a:lumOff val="15000"/>
                  </a:schemeClr>
                </a:solidFill>
              </a:rPr>
              <a:t>Political/Economic Security</a:t>
            </a:r>
          </a:p>
          <a:p>
            <a:pPr marL="342900" indent="-342900">
              <a:spcBef>
                <a:spcPct val="20000"/>
              </a:spcBef>
              <a:buClr>
                <a:srgbClr val="0091C4"/>
              </a:buClr>
              <a:buFont typeface="Wingdings" pitchFamily="2" charset="2"/>
              <a:buChar char="§"/>
              <a:defRPr/>
            </a:pPr>
            <a:r>
              <a:rPr lang="en-US" sz="2400" dirty="0">
                <a:solidFill>
                  <a:schemeClr val="tx1">
                    <a:lumMod val="85000"/>
                    <a:lumOff val="15000"/>
                  </a:schemeClr>
                </a:solidFill>
              </a:rPr>
              <a:t>Logistics/Distance</a:t>
            </a:r>
          </a:p>
          <a:p>
            <a:pPr marL="342900" indent="-342900">
              <a:spcBef>
                <a:spcPct val="20000"/>
              </a:spcBef>
              <a:buClr>
                <a:srgbClr val="0091C4"/>
              </a:buClr>
              <a:buFont typeface="Wingdings" pitchFamily="2" charset="2"/>
              <a:buChar char="§"/>
              <a:defRPr/>
            </a:pPr>
            <a:r>
              <a:rPr lang="en-US" sz="2400" dirty="0">
                <a:solidFill>
                  <a:schemeClr val="tx1">
                    <a:lumMod val="85000"/>
                    <a:lumOff val="15000"/>
                  </a:schemeClr>
                </a:solidFill>
              </a:rPr>
              <a:t>Market/Profitability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2839B-B838-9A1D-EDC6-33099B3A1488}"/>
              </a:ext>
            </a:extLst>
          </p:cNvPr>
          <p:cNvSpPr>
            <a:spLocks noGrp="1"/>
          </p:cNvSpPr>
          <p:nvPr>
            <p:ph type="title"/>
          </p:nvPr>
        </p:nvSpPr>
        <p:spPr/>
        <p:txBody>
          <a:bodyPr/>
          <a:lstStyle/>
          <a:p>
            <a:pPr>
              <a:defRPr/>
            </a:pPr>
            <a:r>
              <a:rPr lang="en-US" sz="3200" dirty="0"/>
              <a:t>Survey results on FDI determinants</a:t>
            </a:r>
            <a:endParaRPr lang="nl-NL" sz="3200" dirty="0"/>
          </a:p>
        </p:txBody>
      </p:sp>
      <p:graphicFrame>
        <p:nvGraphicFramePr>
          <p:cNvPr id="12" name="Content Placeholder 3">
            <a:extLst>
              <a:ext uri="{FF2B5EF4-FFF2-40B4-BE49-F238E27FC236}">
                <a16:creationId xmlns:a16="http://schemas.microsoft.com/office/drawing/2014/main" id="{A9E5B3F6-A0D5-0821-F24E-B237D7853D48}"/>
              </a:ext>
            </a:extLst>
          </p:cNvPr>
          <p:cNvGraphicFramePr>
            <a:graphicFrameLocks/>
          </p:cNvGraphicFramePr>
          <p:nvPr/>
        </p:nvGraphicFramePr>
        <p:xfrm>
          <a:off x="2063751" y="2276475"/>
          <a:ext cx="3533775" cy="2035174"/>
        </p:xfrm>
        <a:graphic>
          <a:graphicData uri="http://schemas.openxmlformats.org/drawingml/2006/table">
            <a:tbl>
              <a:tblPr/>
              <a:tblGrid>
                <a:gridCol w="431954">
                  <a:extLst>
                    <a:ext uri="{9D8B030D-6E8A-4147-A177-3AD203B41FA5}">
                      <a16:colId xmlns:a16="http://schemas.microsoft.com/office/drawing/2014/main" val="20000"/>
                    </a:ext>
                  </a:extLst>
                </a:gridCol>
                <a:gridCol w="2231762">
                  <a:extLst>
                    <a:ext uri="{9D8B030D-6E8A-4147-A177-3AD203B41FA5}">
                      <a16:colId xmlns:a16="http://schemas.microsoft.com/office/drawing/2014/main" val="20001"/>
                    </a:ext>
                  </a:extLst>
                </a:gridCol>
                <a:gridCol w="870059">
                  <a:extLst>
                    <a:ext uri="{9D8B030D-6E8A-4147-A177-3AD203B41FA5}">
                      <a16:colId xmlns:a16="http://schemas.microsoft.com/office/drawing/2014/main" val="20002"/>
                    </a:ext>
                  </a:extLst>
                </a:gridCol>
              </a:tblGrid>
              <a:tr h="239678">
                <a:tc>
                  <a:txBody>
                    <a:bodyPr/>
                    <a:lstStyle/>
                    <a:p>
                      <a:pPr algn="ctr">
                        <a:spcAft>
                          <a:spcPts val="0"/>
                        </a:spcAft>
                      </a:pPr>
                      <a:r>
                        <a:rPr lang="en-US" sz="1100" b="1" dirty="0">
                          <a:solidFill>
                            <a:srgbClr val="444444"/>
                          </a:solidFill>
                          <a:latin typeface="Arial"/>
                          <a:ea typeface="Times New Roman"/>
                          <a:cs typeface="Arial"/>
                        </a:rPr>
                        <a:t>Rank</a:t>
                      </a:r>
                      <a:endParaRPr lang="nl-NL" sz="2000" dirty="0">
                        <a:latin typeface="Times New Roman"/>
                        <a:ea typeface="Times New Roman"/>
                        <a:cs typeface="Arial"/>
                      </a:endParaRPr>
                    </a:p>
                  </a:txBody>
                  <a:tcPr marL="35992" marR="35992" marT="36006" marB="36006" anchor="ctr">
                    <a:lnL>
                      <a:noFill/>
                    </a:lnL>
                    <a:lnR>
                      <a:noFill/>
                    </a:lnR>
                    <a:lnT>
                      <a:noFill/>
                    </a:lnT>
                    <a:lnB>
                      <a:noFill/>
                    </a:lnB>
                    <a:solidFill>
                      <a:srgbClr val="E9E9E9"/>
                    </a:solidFill>
                  </a:tcPr>
                </a:tc>
                <a:tc>
                  <a:txBody>
                    <a:bodyPr/>
                    <a:lstStyle/>
                    <a:p>
                      <a:pPr algn="ctr">
                        <a:spcAft>
                          <a:spcPts val="0"/>
                        </a:spcAft>
                      </a:pPr>
                      <a:r>
                        <a:rPr lang="en-US" sz="1100" b="1" dirty="0">
                          <a:solidFill>
                            <a:srgbClr val="444444"/>
                          </a:solidFill>
                          <a:latin typeface="Arial"/>
                          <a:ea typeface="Times New Roman"/>
                          <a:cs typeface="Arial"/>
                        </a:rPr>
                        <a:t> Factor</a:t>
                      </a:r>
                      <a:endParaRPr lang="nl-NL" sz="2000" dirty="0">
                        <a:latin typeface="Times New Roman"/>
                        <a:ea typeface="Times New Roman"/>
                        <a:cs typeface="Arial"/>
                      </a:endParaRPr>
                    </a:p>
                  </a:txBody>
                  <a:tcPr marL="35992" marR="35992" marT="36006" marB="36006" anchor="ctr">
                    <a:lnL>
                      <a:noFill/>
                    </a:lnL>
                    <a:lnR>
                      <a:noFill/>
                    </a:lnR>
                    <a:lnT>
                      <a:noFill/>
                    </a:lnT>
                    <a:lnB>
                      <a:noFill/>
                    </a:lnB>
                    <a:solidFill>
                      <a:srgbClr val="E9E9E9"/>
                    </a:solidFill>
                  </a:tcPr>
                </a:tc>
                <a:tc>
                  <a:txBody>
                    <a:bodyPr/>
                    <a:lstStyle/>
                    <a:p>
                      <a:pPr algn="ctr">
                        <a:spcAft>
                          <a:spcPts val="0"/>
                        </a:spcAft>
                      </a:pPr>
                      <a:r>
                        <a:rPr lang="en-US" sz="1100" b="1" dirty="0">
                          <a:solidFill>
                            <a:srgbClr val="444444"/>
                          </a:solidFill>
                          <a:latin typeface="Arial"/>
                          <a:ea typeface="Times New Roman"/>
                          <a:cs typeface="Arial"/>
                        </a:rPr>
                        <a:t>Response</a:t>
                      </a:r>
                      <a:endParaRPr lang="nl-NL" sz="1100" dirty="0">
                        <a:latin typeface="Arial" pitchFamily="34" charset="0"/>
                        <a:ea typeface="Times New Roman"/>
                        <a:cs typeface="Arial" pitchFamily="34" charset="0"/>
                      </a:endParaRPr>
                    </a:p>
                  </a:txBody>
                  <a:tcPr marL="35992" marR="35992" marT="36006" marB="36006" anchor="ctr">
                    <a:lnL>
                      <a:noFill/>
                    </a:lnL>
                    <a:lnR>
                      <a:noFill/>
                    </a:lnR>
                    <a:lnT>
                      <a:noFill/>
                    </a:lnT>
                    <a:lnB>
                      <a:noFill/>
                    </a:lnB>
                    <a:solidFill>
                      <a:srgbClr val="E9E9E9"/>
                    </a:solidFill>
                  </a:tcPr>
                </a:tc>
                <a:extLst>
                  <a:ext uri="{0D108BD9-81ED-4DB2-BD59-A6C34878D82A}">
                    <a16:rowId xmlns:a16="http://schemas.microsoft.com/office/drawing/2014/main" val="10000"/>
                  </a:ext>
                </a:extLst>
              </a:tr>
              <a:tr h="224437">
                <a:tc>
                  <a:txBody>
                    <a:bodyPr/>
                    <a:lstStyle/>
                    <a:p>
                      <a:pPr>
                        <a:spcAft>
                          <a:spcPts val="0"/>
                        </a:spcAft>
                      </a:pPr>
                      <a:r>
                        <a:rPr lang="en-US" sz="1000" dirty="0">
                          <a:latin typeface="Arial"/>
                          <a:ea typeface="Times New Roman"/>
                          <a:cs typeface="Arial"/>
                        </a:rPr>
                        <a:t> 1</a:t>
                      </a:r>
                      <a:endParaRPr lang="nl-NL" sz="2000" dirty="0">
                        <a:latin typeface="Times New Roman"/>
                        <a:ea typeface="Times New Roman"/>
                        <a:cs typeface="Arial"/>
                      </a:endParaRPr>
                    </a:p>
                  </a:txBody>
                  <a:tcPr marL="35992" marR="35992" marT="36006" marB="36006" anchor="ctr">
                    <a:lnL>
                      <a:noFill/>
                    </a:lnL>
                    <a:lnR>
                      <a:noFill/>
                    </a:lnR>
                    <a:lnT>
                      <a:noFill/>
                    </a:lnT>
                    <a:lnB w="12700" cap="flat" cmpd="sng" algn="ctr">
                      <a:solidFill>
                        <a:srgbClr val="F0F0F0"/>
                      </a:solidFill>
                      <a:prstDash val="solid"/>
                      <a:round/>
                      <a:headEnd type="none" w="med" len="med"/>
                      <a:tailEnd type="none" w="med" len="med"/>
                    </a:lnB>
                  </a:tcPr>
                </a:tc>
                <a:tc>
                  <a:txBody>
                    <a:bodyPr/>
                    <a:lstStyle/>
                    <a:p>
                      <a:r>
                        <a:rPr lang="en-US" sz="1000" dirty="0">
                          <a:latin typeface="Arial" pitchFamily="34" charset="0"/>
                          <a:cs typeface="Arial" pitchFamily="34" charset="0"/>
                        </a:rPr>
                        <a:t>Political stability</a:t>
                      </a:r>
                      <a:endParaRPr lang="en-GB" sz="1000" dirty="0">
                        <a:latin typeface="Arial" pitchFamily="34" charset="0"/>
                        <a:cs typeface="Arial" pitchFamily="34" charset="0"/>
                      </a:endParaRPr>
                    </a:p>
                  </a:txBody>
                  <a:tcPr marL="35992" marR="35992" marT="36006" marB="36006" anchor="ctr">
                    <a:lnL>
                      <a:noFill/>
                    </a:lnL>
                    <a:lnR>
                      <a:noFill/>
                    </a:lnR>
                    <a:lnT>
                      <a:noFill/>
                    </a:lnT>
                    <a:lnB w="12700" cap="flat" cmpd="sng" algn="ctr">
                      <a:solidFill>
                        <a:srgbClr val="F0F0F0"/>
                      </a:solidFill>
                      <a:prstDash val="solid"/>
                      <a:round/>
                      <a:headEnd type="none" w="med" len="med"/>
                      <a:tailEnd type="none" w="med" len="med"/>
                    </a:lnB>
                  </a:tcPr>
                </a:tc>
                <a:tc>
                  <a:txBody>
                    <a:bodyPr/>
                    <a:lstStyle/>
                    <a:p>
                      <a:r>
                        <a:rPr lang="en-US" sz="1000" dirty="0">
                          <a:latin typeface="Arial" pitchFamily="34" charset="0"/>
                          <a:cs typeface="Arial" pitchFamily="34" charset="0"/>
                        </a:rPr>
                        <a:t>42%</a:t>
                      </a:r>
                      <a:endParaRPr lang="en-GB" sz="1000" dirty="0">
                        <a:latin typeface="Arial" pitchFamily="34" charset="0"/>
                        <a:cs typeface="Arial" pitchFamily="34" charset="0"/>
                      </a:endParaRPr>
                    </a:p>
                  </a:txBody>
                  <a:tcPr marL="35992" marR="35992" marT="36006" marB="36006" anchor="ctr">
                    <a:lnL>
                      <a:noFill/>
                    </a:lnL>
                    <a:lnR>
                      <a:noFill/>
                    </a:lnR>
                    <a:lnT>
                      <a:noFill/>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1"/>
                  </a:ext>
                </a:extLst>
              </a:tr>
              <a:tr h="224437">
                <a:tc>
                  <a:txBody>
                    <a:bodyPr/>
                    <a:lstStyle/>
                    <a:p>
                      <a:pPr>
                        <a:spcAft>
                          <a:spcPts val="0"/>
                        </a:spcAft>
                      </a:pPr>
                      <a:r>
                        <a:rPr lang="en-US" sz="1000" dirty="0">
                          <a:latin typeface="Arial"/>
                          <a:ea typeface="Times New Roman"/>
                          <a:cs typeface="Arial"/>
                        </a:rPr>
                        <a:t> 2</a:t>
                      </a:r>
                      <a:endParaRPr lang="nl-NL" sz="2000" dirty="0">
                        <a:latin typeface="Times New Roman"/>
                        <a:ea typeface="Times New Roman"/>
                        <a:cs typeface="Arial"/>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Skilled</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workforce</a:t>
                      </a:r>
                      <a:endParaRPr lang="nl-NL" sz="1000" dirty="0">
                        <a:latin typeface="Arial" pitchFamily="34" charset="0"/>
                        <a:ea typeface="Times New Roman"/>
                        <a:cs typeface="Arial" pitchFamily="34" charset="0"/>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30%</a:t>
                      </a: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2"/>
                  </a:ext>
                </a:extLst>
              </a:tr>
              <a:tr h="224437">
                <a:tc>
                  <a:txBody>
                    <a:bodyPr/>
                    <a:lstStyle/>
                    <a:p>
                      <a:pPr>
                        <a:spcAft>
                          <a:spcPts val="0"/>
                        </a:spcAft>
                      </a:pPr>
                      <a:r>
                        <a:rPr lang="en-US" sz="1000">
                          <a:latin typeface="Arial"/>
                          <a:ea typeface="Times New Roman"/>
                          <a:cs typeface="Arial"/>
                        </a:rPr>
                        <a:t> 3</a:t>
                      </a:r>
                      <a:endParaRPr lang="nl-NL" sz="2000">
                        <a:latin typeface="Times New Roman"/>
                        <a:ea typeface="Times New Roman"/>
                        <a:cs typeface="Arial"/>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Telecommunication</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infrastructure</a:t>
                      </a:r>
                      <a:endParaRPr lang="nl-NL" sz="1000" dirty="0">
                        <a:latin typeface="Arial" pitchFamily="34" charset="0"/>
                        <a:ea typeface="Times New Roman"/>
                        <a:cs typeface="Arial" pitchFamily="34" charset="0"/>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24%</a:t>
                      </a: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3"/>
                  </a:ext>
                </a:extLst>
              </a:tr>
              <a:tr h="224437">
                <a:tc>
                  <a:txBody>
                    <a:bodyPr/>
                    <a:lstStyle/>
                    <a:p>
                      <a:pPr>
                        <a:spcAft>
                          <a:spcPts val="0"/>
                        </a:spcAft>
                      </a:pPr>
                      <a:r>
                        <a:rPr lang="en-US" sz="1000">
                          <a:latin typeface="Arial"/>
                          <a:ea typeface="Times New Roman"/>
                          <a:cs typeface="Arial"/>
                        </a:rPr>
                        <a:t> 4</a:t>
                      </a:r>
                      <a:endParaRPr lang="nl-NL" sz="2000">
                        <a:latin typeface="Times New Roman"/>
                        <a:ea typeface="Times New Roman"/>
                        <a:cs typeface="Arial"/>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Technology</a:t>
                      </a:r>
                      <a:endParaRPr lang="nl-NL" sz="1000" dirty="0">
                        <a:latin typeface="Arial" pitchFamily="34" charset="0"/>
                        <a:ea typeface="Times New Roman"/>
                        <a:cs typeface="Arial" pitchFamily="34" charset="0"/>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21%</a:t>
                      </a: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4"/>
                  </a:ext>
                </a:extLst>
              </a:tr>
              <a:tr h="224437">
                <a:tc>
                  <a:txBody>
                    <a:bodyPr/>
                    <a:lstStyle/>
                    <a:p>
                      <a:pPr>
                        <a:spcAft>
                          <a:spcPts val="0"/>
                        </a:spcAft>
                      </a:pPr>
                      <a:r>
                        <a:rPr lang="en-US" sz="1000">
                          <a:latin typeface="Arial"/>
                          <a:ea typeface="Times New Roman"/>
                          <a:cs typeface="Arial"/>
                        </a:rPr>
                        <a:t> 5</a:t>
                      </a:r>
                      <a:endParaRPr lang="nl-NL" sz="2000">
                        <a:latin typeface="Times New Roman"/>
                        <a:ea typeface="Times New Roman"/>
                        <a:cs typeface="Arial"/>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Cost</a:t>
                      </a:r>
                      <a:r>
                        <a:rPr lang="nl-NL" sz="1000" dirty="0">
                          <a:latin typeface="Arial" pitchFamily="34" charset="0"/>
                          <a:ea typeface="Times New Roman"/>
                          <a:cs typeface="Arial" pitchFamily="34" charset="0"/>
                        </a:rPr>
                        <a:t> of </a:t>
                      </a:r>
                      <a:r>
                        <a:rPr lang="nl-NL" sz="1000" dirty="0" err="1">
                          <a:latin typeface="Arial" pitchFamily="34" charset="0"/>
                          <a:ea typeface="Times New Roman"/>
                          <a:cs typeface="Arial" pitchFamily="34" charset="0"/>
                        </a:rPr>
                        <a:t>capital</a:t>
                      </a:r>
                      <a:endParaRPr lang="nl-NL" sz="1000" dirty="0">
                        <a:latin typeface="Arial" pitchFamily="34" charset="0"/>
                        <a:ea typeface="Times New Roman"/>
                        <a:cs typeface="Arial" pitchFamily="34" charset="0"/>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20%</a:t>
                      </a: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5"/>
                  </a:ext>
                </a:extLst>
              </a:tr>
              <a:tr h="224437">
                <a:tc>
                  <a:txBody>
                    <a:bodyPr/>
                    <a:lstStyle/>
                    <a:p>
                      <a:pPr>
                        <a:spcAft>
                          <a:spcPts val="0"/>
                        </a:spcAft>
                      </a:pPr>
                      <a:r>
                        <a:rPr lang="en-US" sz="1000" dirty="0">
                          <a:latin typeface="Arial"/>
                          <a:ea typeface="Times New Roman"/>
                          <a:cs typeface="Arial"/>
                        </a:rPr>
                        <a:t> 6</a:t>
                      </a:r>
                      <a:endParaRPr lang="nl-NL" sz="2000" dirty="0">
                        <a:latin typeface="Times New Roman"/>
                        <a:ea typeface="Times New Roman"/>
                        <a:cs typeface="Arial"/>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Cost</a:t>
                      </a:r>
                      <a:r>
                        <a:rPr lang="nl-NL" sz="1000" dirty="0">
                          <a:latin typeface="Arial" pitchFamily="34" charset="0"/>
                          <a:ea typeface="Times New Roman"/>
                          <a:cs typeface="Arial" pitchFamily="34" charset="0"/>
                        </a:rPr>
                        <a:t> of </a:t>
                      </a:r>
                      <a:r>
                        <a:rPr lang="nl-NL" sz="1000" dirty="0" err="1">
                          <a:latin typeface="Arial" pitchFamily="34" charset="0"/>
                          <a:ea typeface="Times New Roman"/>
                          <a:cs typeface="Arial" pitchFamily="34" charset="0"/>
                        </a:rPr>
                        <a:t>raw</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materials</a:t>
                      </a:r>
                      <a:endParaRPr lang="nl-NL" sz="1000" dirty="0">
                        <a:latin typeface="Arial" pitchFamily="34" charset="0"/>
                        <a:ea typeface="Times New Roman"/>
                        <a:cs typeface="Arial" pitchFamily="34" charset="0"/>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19%</a:t>
                      </a: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6"/>
                  </a:ext>
                </a:extLst>
              </a:tr>
              <a:tr h="224437">
                <a:tc>
                  <a:txBody>
                    <a:bodyPr/>
                    <a:lstStyle/>
                    <a:p>
                      <a:pPr>
                        <a:spcAft>
                          <a:spcPts val="0"/>
                        </a:spcAft>
                      </a:pPr>
                      <a:r>
                        <a:rPr lang="en-US" sz="1000" dirty="0">
                          <a:latin typeface="Arial"/>
                          <a:ea typeface="Times New Roman"/>
                          <a:cs typeface="Arial"/>
                        </a:rPr>
                        <a:t> 7</a:t>
                      </a:r>
                      <a:endParaRPr lang="nl-NL" sz="2000" dirty="0">
                        <a:latin typeface="Times New Roman"/>
                        <a:ea typeface="Times New Roman"/>
                        <a:cs typeface="Arial"/>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Government</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involvement</a:t>
                      </a:r>
                      <a:endParaRPr lang="nl-NL" sz="1000" dirty="0">
                        <a:latin typeface="Arial" pitchFamily="34" charset="0"/>
                        <a:ea typeface="Times New Roman"/>
                        <a:cs typeface="Arial" pitchFamily="34" charset="0"/>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18%</a:t>
                      </a: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7"/>
                  </a:ext>
                </a:extLst>
              </a:tr>
              <a:tr h="224437">
                <a:tc>
                  <a:txBody>
                    <a:bodyPr/>
                    <a:lstStyle/>
                    <a:p>
                      <a:pPr>
                        <a:spcAft>
                          <a:spcPts val="0"/>
                        </a:spcAft>
                      </a:pPr>
                      <a:r>
                        <a:rPr lang="en-US" sz="1000">
                          <a:latin typeface="Arial"/>
                          <a:ea typeface="Times New Roman"/>
                          <a:cs typeface="Arial"/>
                        </a:rPr>
                        <a:t> 8</a:t>
                      </a:r>
                      <a:endParaRPr lang="nl-NL" sz="2000">
                        <a:latin typeface="Times New Roman"/>
                        <a:ea typeface="Times New Roman"/>
                        <a:cs typeface="Arial"/>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Transportation</a:t>
                      </a:r>
                      <a:endParaRPr lang="nl-NL" sz="1000" dirty="0">
                        <a:latin typeface="Arial" pitchFamily="34" charset="0"/>
                        <a:ea typeface="Times New Roman"/>
                        <a:cs typeface="Arial" pitchFamily="34" charset="0"/>
                      </a:endParaRP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16%</a:t>
                      </a:r>
                    </a:p>
                  </a:txBody>
                  <a:tcPr marL="35992" marR="35992" marT="36006" marB="36006"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3" name="Content Placeholder 3">
            <a:extLst>
              <a:ext uri="{FF2B5EF4-FFF2-40B4-BE49-F238E27FC236}">
                <a16:creationId xmlns:a16="http://schemas.microsoft.com/office/drawing/2014/main" id="{02AAD9DB-EF9C-750C-C010-19349AF5A6AD}"/>
              </a:ext>
            </a:extLst>
          </p:cNvPr>
          <p:cNvGraphicFramePr>
            <a:graphicFrameLocks/>
          </p:cNvGraphicFramePr>
          <p:nvPr/>
        </p:nvGraphicFramePr>
        <p:xfrm>
          <a:off x="5951538" y="2276476"/>
          <a:ext cx="3535362" cy="2484437"/>
        </p:xfrm>
        <a:graphic>
          <a:graphicData uri="http://schemas.openxmlformats.org/drawingml/2006/table">
            <a:tbl>
              <a:tblPr/>
              <a:tblGrid>
                <a:gridCol w="432148">
                  <a:extLst>
                    <a:ext uri="{9D8B030D-6E8A-4147-A177-3AD203B41FA5}">
                      <a16:colId xmlns:a16="http://schemas.microsoft.com/office/drawing/2014/main" val="20000"/>
                    </a:ext>
                  </a:extLst>
                </a:gridCol>
                <a:gridCol w="2232764">
                  <a:extLst>
                    <a:ext uri="{9D8B030D-6E8A-4147-A177-3AD203B41FA5}">
                      <a16:colId xmlns:a16="http://schemas.microsoft.com/office/drawing/2014/main" val="20001"/>
                    </a:ext>
                  </a:extLst>
                </a:gridCol>
                <a:gridCol w="870450">
                  <a:extLst>
                    <a:ext uri="{9D8B030D-6E8A-4147-A177-3AD203B41FA5}">
                      <a16:colId xmlns:a16="http://schemas.microsoft.com/office/drawing/2014/main" val="20002"/>
                    </a:ext>
                  </a:extLst>
                </a:gridCol>
              </a:tblGrid>
              <a:tr h="239687">
                <a:tc>
                  <a:txBody>
                    <a:bodyPr/>
                    <a:lstStyle/>
                    <a:p>
                      <a:pPr algn="ctr">
                        <a:spcAft>
                          <a:spcPts val="0"/>
                        </a:spcAft>
                      </a:pPr>
                      <a:r>
                        <a:rPr lang="en-US" sz="1100" b="1" dirty="0">
                          <a:solidFill>
                            <a:srgbClr val="444444"/>
                          </a:solidFill>
                          <a:latin typeface="Arial"/>
                          <a:ea typeface="Times New Roman"/>
                          <a:cs typeface="Arial"/>
                        </a:rPr>
                        <a:t>Rank</a:t>
                      </a:r>
                      <a:endParaRPr lang="nl-NL" sz="2000" dirty="0">
                        <a:latin typeface="Times New Roman"/>
                        <a:ea typeface="Times New Roman"/>
                        <a:cs typeface="Arial"/>
                      </a:endParaRPr>
                    </a:p>
                  </a:txBody>
                  <a:tcPr marL="36008" marR="36008" marT="36012" marB="36012" anchor="ctr">
                    <a:lnL>
                      <a:noFill/>
                    </a:lnL>
                    <a:lnR>
                      <a:noFill/>
                    </a:lnR>
                    <a:lnT>
                      <a:noFill/>
                    </a:lnT>
                    <a:lnB>
                      <a:noFill/>
                    </a:lnB>
                    <a:solidFill>
                      <a:srgbClr val="E9E9E9"/>
                    </a:solidFill>
                  </a:tcPr>
                </a:tc>
                <a:tc>
                  <a:txBody>
                    <a:bodyPr/>
                    <a:lstStyle/>
                    <a:p>
                      <a:pPr algn="ctr">
                        <a:spcAft>
                          <a:spcPts val="0"/>
                        </a:spcAft>
                      </a:pPr>
                      <a:r>
                        <a:rPr lang="en-US" sz="1100" b="1" dirty="0">
                          <a:solidFill>
                            <a:srgbClr val="444444"/>
                          </a:solidFill>
                          <a:latin typeface="Arial"/>
                          <a:ea typeface="Times New Roman"/>
                          <a:cs typeface="Arial"/>
                        </a:rPr>
                        <a:t> Factor</a:t>
                      </a:r>
                      <a:endParaRPr lang="nl-NL" sz="2000" dirty="0">
                        <a:latin typeface="Times New Roman"/>
                        <a:ea typeface="Times New Roman"/>
                        <a:cs typeface="Arial"/>
                      </a:endParaRPr>
                    </a:p>
                  </a:txBody>
                  <a:tcPr marL="36008" marR="36008" marT="36012" marB="36012" anchor="ctr">
                    <a:lnL>
                      <a:noFill/>
                    </a:lnL>
                    <a:lnR>
                      <a:noFill/>
                    </a:lnR>
                    <a:lnT>
                      <a:noFill/>
                    </a:lnT>
                    <a:lnB>
                      <a:noFill/>
                    </a:lnB>
                    <a:solidFill>
                      <a:srgbClr val="E9E9E9"/>
                    </a:solidFill>
                  </a:tcPr>
                </a:tc>
                <a:tc>
                  <a:txBody>
                    <a:bodyPr/>
                    <a:lstStyle/>
                    <a:p>
                      <a:pPr algn="ctr">
                        <a:spcAft>
                          <a:spcPts val="0"/>
                        </a:spcAft>
                      </a:pPr>
                      <a:r>
                        <a:rPr lang="en-US" sz="1100" b="1" dirty="0">
                          <a:solidFill>
                            <a:srgbClr val="444444"/>
                          </a:solidFill>
                          <a:latin typeface="Arial"/>
                          <a:ea typeface="Times New Roman"/>
                          <a:cs typeface="Arial"/>
                        </a:rPr>
                        <a:t>Response</a:t>
                      </a:r>
                      <a:endParaRPr lang="nl-NL" sz="1100" dirty="0">
                        <a:latin typeface="Arial" pitchFamily="34" charset="0"/>
                        <a:ea typeface="Times New Roman"/>
                        <a:cs typeface="Arial" pitchFamily="34" charset="0"/>
                      </a:endParaRPr>
                    </a:p>
                  </a:txBody>
                  <a:tcPr marL="36008" marR="36008" marT="36012" marB="36012" anchor="ctr">
                    <a:lnL>
                      <a:noFill/>
                    </a:lnL>
                    <a:lnR>
                      <a:noFill/>
                    </a:lnR>
                    <a:lnT>
                      <a:noFill/>
                    </a:lnT>
                    <a:lnB>
                      <a:noFill/>
                    </a:lnB>
                    <a:solidFill>
                      <a:srgbClr val="E9E9E9"/>
                    </a:solidFill>
                  </a:tcPr>
                </a:tc>
                <a:extLst>
                  <a:ext uri="{0D108BD9-81ED-4DB2-BD59-A6C34878D82A}">
                    <a16:rowId xmlns:a16="http://schemas.microsoft.com/office/drawing/2014/main" val="10000"/>
                  </a:ext>
                </a:extLst>
              </a:tr>
              <a:tr h="224475">
                <a:tc>
                  <a:txBody>
                    <a:bodyPr/>
                    <a:lstStyle/>
                    <a:p>
                      <a:pPr>
                        <a:spcAft>
                          <a:spcPts val="0"/>
                        </a:spcAft>
                      </a:pPr>
                      <a:r>
                        <a:rPr lang="en-US" sz="1000">
                          <a:latin typeface="Arial"/>
                          <a:ea typeface="Times New Roman"/>
                          <a:cs typeface="Arial"/>
                        </a:rPr>
                        <a:t> 1</a:t>
                      </a:r>
                      <a:endParaRPr lang="nl-NL" sz="2000">
                        <a:latin typeface="Times New Roman"/>
                        <a:ea typeface="Times New Roman"/>
                        <a:cs typeface="Arial"/>
                      </a:endParaRPr>
                    </a:p>
                  </a:txBody>
                  <a:tcPr marL="36008" marR="36008" marT="36012" marB="36012" anchor="ctr">
                    <a:lnL>
                      <a:noFill/>
                    </a:lnL>
                    <a:lnR>
                      <a:noFill/>
                    </a:lnR>
                    <a:lnT>
                      <a:noFill/>
                    </a:lnT>
                    <a:lnB w="12700" cap="flat" cmpd="sng" algn="ctr">
                      <a:solidFill>
                        <a:srgbClr val="F0F0F0"/>
                      </a:solidFill>
                      <a:prstDash val="solid"/>
                      <a:round/>
                      <a:headEnd type="none" w="med" len="med"/>
                      <a:tailEnd type="none" w="med" len="med"/>
                    </a:lnB>
                  </a:tcPr>
                </a:tc>
                <a:tc>
                  <a:txBody>
                    <a:bodyPr/>
                    <a:lstStyle/>
                    <a:p>
                      <a:r>
                        <a:rPr lang="en-US" sz="1000" dirty="0">
                          <a:latin typeface="Arial" pitchFamily="34" charset="0"/>
                          <a:cs typeface="Arial" pitchFamily="34" charset="0"/>
                        </a:rPr>
                        <a:t>Access to customers</a:t>
                      </a:r>
                      <a:endParaRPr lang="en-GB" sz="1000" dirty="0">
                        <a:latin typeface="Arial" pitchFamily="34" charset="0"/>
                        <a:cs typeface="Arial" pitchFamily="34" charset="0"/>
                      </a:endParaRPr>
                    </a:p>
                  </a:txBody>
                  <a:tcPr marL="36008" marR="36008" marT="36012" marB="36012" anchor="ctr">
                    <a:lnL>
                      <a:noFill/>
                    </a:lnL>
                    <a:lnR>
                      <a:noFill/>
                    </a:lnR>
                    <a:lnT>
                      <a:noFill/>
                    </a:lnT>
                    <a:lnB w="12700" cap="flat" cmpd="sng" algn="ctr">
                      <a:solidFill>
                        <a:srgbClr val="F0F0F0"/>
                      </a:solidFill>
                      <a:prstDash val="solid"/>
                      <a:round/>
                      <a:headEnd type="none" w="med" len="med"/>
                      <a:tailEnd type="none" w="med" len="med"/>
                    </a:lnB>
                  </a:tcPr>
                </a:tc>
                <a:tc>
                  <a:txBody>
                    <a:bodyPr/>
                    <a:lstStyle/>
                    <a:p>
                      <a:r>
                        <a:rPr lang="en-US" sz="1000" dirty="0">
                          <a:latin typeface="Arial" pitchFamily="34" charset="0"/>
                          <a:cs typeface="Arial" pitchFamily="34" charset="0"/>
                        </a:rPr>
                        <a:t>77%</a:t>
                      </a:r>
                      <a:endParaRPr lang="en-GB" sz="1000" dirty="0">
                        <a:latin typeface="Arial" pitchFamily="34" charset="0"/>
                        <a:cs typeface="Arial" pitchFamily="34" charset="0"/>
                      </a:endParaRPr>
                    </a:p>
                  </a:txBody>
                  <a:tcPr marL="36008" marR="36008" marT="36012" marB="36012" anchor="ctr">
                    <a:lnL>
                      <a:noFill/>
                    </a:lnL>
                    <a:lnR>
                      <a:noFill/>
                    </a:lnR>
                    <a:lnT>
                      <a:noFill/>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1"/>
                  </a:ext>
                </a:extLst>
              </a:tr>
              <a:tr h="224475">
                <a:tc>
                  <a:txBody>
                    <a:bodyPr/>
                    <a:lstStyle/>
                    <a:p>
                      <a:pPr>
                        <a:spcAft>
                          <a:spcPts val="0"/>
                        </a:spcAft>
                      </a:pPr>
                      <a:r>
                        <a:rPr lang="en-US" sz="1000" dirty="0">
                          <a:latin typeface="Arial"/>
                          <a:ea typeface="Times New Roman"/>
                          <a:cs typeface="Arial"/>
                        </a:rPr>
                        <a:t> 2</a:t>
                      </a:r>
                      <a:endParaRPr lang="nl-NL" sz="2000" dirty="0">
                        <a:latin typeface="Times New Roman"/>
                        <a:ea typeface="Times New Roman"/>
                        <a:cs typeface="Arial"/>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Stable</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social</a:t>
                      </a:r>
                      <a:r>
                        <a:rPr lang="nl-NL" sz="1000" dirty="0">
                          <a:latin typeface="Arial" pitchFamily="34" charset="0"/>
                          <a:ea typeface="Times New Roman"/>
                          <a:cs typeface="Arial" pitchFamily="34" charset="0"/>
                        </a:rPr>
                        <a:t> and </a:t>
                      </a:r>
                      <a:r>
                        <a:rPr lang="nl-NL" sz="1000" dirty="0" err="1">
                          <a:latin typeface="Arial" pitchFamily="34" charset="0"/>
                          <a:ea typeface="Times New Roman"/>
                          <a:cs typeface="Arial" pitchFamily="34" charset="0"/>
                        </a:rPr>
                        <a:t>political</a:t>
                      </a:r>
                      <a:r>
                        <a:rPr lang="nl-NL" sz="1000" baseline="0" dirty="0">
                          <a:latin typeface="Arial" pitchFamily="34" charset="0"/>
                          <a:ea typeface="Times New Roman"/>
                          <a:cs typeface="Arial" pitchFamily="34" charset="0"/>
                        </a:rPr>
                        <a:t> environment</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64%</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2"/>
                  </a:ext>
                </a:extLst>
              </a:tr>
              <a:tr h="224475">
                <a:tc>
                  <a:txBody>
                    <a:bodyPr/>
                    <a:lstStyle/>
                    <a:p>
                      <a:pPr>
                        <a:spcAft>
                          <a:spcPts val="0"/>
                        </a:spcAft>
                      </a:pPr>
                      <a:r>
                        <a:rPr lang="en-US" sz="1000">
                          <a:latin typeface="Arial"/>
                          <a:ea typeface="Times New Roman"/>
                          <a:cs typeface="Arial"/>
                        </a:rPr>
                        <a:t> 3</a:t>
                      </a:r>
                      <a:endParaRPr lang="nl-NL" sz="2000">
                        <a:latin typeface="Times New Roman"/>
                        <a:ea typeface="Times New Roman"/>
                        <a:cs typeface="Arial"/>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Ease</a:t>
                      </a:r>
                      <a:r>
                        <a:rPr lang="nl-NL" sz="1000" dirty="0">
                          <a:latin typeface="Arial" pitchFamily="34" charset="0"/>
                          <a:ea typeface="Times New Roman"/>
                          <a:cs typeface="Arial" pitchFamily="34" charset="0"/>
                        </a:rPr>
                        <a:t> of </a:t>
                      </a:r>
                      <a:r>
                        <a:rPr lang="nl-NL" sz="1000" dirty="0" err="1">
                          <a:latin typeface="Arial" pitchFamily="34" charset="0"/>
                          <a:ea typeface="Times New Roman"/>
                          <a:cs typeface="Arial" pitchFamily="34" charset="0"/>
                        </a:rPr>
                        <a:t>doing</a:t>
                      </a:r>
                      <a:r>
                        <a:rPr lang="nl-NL" sz="1000" dirty="0">
                          <a:latin typeface="Arial" pitchFamily="34" charset="0"/>
                          <a:ea typeface="Times New Roman"/>
                          <a:cs typeface="Arial" pitchFamily="34" charset="0"/>
                        </a:rPr>
                        <a:t> business</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54%</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3"/>
                  </a:ext>
                </a:extLst>
              </a:tr>
              <a:tr h="224475">
                <a:tc>
                  <a:txBody>
                    <a:bodyPr/>
                    <a:lstStyle/>
                    <a:p>
                      <a:pPr>
                        <a:spcAft>
                          <a:spcPts val="0"/>
                        </a:spcAft>
                      </a:pPr>
                      <a:r>
                        <a:rPr lang="en-US" sz="1000">
                          <a:latin typeface="Arial"/>
                          <a:ea typeface="Times New Roman"/>
                          <a:cs typeface="Arial"/>
                        </a:rPr>
                        <a:t> 4</a:t>
                      </a:r>
                      <a:endParaRPr lang="nl-NL" sz="2000">
                        <a:latin typeface="Times New Roman"/>
                        <a:ea typeface="Times New Roman"/>
                        <a:cs typeface="Arial"/>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Reliability</a:t>
                      </a:r>
                      <a:r>
                        <a:rPr lang="nl-NL" sz="1000" baseline="0" dirty="0">
                          <a:latin typeface="Arial" pitchFamily="34" charset="0"/>
                          <a:ea typeface="Times New Roman"/>
                          <a:cs typeface="Arial" pitchFamily="34" charset="0"/>
                        </a:rPr>
                        <a:t> and </a:t>
                      </a:r>
                      <a:r>
                        <a:rPr lang="nl-NL" sz="1000" baseline="0" dirty="0" err="1">
                          <a:latin typeface="Arial" pitchFamily="34" charset="0"/>
                          <a:ea typeface="Times New Roman"/>
                          <a:cs typeface="Arial" pitchFamily="34" charset="0"/>
                        </a:rPr>
                        <a:t>quality</a:t>
                      </a:r>
                      <a:r>
                        <a:rPr lang="nl-NL" sz="1000" baseline="0" dirty="0">
                          <a:latin typeface="Arial" pitchFamily="34" charset="0"/>
                          <a:ea typeface="Times New Roman"/>
                          <a:cs typeface="Arial" pitchFamily="34" charset="0"/>
                        </a:rPr>
                        <a:t> of </a:t>
                      </a:r>
                      <a:r>
                        <a:rPr lang="nl-NL" sz="1000" baseline="0" dirty="0" err="1">
                          <a:latin typeface="Arial" pitchFamily="34" charset="0"/>
                          <a:ea typeface="Times New Roman"/>
                          <a:cs typeface="Arial" pitchFamily="34" charset="0"/>
                        </a:rPr>
                        <a:t>infrastructure</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50%</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4"/>
                  </a:ext>
                </a:extLst>
              </a:tr>
              <a:tr h="224475">
                <a:tc>
                  <a:txBody>
                    <a:bodyPr/>
                    <a:lstStyle/>
                    <a:p>
                      <a:pPr>
                        <a:spcAft>
                          <a:spcPts val="0"/>
                        </a:spcAft>
                      </a:pPr>
                      <a:r>
                        <a:rPr lang="en-US" sz="1000">
                          <a:latin typeface="Arial"/>
                          <a:ea typeface="Times New Roman"/>
                          <a:cs typeface="Arial"/>
                        </a:rPr>
                        <a:t> 5</a:t>
                      </a:r>
                      <a:endParaRPr lang="nl-NL" sz="2000">
                        <a:latin typeface="Times New Roman"/>
                        <a:ea typeface="Times New Roman"/>
                        <a:cs typeface="Arial"/>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Ability</a:t>
                      </a:r>
                      <a:r>
                        <a:rPr lang="nl-NL" sz="1000" dirty="0">
                          <a:latin typeface="Arial" pitchFamily="34" charset="0"/>
                          <a:ea typeface="Times New Roman"/>
                          <a:cs typeface="Arial" pitchFamily="34" charset="0"/>
                        </a:rPr>
                        <a:t> to </a:t>
                      </a:r>
                      <a:r>
                        <a:rPr lang="nl-NL" sz="1000" dirty="0" err="1">
                          <a:latin typeface="Arial" pitchFamily="34" charset="0"/>
                          <a:ea typeface="Times New Roman"/>
                          <a:cs typeface="Arial" pitchFamily="34" charset="0"/>
                        </a:rPr>
                        <a:t>hire</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technical</a:t>
                      </a:r>
                      <a:r>
                        <a:rPr lang="nl-NL" sz="1000" baseline="0" dirty="0">
                          <a:latin typeface="Arial" pitchFamily="34" charset="0"/>
                          <a:ea typeface="Times New Roman"/>
                          <a:cs typeface="Arial" pitchFamily="34" charset="0"/>
                        </a:rPr>
                        <a:t> professionals</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39%</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5"/>
                  </a:ext>
                </a:extLst>
              </a:tr>
              <a:tr h="224475">
                <a:tc>
                  <a:txBody>
                    <a:bodyPr/>
                    <a:lstStyle/>
                    <a:p>
                      <a:pPr>
                        <a:spcAft>
                          <a:spcPts val="0"/>
                        </a:spcAft>
                      </a:pPr>
                      <a:r>
                        <a:rPr lang="en-US" sz="1000" dirty="0">
                          <a:latin typeface="Arial"/>
                          <a:ea typeface="Times New Roman"/>
                          <a:cs typeface="Arial"/>
                        </a:rPr>
                        <a:t> 6</a:t>
                      </a:r>
                      <a:endParaRPr lang="nl-NL" sz="2000" dirty="0">
                        <a:latin typeface="Times New Roman"/>
                        <a:ea typeface="Times New Roman"/>
                        <a:cs typeface="Arial"/>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Ability</a:t>
                      </a:r>
                      <a:r>
                        <a:rPr lang="nl-NL" sz="1000" dirty="0">
                          <a:latin typeface="Arial" pitchFamily="34" charset="0"/>
                          <a:ea typeface="Times New Roman"/>
                          <a:cs typeface="Arial" pitchFamily="34" charset="0"/>
                        </a:rPr>
                        <a:t> to </a:t>
                      </a:r>
                      <a:r>
                        <a:rPr lang="nl-NL" sz="1000" dirty="0" err="1">
                          <a:latin typeface="Arial" pitchFamily="34" charset="0"/>
                          <a:ea typeface="Times New Roman"/>
                          <a:cs typeface="Arial" pitchFamily="34" charset="0"/>
                        </a:rPr>
                        <a:t>hire</a:t>
                      </a:r>
                      <a:r>
                        <a:rPr lang="nl-NL" sz="1000" dirty="0">
                          <a:latin typeface="Arial" pitchFamily="34" charset="0"/>
                          <a:ea typeface="Times New Roman"/>
                          <a:cs typeface="Arial" pitchFamily="34" charset="0"/>
                        </a:rPr>
                        <a:t> management </a:t>
                      </a:r>
                      <a:r>
                        <a:rPr lang="nl-NL" sz="1000" dirty="0" err="1">
                          <a:latin typeface="Arial" pitchFamily="34" charset="0"/>
                          <a:ea typeface="Times New Roman"/>
                          <a:cs typeface="Arial" pitchFamily="34" charset="0"/>
                        </a:rPr>
                        <a:t>staff</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38%</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6"/>
                  </a:ext>
                </a:extLst>
              </a:tr>
              <a:tr h="224475">
                <a:tc>
                  <a:txBody>
                    <a:bodyPr/>
                    <a:lstStyle/>
                    <a:p>
                      <a:pPr>
                        <a:spcAft>
                          <a:spcPts val="0"/>
                        </a:spcAft>
                      </a:pPr>
                      <a:r>
                        <a:rPr lang="en-US" sz="1000" dirty="0">
                          <a:latin typeface="Arial"/>
                          <a:ea typeface="Times New Roman"/>
                          <a:cs typeface="Arial"/>
                        </a:rPr>
                        <a:t> 7</a:t>
                      </a:r>
                      <a:endParaRPr lang="nl-NL" sz="2000" dirty="0">
                        <a:latin typeface="Times New Roman"/>
                        <a:ea typeface="Times New Roman"/>
                        <a:cs typeface="Arial"/>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Level</a:t>
                      </a:r>
                      <a:r>
                        <a:rPr lang="nl-NL" sz="1000" baseline="0" dirty="0">
                          <a:latin typeface="Arial" pitchFamily="34" charset="0"/>
                          <a:ea typeface="Times New Roman"/>
                          <a:cs typeface="Arial" pitchFamily="34" charset="0"/>
                        </a:rPr>
                        <a:t> of </a:t>
                      </a:r>
                      <a:r>
                        <a:rPr lang="nl-NL" sz="1000" baseline="0" dirty="0" err="1">
                          <a:latin typeface="Arial" pitchFamily="34" charset="0"/>
                          <a:ea typeface="Times New Roman"/>
                          <a:cs typeface="Arial" pitchFamily="34" charset="0"/>
                        </a:rPr>
                        <a:t>corruption</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36%</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7"/>
                  </a:ext>
                </a:extLst>
              </a:tr>
              <a:tr h="224475">
                <a:tc>
                  <a:txBody>
                    <a:bodyPr/>
                    <a:lstStyle/>
                    <a:p>
                      <a:pPr>
                        <a:spcAft>
                          <a:spcPts val="0"/>
                        </a:spcAft>
                      </a:pPr>
                      <a:r>
                        <a:rPr lang="en-US" sz="1000" dirty="0">
                          <a:latin typeface="Arial"/>
                          <a:ea typeface="Times New Roman"/>
                          <a:cs typeface="Arial"/>
                        </a:rPr>
                        <a:t> 8</a:t>
                      </a:r>
                      <a:endParaRPr lang="nl-NL" sz="2000" dirty="0">
                        <a:latin typeface="Times New Roman"/>
                        <a:ea typeface="Times New Roman"/>
                        <a:cs typeface="Arial"/>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Cost</a:t>
                      </a:r>
                      <a:r>
                        <a:rPr lang="nl-NL" sz="1000" dirty="0">
                          <a:latin typeface="Arial" pitchFamily="34" charset="0"/>
                          <a:ea typeface="Times New Roman"/>
                          <a:cs typeface="Arial" pitchFamily="34" charset="0"/>
                        </a:rPr>
                        <a:t> of </a:t>
                      </a:r>
                      <a:r>
                        <a:rPr lang="nl-NL" sz="1000" dirty="0" err="1">
                          <a:latin typeface="Arial" pitchFamily="34" charset="0"/>
                          <a:ea typeface="Times New Roman"/>
                          <a:cs typeface="Arial" pitchFamily="34" charset="0"/>
                        </a:rPr>
                        <a:t>labour</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33%</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8"/>
                  </a:ext>
                </a:extLst>
              </a:tr>
              <a:tr h="224475">
                <a:tc>
                  <a:txBody>
                    <a:bodyPr/>
                    <a:lstStyle/>
                    <a:p>
                      <a:pPr algn="l">
                        <a:spcAft>
                          <a:spcPts val="0"/>
                        </a:spcAft>
                      </a:pPr>
                      <a:r>
                        <a:rPr lang="nl-NL" sz="1000" dirty="0">
                          <a:latin typeface="Arial" pitchFamily="34" charset="0"/>
                          <a:ea typeface="Times New Roman"/>
                          <a:cs typeface="Arial" pitchFamily="34" charset="0"/>
                        </a:rPr>
                        <a:t> 8</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Crime and </a:t>
                      </a:r>
                      <a:r>
                        <a:rPr lang="nl-NL" sz="1000" dirty="0" err="1">
                          <a:latin typeface="Arial" pitchFamily="34" charset="0"/>
                          <a:ea typeface="Times New Roman"/>
                          <a:cs typeface="Arial" pitchFamily="34" charset="0"/>
                        </a:rPr>
                        <a:t>safety</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33%</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09"/>
                  </a:ext>
                </a:extLst>
              </a:tr>
              <a:tr h="224475">
                <a:tc>
                  <a:txBody>
                    <a:bodyPr/>
                    <a:lstStyle/>
                    <a:p>
                      <a:pPr algn="l">
                        <a:spcAft>
                          <a:spcPts val="0"/>
                        </a:spcAft>
                      </a:pPr>
                      <a:r>
                        <a:rPr lang="nl-NL" sz="1000" dirty="0">
                          <a:latin typeface="Arial" pitchFamily="34" charset="0"/>
                          <a:ea typeface="Times New Roman"/>
                          <a:cs typeface="Arial" pitchFamily="34" charset="0"/>
                        </a:rPr>
                        <a:t> 10</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err="1">
                          <a:latin typeface="Arial" pitchFamily="34" charset="0"/>
                          <a:ea typeface="Times New Roman"/>
                          <a:cs typeface="Arial" pitchFamily="34" charset="0"/>
                        </a:rPr>
                        <a:t>Ability</a:t>
                      </a:r>
                      <a:r>
                        <a:rPr lang="nl-NL" sz="1000" dirty="0">
                          <a:latin typeface="Arial" pitchFamily="34" charset="0"/>
                          <a:ea typeface="Times New Roman"/>
                          <a:cs typeface="Arial" pitchFamily="34" charset="0"/>
                        </a:rPr>
                        <a:t> to </a:t>
                      </a:r>
                      <a:r>
                        <a:rPr lang="nl-NL" sz="1000" dirty="0" err="1">
                          <a:latin typeface="Arial" pitchFamily="34" charset="0"/>
                          <a:ea typeface="Times New Roman"/>
                          <a:cs typeface="Arial" pitchFamily="34" charset="0"/>
                        </a:rPr>
                        <a:t>hire</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skilled</a:t>
                      </a:r>
                      <a:r>
                        <a:rPr lang="nl-NL" sz="1000" dirty="0">
                          <a:latin typeface="Arial" pitchFamily="34" charset="0"/>
                          <a:ea typeface="Times New Roman"/>
                          <a:cs typeface="Arial" pitchFamily="34" charset="0"/>
                        </a:rPr>
                        <a:t> </a:t>
                      </a:r>
                      <a:r>
                        <a:rPr lang="nl-NL" sz="1000" dirty="0" err="1">
                          <a:latin typeface="Arial" pitchFamily="34" charset="0"/>
                          <a:ea typeface="Times New Roman"/>
                          <a:cs typeface="Arial" pitchFamily="34" charset="0"/>
                        </a:rPr>
                        <a:t>workers</a:t>
                      </a:r>
                      <a:endParaRPr lang="nl-NL" sz="1000" dirty="0">
                        <a:latin typeface="Arial" pitchFamily="34" charset="0"/>
                        <a:ea typeface="Times New Roman"/>
                        <a:cs typeface="Arial" pitchFamily="34" charset="0"/>
                      </a:endParaRP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a:spcAft>
                          <a:spcPts val="0"/>
                        </a:spcAft>
                      </a:pPr>
                      <a:r>
                        <a:rPr lang="nl-NL" sz="1000" dirty="0">
                          <a:latin typeface="Arial" pitchFamily="34" charset="0"/>
                          <a:ea typeface="Times New Roman"/>
                          <a:cs typeface="Arial" pitchFamily="34" charset="0"/>
                        </a:rPr>
                        <a:t>32%</a:t>
                      </a:r>
                    </a:p>
                  </a:txBody>
                  <a:tcPr marL="36008" marR="36008" marT="36012" marB="36012" anchor="ctr">
                    <a:lnL>
                      <a:noFill/>
                    </a:lnL>
                    <a:lnR>
                      <a:noFill/>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4" name="Rechthoek 20">
            <a:extLst>
              <a:ext uri="{FF2B5EF4-FFF2-40B4-BE49-F238E27FC236}">
                <a16:creationId xmlns:a16="http://schemas.microsoft.com/office/drawing/2014/main" id="{2B267787-2D8E-B8F7-6472-C92F71B2F727}"/>
              </a:ext>
            </a:extLst>
          </p:cNvPr>
          <p:cNvSpPr/>
          <p:nvPr/>
        </p:nvSpPr>
        <p:spPr>
          <a:xfrm>
            <a:off x="2063751" y="1628776"/>
            <a:ext cx="3527425" cy="576263"/>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lgn="ctr">
              <a:spcBef>
                <a:spcPts val="600"/>
              </a:spcBef>
              <a:spcAft>
                <a:spcPts val="600"/>
              </a:spcAft>
              <a:defRPr/>
            </a:pPr>
            <a:r>
              <a:rPr lang="en-US" sz="1050" b="1" dirty="0">
                <a:solidFill>
                  <a:schemeClr val="tx1">
                    <a:lumMod val="75000"/>
                    <a:lumOff val="25000"/>
                  </a:schemeClr>
                </a:solidFill>
                <a:latin typeface="Arial" pitchFamily="34" charset="0"/>
                <a:cs typeface="Arial" pitchFamily="34" charset="0"/>
              </a:rPr>
              <a:t>Survey among top executives of world’s 500 largest corporations</a:t>
            </a:r>
          </a:p>
        </p:txBody>
      </p:sp>
      <p:sp>
        <p:nvSpPr>
          <p:cNvPr id="15" name="Rechthoek 20">
            <a:extLst>
              <a:ext uri="{FF2B5EF4-FFF2-40B4-BE49-F238E27FC236}">
                <a16:creationId xmlns:a16="http://schemas.microsoft.com/office/drawing/2014/main" id="{3C2D23D4-E54A-C419-0D56-3338BAF4D4AB}"/>
              </a:ext>
            </a:extLst>
          </p:cNvPr>
          <p:cNvSpPr/>
          <p:nvPr/>
        </p:nvSpPr>
        <p:spPr>
          <a:xfrm>
            <a:off x="5951538" y="1628776"/>
            <a:ext cx="3529012" cy="576263"/>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182563" algn="ctr">
              <a:spcBef>
                <a:spcPts val="600"/>
              </a:spcBef>
              <a:spcAft>
                <a:spcPts val="600"/>
              </a:spcAft>
              <a:defRPr/>
            </a:pPr>
            <a:r>
              <a:rPr lang="en-US" sz="1050" b="1" dirty="0">
                <a:solidFill>
                  <a:schemeClr val="tx1">
                    <a:lumMod val="75000"/>
                    <a:lumOff val="25000"/>
                  </a:schemeClr>
                </a:solidFill>
                <a:latin typeface="Arial" pitchFamily="34" charset="0"/>
                <a:cs typeface="Arial" pitchFamily="34" charset="0"/>
              </a:rPr>
              <a:t>Survey among 100 transnational corporations that had overseas expansion plans</a:t>
            </a:r>
          </a:p>
        </p:txBody>
      </p:sp>
      <p:sp>
        <p:nvSpPr>
          <p:cNvPr id="37974" name="Espace réservé du contenu 1">
            <a:extLst>
              <a:ext uri="{FF2B5EF4-FFF2-40B4-BE49-F238E27FC236}">
                <a16:creationId xmlns:a16="http://schemas.microsoft.com/office/drawing/2014/main" id="{7F6DDEEC-223E-3643-4CCE-89FF251FEE29}"/>
              </a:ext>
            </a:extLst>
          </p:cNvPr>
          <p:cNvSpPr>
            <a:spLocks noGrp="1"/>
          </p:cNvSpPr>
          <p:nvPr>
            <p:ph idx="1"/>
          </p:nvPr>
        </p:nvSpPr>
        <p:spPr/>
        <p:txBody>
          <a:bodyPr>
            <a:normAutofit fontScale="92500" lnSpcReduction="10000"/>
          </a:bodyPr>
          <a:lstStyle/>
          <a:p>
            <a:endParaRPr lang="en-US" altLang="en-US" dirty="0"/>
          </a:p>
          <a:p>
            <a:endParaRPr lang="en-US" altLang="en-US" dirty="0"/>
          </a:p>
          <a:p>
            <a:endParaRPr lang="en-US" altLang="en-US" sz="3200"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Both surveys indicate that both economic and political </a:t>
            </a:r>
            <a:r>
              <a:rPr lang="en-US" altLang="en-US" b="1" dirty="0">
                <a:solidFill>
                  <a:srgbClr val="002060"/>
                </a:solidFill>
              </a:rPr>
              <a:t>fundamentals</a:t>
            </a:r>
            <a:r>
              <a:rPr lang="en-US" altLang="en-US" dirty="0"/>
              <a:t> are pre-requisites in order to attract FDI</a:t>
            </a:r>
            <a:endParaRPr lang="en-GB" altLang="en-US" dirty="0"/>
          </a:p>
        </p:txBody>
      </p:sp>
      <p:sp>
        <p:nvSpPr>
          <p:cNvPr id="17" name="Rechthoek 16">
            <a:extLst>
              <a:ext uri="{FF2B5EF4-FFF2-40B4-BE49-F238E27FC236}">
                <a16:creationId xmlns:a16="http://schemas.microsoft.com/office/drawing/2014/main" id="{C0434061-7A00-E2D4-0340-57F895BD7F12}"/>
              </a:ext>
            </a:extLst>
          </p:cNvPr>
          <p:cNvSpPr/>
          <p:nvPr/>
        </p:nvSpPr>
        <p:spPr>
          <a:xfrm>
            <a:off x="1992313" y="4799013"/>
            <a:ext cx="7632700" cy="430212"/>
          </a:xfrm>
          <a:prstGeom prst="rect">
            <a:avLst/>
          </a:prstGeom>
        </p:spPr>
        <p:txBody>
          <a:bodyPr>
            <a:spAutoFit/>
          </a:bodyPr>
          <a:lstStyle/>
          <a:p>
            <a:pPr>
              <a:defRPr/>
            </a:pPr>
            <a:r>
              <a:rPr lang="en-GB" sz="1100" b="1" dirty="0">
                <a:solidFill>
                  <a:schemeClr val="bg2">
                    <a:lumMod val="50000"/>
                  </a:schemeClr>
                </a:solidFill>
                <a:cs typeface="Times New Roman" pitchFamily="18" charset="0"/>
              </a:rPr>
              <a:t>Sources: Capacity-Building Program on Investment Promotion and Attraction  </a:t>
            </a:r>
            <a:r>
              <a:rPr lang="en-US" sz="1100" dirty="0">
                <a:solidFill>
                  <a:schemeClr val="bg2">
                    <a:lumMod val="50000"/>
                  </a:schemeClr>
                </a:solidFill>
              </a:rPr>
              <a:t>Module  2 VN and </a:t>
            </a:r>
            <a:r>
              <a:rPr lang="en-US" sz="1100" dirty="0">
                <a:solidFill>
                  <a:schemeClr val="bg2">
                    <a:lumMod val="50000"/>
                  </a:schemeClr>
                </a:solidFill>
                <a:hlinkClick r:id="rId2"/>
              </a:rPr>
              <a:t>Worldbank Investment Group Investment Climate Study</a:t>
            </a:r>
            <a:endParaRPr lang="en-US" sz="1100" dirty="0">
              <a:solidFill>
                <a:schemeClr val="bg2">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B0E5-656C-3B95-6EAE-43F416E864A6}"/>
              </a:ext>
            </a:extLst>
          </p:cNvPr>
          <p:cNvSpPr>
            <a:spLocks noGrp="1"/>
          </p:cNvSpPr>
          <p:nvPr>
            <p:ph type="title"/>
          </p:nvPr>
        </p:nvSpPr>
        <p:spPr/>
        <p:txBody>
          <a:bodyPr/>
          <a:lstStyle/>
          <a:p>
            <a:pPr>
              <a:defRPr/>
            </a:pPr>
            <a:r>
              <a:rPr lang="nl-NL" sz="3200" dirty="0"/>
              <a:t>Who </a:t>
            </a:r>
            <a:r>
              <a:rPr lang="nl-NL" sz="3200" dirty="0" err="1"/>
              <a:t>selects</a:t>
            </a:r>
            <a:r>
              <a:rPr lang="nl-NL" sz="3200" dirty="0"/>
              <a:t> the sites?</a:t>
            </a:r>
          </a:p>
        </p:txBody>
      </p:sp>
      <p:sp>
        <p:nvSpPr>
          <p:cNvPr id="38916" name="Espace réservé du contenu 1">
            <a:extLst>
              <a:ext uri="{FF2B5EF4-FFF2-40B4-BE49-F238E27FC236}">
                <a16:creationId xmlns:a16="http://schemas.microsoft.com/office/drawing/2014/main" id="{6AA13685-C59F-5DD8-D621-1E9313FF77CA}"/>
              </a:ext>
            </a:extLst>
          </p:cNvPr>
          <p:cNvSpPr>
            <a:spLocks noGrp="1"/>
          </p:cNvSpPr>
          <p:nvPr>
            <p:ph idx="1"/>
          </p:nvPr>
        </p:nvSpPr>
        <p:spPr>
          <a:xfrm>
            <a:off x="613914" y="1632188"/>
            <a:ext cx="10515600" cy="4351338"/>
          </a:xfrm>
        </p:spPr>
        <p:txBody>
          <a:bodyPr>
            <a:normAutofit fontScale="92500" lnSpcReduction="20000"/>
          </a:bodyPr>
          <a:lstStyle/>
          <a:p>
            <a:pPr>
              <a:lnSpc>
                <a:spcPct val="150000"/>
              </a:lnSpc>
              <a:spcBef>
                <a:spcPct val="10000"/>
              </a:spcBef>
            </a:pPr>
            <a:r>
              <a:rPr lang="en-US" altLang="en-US" dirty="0"/>
              <a:t>Consultants </a:t>
            </a:r>
          </a:p>
          <a:p>
            <a:pPr lvl="1">
              <a:lnSpc>
                <a:spcPct val="150000"/>
              </a:lnSpc>
              <a:spcBef>
                <a:spcPct val="10000"/>
              </a:spcBef>
            </a:pPr>
            <a:r>
              <a:rPr lang="en-US" altLang="en-US" sz="2200" dirty="0"/>
              <a:t>Accounting Firms (Big 5)</a:t>
            </a:r>
          </a:p>
          <a:p>
            <a:pPr lvl="1">
              <a:lnSpc>
                <a:spcPct val="150000"/>
              </a:lnSpc>
              <a:spcBef>
                <a:spcPct val="10000"/>
              </a:spcBef>
            </a:pPr>
            <a:r>
              <a:rPr lang="en-US" altLang="en-US" sz="2200" dirty="0"/>
              <a:t>Engineer/Architect/Valuer/Real Estate Broker</a:t>
            </a:r>
          </a:p>
          <a:p>
            <a:pPr lvl="1">
              <a:lnSpc>
                <a:spcPct val="150000"/>
              </a:lnSpc>
              <a:spcBef>
                <a:spcPct val="10000"/>
              </a:spcBef>
            </a:pPr>
            <a:r>
              <a:rPr lang="en-US" altLang="en-US" sz="2200" dirty="0"/>
              <a:t>Professional Site Consultant</a:t>
            </a:r>
          </a:p>
          <a:p>
            <a:pPr>
              <a:lnSpc>
                <a:spcPct val="150000"/>
              </a:lnSpc>
              <a:spcBef>
                <a:spcPct val="10000"/>
              </a:spcBef>
            </a:pPr>
            <a:r>
              <a:rPr lang="en-US" altLang="en-US" dirty="0"/>
              <a:t>Special in-house project team</a:t>
            </a:r>
          </a:p>
          <a:p>
            <a:pPr>
              <a:lnSpc>
                <a:spcPct val="150000"/>
              </a:lnSpc>
              <a:spcBef>
                <a:spcPct val="10000"/>
              </a:spcBef>
            </a:pPr>
            <a:r>
              <a:rPr lang="en-US" altLang="en-US" dirty="0"/>
              <a:t>The top management</a:t>
            </a:r>
          </a:p>
          <a:p>
            <a:pPr>
              <a:lnSpc>
                <a:spcPct val="150000"/>
              </a:lnSpc>
              <a:spcBef>
                <a:spcPct val="10000"/>
              </a:spcBef>
            </a:pPr>
            <a:r>
              <a:rPr lang="en-US" altLang="en-US" dirty="0"/>
              <a:t>International business associates</a:t>
            </a:r>
          </a:p>
          <a:p>
            <a:pPr>
              <a:lnSpc>
                <a:spcPct val="150000"/>
              </a:lnSpc>
              <a:spcBef>
                <a:spcPct val="10000"/>
              </a:spcBef>
            </a:pPr>
            <a:r>
              <a:rPr lang="en-US" altLang="en-US" dirty="0"/>
              <a:t>Existing offices abroad</a:t>
            </a:r>
          </a:p>
          <a:p>
            <a:pPr>
              <a:lnSpc>
                <a:spcPct val="150000"/>
              </a:lnSpc>
            </a:pPr>
            <a:endParaRPr lang="en-GB"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07822-61DA-E352-5B8B-01E5C3ADDCBE}"/>
              </a:ext>
            </a:extLst>
          </p:cNvPr>
          <p:cNvSpPr>
            <a:spLocks noGrp="1"/>
          </p:cNvSpPr>
          <p:nvPr>
            <p:ph type="title"/>
          </p:nvPr>
        </p:nvSpPr>
        <p:spPr/>
        <p:txBody>
          <a:bodyPr/>
          <a:lstStyle/>
          <a:p>
            <a:pPr>
              <a:defRPr/>
            </a:pPr>
            <a:r>
              <a:rPr lang="nl-NL" sz="3200" dirty="0"/>
              <a:t>Steps for site </a:t>
            </a:r>
            <a:r>
              <a:rPr lang="nl-NL" sz="3200" dirty="0" err="1"/>
              <a:t>decision</a:t>
            </a:r>
            <a:r>
              <a:rPr lang="nl-NL" sz="3200" dirty="0"/>
              <a:t>-making</a:t>
            </a:r>
          </a:p>
        </p:txBody>
      </p:sp>
      <p:sp>
        <p:nvSpPr>
          <p:cNvPr id="39940" name="Espace réservé du contenu 1">
            <a:extLst>
              <a:ext uri="{FF2B5EF4-FFF2-40B4-BE49-F238E27FC236}">
                <a16:creationId xmlns:a16="http://schemas.microsoft.com/office/drawing/2014/main" id="{093363D2-B41D-79A9-4D15-13F64664ADD7}"/>
              </a:ext>
            </a:extLst>
          </p:cNvPr>
          <p:cNvSpPr>
            <a:spLocks noGrp="1"/>
          </p:cNvSpPr>
          <p:nvPr>
            <p:ph idx="1"/>
          </p:nvPr>
        </p:nvSpPr>
        <p:spPr>
          <a:xfrm>
            <a:off x="596661" y="1566833"/>
            <a:ext cx="10515600" cy="4351338"/>
          </a:xfrm>
        </p:spPr>
        <p:txBody>
          <a:bodyPr>
            <a:normAutofit fontScale="85000" lnSpcReduction="20000"/>
          </a:bodyPr>
          <a:lstStyle/>
          <a:p>
            <a:pPr>
              <a:lnSpc>
                <a:spcPct val="150000"/>
              </a:lnSpc>
            </a:pPr>
            <a:r>
              <a:rPr lang="en-US" altLang="en-US" dirty="0"/>
              <a:t>Literature search</a:t>
            </a:r>
          </a:p>
          <a:p>
            <a:pPr>
              <a:lnSpc>
                <a:spcPct val="150000"/>
              </a:lnSpc>
            </a:pPr>
            <a:r>
              <a:rPr lang="en-US" altLang="en-US" dirty="0"/>
              <a:t>Define needs of new facility (immediate and future expansion)</a:t>
            </a:r>
          </a:p>
          <a:p>
            <a:pPr>
              <a:lnSpc>
                <a:spcPct val="150000"/>
              </a:lnSpc>
            </a:pPr>
            <a:r>
              <a:rPr lang="en-US" altLang="en-US" dirty="0"/>
              <a:t>Draw up specifications of new facility</a:t>
            </a:r>
          </a:p>
          <a:p>
            <a:pPr>
              <a:lnSpc>
                <a:spcPct val="150000"/>
              </a:lnSpc>
            </a:pPr>
            <a:r>
              <a:rPr lang="en-US" altLang="en-US" dirty="0"/>
              <a:t>Compile general data of locations</a:t>
            </a:r>
          </a:p>
          <a:p>
            <a:pPr>
              <a:lnSpc>
                <a:spcPct val="150000"/>
              </a:lnSpc>
            </a:pPr>
            <a:r>
              <a:rPr lang="en-US" altLang="en-US" dirty="0"/>
              <a:t>Assemble site options</a:t>
            </a:r>
          </a:p>
          <a:p>
            <a:pPr>
              <a:lnSpc>
                <a:spcPct val="150000"/>
              </a:lnSpc>
            </a:pPr>
            <a:r>
              <a:rPr lang="en-US" altLang="en-US" dirty="0"/>
              <a:t>Visit sites </a:t>
            </a:r>
          </a:p>
          <a:p>
            <a:pPr>
              <a:lnSpc>
                <a:spcPct val="150000"/>
              </a:lnSpc>
            </a:pPr>
            <a:r>
              <a:rPr lang="en-US" altLang="en-US" dirty="0"/>
              <a:t>Analyze the options</a:t>
            </a:r>
          </a:p>
          <a:p>
            <a:pPr>
              <a:lnSpc>
                <a:spcPct val="150000"/>
              </a:lnSpc>
            </a:pPr>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CA086-FBF1-E04A-4634-F836E9DCC026}"/>
              </a:ext>
            </a:extLst>
          </p:cNvPr>
          <p:cNvSpPr>
            <a:spLocks noGrp="1"/>
          </p:cNvSpPr>
          <p:nvPr>
            <p:ph type="title"/>
          </p:nvPr>
        </p:nvSpPr>
        <p:spPr/>
        <p:txBody>
          <a:bodyPr/>
          <a:lstStyle/>
          <a:p>
            <a:pPr>
              <a:defRPr/>
            </a:pPr>
            <a:r>
              <a:rPr lang="nl-NL" sz="3200" dirty="0"/>
              <a:t>Basic site </a:t>
            </a:r>
            <a:r>
              <a:rPr lang="nl-NL" sz="3200" dirty="0" err="1"/>
              <a:t>selection</a:t>
            </a:r>
            <a:r>
              <a:rPr lang="nl-NL" sz="3200" dirty="0"/>
              <a:t> </a:t>
            </a:r>
            <a:r>
              <a:rPr lang="nl-NL" sz="3200" dirty="0" err="1"/>
              <a:t>principles</a:t>
            </a:r>
            <a:endParaRPr lang="nl-NL" sz="3200" dirty="0"/>
          </a:p>
        </p:txBody>
      </p:sp>
      <p:sp>
        <p:nvSpPr>
          <p:cNvPr id="40964" name="Espace réservé du contenu 1">
            <a:extLst>
              <a:ext uri="{FF2B5EF4-FFF2-40B4-BE49-F238E27FC236}">
                <a16:creationId xmlns:a16="http://schemas.microsoft.com/office/drawing/2014/main" id="{F57784EC-AF63-09AC-7AAA-B7F2474B2FC2}"/>
              </a:ext>
            </a:extLst>
          </p:cNvPr>
          <p:cNvSpPr>
            <a:spLocks noGrp="1"/>
          </p:cNvSpPr>
          <p:nvPr>
            <p:ph idx="1"/>
          </p:nvPr>
        </p:nvSpPr>
        <p:spPr>
          <a:xfrm>
            <a:off x="475890" y="1471942"/>
            <a:ext cx="10515600" cy="4351338"/>
          </a:xfrm>
        </p:spPr>
        <p:txBody>
          <a:bodyPr/>
          <a:lstStyle/>
          <a:p>
            <a:pPr>
              <a:lnSpc>
                <a:spcPct val="150000"/>
              </a:lnSpc>
            </a:pPr>
            <a:r>
              <a:rPr lang="en-US" altLang="en-US" dirty="0"/>
              <a:t>Process typically moves from macro to micro</a:t>
            </a:r>
          </a:p>
          <a:p>
            <a:pPr>
              <a:lnSpc>
                <a:spcPct val="150000"/>
              </a:lnSpc>
            </a:pPr>
            <a:r>
              <a:rPr lang="en-US" altLang="en-US" dirty="0"/>
              <a:t>Site selection is process of elimination (fatal flaw analysis)</a:t>
            </a:r>
          </a:p>
          <a:p>
            <a:pPr>
              <a:lnSpc>
                <a:spcPct val="150000"/>
              </a:lnSpc>
            </a:pPr>
            <a:r>
              <a:rPr lang="en-US" altLang="en-US" dirty="0"/>
              <a:t>Both public and private sectors are essential contributors</a:t>
            </a:r>
          </a:p>
          <a:p>
            <a:pPr lvl="1">
              <a:buSzPct val="75000"/>
            </a:pPr>
            <a:r>
              <a:rPr lang="en-US" altLang="en-US" sz="2200" dirty="0"/>
              <a:t>Providers of secondary data</a:t>
            </a:r>
          </a:p>
          <a:p>
            <a:pPr lvl="1">
              <a:buSzPct val="75000"/>
            </a:pPr>
            <a:r>
              <a:rPr lang="en-US" altLang="en-US" sz="2200" dirty="0"/>
              <a:t>Government supporters</a:t>
            </a:r>
          </a:p>
          <a:p>
            <a:pPr lvl="1">
              <a:buSzPct val="75000"/>
            </a:pPr>
            <a:r>
              <a:rPr lang="en-US" altLang="en-US" sz="2200" dirty="0"/>
              <a:t>Service providers</a:t>
            </a:r>
          </a:p>
          <a:p>
            <a:pPr lvl="1">
              <a:buSzPct val="75000"/>
            </a:pPr>
            <a:r>
              <a:rPr lang="en-US" altLang="en-US" sz="2200" dirty="0"/>
              <a:t>Employer testimonials</a:t>
            </a:r>
          </a:p>
          <a:p>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BDAF61-1F73-51E6-FD4F-F243F585D9AE}"/>
              </a:ext>
            </a:extLst>
          </p:cNvPr>
          <p:cNvSpPr>
            <a:spLocks noGrp="1"/>
          </p:cNvSpPr>
          <p:nvPr>
            <p:ph type="ftr" sz="quarter" idx="5"/>
          </p:nvPr>
        </p:nvSpPr>
        <p:spPr/>
        <p:txBody>
          <a:bodyPr/>
          <a:lstStyle/>
          <a:p>
            <a:pPr marL="11516" defTabSz="829178">
              <a:spcBef>
                <a:spcPts val="41"/>
              </a:spcBef>
            </a:pPr>
            <a:r>
              <a:rPr lang="de-DE" kern="0" dirty="0"/>
              <a:t>/Berlin, </a:t>
            </a:r>
            <a:r>
              <a:rPr lang="de-DE" kern="0" spc="-9" dirty="0"/>
              <a:t>Germany</a:t>
            </a:r>
          </a:p>
        </p:txBody>
      </p:sp>
      <p:sp>
        <p:nvSpPr>
          <p:cNvPr id="6" name="Slide Number Placeholder 5">
            <a:extLst>
              <a:ext uri="{FF2B5EF4-FFF2-40B4-BE49-F238E27FC236}">
                <a16:creationId xmlns:a16="http://schemas.microsoft.com/office/drawing/2014/main" id="{F8A3E496-2679-BD6F-FD1A-05C84A2099E3}"/>
              </a:ext>
            </a:extLst>
          </p:cNvPr>
          <p:cNvSpPr>
            <a:spLocks noGrp="1"/>
          </p:cNvSpPr>
          <p:nvPr>
            <p:ph type="sldNum" sz="quarter" idx="7"/>
          </p:nvPr>
        </p:nvSpPr>
        <p:spPr>
          <a:xfrm>
            <a:off x="12671202" y="5840259"/>
            <a:ext cx="326944" cy="251159"/>
          </a:xfrm>
        </p:spPr>
        <p:txBody>
          <a:bodyPr/>
          <a:lstStyle/>
          <a:p>
            <a:pPr defTabSz="829178"/>
            <a:fld id="{B6F15528-21DE-4FAA-801E-634DDDAF4B2B}" type="slidenum">
              <a:rPr lang="de-DE" sz="1632" kern="0">
                <a:solidFill>
                  <a:prstClr val="black">
                    <a:tint val="75000"/>
                  </a:prstClr>
                </a:solidFill>
              </a:rPr>
              <a:pPr defTabSz="829178"/>
              <a:t>3</a:t>
            </a:fld>
            <a:endParaRPr lang="de-DE" sz="1632" kern="0">
              <a:solidFill>
                <a:prstClr val="black">
                  <a:tint val="75000"/>
                </a:prstClr>
              </a:solidFill>
            </a:endParaRPr>
          </a:p>
        </p:txBody>
      </p:sp>
      <p:graphicFrame>
        <p:nvGraphicFramePr>
          <p:cNvPr id="7" name="Table 11">
            <a:extLst>
              <a:ext uri="{FF2B5EF4-FFF2-40B4-BE49-F238E27FC236}">
                <a16:creationId xmlns:a16="http://schemas.microsoft.com/office/drawing/2014/main" id="{6BB4B8F2-0CD5-7BF5-B1B1-0AD09EEB0DE4}"/>
              </a:ext>
            </a:extLst>
          </p:cNvPr>
          <p:cNvGraphicFramePr>
            <a:graphicFrameLocks noGrp="1"/>
          </p:cNvGraphicFramePr>
          <p:nvPr>
            <p:extLst>
              <p:ext uri="{D42A27DB-BD31-4B8C-83A1-F6EECF244321}">
                <p14:modId xmlns:p14="http://schemas.microsoft.com/office/powerpoint/2010/main" val="3139441593"/>
              </p:ext>
            </p:extLst>
          </p:nvPr>
        </p:nvGraphicFramePr>
        <p:xfrm>
          <a:off x="659568" y="1567616"/>
          <a:ext cx="10822921" cy="4914312"/>
        </p:xfrm>
        <a:graphic>
          <a:graphicData uri="http://schemas.openxmlformats.org/drawingml/2006/table">
            <a:tbl>
              <a:tblPr firstRow="1" bandRow="1">
                <a:tableStyleId>{5C22544A-7EE6-4342-B048-85BDC9FD1C3A}</a:tableStyleId>
              </a:tblPr>
              <a:tblGrid>
                <a:gridCol w="1636627">
                  <a:extLst>
                    <a:ext uri="{9D8B030D-6E8A-4147-A177-3AD203B41FA5}">
                      <a16:colId xmlns:a16="http://schemas.microsoft.com/office/drawing/2014/main" val="2124995227"/>
                    </a:ext>
                  </a:extLst>
                </a:gridCol>
                <a:gridCol w="7041055">
                  <a:extLst>
                    <a:ext uri="{9D8B030D-6E8A-4147-A177-3AD203B41FA5}">
                      <a16:colId xmlns:a16="http://schemas.microsoft.com/office/drawing/2014/main" val="2964015131"/>
                    </a:ext>
                  </a:extLst>
                </a:gridCol>
                <a:gridCol w="2145239">
                  <a:extLst>
                    <a:ext uri="{9D8B030D-6E8A-4147-A177-3AD203B41FA5}">
                      <a16:colId xmlns:a16="http://schemas.microsoft.com/office/drawing/2014/main" val="964137690"/>
                    </a:ext>
                  </a:extLst>
                </a:gridCol>
              </a:tblGrid>
              <a:tr h="509893">
                <a:tc>
                  <a:txBody>
                    <a:bodyPr/>
                    <a:lstStyle/>
                    <a:p>
                      <a:r>
                        <a:rPr lang="en-US" sz="1100" b="1" dirty="0">
                          <a:solidFill>
                            <a:srgbClr val="002060"/>
                          </a:solidFill>
                          <a:latin typeface="Poppins" panose="00000500000000000000" pitchFamily="2" charset="0"/>
                          <a:cs typeface="Poppins" panose="00000500000000000000" pitchFamily="2" charset="0"/>
                        </a:rPr>
                        <a:t>Introduction</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171450" indent="-171450">
                        <a:lnSpc>
                          <a:spcPct val="150000"/>
                        </a:lnSpc>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Who we are and the webinar objectives</a:t>
                      </a:r>
                    </a:p>
                    <a:p>
                      <a:pPr marL="171450" indent="-171450">
                        <a:lnSpc>
                          <a:spcPct val="150000"/>
                        </a:lnSpc>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What to expect from the webinar</a:t>
                      </a:r>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r>
                        <a:rPr lang="en-US" sz="1000" b="0" dirty="0">
                          <a:solidFill>
                            <a:srgbClr val="002060"/>
                          </a:solidFill>
                          <a:latin typeface="Poppins" panose="00000500000000000000" pitchFamily="2" charset="0"/>
                          <a:cs typeface="Poppins" panose="00000500000000000000" pitchFamily="2" charset="0"/>
                        </a:rPr>
                        <a:t>5 mins</a:t>
                      </a:r>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3045278280"/>
                  </a:ext>
                </a:extLst>
              </a:tr>
              <a:tr h="738724">
                <a:tc>
                  <a:txBody>
                    <a:bodyPr/>
                    <a:lstStyle/>
                    <a:p>
                      <a:r>
                        <a:rPr lang="en-US" sz="1100" b="1" dirty="0">
                          <a:solidFill>
                            <a:srgbClr val="002060"/>
                          </a:solidFill>
                          <a:latin typeface="Poppins" panose="00000500000000000000" pitchFamily="2" charset="0"/>
                          <a:cs typeface="Poppins" panose="00000500000000000000" pitchFamily="2" charset="0"/>
                        </a:rPr>
                        <a:t>Training</a:t>
                      </a:r>
                    </a:p>
                    <a:p>
                      <a:r>
                        <a:rPr lang="en-US" sz="1100" b="0" dirty="0">
                          <a:solidFill>
                            <a:srgbClr val="002060"/>
                          </a:solidFill>
                          <a:latin typeface="Poppins" panose="00000500000000000000" pitchFamily="2" charset="0"/>
                          <a:cs typeface="Poppins" panose="00000500000000000000" pitchFamily="2" charset="0"/>
                        </a:rPr>
                        <a:t>Section 1</a:t>
                      </a:r>
                    </a:p>
                    <a:p>
                      <a:endParaRPr lang="en-US" sz="1100" b="1" dirty="0">
                        <a:solidFill>
                          <a:srgbClr val="002060"/>
                        </a:solidFill>
                        <a:latin typeface="Poppins" panose="00000500000000000000" pitchFamily="2" charset="0"/>
                        <a:cs typeface="Poppins" panose="00000500000000000000" pitchFamily="2" charset="0"/>
                      </a:endParaRPr>
                    </a:p>
                    <a:p>
                      <a:endParaRPr lang="en-US"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171450" indent="-171450">
                        <a:lnSpc>
                          <a:spcPct val="200000"/>
                        </a:lnSpc>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The Investment Incentives Rationale from IPAs &amp; Corporate Perspectives</a:t>
                      </a:r>
                    </a:p>
                    <a:p>
                      <a:pPr marL="171450" indent="-171450">
                        <a:lnSpc>
                          <a:spcPct val="200000"/>
                        </a:lnSpc>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Differentiating between different types of incentives</a:t>
                      </a:r>
                    </a:p>
                  </a:txBody>
                  <a:tcPr marL="82918" marR="82918" marT="37690" marB="37690">
                    <a:solidFill>
                      <a:schemeClr val="bg1"/>
                    </a:solidFill>
                  </a:tcPr>
                </a:tc>
                <a:tc>
                  <a:txBody>
                    <a:bodyPr/>
                    <a:lstStyle/>
                    <a:p>
                      <a:r>
                        <a:rPr lang="en-US" sz="1000" b="0" dirty="0">
                          <a:solidFill>
                            <a:srgbClr val="002060"/>
                          </a:solidFill>
                          <a:latin typeface="Poppins" panose="00000500000000000000" pitchFamily="2" charset="0"/>
                          <a:cs typeface="Poppins" panose="00000500000000000000" pitchFamily="2" charset="0"/>
                        </a:rPr>
                        <a:t>20 mins</a:t>
                      </a:r>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837620004"/>
                  </a:ext>
                </a:extLst>
              </a:tr>
              <a:tr h="306118">
                <a:tc>
                  <a:txBody>
                    <a:bodyPr/>
                    <a:lstStyle/>
                    <a:p>
                      <a:r>
                        <a:rPr lang="en-US" sz="1100" b="1" dirty="0">
                          <a:solidFill>
                            <a:srgbClr val="002060"/>
                          </a:solidFill>
                          <a:latin typeface="Poppins" panose="00000500000000000000" pitchFamily="2" charset="0"/>
                          <a:cs typeface="Poppins" panose="00000500000000000000" pitchFamily="2" charset="0"/>
                        </a:rPr>
                        <a:t>Case Studies</a:t>
                      </a:r>
                    </a:p>
                  </a:txBody>
                  <a:tcPr marL="82918" marR="82918" marT="37690" marB="37690">
                    <a:solidFill>
                      <a:schemeClr val="bg1"/>
                    </a:solidFill>
                  </a:tcPr>
                </a:tc>
                <a:tc>
                  <a:txBody>
                    <a:bodyPr/>
                    <a:lstStyle/>
                    <a:p>
                      <a:pPr marL="171450" indent="-171450">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Bringing real-life examples of successful incentives scenarios</a:t>
                      </a:r>
                    </a:p>
                  </a:txBody>
                  <a:tcPr marL="82918" marR="82918" marT="37690" marB="37690">
                    <a:solidFill>
                      <a:schemeClr val="bg1"/>
                    </a:solidFill>
                  </a:tcPr>
                </a:tc>
                <a:tc>
                  <a:txBody>
                    <a:bodyPr/>
                    <a:lstStyle/>
                    <a:p>
                      <a:r>
                        <a:rPr lang="de-DE" sz="1000" b="0" dirty="0">
                          <a:solidFill>
                            <a:srgbClr val="002060"/>
                          </a:solidFill>
                          <a:latin typeface="Poppins" panose="00000500000000000000" pitchFamily="2" charset="0"/>
                          <a:cs typeface="Poppins" panose="00000500000000000000" pitchFamily="2" charset="0"/>
                        </a:rPr>
                        <a:t>5</a:t>
                      </a:r>
                    </a:p>
                  </a:txBody>
                  <a:tcPr marL="82918" marR="82918" marT="37690" marB="37690">
                    <a:solidFill>
                      <a:schemeClr val="bg1"/>
                    </a:solidFill>
                  </a:tcPr>
                </a:tc>
                <a:extLst>
                  <a:ext uri="{0D108BD9-81ED-4DB2-BD59-A6C34878D82A}">
                    <a16:rowId xmlns:a16="http://schemas.microsoft.com/office/drawing/2014/main" val="3571307103"/>
                  </a:ext>
                </a:extLst>
              </a:tr>
              <a:tr h="37941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dirty="0">
                          <a:solidFill>
                            <a:srgbClr val="002060"/>
                          </a:solidFill>
                          <a:latin typeface="Poppins" panose="00000500000000000000" pitchFamily="2" charset="0"/>
                          <a:cs typeface="Poppins" panose="00000500000000000000" pitchFamily="2" charset="0"/>
                        </a:rPr>
                        <a:t>Q&amp;As</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171450" indent="-171450">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Section 1 open floor for Q&amp;As and discussion</a:t>
                      </a:r>
                    </a:p>
                    <a:p>
                      <a:pPr marL="171450" indent="-171450">
                        <a:buFont typeface="Poppins" panose="00000500000000000000" pitchFamily="2" charset="0"/>
                        <a:buChar char="–"/>
                      </a:pPr>
                      <a:endParaRPr lang="en-US"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r>
                        <a:rPr lang="de-DE" sz="1000" b="0" dirty="0">
                          <a:solidFill>
                            <a:srgbClr val="002060"/>
                          </a:solidFill>
                          <a:latin typeface="Poppins" panose="00000500000000000000" pitchFamily="2" charset="0"/>
                          <a:cs typeface="Poppins" panose="00000500000000000000" pitchFamily="2" charset="0"/>
                        </a:rPr>
                        <a:t>10 mins</a:t>
                      </a:r>
                    </a:p>
                  </a:txBody>
                  <a:tcPr marL="82918" marR="82918" marT="37690" marB="37690">
                    <a:solidFill>
                      <a:schemeClr val="bg1"/>
                    </a:solidFill>
                  </a:tcPr>
                </a:tc>
                <a:extLst>
                  <a:ext uri="{0D108BD9-81ED-4DB2-BD59-A6C34878D82A}">
                    <a16:rowId xmlns:a16="http://schemas.microsoft.com/office/drawing/2014/main" val="2755396780"/>
                  </a:ext>
                </a:extLst>
              </a:tr>
              <a:tr h="553389">
                <a:tc>
                  <a:txBody>
                    <a:bodyPr/>
                    <a:lstStyle/>
                    <a:p>
                      <a:r>
                        <a:rPr lang="de-DE" sz="1100" b="1" dirty="0">
                          <a:solidFill>
                            <a:srgbClr val="002060"/>
                          </a:solidFill>
                          <a:latin typeface="Poppins" panose="00000500000000000000" pitchFamily="2" charset="0"/>
                          <a:cs typeface="Poppins" panose="00000500000000000000" pitchFamily="2" charset="0"/>
                        </a:rPr>
                        <a:t>Training</a:t>
                      </a:r>
                    </a:p>
                    <a:p>
                      <a:r>
                        <a:rPr lang="de-DE" sz="1100" b="0" dirty="0">
                          <a:solidFill>
                            <a:srgbClr val="002060"/>
                          </a:solidFill>
                          <a:latin typeface="Poppins" panose="00000500000000000000" pitchFamily="2" charset="0"/>
                          <a:cs typeface="Poppins" panose="00000500000000000000" pitchFamily="2" charset="0"/>
                        </a:rPr>
                        <a:t>Section 2</a:t>
                      </a:r>
                    </a:p>
                  </a:txBody>
                  <a:tcPr marL="82918" marR="82918" marT="37690" marB="37690">
                    <a:solidFill>
                      <a:schemeClr val="bg1"/>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Poppins" panose="00000500000000000000" pitchFamily="2" charset="0"/>
                        <a:buChar char="–"/>
                        <a:tabLst/>
                        <a:defRPr/>
                      </a:pPr>
                      <a:r>
                        <a:rPr lang="en-US" sz="1000" b="0" dirty="0">
                          <a:solidFill>
                            <a:srgbClr val="002060"/>
                          </a:solidFill>
                          <a:latin typeface="Poppins" panose="00000500000000000000" pitchFamily="2" charset="0"/>
                          <a:cs typeface="Poppins" panose="00000500000000000000" pitchFamily="2" charset="0"/>
                        </a:rPr>
                        <a:t>Incorporating incentives into your value proposition </a:t>
                      </a:r>
                    </a:p>
                    <a:p>
                      <a:pPr marL="171450" marR="0" lvl="0" indent="-171450" defTabSz="914400" eaLnBrk="1" fontAlgn="auto" latinLnBrk="0" hangingPunct="1">
                        <a:lnSpc>
                          <a:spcPct val="100000"/>
                        </a:lnSpc>
                        <a:spcBef>
                          <a:spcPts val="0"/>
                        </a:spcBef>
                        <a:spcAft>
                          <a:spcPts val="0"/>
                        </a:spcAft>
                        <a:buClrTx/>
                        <a:buSzTx/>
                        <a:buFont typeface="Poppins" panose="00000500000000000000" pitchFamily="2" charset="0"/>
                        <a:buChar char="–"/>
                        <a:tabLst/>
                        <a:defRPr/>
                      </a:pPr>
                      <a:r>
                        <a:rPr lang="en-US" sz="1000" b="0" dirty="0">
                          <a:solidFill>
                            <a:srgbClr val="002060"/>
                          </a:solidFill>
                          <a:latin typeface="Poppins" panose="00000500000000000000" pitchFamily="2" charset="0"/>
                          <a:cs typeface="Poppins" panose="00000500000000000000" pitchFamily="2" charset="0"/>
                        </a:rPr>
                        <a:t>Moving towards sectoral incentives</a:t>
                      </a:r>
                    </a:p>
                  </a:txBody>
                  <a:tcPr marL="82918" marR="82918" marT="37690" marB="37690">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dirty="0">
                          <a:solidFill>
                            <a:srgbClr val="002060"/>
                          </a:solidFill>
                          <a:latin typeface="Poppins" panose="00000500000000000000" pitchFamily="2" charset="0"/>
                          <a:cs typeface="Poppins" panose="00000500000000000000" pitchFamily="2" charset="0"/>
                        </a:rPr>
                        <a:t>20 mins</a:t>
                      </a:r>
                    </a:p>
                  </a:txBody>
                  <a:tcPr marL="82918" marR="82918" marT="37690" marB="37690">
                    <a:solidFill>
                      <a:schemeClr val="bg1"/>
                    </a:solidFill>
                  </a:tcPr>
                </a:tc>
                <a:extLst>
                  <a:ext uri="{0D108BD9-81ED-4DB2-BD59-A6C34878D82A}">
                    <a16:rowId xmlns:a16="http://schemas.microsoft.com/office/drawing/2014/main" val="2065721623"/>
                  </a:ext>
                </a:extLst>
              </a:tr>
              <a:tr h="345491">
                <a:tc>
                  <a:txBody>
                    <a:bodyPr/>
                    <a:lstStyle/>
                    <a:p>
                      <a:r>
                        <a:rPr lang="en-US" sz="1100" b="1" dirty="0">
                          <a:solidFill>
                            <a:srgbClr val="002060"/>
                          </a:solidFill>
                          <a:latin typeface="Poppins" panose="00000500000000000000" pitchFamily="2" charset="0"/>
                          <a:cs typeface="Poppins" panose="00000500000000000000" pitchFamily="2" charset="0"/>
                        </a:rPr>
                        <a:t>Case Studies</a:t>
                      </a:r>
                    </a:p>
                  </a:txBody>
                  <a:tcPr marL="82918" marR="82918" marT="37690" marB="37690">
                    <a:solidFill>
                      <a:schemeClr val="bg1"/>
                    </a:solidFill>
                  </a:tcPr>
                </a:tc>
                <a:tc>
                  <a:txBody>
                    <a:bodyPr/>
                    <a:lstStyle/>
                    <a:p>
                      <a:pPr marL="171450" indent="-171450">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Bringing real-life examples of successful sectoral incentives</a:t>
                      </a:r>
                    </a:p>
                  </a:txBody>
                  <a:tcPr marL="82918" marR="82918" marT="37690" marB="37690">
                    <a:solidFill>
                      <a:schemeClr val="bg1"/>
                    </a:solidFill>
                  </a:tcPr>
                </a:tc>
                <a:tc>
                  <a:txBody>
                    <a:bodyPr/>
                    <a:lstStyle/>
                    <a:p>
                      <a:r>
                        <a:rPr lang="de-DE" sz="1000" b="0" dirty="0">
                          <a:solidFill>
                            <a:srgbClr val="002060"/>
                          </a:solidFill>
                          <a:latin typeface="Poppins" panose="00000500000000000000" pitchFamily="2" charset="0"/>
                          <a:cs typeface="Poppins" panose="00000500000000000000" pitchFamily="2" charset="0"/>
                        </a:rPr>
                        <a:t>5</a:t>
                      </a:r>
                    </a:p>
                  </a:txBody>
                  <a:tcPr marL="82918" marR="82918" marT="37690" marB="37690">
                    <a:solidFill>
                      <a:schemeClr val="bg1"/>
                    </a:solidFill>
                  </a:tcPr>
                </a:tc>
                <a:extLst>
                  <a:ext uri="{0D108BD9-81ED-4DB2-BD59-A6C34878D82A}">
                    <a16:rowId xmlns:a16="http://schemas.microsoft.com/office/drawing/2014/main" val="4252309164"/>
                  </a:ext>
                </a:extLst>
              </a:tr>
              <a:tr h="24829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dirty="0">
                          <a:solidFill>
                            <a:srgbClr val="002060"/>
                          </a:solidFill>
                          <a:latin typeface="Poppins" panose="00000500000000000000" pitchFamily="2" charset="0"/>
                          <a:cs typeface="Poppins" panose="00000500000000000000" pitchFamily="2" charset="0"/>
                        </a:rPr>
                        <a:t>Q&amp;As</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Poppins" panose="00000500000000000000" pitchFamily="2" charset="0"/>
                        <a:buChar char="–"/>
                        <a:tabLst/>
                        <a:defRPr/>
                      </a:pPr>
                      <a:r>
                        <a:rPr lang="en-US" sz="1000" b="0" dirty="0">
                          <a:solidFill>
                            <a:srgbClr val="002060"/>
                          </a:solidFill>
                          <a:latin typeface="Poppins" panose="00000500000000000000" pitchFamily="2" charset="0"/>
                          <a:cs typeface="Poppins" panose="00000500000000000000" pitchFamily="2" charset="0"/>
                        </a:rPr>
                        <a:t>Section 2 open floor for Q&amp;As and discussion</a:t>
                      </a:r>
                    </a:p>
                  </a:txBody>
                  <a:tcPr marL="82918" marR="82918" marT="37690" marB="37690">
                    <a:solidFill>
                      <a:schemeClr val="bg1"/>
                    </a:solidFill>
                  </a:tcPr>
                </a:tc>
                <a:tc>
                  <a:txBody>
                    <a:bodyPr/>
                    <a:lstStyle/>
                    <a:p>
                      <a:r>
                        <a:rPr lang="de-DE" sz="1000" b="0" dirty="0">
                          <a:solidFill>
                            <a:srgbClr val="002060"/>
                          </a:solidFill>
                          <a:latin typeface="Poppins" panose="00000500000000000000" pitchFamily="2" charset="0"/>
                          <a:cs typeface="Poppins" panose="00000500000000000000" pitchFamily="2" charset="0"/>
                        </a:rPr>
                        <a:t>10 mins</a:t>
                      </a:r>
                    </a:p>
                  </a:txBody>
                  <a:tcPr marL="82918" marR="82918" marT="37690" marB="37690">
                    <a:solidFill>
                      <a:schemeClr val="bg1"/>
                    </a:solidFill>
                  </a:tcPr>
                </a:tc>
                <a:extLst>
                  <a:ext uri="{0D108BD9-81ED-4DB2-BD59-A6C34878D82A}">
                    <a16:rowId xmlns:a16="http://schemas.microsoft.com/office/drawing/2014/main" val="1611952645"/>
                  </a:ext>
                </a:extLst>
              </a:tr>
              <a:tr h="66499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dirty="0">
                          <a:solidFill>
                            <a:srgbClr val="002060"/>
                          </a:solidFill>
                          <a:latin typeface="Poppins" panose="00000500000000000000" pitchFamily="2" charset="0"/>
                          <a:cs typeface="Poppins" panose="00000500000000000000" pitchFamily="2" charset="0"/>
                        </a:rPr>
                        <a:t>Training </a:t>
                      </a:r>
                    </a:p>
                    <a:p>
                      <a:pPr marL="0" marR="0" lvl="0" indent="0" defTabSz="914400" eaLnBrk="1" fontAlgn="auto" latinLnBrk="0" hangingPunct="1">
                        <a:lnSpc>
                          <a:spcPct val="100000"/>
                        </a:lnSpc>
                        <a:spcBef>
                          <a:spcPts val="0"/>
                        </a:spcBef>
                        <a:spcAft>
                          <a:spcPts val="0"/>
                        </a:spcAft>
                        <a:buClrTx/>
                        <a:buSzTx/>
                        <a:buFontTx/>
                        <a:buNone/>
                        <a:tabLst/>
                        <a:defRPr/>
                      </a:pPr>
                      <a:r>
                        <a:rPr lang="en-US" sz="1100" b="1" dirty="0">
                          <a:solidFill>
                            <a:srgbClr val="002060"/>
                          </a:solidFill>
                          <a:latin typeface="Poppins" panose="00000500000000000000" pitchFamily="2" charset="0"/>
                          <a:cs typeface="Poppins" panose="00000500000000000000" pitchFamily="2" charset="0"/>
                        </a:rPr>
                        <a:t>Section 3</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171450" indent="-171450">
                        <a:lnSpc>
                          <a:spcPct val="150000"/>
                        </a:lnSpc>
                        <a:buFont typeface="Poppins" panose="00000500000000000000" pitchFamily="2" charset="0"/>
                        <a:buChar char="–"/>
                      </a:pPr>
                      <a:r>
                        <a:rPr lang="en-US" sz="1000" b="0" dirty="0">
                          <a:solidFill>
                            <a:srgbClr val="002060"/>
                          </a:solidFill>
                          <a:latin typeface="Poppins" panose="00000500000000000000" pitchFamily="2" charset="0"/>
                          <a:cs typeface="Poppins" panose="00000500000000000000" pitchFamily="2" charset="0"/>
                        </a:rPr>
                        <a:t>Reviewing and </a:t>
                      </a:r>
                      <a:r>
                        <a:rPr lang="en-US" sz="1000" b="0" dirty="0" err="1">
                          <a:solidFill>
                            <a:srgbClr val="002060"/>
                          </a:solidFill>
                          <a:latin typeface="Poppins" panose="00000500000000000000" pitchFamily="2" charset="0"/>
                          <a:cs typeface="Poppins" panose="00000500000000000000" pitchFamily="2" charset="0"/>
                        </a:rPr>
                        <a:t>analysing</a:t>
                      </a:r>
                      <a:r>
                        <a:rPr lang="en-US" sz="1000" b="0" dirty="0">
                          <a:solidFill>
                            <a:srgbClr val="002060"/>
                          </a:solidFill>
                          <a:latin typeface="Poppins" panose="00000500000000000000" pitchFamily="2" charset="0"/>
                          <a:cs typeface="Poppins" panose="00000500000000000000" pitchFamily="2" charset="0"/>
                        </a:rPr>
                        <a:t> the costs &amp; benefits of incentives</a:t>
                      </a:r>
                    </a:p>
                    <a:p>
                      <a:pPr marL="0" indent="0">
                        <a:buFont typeface="Poppins" panose="00000500000000000000" pitchFamily="2" charset="0"/>
                        <a:buNone/>
                      </a:pPr>
                      <a:endParaRPr lang="en-US"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r>
                        <a:rPr lang="de-DE" sz="1000" b="0" dirty="0">
                          <a:solidFill>
                            <a:srgbClr val="002060"/>
                          </a:solidFill>
                          <a:latin typeface="Poppins" panose="00000500000000000000" pitchFamily="2" charset="0"/>
                          <a:cs typeface="Poppins" panose="00000500000000000000" pitchFamily="2" charset="0"/>
                        </a:rPr>
                        <a:t>20 mins</a:t>
                      </a:r>
                    </a:p>
                    <a:p>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1351070529"/>
                  </a:ext>
                </a:extLst>
              </a:tr>
              <a:tr h="572888">
                <a:tc>
                  <a:txBody>
                    <a:bodyPr/>
                    <a:lstStyle/>
                    <a:p>
                      <a:r>
                        <a:rPr lang="en-US" sz="1100" b="1" dirty="0">
                          <a:solidFill>
                            <a:srgbClr val="002060"/>
                          </a:solidFill>
                          <a:latin typeface="Poppins" panose="00000500000000000000" pitchFamily="2" charset="0"/>
                          <a:cs typeface="Poppins" panose="00000500000000000000" pitchFamily="2" charset="0"/>
                        </a:rPr>
                        <a:t>Q&amp;As</a:t>
                      </a:r>
                    </a:p>
                    <a:p>
                      <a:endParaRPr lang="de-DE" sz="1100" b="1" dirty="0">
                        <a:solidFill>
                          <a:srgbClr val="002060"/>
                        </a:solidFill>
                        <a:latin typeface="Poppins" panose="00000500000000000000" pitchFamily="2" charset="0"/>
                        <a:cs typeface="Poppins" panose="00000500000000000000" pitchFamily="2" charset="0"/>
                      </a:endParaRPr>
                    </a:p>
                    <a:p>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171450" marR="0" lvl="0" indent="-171450" defTabSz="914400" eaLnBrk="1" fontAlgn="auto" latinLnBrk="0" hangingPunct="1">
                        <a:lnSpc>
                          <a:spcPct val="150000"/>
                        </a:lnSpc>
                        <a:spcBef>
                          <a:spcPts val="0"/>
                        </a:spcBef>
                        <a:spcAft>
                          <a:spcPts val="0"/>
                        </a:spcAft>
                        <a:buClrTx/>
                        <a:buSzTx/>
                        <a:buFont typeface="Poppins" panose="00000500000000000000" pitchFamily="2" charset="0"/>
                        <a:buChar char="–"/>
                        <a:tabLst/>
                        <a:defRPr/>
                      </a:pPr>
                      <a:r>
                        <a:rPr lang="en-US" sz="1000" b="0" dirty="0">
                          <a:solidFill>
                            <a:srgbClr val="002060"/>
                          </a:solidFill>
                          <a:latin typeface="Poppins" panose="00000500000000000000" pitchFamily="2" charset="0"/>
                          <a:cs typeface="Poppins" panose="00000500000000000000" pitchFamily="2" charset="0"/>
                        </a:rPr>
                        <a:t>Questions discussed during the webinar on the discussion box</a:t>
                      </a:r>
                    </a:p>
                    <a:p>
                      <a:pPr marL="171450" marR="0" lvl="0" indent="-171450" defTabSz="914400" eaLnBrk="1" fontAlgn="auto" latinLnBrk="0" hangingPunct="1">
                        <a:lnSpc>
                          <a:spcPct val="150000"/>
                        </a:lnSpc>
                        <a:spcBef>
                          <a:spcPts val="0"/>
                        </a:spcBef>
                        <a:spcAft>
                          <a:spcPts val="0"/>
                        </a:spcAft>
                        <a:buClrTx/>
                        <a:buSzTx/>
                        <a:buFont typeface="Poppins" panose="00000500000000000000" pitchFamily="2" charset="0"/>
                        <a:buChar char="–"/>
                        <a:tabLst/>
                        <a:defRPr/>
                      </a:pPr>
                      <a:r>
                        <a:rPr lang="en-US" sz="1000" b="0" dirty="0">
                          <a:solidFill>
                            <a:srgbClr val="002060"/>
                          </a:solidFill>
                          <a:latin typeface="Poppins" panose="00000500000000000000" pitchFamily="2" charset="0"/>
                          <a:cs typeface="Poppins" panose="00000500000000000000" pitchFamily="2" charset="0"/>
                        </a:rPr>
                        <a:t>On spot questions upon flagging though the webinar platform </a:t>
                      </a:r>
                    </a:p>
                  </a:txBody>
                  <a:tcPr marL="82918" marR="82918" marT="37690" marB="37690">
                    <a:solidFill>
                      <a:schemeClr val="bg1"/>
                    </a:solidFill>
                  </a:tcPr>
                </a:tc>
                <a:tc>
                  <a:txBody>
                    <a:bodyPr/>
                    <a:lstStyle/>
                    <a:p>
                      <a:r>
                        <a:rPr lang="en-US" sz="1000" b="0" dirty="0">
                          <a:solidFill>
                            <a:srgbClr val="002060"/>
                          </a:solidFill>
                          <a:latin typeface="Poppins" panose="00000500000000000000" pitchFamily="2" charset="0"/>
                          <a:cs typeface="Poppins" panose="00000500000000000000" pitchFamily="2" charset="0"/>
                        </a:rPr>
                        <a:t>20</a:t>
                      </a:r>
                      <a:endParaRPr lang="de-DE" sz="1000" b="0"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extLst>
                  <a:ext uri="{0D108BD9-81ED-4DB2-BD59-A6C34878D82A}">
                    <a16:rowId xmlns:a16="http://schemas.microsoft.com/office/drawing/2014/main" val="2124767423"/>
                  </a:ext>
                </a:extLst>
              </a:tr>
              <a:tr h="580612">
                <a:tc>
                  <a:txBody>
                    <a:bodyPr/>
                    <a:lstStyle/>
                    <a:p>
                      <a:r>
                        <a:rPr lang="en-US" sz="1100" b="1" dirty="0">
                          <a:solidFill>
                            <a:srgbClr val="002060"/>
                          </a:solidFill>
                          <a:latin typeface="Poppins" panose="00000500000000000000" pitchFamily="2" charset="0"/>
                          <a:cs typeface="Poppins" panose="00000500000000000000" pitchFamily="2" charset="0"/>
                        </a:rPr>
                        <a:t>Ending Recap</a:t>
                      </a:r>
                      <a:endParaRPr lang="de-DE" sz="1100" b="1" dirty="0">
                        <a:solidFill>
                          <a:srgbClr val="002060"/>
                        </a:solidFill>
                        <a:latin typeface="Poppins" panose="00000500000000000000" pitchFamily="2" charset="0"/>
                        <a:cs typeface="Poppins" panose="00000500000000000000" pitchFamily="2" charset="0"/>
                      </a:endParaRPr>
                    </a:p>
                  </a:txBody>
                  <a:tcPr marL="82918" marR="82918" marT="37690" marB="37690">
                    <a:solidFill>
                      <a:schemeClr val="bg1"/>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Poppins" panose="00000500000000000000" pitchFamily="2" charset="0"/>
                        <a:buChar char="–"/>
                        <a:tabLst/>
                        <a:defRPr/>
                      </a:pPr>
                      <a:r>
                        <a:rPr lang="en-US" sz="1000" b="0" dirty="0">
                          <a:solidFill>
                            <a:srgbClr val="002060"/>
                          </a:solidFill>
                          <a:latin typeface="Poppins" panose="00000500000000000000" pitchFamily="2" charset="0"/>
                          <a:cs typeface="Poppins" panose="00000500000000000000" pitchFamily="2" charset="0"/>
                        </a:rPr>
                        <a:t> Summarizing the highlights of the training by the expert &amp; COMESA RIA</a:t>
                      </a:r>
                    </a:p>
                    <a:p>
                      <a:pPr marL="171450" marR="0" lvl="0" indent="-171450" defTabSz="914400" eaLnBrk="1" fontAlgn="auto" latinLnBrk="0" hangingPunct="1">
                        <a:lnSpc>
                          <a:spcPct val="100000"/>
                        </a:lnSpc>
                        <a:spcBef>
                          <a:spcPts val="0"/>
                        </a:spcBef>
                        <a:spcAft>
                          <a:spcPts val="0"/>
                        </a:spcAft>
                        <a:buClrTx/>
                        <a:buSzTx/>
                        <a:buFont typeface="Poppins" panose="00000500000000000000" pitchFamily="2" charset="0"/>
                        <a:buChar char="–"/>
                        <a:tabLst/>
                        <a:defRPr/>
                      </a:pPr>
                      <a:r>
                        <a:rPr lang="en-US" sz="1000" b="0" dirty="0">
                          <a:solidFill>
                            <a:srgbClr val="002060"/>
                          </a:solidFill>
                          <a:latin typeface="Poppins" panose="00000500000000000000" pitchFamily="2" charset="0"/>
                          <a:cs typeface="Poppins" panose="00000500000000000000" pitchFamily="2" charset="0"/>
                        </a:rPr>
                        <a:t>Open mic and camera to everyone for active discussion</a:t>
                      </a:r>
                    </a:p>
                  </a:txBody>
                  <a:tcPr marL="82918" marR="82918" marT="37690" marB="37690">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dirty="0">
                          <a:solidFill>
                            <a:srgbClr val="002060"/>
                          </a:solidFill>
                          <a:latin typeface="Poppins" panose="00000500000000000000" pitchFamily="2" charset="0"/>
                          <a:cs typeface="Poppins" panose="00000500000000000000" pitchFamily="2" charset="0"/>
                        </a:rPr>
                        <a:t>10 mins</a:t>
                      </a:r>
                    </a:p>
                  </a:txBody>
                  <a:tcPr marL="82918" marR="82918" marT="37690" marB="37690">
                    <a:solidFill>
                      <a:schemeClr val="bg1"/>
                    </a:solidFill>
                  </a:tcPr>
                </a:tc>
                <a:extLst>
                  <a:ext uri="{0D108BD9-81ED-4DB2-BD59-A6C34878D82A}">
                    <a16:rowId xmlns:a16="http://schemas.microsoft.com/office/drawing/2014/main" val="3410204975"/>
                  </a:ext>
                </a:extLst>
              </a:tr>
            </a:tbl>
          </a:graphicData>
        </a:graphic>
      </p:graphicFrame>
      <p:sp>
        <p:nvSpPr>
          <p:cNvPr id="11" name="Title 1">
            <a:extLst>
              <a:ext uri="{FF2B5EF4-FFF2-40B4-BE49-F238E27FC236}">
                <a16:creationId xmlns:a16="http://schemas.microsoft.com/office/drawing/2014/main" id="{B934D94F-CF74-6E1B-5F84-F577F5ED327F}"/>
              </a:ext>
            </a:extLst>
          </p:cNvPr>
          <p:cNvSpPr>
            <a:spLocks noGrp="1"/>
          </p:cNvSpPr>
          <p:nvPr>
            <p:ph type="title"/>
          </p:nvPr>
        </p:nvSpPr>
        <p:spPr>
          <a:xfrm>
            <a:off x="368424" y="1035381"/>
            <a:ext cx="6940343" cy="251183"/>
          </a:xfrm>
        </p:spPr>
        <p:txBody>
          <a:bodyPr/>
          <a:lstStyle/>
          <a:p>
            <a:r>
              <a:rPr lang="en-US" b="1" dirty="0">
                <a:latin typeface="Poppins" panose="00000500000000000000" pitchFamily="2" charset="0"/>
                <a:cs typeface="Poppins" panose="00000500000000000000" pitchFamily="2" charset="0"/>
              </a:rPr>
              <a:t>Webinar Agenda </a:t>
            </a:r>
            <a:endParaRPr lang="de-DE" b="1" dirty="0">
              <a:latin typeface="Poppins" panose="00000500000000000000" pitchFamily="2" charset="0"/>
              <a:cs typeface="Poppins" panose="00000500000000000000" pitchFamily="2" charset="0"/>
            </a:endParaRPr>
          </a:p>
        </p:txBody>
      </p:sp>
      <p:pic>
        <p:nvPicPr>
          <p:cNvPr id="12" name="Picture 11" descr="A green and yellow logo&#10;&#10;Description automatically generated">
            <a:extLst>
              <a:ext uri="{FF2B5EF4-FFF2-40B4-BE49-F238E27FC236}">
                <a16:creationId xmlns:a16="http://schemas.microsoft.com/office/drawing/2014/main" id="{F8A73DDD-FDF8-E580-8148-4FE6999605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50" y="272183"/>
            <a:ext cx="1306816" cy="608214"/>
          </a:xfrm>
          <a:prstGeom prst="rect">
            <a:avLst/>
          </a:prstGeom>
        </p:spPr>
      </p:pic>
      <p:sp>
        <p:nvSpPr>
          <p:cNvPr id="13" name="object 15">
            <a:extLst>
              <a:ext uri="{FF2B5EF4-FFF2-40B4-BE49-F238E27FC236}">
                <a16:creationId xmlns:a16="http://schemas.microsoft.com/office/drawing/2014/main" id="{48EB3FE3-E2BF-A568-B0FF-F4EEB065F297}"/>
              </a:ext>
            </a:extLst>
          </p:cNvPr>
          <p:cNvSpPr/>
          <p:nvPr/>
        </p:nvSpPr>
        <p:spPr>
          <a:xfrm>
            <a:off x="374138" y="1302065"/>
            <a:ext cx="2852030" cy="53988"/>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pPr defTabSz="829178"/>
            <a:endParaRPr sz="1632" kern="0">
              <a:solidFill>
                <a:sysClr val="windowText" lastClr="000000"/>
              </a:solidFill>
            </a:endParaRPr>
          </a:p>
        </p:txBody>
      </p:sp>
    </p:spTree>
    <p:extLst>
      <p:ext uri="{BB962C8B-B14F-4D97-AF65-F5344CB8AC3E}">
        <p14:creationId xmlns:p14="http://schemas.microsoft.com/office/powerpoint/2010/main" val="1251223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734B5-F487-FDFE-856F-4C855C801142}"/>
              </a:ext>
            </a:extLst>
          </p:cNvPr>
          <p:cNvSpPr>
            <a:spLocks noGrp="1"/>
          </p:cNvSpPr>
          <p:nvPr>
            <p:ph type="title"/>
          </p:nvPr>
        </p:nvSpPr>
        <p:spPr/>
        <p:txBody>
          <a:bodyPr/>
          <a:lstStyle/>
          <a:p>
            <a:pPr>
              <a:defRPr/>
            </a:pPr>
            <a:r>
              <a:rPr lang="nl-NL" sz="3200" dirty="0"/>
              <a:t>Themes...</a:t>
            </a:r>
          </a:p>
        </p:txBody>
      </p:sp>
      <p:sp>
        <p:nvSpPr>
          <p:cNvPr id="41988" name="Tijdelijke aanduiding voor inhoud 5">
            <a:extLst>
              <a:ext uri="{FF2B5EF4-FFF2-40B4-BE49-F238E27FC236}">
                <a16:creationId xmlns:a16="http://schemas.microsoft.com/office/drawing/2014/main" id="{9CAF6577-C0E0-BFEB-5D88-0B5EF3D276EF}"/>
              </a:ext>
            </a:extLst>
          </p:cNvPr>
          <p:cNvSpPr>
            <a:spLocks noGrp="1"/>
          </p:cNvSpPr>
          <p:nvPr>
            <p:ph idx="1"/>
          </p:nvPr>
        </p:nvSpPr>
        <p:spPr/>
        <p:txBody>
          <a:bodyPr/>
          <a:lstStyle/>
          <a:p>
            <a:r>
              <a:rPr lang="en-US" altLang="en-US" dirty="0"/>
              <a:t>Principles and factors to the site selection decision-making process</a:t>
            </a:r>
          </a:p>
          <a:p>
            <a:r>
              <a:rPr lang="en-US" altLang="en-US" dirty="0">
                <a:solidFill>
                  <a:srgbClr val="002060"/>
                </a:solidFill>
              </a:rPr>
              <a:t>Case study of a corporate investor investment location selection</a:t>
            </a:r>
          </a:p>
          <a:p>
            <a:r>
              <a:rPr lang="en-CA" altLang="en-US" dirty="0"/>
              <a:t>Evaluation determinants of corporate investor site selection</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05C83-56F3-0A2F-D0F5-44051A4FE530}"/>
              </a:ext>
            </a:extLst>
          </p:cNvPr>
          <p:cNvSpPr>
            <a:spLocks noGrp="1"/>
          </p:cNvSpPr>
          <p:nvPr>
            <p:ph type="title"/>
          </p:nvPr>
        </p:nvSpPr>
        <p:spPr/>
        <p:txBody>
          <a:bodyPr/>
          <a:lstStyle/>
          <a:p>
            <a:pPr>
              <a:defRPr/>
            </a:pPr>
            <a:r>
              <a:rPr lang="en-GB" dirty="0"/>
              <a:t>MOTIVES FOR FDI</a:t>
            </a:r>
          </a:p>
        </p:txBody>
      </p:sp>
      <p:sp>
        <p:nvSpPr>
          <p:cNvPr id="21" name="Afgeronde rechthoek 20">
            <a:extLst>
              <a:ext uri="{FF2B5EF4-FFF2-40B4-BE49-F238E27FC236}">
                <a16:creationId xmlns:a16="http://schemas.microsoft.com/office/drawing/2014/main" id="{7ED426DE-6889-276E-3EE5-1D2F2999AE31}"/>
              </a:ext>
            </a:extLst>
          </p:cNvPr>
          <p:cNvSpPr/>
          <p:nvPr/>
        </p:nvSpPr>
        <p:spPr>
          <a:xfrm>
            <a:off x="4972009" y="3726343"/>
            <a:ext cx="2668670" cy="2187575"/>
          </a:xfrm>
          <a:prstGeom prst="roundRect">
            <a:avLst/>
          </a:prstGeom>
          <a:solidFill>
            <a:srgbClr val="DDDDDD"/>
          </a:solidFill>
          <a:ln w="25400" cap="flat" cmpd="sng" algn="ctr">
            <a:solidFill>
              <a:srgbClr val="DDDDDD">
                <a:shade val="50000"/>
              </a:srgbClr>
            </a:solidFill>
            <a:prstDash val="solid"/>
          </a:ln>
          <a:effectLst/>
        </p:spPr>
        <p:txBody>
          <a:bodyPr anchor="ctr"/>
          <a:lstStyle/>
          <a:p>
            <a:pPr algn="ctr">
              <a:defRPr/>
            </a:pPr>
            <a:endParaRPr lang="en-GB" kern="0">
              <a:solidFill>
                <a:sysClr val="window" lastClr="FFFFFF"/>
              </a:solidFill>
              <a:latin typeface="Gill Sans"/>
              <a:cs typeface="Gill Sans"/>
            </a:endParaRPr>
          </a:p>
        </p:txBody>
      </p:sp>
      <p:sp>
        <p:nvSpPr>
          <p:cNvPr id="22" name="Afgeronde rechthoek 21">
            <a:extLst>
              <a:ext uri="{FF2B5EF4-FFF2-40B4-BE49-F238E27FC236}">
                <a16:creationId xmlns:a16="http://schemas.microsoft.com/office/drawing/2014/main" id="{A0B8BDB7-7A8A-AB45-1D96-3ADF19954433}"/>
              </a:ext>
            </a:extLst>
          </p:cNvPr>
          <p:cNvSpPr/>
          <p:nvPr/>
        </p:nvSpPr>
        <p:spPr>
          <a:xfrm>
            <a:off x="2495550" y="1355725"/>
            <a:ext cx="7632700" cy="2279650"/>
          </a:xfrm>
          <a:prstGeom prst="roundRect">
            <a:avLst/>
          </a:prstGeom>
          <a:solidFill>
            <a:srgbClr val="DDDDDD"/>
          </a:solidFill>
          <a:ln w="25400" cap="flat" cmpd="sng" algn="ctr">
            <a:solidFill>
              <a:srgbClr val="DDDDDD">
                <a:shade val="50000"/>
              </a:srgbClr>
            </a:solidFill>
            <a:prstDash val="solid"/>
          </a:ln>
          <a:effectLst/>
        </p:spPr>
        <p:txBody>
          <a:bodyPr anchor="ctr"/>
          <a:lstStyle/>
          <a:p>
            <a:pPr algn="ctr">
              <a:defRPr/>
            </a:pPr>
            <a:endParaRPr lang="en-GB" kern="0">
              <a:solidFill>
                <a:sysClr val="window" lastClr="FFFFFF"/>
              </a:solidFill>
              <a:latin typeface="Gill Sans"/>
              <a:cs typeface="Gill Sans"/>
            </a:endParaRPr>
          </a:p>
        </p:txBody>
      </p:sp>
      <p:sp>
        <p:nvSpPr>
          <p:cNvPr id="23" name="Abgerundetes Rechteck 26">
            <a:extLst>
              <a:ext uri="{FF2B5EF4-FFF2-40B4-BE49-F238E27FC236}">
                <a16:creationId xmlns:a16="http://schemas.microsoft.com/office/drawing/2014/main" id="{C420DB11-B5C2-9F3D-5641-7E85BFD8142E}"/>
              </a:ext>
            </a:extLst>
          </p:cNvPr>
          <p:cNvSpPr/>
          <p:nvPr/>
        </p:nvSpPr>
        <p:spPr bwMode="auto">
          <a:xfrm>
            <a:off x="5508625" y="3788943"/>
            <a:ext cx="1587500" cy="2051050"/>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1200" b="1" kern="0" dirty="0">
              <a:solidFill>
                <a:srgbClr val="FFFFFF"/>
              </a:solidFill>
              <a:effectLst>
                <a:outerShdw blurRad="190500" algn="ctr" rotWithShape="0">
                  <a:prstClr val="black">
                    <a:alpha val="50000"/>
                  </a:prstClr>
                </a:outerShdw>
              </a:effectLst>
              <a:latin typeface="Gill Sans"/>
              <a:cs typeface="Gill Sans"/>
            </a:endParaRPr>
          </a:p>
        </p:txBody>
      </p:sp>
      <p:pic>
        <p:nvPicPr>
          <p:cNvPr id="43014" name="Afbeelding 22">
            <a:extLst>
              <a:ext uri="{FF2B5EF4-FFF2-40B4-BE49-F238E27FC236}">
                <a16:creationId xmlns:a16="http://schemas.microsoft.com/office/drawing/2014/main" id="{6A1BA8A9-1AA1-BFA7-009B-23F759E71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349"/>
          <a:stretch>
            <a:fillRect/>
          </a:stretch>
        </p:blipFill>
        <p:spPr bwMode="auto">
          <a:xfrm>
            <a:off x="5576889" y="4464051"/>
            <a:ext cx="14509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hteck 35">
            <a:extLst>
              <a:ext uri="{FF2B5EF4-FFF2-40B4-BE49-F238E27FC236}">
                <a16:creationId xmlns:a16="http://schemas.microsoft.com/office/drawing/2014/main" id="{489A544A-5F94-19AA-66F2-C22775BD0B20}"/>
              </a:ext>
            </a:extLst>
          </p:cNvPr>
          <p:cNvSpPr/>
          <p:nvPr/>
        </p:nvSpPr>
        <p:spPr bwMode="auto">
          <a:xfrm>
            <a:off x="5487989" y="3859213"/>
            <a:ext cx="1627187" cy="228600"/>
          </a:xfrm>
          <a:prstGeom prst="rect">
            <a:avLst/>
          </a:prstGeom>
          <a:noFill/>
          <a:ln w="12700">
            <a:noFill/>
            <a:round/>
            <a:headEnd/>
            <a:tailEnd/>
          </a:ln>
          <a:effectLst/>
        </p:spPr>
        <p:txBody>
          <a:bodyPr lIns="36000" tIns="18000" rIns="36000" bIns="18000" anchor="ctr"/>
          <a:lstStyle/>
          <a:p>
            <a:pPr algn="ctr">
              <a:defRPr/>
            </a:pPr>
            <a:r>
              <a:rPr lang="en-US" sz="1200" b="1">
                <a:solidFill>
                  <a:srgbClr val="FFFFFF"/>
                </a:solidFill>
                <a:effectLst>
                  <a:outerShdw blurRad="38100" dist="38100" dir="2700000" algn="tl">
                    <a:srgbClr val="DDDDDD"/>
                  </a:outerShdw>
                </a:effectLst>
                <a:latin typeface="Gill Sans"/>
                <a:cs typeface="Gill Sans"/>
              </a:rPr>
              <a:t>Network-Seeking</a:t>
            </a:r>
          </a:p>
        </p:txBody>
      </p:sp>
      <p:sp>
        <p:nvSpPr>
          <p:cNvPr id="26" name="Abgerundetes Rechteck 26">
            <a:extLst>
              <a:ext uri="{FF2B5EF4-FFF2-40B4-BE49-F238E27FC236}">
                <a16:creationId xmlns:a16="http://schemas.microsoft.com/office/drawing/2014/main" id="{28909B21-13B5-A293-801A-EFAC4285990D}"/>
              </a:ext>
            </a:extLst>
          </p:cNvPr>
          <p:cNvSpPr/>
          <p:nvPr/>
        </p:nvSpPr>
        <p:spPr bwMode="auto">
          <a:xfrm>
            <a:off x="4584700" y="1439863"/>
            <a:ext cx="1587500" cy="2051050"/>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1200" b="1" kern="0" dirty="0">
              <a:solidFill>
                <a:srgbClr val="002060"/>
              </a:solidFill>
              <a:effectLst>
                <a:outerShdw blurRad="190500" algn="ctr" rotWithShape="0">
                  <a:prstClr val="black">
                    <a:alpha val="50000"/>
                  </a:prstClr>
                </a:outerShdw>
              </a:effectLst>
              <a:latin typeface="Gill Sans"/>
              <a:cs typeface="Gill Sans"/>
            </a:endParaRPr>
          </a:p>
        </p:txBody>
      </p:sp>
      <p:sp>
        <p:nvSpPr>
          <p:cNvPr id="27" name="Rechteck 35">
            <a:extLst>
              <a:ext uri="{FF2B5EF4-FFF2-40B4-BE49-F238E27FC236}">
                <a16:creationId xmlns:a16="http://schemas.microsoft.com/office/drawing/2014/main" id="{7FB617BA-52A8-0576-CBB1-B625607EA02D}"/>
              </a:ext>
            </a:extLst>
          </p:cNvPr>
          <p:cNvSpPr/>
          <p:nvPr/>
        </p:nvSpPr>
        <p:spPr bwMode="auto">
          <a:xfrm>
            <a:off x="4584700" y="1504950"/>
            <a:ext cx="1627188" cy="228600"/>
          </a:xfrm>
          <a:prstGeom prst="rect">
            <a:avLst/>
          </a:prstGeom>
          <a:noFill/>
          <a:ln w="12700">
            <a:noFill/>
            <a:round/>
            <a:headEnd/>
            <a:tailEnd/>
          </a:ln>
          <a:effectLst/>
        </p:spPr>
        <p:txBody>
          <a:bodyPr lIns="36000" tIns="18000" rIns="36000" bIns="18000" anchor="ctr"/>
          <a:lstStyle/>
          <a:p>
            <a:pPr algn="ctr">
              <a:defRPr/>
            </a:pPr>
            <a:r>
              <a:rPr lang="en-US" sz="1200" b="1">
                <a:solidFill>
                  <a:srgbClr val="FFFFFF"/>
                </a:solidFill>
                <a:effectLst>
                  <a:outerShdw blurRad="38100" dist="38100" dir="2700000" algn="tl">
                    <a:srgbClr val="DDDDDD"/>
                  </a:outerShdw>
                </a:effectLst>
                <a:latin typeface="Gill Sans"/>
                <a:cs typeface="Gill Sans"/>
              </a:rPr>
              <a:t>Market-Seeking</a:t>
            </a:r>
          </a:p>
        </p:txBody>
      </p:sp>
      <p:sp>
        <p:nvSpPr>
          <p:cNvPr id="28" name="Abgerundetes Rechteck 26">
            <a:extLst>
              <a:ext uri="{FF2B5EF4-FFF2-40B4-BE49-F238E27FC236}">
                <a16:creationId xmlns:a16="http://schemas.microsoft.com/office/drawing/2014/main" id="{6B306F04-6C39-95CE-685D-477C5157B24C}"/>
              </a:ext>
            </a:extLst>
          </p:cNvPr>
          <p:cNvSpPr/>
          <p:nvPr/>
        </p:nvSpPr>
        <p:spPr bwMode="auto">
          <a:xfrm>
            <a:off x="6421438" y="1439863"/>
            <a:ext cx="1587500" cy="2051050"/>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1200" b="1" kern="0" dirty="0">
              <a:solidFill>
                <a:srgbClr val="002060"/>
              </a:solidFill>
              <a:effectLst>
                <a:outerShdw blurRad="190500" algn="ctr" rotWithShape="0">
                  <a:prstClr val="black">
                    <a:alpha val="50000"/>
                  </a:prstClr>
                </a:outerShdw>
              </a:effectLst>
              <a:latin typeface="Gill Sans"/>
              <a:cs typeface="Gill Sans"/>
            </a:endParaRPr>
          </a:p>
        </p:txBody>
      </p:sp>
      <p:sp>
        <p:nvSpPr>
          <p:cNvPr id="29" name="Rechteck 35">
            <a:extLst>
              <a:ext uri="{FF2B5EF4-FFF2-40B4-BE49-F238E27FC236}">
                <a16:creationId xmlns:a16="http://schemas.microsoft.com/office/drawing/2014/main" id="{87598D15-CB61-46C7-925E-34E42E0C911D}"/>
              </a:ext>
            </a:extLst>
          </p:cNvPr>
          <p:cNvSpPr/>
          <p:nvPr/>
        </p:nvSpPr>
        <p:spPr bwMode="auto">
          <a:xfrm>
            <a:off x="6421438" y="1504950"/>
            <a:ext cx="1587500" cy="228600"/>
          </a:xfrm>
          <a:prstGeom prst="rect">
            <a:avLst/>
          </a:prstGeom>
          <a:noFill/>
          <a:ln w="12700">
            <a:noFill/>
            <a:round/>
            <a:headEnd/>
            <a:tailEnd/>
          </a:ln>
          <a:effectLst/>
        </p:spPr>
        <p:txBody>
          <a:bodyPr lIns="36000" tIns="18000" rIns="36000" bIns="18000" anchor="ctr"/>
          <a:lstStyle/>
          <a:p>
            <a:pPr algn="ctr">
              <a:defRPr/>
            </a:pPr>
            <a:r>
              <a:rPr lang="en-US" sz="1200" b="1">
                <a:solidFill>
                  <a:srgbClr val="FFFFFF"/>
                </a:solidFill>
                <a:effectLst>
                  <a:outerShdw blurRad="38100" dist="38100" dir="2700000" algn="tl">
                    <a:srgbClr val="DDDDDD"/>
                  </a:outerShdw>
                </a:effectLst>
                <a:latin typeface="Gill Sans"/>
                <a:cs typeface="Gill Sans"/>
              </a:rPr>
              <a:t>Asset-Seeking</a:t>
            </a:r>
          </a:p>
        </p:txBody>
      </p:sp>
      <p:sp>
        <p:nvSpPr>
          <p:cNvPr id="30" name="Abgerundetes Rechteck 26">
            <a:extLst>
              <a:ext uri="{FF2B5EF4-FFF2-40B4-BE49-F238E27FC236}">
                <a16:creationId xmlns:a16="http://schemas.microsoft.com/office/drawing/2014/main" id="{2355FB3E-F1C3-28CD-7726-E66CA387F15E}"/>
              </a:ext>
            </a:extLst>
          </p:cNvPr>
          <p:cNvSpPr/>
          <p:nvPr/>
        </p:nvSpPr>
        <p:spPr bwMode="auto">
          <a:xfrm>
            <a:off x="8256588" y="1439863"/>
            <a:ext cx="1587500" cy="2051050"/>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1200" b="1" kern="0" dirty="0">
              <a:solidFill>
                <a:srgbClr val="002060"/>
              </a:solidFill>
              <a:effectLst>
                <a:outerShdw blurRad="190500" algn="ctr" rotWithShape="0">
                  <a:prstClr val="black">
                    <a:alpha val="50000"/>
                  </a:prstClr>
                </a:outerShdw>
              </a:effectLst>
              <a:latin typeface="Gill Sans"/>
              <a:cs typeface="Gill Sans"/>
            </a:endParaRPr>
          </a:p>
        </p:txBody>
      </p:sp>
      <p:sp>
        <p:nvSpPr>
          <p:cNvPr id="31" name="Rechteck 35">
            <a:extLst>
              <a:ext uri="{FF2B5EF4-FFF2-40B4-BE49-F238E27FC236}">
                <a16:creationId xmlns:a16="http://schemas.microsoft.com/office/drawing/2014/main" id="{E602B431-E9D2-B41F-7786-2BAA55E4ADAB}"/>
              </a:ext>
            </a:extLst>
          </p:cNvPr>
          <p:cNvSpPr/>
          <p:nvPr/>
        </p:nvSpPr>
        <p:spPr bwMode="auto">
          <a:xfrm>
            <a:off x="8256588" y="1503363"/>
            <a:ext cx="1587500" cy="227012"/>
          </a:xfrm>
          <a:prstGeom prst="rect">
            <a:avLst/>
          </a:prstGeom>
          <a:noFill/>
          <a:ln w="12700">
            <a:noFill/>
            <a:round/>
            <a:headEnd/>
            <a:tailEnd/>
          </a:ln>
          <a:effectLst/>
        </p:spPr>
        <p:txBody>
          <a:bodyPr lIns="36000" tIns="18000" rIns="36000" bIns="18000" anchor="ctr"/>
          <a:lstStyle/>
          <a:p>
            <a:pPr algn="ctr">
              <a:defRPr/>
            </a:pPr>
            <a:r>
              <a:rPr lang="en-US" sz="1200" b="1">
                <a:solidFill>
                  <a:srgbClr val="FFFFFF"/>
                </a:solidFill>
                <a:effectLst>
                  <a:outerShdw blurRad="38100" dist="38100" dir="2700000" algn="tl">
                    <a:srgbClr val="DDDDDD"/>
                  </a:outerShdw>
                </a:effectLst>
                <a:latin typeface="Gill Sans"/>
                <a:cs typeface="Gill Sans"/>
              </a:rPr>
              <a:t>Efficiency-Seeking</a:t>
            </a:r>
          </a:p>
        </p:txBody>
      </p:sp>
      <p:sp>
        <p:nvSpPr>
          <p:cNvPr id="32" name="Abgerundetes Rechteck 26">
            <a:extLst>
              <a:ext uri="{FF2B5EF4-FFF2-40B4-BE49-F238E27FC236}">
                <a16:creationId xmlns:a16="http://schemas.microsoft.com/office/drawing/2014/main" id="{074B044C-3D27-A271-27F7-82805E276A8B}"/>
              </a:ext>
            </a:extLst>
          </p:cNvPr>
          <p:cNvSpPr/>
          <p:nvPr/>
        </p:nvSpPr>
        <p:spPr bwMode="auto">
          <a:xfrm>
            <a:off x="2751138" y="1439863"/>
            <a:ext cx="1585912" cy="2051050"/>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1200" b="1" kern="0" dirty="0">
              <a:solidFill>
                <a:srgbClr val="002060"/>
              </a:solidFill>
              <a:effectLst>
                <a:outerShdw blurRad="190500" algn="ctr" rotWithShape="0">
                  <a:prstClr val="black">
                    <a:alpha val="50000"/>
                  </a:prstClr>
                </a:outerShdw>
              </a:effectLst>
              <a:latin typeface="Gill Sans"/>
              <a:cs typeface="Gill Sans"/>
            </a:endParaRPr>
          </a:p>
        </p:txBody>
      </p:sp>
      <p:sp>
        <p:nvSpPr>
          <p:cNvPr id="33" name="Rechteck 35">
            <a:extLst>
              <a:ext uri="{FF2B5EF4-FFF2-40B4-BE49-F238E27FC236}">
                <a16:creationId xmlns:a16="http://schemas.microsoft.com/office/drawing/2014/main" id="{BE38F4CC-C5B2-228F-FB34-71806CF5F060}"/>
              </a:ext>
            </a:extLst>
          </p:cNvPr>
          <p:cNvSpPr/>
          <p:nvPr/>
        </p:nvSpPr>
        <p:spPr bwMode="auto">
          <a:xfrm>
            <a:off x="2751138" y="1503363"/>
            <a:ext cx="1585912" cy="227012"/>
          </a:xfrm>
          <a:prstGeom prst="rect">
            <a:avLst/>
          </a:prstGeom>
          <a:noFill/>
          <a:ln w="12700">
            <a:noFill/>
            <a:round/>
            <a:headEnd/>
            <a:tailEnd/>
          </a:ln>
          <a:effectLst/>
        </p:spPr>
        <p:txBody>
          <a:bodyPr lIns="36000" tIns="18000" rIns="36000" bIns="18000" anchor="ctr"/>
          <a:lstStyle/>
          <a:p>
            <a:pPr algn="ctr">
              <a:defRPr/>
            </a:pPr>
            <a:r>
              <a:rPr lang="en-US" sz="1200" b="1" dirty="0">
                <a:solidFill>
                  <a:srgbClr val="FFFFFF"/>
                </a:solidFill>
                <a:effectLst>
                  <a:outerShdw blurRad="38100" dist="38100" dir="2700000" algn="tl">
                    <a:srgbClr val="DDDDDD"/>
                  </a:outerShdw>
                </a:effectLst>
                <a:latin typeface="Gill Sans"/>
                <a:cs typeface="Gill Sans"/>
              </a:rPr>
              <a:t>Resource-Seeking</a:t>
            </a:r>
          </a:p>
        </p:txBody>
      </p:sp>
      <p:pic>
        <p:nvPicPr>
          <p:cNvPr id="43024" name="Picture 2" descr="http://navingupta.in/wp-content/uploads/2011/04/conserve-300x201.jpg">
            <a:extLst>
              <a:ext uri="{FF2B5EF4-FFF2-40B4-BE49-F238E27FC236}">
                <a16:creationId xmlns:a16="http://schemas.microsoft.com/office/drawing/2014/main" id="{C20D6B18-087C-0236-E0E7-6FB380567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98688"/>
            <a:ext cx="14493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4" descr="http://www.concealedandskilled.com/wp-content/uploads/2014/09/pageOperational.jpg">
            <a:extLst>
              <a:ext uri="{FF2B5EF4-FFF2-40B4-BE49-F238E27FC236}">
                <a16:creationId xmlns:a16="http://schemas.microsoft.com/office/drawing/2014/main" id="{230E2E69-C4BD-61DB-7A2C-4F796C121D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8026" y="2198688"/>
            <a:ext cx="14509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6" descr="http://static1.squarespace.com/static/5250f715e4b021f1cd503116/t/529b7f76e4b03b0c04b6af86/1385922655687/Workforcedevpic.jpg">
            <a:extLst>
              <a:ext uri="{FF2B5EF4-FFF2-40B4-BE49-F238E27FC236}">
                <a16:creationId xmlns:a16="http://schemas.microsoft.com/office/drawing/2014/main" id="{52D30281-4162-00C4-4059-714A25F44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9700" y="2198688"/>
            <a:ext cx="144938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2" descr="http://thumbs.dreamstime.com/z/world-map-made-out-large-group-people-silhouettes-35930849.jpg">
            <a:extLst>
              <a:ext uri="{FF2B5EF4-FFF2-40B4-BE49-F238E27FC236}">
                <a16:creationId xmlns:a16="http://schemas.microsoft.com/office/drawing/2014/main" id="{91D091FA-769B-4491-CFFF-89425B3CF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507" r="6152" b="14685"/>
          <a:stretch>
            <a:fillRect/>
          </a:stretch>
        </p:blipFill>
        <p:spPr bwMode="auto">
          <a:xfrm>
            <a:off x="4652964" y="2198688"/>
            <a:ext cx="14509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D4493-3374-3435-001D-1C29E3E28031}"/>
              </a:ext>
            </a:extLst>
          </p:cNvPr>
          <p:cNvSpPr>
            <a:spLocks noGrp="1"/>
          </p:cNvSpPr>
          <p:nvPr>
            <p:ph type="title"/>
          </p:nvPr>
        </p:nvSpPr>
        <p:spPr/>
        <p:txBody>
          <a:bodyPr/>
          <a:lstStyle/>
          <a:p>
            <a:pPr>
              <a:defRPr/>
            </a:pPr>
            <a:r>
              <a:rPr lang="en-GB" dirty="0"/>
              <a:t>MARKET-SEEKING &amp; ASSET-SEEKING</a:t>
            </a:r>
          </a:p>
        </p:txBody>
      </p:sp>
      <p:pic>
        <p:nvPicPr>
          <p:cNvPr id="44035" name="Afbeelding 10">
            <a:extLst>
              <a:ext uri="{FF2B5EF4-FFF2-40B4-BE49-F238E27FC236}">
                <a16:creationId xmlns:a16="http://schemas.microsoft.com/office/drawing/2014/main" id="{F195A438-7B8A-5807-D4E2-39813EB96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19" y="1612900"/>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Placeholder 10">
            <a:extLst>
              <a:ext uri="{FF2B5EF4-FFF2-40B4-BE49-F238E27FC236}">
                <a16:creationId xmlns:a16="http://schemas.microsoft.com/office/drawing/2014/main" id="{41F2ABE0-82AB-8896-8AA5-D641AA1A5B9E}"/>
              </a:ext>
            </a:extLst>
          </p:cNvPr>
          <p:cNvSpPr txBox="1">
            <a:spLocks noChangeArrowheads="1"/>
          </p:cNvSpPr>
          <p:nvPr/>
        </p:nvSpPr>
        <p:spPr bwMode="auto">
          <a:xfrm>
            <a:off x="3918132" y="1446303"/>
            <a:ext cx="60166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buClr>
                <a:srgbClr val="0091C4"/>
              </a:buClr>
              <a:buFont typeface="Wingdings" panose="05000000000000000000" pitchFamily="2" charset="2"/>
              <a:buChar char="§"/>
            </a:pPr>
            <a:r>
              <a:rPr lang="en-US" altLang="en-US" sz="1600">
                <a:solidFill>
                  <a:srgbClr val="002060"/>
                </a:solidFill>
                <a:latin typeface="Gill Sans"/>
                <a:ea typeface="Gill Sans"/>
                <a:cs typeface="Gill Sans"/>
              </a:rPr>
              <a:t>European Data Center Location and Incentives Optimization</a:t>
            </a:r>
            <a:endParaRPr lang="nl-NL" altLang="en-US" sz="1600">
              <a:solidFill>
                <a:srgbClr val="002060"/>
              </a:solidFill>
              <a:latin typeface="Gill Sans"/>
              <a:ea typeface="Gill Sans"/>
              <a:cs typeface="Gill Sans"/>
            </a:endParaRPr>
          </a:p>
        </p:txBody>
      </p:sp>
      <p:sp>
        <p:nvSpPr>
          <p:cNvPr id="44037" name="Content Placeholder 3">
            <a:extLst>
              <a:ext uri="{FF2B5EF4-FFF2-40B4-BE49-F238E27FC236}">
                <a16:creationId xmlns:a16="http://schemas.microsoft.com/office/drawing/2014/main" id="{C4E28E63-E720-EAB8-7684-32D970923D04}"/>
              </a:ext>
            </a:extLst>
          </p:cNvPr>
          <p:cNvSpPr txBox="1">
            <a:spLocks noChangeArrowheads="1"/>
          </p:cNvSpPr>
          <p:nvPr/>
        </p:nvSpPr>
        <p:spPr bwMode="auto">
          <a:xfrm>
            <a:off x="3944200" y="2017714"/>
            <a:ext cx="7362714"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buClr>
                <a:srgbClr val="0091C4"/>
              </a:buClr>
              <a:buFont typeface="Courier New" panose="02070309020205020404" pitchFamily="49" charset="0"/>
              <a:buNone/>
            </a:pPr>
            <a:r>
              <a:rPr lang="en-US" altLang="en-US" sz="1000" i="1" dirty="0">
                <a:solidFill>
                  <a:srgbClr val="002060"/>
                </a:solidFill>
                <a:latin typeface="Gill Sans"/>
                <a:ea typeface="MS PGothic" panose="020B0600070205080204" pitchFamily="34" charset="-128"/>
                <a:cs typeface="Gill Sans"/>
              </a:rPr>
              <a:t>Background:</a:t>
            </a:r>
            <a:r>
              <a:rPr lang="en-US" altLang="en-US" sz="1000" dirty="0">
                <a:solidFill>
                  <a:srgbClr val="002060"/>
                </a:solidFill>
                <a:latin typeface="Gill Sans"/>
                <a:ea typeface="MS PGothic" panose="020B0600070205080204" pitchFamily="34" charset="-128"/>
                <a:cs typeface="Gill Sans"/>
              </a:rPr>
              <a:t> </a:t>
            </a:r>
          </a:p>
          <a:p>
            <a:pPr algn="just">
              <a:spcBef>
                <a:spcPct val="20000"/>
              </a:spcBef>
              <a:buClr>
                <a:srgbClr val="0091C4"/>
              </a:buClr>
              <a:buFont typeface="Wingdings" panose="05000000000000000000" pitchFamily="2" charset="2"/>
              <a:buNone/>
            </a:pPr>
            <a:r>
              <a:rPr lang="en-US" altLang="en-US" sz="1000" dirty="0" err="1">
                <a:solidFill>
                  <a:srgbClr val="002060"/>
                </a:solidFill>
                <a:latin typeface="Gill Sans"/>
                <a:ea typeface="MS PGothic" panose="020B0600070205080204" pitchFamily="34" charset="-128"/>
                <a:cs typeface="Gill Sans"/>
              </a:rPr>
              <a:t>Appnovation</a:t>
            </a:r>
            <a:r>
              <a:rPr lang="en-US" altLang="en-US" sz="1000" dirty="0">
                <a:solidFill>
                  <a:srgbClr val="002060"/>
                </a:solidFill>
                <a:latin typeface="Gill Sans"/>
                <a:ea typeface="MS PGothic" panose="020B0600070205080204" pitchFamily="34" charset="-128"/>
                <a:cs typeface="Gill Sans"/>
              </a:rPr>
              <a:t> Technologies requested ICA’s services to assist with implementing its location strategy for its European data centers (to be located in France and Germany). A labor costs assessment, real estate evaluation and availability of incentives were main drivers of the site selection procedure. ICA assessed the various incentive regimes applicable for the business case of </a:t>
            </a:r>
            <a:r>
              <a:rPr lang="en-US" altLang="en-US" sz="1000" dirty="0" err="1">
                <a:solidFill>
                  <a:srgbClr val="002060"/>
                </a:solidFill>
                <a:latin typeface="Gill Sans"/>
                <a:ea typeface="MS PGothic" panose="020B0600070205080204" pitchFamily="34" charset="-128"/>
                <a:cs typeface="Gill Sans"/>
              </a:rPr>
              <a:t>Appnovation</a:t>
            </a:r>
            <a:r>
              <a:rPr lang="en-US" altLang="en-US" sz="1000" dirty="0">
                <a:solidFill>
                  <a:srgbClr val="002060"/>
                </a:solidFill>
                <a:latin typeface="Gill Sans"/>
                <a:ea typeface="MS PGothic" panose="020B0600070205080204" pitchFamily="34" charset="-128"/>
                <a:cs typeface="Gill Sans"/>
              </a:rPr>
              <a:t> Technologies’ data centers and selected relevant incentive programs. Through its network of European IPAs, ICA was able to reach out to local and regional officials to negotiate the incentive package and ensure </a:t>
            </a:r>
            <a:r>
              <a:rPr lang="en-US" altLang="en-US" sz="1000" dirty="0" err="1">
                <a:solidFill>
                  <a:srgbClr val="002060"/>
                </a:solidFill>
                <a:latin typeface="Gill Sans"/>
                <a:ea typeface="MS PGothic" panose="020B0600070205080204" pitchFamily="34" charset="-128"/>
                <a:cs typeface="Gill Sans"/>
              </a:rPr>
              <a:t>Appnovation</a:t>
            </a:r>
            <a:r>
              <a:rPr lang="en-US" altLang="en-US" sz="1000" dirty="0">
                <a:solidFill>
                  <a:srgbClr val="002060"/>
                </a:solidFill>
                <a:latin typeface="Gill Sans"/>
                <a:ea typeface="MS PGothic" panose="020B0600070205080204" pitchFamily="34" charset="-128"/>
                <a:cs typeface="Gill Sans"/>
              </a:rPr>
              <a:t> Technologies to fully comply with the requirements as stipulated by the incentive programs (both pre-incentive eligibility criteria as well as post-incentive monitoring and evaluation criteria). </a:t>
            </a:r>
            <a:endParaRPr lang="en-US" altLang="en-US" sz="1000" i="1" dirty="0">
              <a:solidFill>
                <a:srgbClr val="002060"/>
              </a:solidFill>
              <a:latin typeface="Gill Sans"/>
              <a:ea typeface="MS PGothic" panose="020B0600070205080204" pitchFamily="34" charset="-128"/>
              <a:cs typeface="Gill Sans"/>
            </a:endParaRPr>
          </a:p>
          <a:p>
            <a:pPr>
              <a:spcBef>
                <a:spcPct val="20000"/>
              </a:spcBef>
              <a:buClr>
                <a:srgbClr val="0091C4"/>
              </a:buClr>
              <a:buFont typeface="Wingdings" panose="05000000000000000000" pitchFamily="2" charset="2"/>
              <a:buNone/>
            </a:pPr>
            <a:endParaRPr lang="en-US" altLang="en-US" sz="1000" dirty="0">
              <a:solidFill>
                <a:srgbClr val="002060"/>
              </a:solidFill>
              <a:latin typeface="Gill Sans"/>
              <a:ea typeface="MS PGothic" panose="020B0600070205080204" pitchFamily="34" charset="-128"/>
              <a:cs typeface="Gill Sans"/>
            </a:endParaRPr>
          </a:p>
          <a:p>
            <a:pPr>
              <a:spcBef>
                <a:spcPct val="20000"/>
              </a:spcBef>
              <a:buClr>
                <a:srgbClr val="0091C4"/>
              </a:buClr>
              <a:buFont typeface="Courier New" panose="02070309020205020404" pitchFamily="49" charset="0"/>
              <a:buNone/>
            </a:pPr>
            <a:r>
              <a:rPr lang="en-US" altLang="en-US" sz="1000" i="1" dirty="0">
                <a:solidFill>
                  <a:srgbClr val="002060"/>
                </a:solidFill>
                <a:latin typeface="Gill Sans"/>
                <a:ea typeface="MS PGothic" panose="020B0600070205080204" pitchFamily="34" charset="-128"/>
                <a:cs typeface="Gill Sans"/>
              </a:rPr>
              <a:t>Activities:</a:t>
            </a:r>
            <a:endParaRPr lang="en-US" altLang="en-US" sz="1000" dirty="0">
              <a:solidFill>
                <a:srgbClr val="002060"/>
              </a:solidFill>
              <a:latin typeface="Gill Sans"/>
              <a:ea typeface="MS PGothic" panose="020B0600070205080204" pitchFamily="34" charset="-128"/>
              <a:cs typeface="Gill Sans"/>
            </a:endParaRP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Evaluation of labor costs, real estate and incentives</a:t>
            </a: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Selection of incentive programs relevant to the business cases and its parameters</a:t>
            </a: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Completing the process of incentive application and communicating requested project information to ensure full requirement compliance to so obtain the agreed incentive rate</a:t>
            </a: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Organizing and preparing meetings with officials and </a:t>
            </a:r>
            <a:r>
              <a:rPr lang="en-US" altLang="en-US" sz="1000" dirty="0" err="1">
                <a:solidFill>
                  <a:srgbClr val="002060"/>
                </a:solidFill>
                <a:latin typeface="Gill Sans"/>
                <a:ea typeface="MS PGothic" panose="020B0600070205080204" pitchFamily="34" charset="-128"/>
                <a:cs typeface="Gill Sans"/>
              </a:rPr>
              <a:t>Appnovation</a:t>
            </a:r>
            <a:r>
              <a:rPr lang="en-US" altLang="en-US" sz="1000" dirty="0">
                <a:solidFill>
                  <a:srgbClr val="002060"/>
                </a:solidFill>
                <a:latin typeface="Gill Sans"/>
                <a:ea typeface="MS PGothic" panose="020B0600070205080204" pitchFamily="34" charset="-128"/>
                <a:cs typeface="Gill Sans"/>
              </a:rPr>
              <a:t> Technologies to guarantee full project engagement</a:t>
            </a: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Translation of application into local language</a:t>
            </a: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Submission of incentive applications to local and regional </a:t>
            </a:r>
            <a:r>
              <a:rPr lang="nl-NL" altLang="en-US" sz="1000" dirty="0">
                <a:solidFill>
                  <a:srgbClr val="002060"/>
                </a:solidFill>
                <a:latin typeface="Gill Sans"/>
                <a:ea typeface="MS PGothic" panose="020B0600070205080204" pitchFamily="34" charset="-128"/>
                <a:cs typeface="Gill Sans"/>
              </a:rPr>
              <a:t>officials</a:t>
            </a:r>
            <a:endParaRPr lang="en-US" altLang="en-US" sz="1000" dirty="0">
              <a:solidFill>
                <a:srgbClr val="002060"/>
              </a:solidFill>
              <a:latin typeface="Gill Sans"/>
              <a:ea typeface="MS PGothic" panose="020B0600070205080204" pitchFamily="34" charset="-128"/>
              <a:cs typeface="Gill Sans"/>
            </a:endParaRPr>
          </a:p>
          <a:p>
            <a:pPr>
              <a:spcBef>
                <a:spcPct val="20000"/>
              </a:spcBef>
              <a:buClr>
                <a:srgbClr val="0091C4"/>
              </a:buClr>
              <a:buFont typeface="Wingdings" panose="05000000000000000000" pitchFamily="2" charset="2"/>
              <a:buChar char="§"/>
            </a:pPr>
            <a:endParaRPr lang="en-US" altLang="en-US" sz="1000" dirty="0">
              <a:solidFill>
                <a:srgbClr val="002060"/>
              </a:solidFill>
              <a:latin typeface="Gill Sans"/>
              <a:ea typeface="MS PGothic" panose="020B0600070205080204" pitchFamily="34" charset="-128"/>
              <a:cs typeface="Gill Sans"/>
            </a:endParaRPr>
          </a:p>
          <a:p>
            <a:pPr>
              <a:spcBef>
                <a:spcPct val="20000"/>
              </a:spcBef>
              <a:buClr>
                <a:srgbClr val="0091C4"/>
              </a:buClr>
              <a:buFont typeface="Courier New" panose="02070309020205020404" pitchFamily="49" charset="0"/>
              <a:buNone/>
            </a:pPr>
            <a:r>
              <a:rPr lang="en-US" altLang="en-US" sz="1000" i="1" dirty="0">
                <a:solidFill>
                  <a:srgbClr val="002060"/>
                </a:solidFill>
                <a:latin typeface="Gill Sans"/>
                <a:ea typeface="MS PGothic" panose="020B0600070205080204" pitchFamily="34" charset="-128"/>
                <a:cs typeface="Gill Sans"/>
              </a:rPr>
              <a:t>Deliverables:</a:t>
            </a:r>
            <a:endParaRPr lang="en-US" altLang="en-US" sz="1000" dirty="0">
              <a:solidFill>
                <a:srgbClr val="002060"/>
              </a:solidFill>
              <a:latin typeface="Gill Sans"/>
              <a:ea typeface="MS PGothic" panose="020B0600070205080204" pitchFamily="34" charset="-128"/>
              <a:cs typeface="Gill Sans"/>
            </a:endParaRP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Benchmark report on the labor costs, real estate availability and incentive programs</a:t>
            </a:r>
          </a:p>
          <a:p>
            <a:pPr>
              <a:spcBef>
                <a:spcPct val="20000"/>
              </a:spcBef>
              <a:buClr>
                <a:srgbClr val="0091C4"/>
              </a:buClr>
              <a:buFont typeface="Wingdings" panose="05000000000000000000" pitchFamily="2" charset="2"/>
              <a:buChar char="§"/>
            </a:pPr>
            <a:r>
              <a:rPr lang="en-US" altLang="en-US" sz="1000" dirty="0">
                <a:solidFill>
                  <a:srgbClr val="002060"/>
                </a:solidFill>
                <a:latin typeface="Gill Sans"/>
                <a:ea typeface="MS PGothic" panose="020B0600070205080204" pitchFamily="34" charset="-128"/>
                <a:cs typeface="Gill Sans"/>
              </a:rPr>
              <a:t>Completed and submitted incentive applications in the local language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F405F-756A-DBB6-FA67-1FF61FEC7C8D}"/>
              </a:ext>
            </a:extLst>
          </p:cNvPr>
          <p:cNvSpPr>
            <a:spLocks noGrp="1"/>
          </p:cNvSpPr>
          <p:nvPr>
            <p:ph type="title"/>
          </p:nvPr>
        </p:nvSpPr>
        <p:spPr/>
        <p:txBody>
          <a:bodyPr/>
          <a:lstStyle/>
          <a:p>
            <a:pPr>
              <a:defRPr/>
            </a:pPr>
            <a:r>
              <a:rPr lang="en-GB" dirty="0"/>
              <a:t>MARKET-SEEKING &amp; EFFICIENCY SEEKING</a:t>
            </a:r>
          </a:p>
        </p:txBody>
      </p:sp>
      <p:pic>
        <p:nvPicPr>
          <p:cNvPr id="45059" name="Picture 2" descr="http://im.ft-static.com/content/images/5f871e3c-b790-4289-89be-0a792f4ccfc4.img">
            <a:extLst>
              <a:ext uri="{FF2B5EF4-FFF2-40B4-BE49-F238E27FC236}">
                <a16:creationId xmlns:a16="http://schemas.microsoft.com/office/drawing/2014/main" id="{795959E4-5258-976E-825D-4BEE4B07A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31" y="1573680"/>
            <a:ext cx="2771823" cy="18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Placeholder 10">
            <a:extLst>
              <a:ext uri="{FF2B5EF4-FFF2-40B4-BE49-F238E27FC236}">
                <a16:creationId xmlns:a16="http://schemas.microsoft.com/office/drawing/2014/main" id="{B4C5E9BB-5BBD-897F-E9BE-32977728807B}"/>
              </a:ext>
            </a:extLst>
          </p:cNvPr>
          <p:cNvSpPr txBox="1">
            <a:spLocks noChangeArrowheads="1"/>
          </p:cNvSpPr>
          <p:nvPr/>
        </p:nvSpPr>
        <p:spPr bwMode="auto">
          <a:xfrm>
            <a:off x="4064783" y="1454930"/>
            <a:ext cx="60166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a:spcBef>
                <a:spcPct val="20000"/>
              </a:spcBef>
              <a:buClr>
                <a:srgbClr val="0091C4"/>
              </a:buClr>
              <a:buFont typeface="Wingdings" panose="05000000000000000000" pitchFamily="2" charset="2"/>
              <a:buChar char="§"/>
              <a:defRPr sz="1600">
                <a:solidFill>
                  <a:srgbClr val="002060"/>
                </a:solidFill>
                <a:latin typeface="Gill Sans"/>
                <a:ea typeface="Gill Sans"/>
                <a:cs typeface="Gill Sans"/>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dirty="0"/>
              <a:t>Location Strategy Automotive European CDC</a:t>
            </a:r>
            <a:endParaRPr lang="nl-NL" altLang="en-US" dirty="0"/>
          </a:p>
        </p:txBody>
      </p:sp>
      <p:sp>
        <p:nvSpPr>
          <p:cNvPr id="45061" name="Content Placeholder 3">
            <a:extLst>
              <a:ext uri="{FF2B5EF4-FFF2-40B4-BE49-F238E27FC236}">
                <a16:creationId xmlns:a16="http://schemas.microsoft.com/office/drawing/2014/main" id="{BF5539AC-6E0F-F038-1B1C-05141F177F6E}"/>
              </a:ext>
            </a:extLst>
          </p:cNvPr>
          <p:cNvSpPr txBox="1">
            <a:spLocks noChangeArrowheads="1"/>
          </p:cNvSpPr>
          <p:nvPr/>
        </p:nvSpPr>
        <p:spPr bwMode="auto">
          <a:xfrm>
            <a:off x="3936134" y="1948703"/>
            <a:ext cx="709705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a:spcBef>
                <a:spcPct val="20000"/>
              </a:spcBef>
              <a:buClr>
                <a:srgbClr val="0091C4"/>
              </a:buClr>
              <a:buFont typeface="Courier New" panose="02070309020205020404" pitchFamily="49" charset="0"/>
              <a:buNone/>
              <a:defRPr sz="1000" i="1">
                <a:solidFill>
                  <a:srgbClr val="002060"/>
                </a:solidFill>
                <a:latin typeface="Gill Sans"/>
                <a:ea typeface="MS PGothic" panose="020B0600070205080204" pitchFamily="34" charset="-128"/>
                <a:cs typeface="Gill Sans"/>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sz="1200" dirty="0"/>
              <a:t>Background: </a:t>
            </a:r>
          </a:p>
          <a:p>
            <a:r>
              <a:rPr lang="en-US" altLang="en-US" sz="1200" dirty="0"/>
              <a:t>The project entails a Centralized Distribution Center (CDC) with significant capital investments in warehouse operations, human resources, value added logistics as well as globally integrated IT systems. The project directly contributes to regional economic development as well as indirect multiplier effects (i.e. security, facility management, utilities, etc.). </a:t>
            </a:r>
          </a:p>
          <a:p>
            <a:r>
              <a:rPr lang="en-US" altLang="en-US" sz="1200" dirty="0"/>
              <a:t> </a:t>
            </a:r>
          </a:p>
          <a:p>
            <a:r>
              <a:rPr lang="en-US" altLang="en-US" sz="1200" dirty="0"/>
              <a:t>Activities:</a:t>
            </a:r>
          </a:p>
          <a:p>
            <a:r>
              <a:rPr lang="en-US" altLang="en-US" sz="1200" dirty="0"/>
              <a:t>Evaluated feasibility of CDC locations across Europe</a:t>
            </a:r>
          </a:p>
          <a:p>
            <a:r>
              <a:rPr lang="en-US" altLang="en-US" sz="1200" dirty="0"/>
              <a:t>Established connections with local Investment Promotion Agencies to explore incentive possibilities</a:t>
            </a:r>
          </a:p>
          <a:p>
            <a:r>
              <a:rPr lang="en-US" altLang="en-US" sz="1200" dirty="0"/>
              <a:t>Developed methodology to systematically evaluate incentive regimes</a:t>
            </a:r>
          </a:p>
          <a:p>
            <a:r>
              <a:rPr lang="en-US" altLang="en-US" sz="1200" dirty="0"/>
              <a:t>Financial modeling to calculate range of potential incentives </a:t>
            </a:r>
          </a:p>
          <a:p>
            <a:endParaRPr lang="en-US" altLang="en-US" sz="1200" dirty="0"/>
          </a:p>
          <a:p>
            <a:r>
              <a:rPr lang="en-US" altLang="en-US" sz="1200" dirty="0"/>
              <a:t>Deliverables:</a:t>
            </a:r>
          </a:p>
          <a:p>
            <a:r>
              <a:rPr lang="en-US" altLang="en-US" sz="1200" dirty="0"/>
              <a:t>Incentive regime analysis</a:t>
            </a:r>
          </a:p>
          <a:p>
            <a:r>
              <a:rPr lang="en-US" altLang="en-US" sz="1200" dirty="0"/>
              <a:t>Cost analysis based on relevant incentives</a:t>
            </a:r>
          </a:p>
          <a:p>
            <a:r>
              <a:rPr lang="en-US" altLang="en-US" sz="1200" dirty="0"/>
              <a:t>Recommendation to board</a:t>
            </a:r>
          </a:p>
        </p:txBody>
      </p:sp>
      <p:sp>
        <p:nvSpPr>
          <p:cNvPr id="45062" name="TextBox 16">
            <a:extLst>
              <a:ext uri="{FF2B5EF4-FFF2-40B4-BE49-F238E27FC236}">
                <a16:creationId xmlns:a16="http://schemas.microsoft.com/office/drawing/2014/main" id="{03A65030-9D42-B51E-865A-F5740D154CBB}"/>
              </a:ext>
            </a:extLst>
          </p:cNvPr>
          <p:cNvSpPr txBox="1">
            <a:spLocks noChangeArrowheads="1"/>
          </p:cNvSpPr>
          <p:nvPr/>
        </p:nvSpPr>
        <p:spPr bwMode="auto">
          <a:xfrm>
            <a:off x="1704304" y="4448132"/>
            <a:ext cx="175407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500" i="1" dirty="0">
                <a:solidFill>
                  <a:srgbClr val="7F7F7F"/>
                </a:solidFill>
                <a:latin typeface="Gill Sans"/>
                <a:ea typeface="MS PGothic" panose="020B0600070205080204" pitchFamily="34" charset="-128"/>
                <a:cs typeface="Gill Sans"/>
              </a:rPr>
              <a:t>Confidential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4AEBE-8EDF-5E21-8DE6-259B1F53391B}"/>
              </a:ext>
            </a:extLst>
          </p:cNvPr>
          <p:cNvSpPr>
            <a:spLocks noGrp="1"/>
          </p:cNvSpPr>
          <p:nvPr>
            <p:ph type="title"/>
          </p:nvPr>
        </p:nvSpPr>
        <p:spPr/>
        <p:txBody>
          <a:bodyPr/>
          <a:lstStyle/>
          <a:p>
            <a:pPr>
              <a:defRPr/>
            </a:pPr>
            <a:r>
              <a:rPr lang="en-GB" dirty="0"/>
              <a:t>MARKET-SEEKING &amp; RESOURCE-SEEKING</a:t>
            </a:r>
          </a:p>
        </p:txBody>
      </p:sp>
      <p:sp>
        <p:nvSpPr>
          <p:cNvPr id="46083" name="Text Placeholder 10">
            <a:extLst>
              <a:ext uri="{FF2B5EF4-FFF2-40B4-BE49-F238E27FC236}">
                <a16:creationId xmlns:a16="http://schemas.microsoft.com/office/drawing/2014/main" id="{6C43F3E4-8C44-F69E-50D2-A32E566815C4}"/>
              </a:ext>
            </a:extLst>
          </p:cNvPr>
          <p:cNvSpPr txBox="1">
            <a:spLocks noChangeArrowheads="1"/>
          </p:cNvSpPr>
          <p:nvPr/>
        </p:nvSpPr>
        <p:spPr bwMode="auto">
          <a:xfrm>
            <a:off x="4046032" y="1453980"/>
            <a:ext cx="6812724"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a:spcBef>
                <a:spcPct val="20000"/>
              </a:spcBef>
              <a:buClr>
                <a:srgbClr val="0091C4"/>
              </a:buClr>
              <a:buFont typeface="Wingdings" panose="05000000000000000000" pitchFamily="2" charset="2"/>
              <a:buChar char="§"/>
              <a:defRPr sz="1600">
                <a:solidFill>
                  <a:srgbClr val="002060"/>
                </a:solidFill>
                <a:latin typeface="Gill Sans"/>
                <a:ea typeface="Gill Sans"/>
                <a:cs typeface="Gill Sans"/>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dirty="0"/>
              <a:t>Greenfield Plan Global Location Strategy</a:t>
            </a:r>
            <a:endParaRPr lang="nl-NL" altLang="en-US" dirty="0"/>
          </a:p>
        </p:txBody>
      </p:sp>
      <p:sp>
        <p:nvSpPr>
          <p:cNvPr id="46084" name="Content Placeholder 3">
            <a:extLst>
              <a:ext uri="{FF2B5EF4-FFF2-40B4-BE49-F238E27FC236}">
                <a16:creationId xmlns:a16="http://schemas.microsoft.com/office/drawing/2014/main" id="{59CE3705-7572-2523-95C4-2492E7CF3ABD}"/>
              </a:ext>
            </a:extLst>
          </p:cNvPr>
          <p:cNvSpPr txBox="1">
            <a:spLocks noChangeArrowheads="1"/>
          </p:cNvSpPr>
          <p:nvPr/>
        </p:nvSpPr>
        <p:spPr bwMode="auto">
          <a:xfrm>
            <a:off x="3977770" y="1887369"/>
            <a:ext cx="6890018"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a:spcBef>
                <a:spcPct val="20000"/>
              </a:spcBef>
              <a:buClr>
                <a:srgbClr val="0091C4"/>
              </a:buClr>
              <a:buFont typeface="Courier New" panose="02070309020205020404" pitchFamily="49" charset="0"/>
              <a:buNone/>
              <a:defRPr sz="1200" i="1">
                <a:solidFill>
                  <a:srgbClr val="002060"/>
                </a:solidFill>
                <a:latin typeface="Gill Sans"/>
                <a:ea typeface="MS PGothic" panose="020B0600070205080204" pitchFamily="34" charset="-128"/>
                <a:cs typeface="Gill Sans"/>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dirty="0"/>
              <a:t>Background: </a:t>
            </a:r>
          </a:p>
          <a:p>
            <a:r>
              <a:rPr lang="en-US" altLang="en-US" dirty="0"/>
              <a:t>Corbion </a:t>
            </a:r>
            <a:r>
              <a:rPr lang="en-US" altLang="en-US" dirty="0" err="1"/>
              <a:t>Purac</a:t>
            </a:r>
            <a:r>
              <a:rPr lang="en-US" altLang="en-US" dirty="0"/>
              <a:t> requested location advisory service from ICA to support the company in its growth ambitions through international greenfield expansions and optimize its international value chain. To accommodate its future growth, Corbion </a:t>
            </a:r>
            <a:r>
              <a:rPr lang="en-US" altLang="en-US" dirty="0" err="1"/>
              <a:t>Purac</a:t>
            </a:r>
            <a:r>
              <a:rPr lang="en-US" altLang="en-US" dirty="0"/>
              <a:t> was exploring for additional greenfield investment opportunities in emerging markets. Project objective was to reduce a long-list based on an integrated regional assessment of incentives as well as operational costs.</a:t>
            </a:r>
          </a:p>
          <a:p>
            <a:endParaRPr lang="en-US" altLang="en-US" dirty="0"/>
          </a:p>
          <a:p>
            <a:r>
              <a:rPr lang="en-US" altLang="en-US" dirty="0"/>
              <a:t>Activities:</a:t>
            </a:r>
          </a:p>
          <a:p>
            <a:r>
              <a:rPr lang="en-US" altLang="en-US" dirty="0"/>
              <a:t>Evaluated feasibility of multiple locations across the globe: Canada (2), Brazil, South Africa (2), Germany, France, Indonesia, Vietnam, China (2) and Australia</a:t>
            </a:r>
          </a:p>
          <a:p>
            <a:r>
              <a:rPr lang="en-US" altLang="en-US" dirty="0"/>
              <a:t>Established connections with local Investment Promotion Agencies and local utility providers </a:t>
            </a:r>
          </a:p>
          <a:p>
            <a:r>
              <a:rPr lang="en-US" altLang="en-US" dirty="0"/>
              <a:t>Developed assessment templates for incentives and operational costs</a:t>
            </a:r>
          </a:p>
          <a:p>
            <a:r>
              <a:rPr lang="en-US" altLang="en-US" dirty="0"/>
              <a:t>Summarized all relevant incentive schemes per region</a:t>
            </a:r>
          </a:p>
          <a:p>
            <a:r>
              <a:rPr lang="en-US" altLang="en-US" dirty="0"/>
              <a:t>Utility assessment per region</a:t>
            </a:r>
          </a:p>
          <a:p>
            <a:endParaRPr lang="en-US" altLang="en-US" dirty="0"/>
          </a:p>
          <a:p>
            <a:r>
              <a:rPr lang="en-US" altLang="en-US" dirty="0"/>
              <a:t>Deliverables:</a:t>
            </a:r>
          </a:p>
          <a:p>
            <a:r>
              <a:rPr lang="en-US" altLang="en-US" dirty="0"/>
              <a:t>Recommendation to board</a:t>
            </a:r>
          </a:p>
          <a:p>
            <a:r>
              <a:rPr lang="en-US" altLang="en-US" dirty="0"/>
              <a:t>Incentive assessment including summary of incentive regimes, qualitative and quantitative analyses</a:t>
            </a:r>
          </a:p>
          <a:p>
            <a:r>
              <a:rPr lang="en-US" altLang="en-US" dirty="0"/>
              <a:t>Operational costs analysis including costs of human resources, electricity and gas  </a:t>
            </a:r>
          </a:p>
        </p:txBody>
      </p:sp>
      <p:pic>
        <p:nvPicPr>
          <p:cNvPr id="46085" name="Picture 2" descr="http://www.demolenaar.nl/wp-content/uploads/2011/05/corbion_purac.jpg">
            <a:extLst>
              <a:ext uri="{FF2B5EF4-FFF2-40B4-BE49-F238E27FC236}">
                <a16:creationId xmlns:a16="http://schemas.microsoft.com/office/drawing/2014/main" id="{96B96A90-C1A2-EA8A-5763-0B13783B5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17" y="1506000"/>
            <a:ext cx="253047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DB94-977E-3A27-F5C2-07766DF83A49}"/>
              </a:ext>
            </a:extLst>
          </p:cNvPr>
          <p:cNvSpPr>
            <a:spLocks noGrp="1"/>
          </p:cNvSpPr>
          <p:nvPr>
            <p:ph type="title"/>
          </p:nvPr>
        </p:nvSpPr>
        <p:spPr/>
        <p:txBody>
          <a:bodyPr>
            <a:normAutofit/>
          </a:bodyPr>
          <a:lstStyle/>
          <a:p>
            <a:pPr>
              <a:defRPr/>
            </a:pPr>
            <a:r>
              <a:rPr lang="en-US" dirty="0"/>
              <a:t>UNDERSTANDING THE CORPORATE </a:t>
            </a:r>
            <a:br>
              <a:rPr lang="en-US" dirty="0"/>
            </a:br>
            <a:r>
              <a:rPr lang="en-US" dirty="0"/>
              <a:t>INVESTMENT PROCESS</a:t>
            </a:r>
            <a:endParaRPr lang="nl-NL" dirty="0"/>
          </a:p>
        </p:txBody>
      </p:sp>
      <p:sp>
        <p:nvSpPr>
          <p:cNvPr id="47107" name="Rectangle 75">
            <a:extLst>
              <a:ext uri="{FF2B5EF4-FFF2-40B4-BE49-F238E27FC236}">
                <a16:creationId xmlns:a16="http://schemas.microsoft.com/office/drawing/2014/main" id="{3CB82D18-4863-F4CB-1B10-CE5C5EAD2504}"/>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endParaRPr>
          </a:p>
        </p:txBody>
      </p:sp>
      <p:sp>
        <p:nvSpPr>
          <p:cNvPr id="47108" name="Rectangle 176">
            <a:extLst>
              <a:ext uri="{FF2B5EF4-FFF2-40B4-BE49-F238E27FC236}">
                <a16:creationId xmlns:a16="http://schemas.microsoft.com/office/drawing/2014/main" id="{21E5AC1B-35F5-448F-6BAB-4F671C8FEE73}"/>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endParaRPr>
          </a:p>
        </p:txBody>
      </p:sp>
      <p:grpSp>
        <p:nvGrpSpPr>
          <p:cNvPr id="47109" name="Group 102">
            <a:extLst>
              <a:ext uri="{FF2B5EF4-FFF2-40B4-BE49-F238E27FC236}">
                <a16:creationId xmlns:a16="http://schemas.microsoft.com/office/drawing/2014/main" id="{F39F6FA9-9604-0361-3A0D-FC2D61F8422C}"/>
              </a:ext>
            </a:extLst>
          </p:cNvPr>
          <p:cNvGrpSpPr>
            <a:grpSpLocks noChangeAspect="1"/>
          </p:cNvGrpSpPr>
          <p:nvPr/>
        </p:nvGrpSpPr>
        <p:grpSpPr bwMode="auto">
          <a:xfrm>
            <a:off x="1809751" y="1457325"/>
            <a:ext cx="8429625" cy="5043488"/>
            <a:chOff x="1247" y="9122"/>
            <a:chExt cx="9436" cy="5644"/>
          </a:xfrm>
        </p:grpSpPr>
        <p:sp>
          <p:nvSpPr>
            <p:cNvPr id="47112" name="AutoShape 175">
              <a:extLst>
                <a:ext uri="{FF2B5EF4-FFF2-40B4-BE49-F238E27FC236}">
                  <a16:creationId xmlns:a16="http://schemas.microsoft.com/office/drawing/2014/main" id="{26FA639F-0783-6DA0-9D6C-A363EDEF8348}"/>
                </a:ext>
              </a:extLst>
            </p:cNvPr>
            <p:cNvSpPr>
              <a:spLocks noChangeAspect="1" noChangeArrowheads="1" noTextEdit="1"/>
            </p:cNvSpPr>
            <p:nvPr/>
          </p:nvSpPr>
          <p:spPr bwMode="auto">
            <a:xfrm>
              <a:off x="1247" y="9122"/>
              <a:ext cx="9436" cy="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113" name="AutoShape 169">
              <a:extLst>
                <a:ext uri="{FF2B5EF4-FFF2-40B4-BE49-F238E27FC236}">
                  <a16:creationId xmlns:a16="http://schemas.microsoft.com/office/drawing/2014/main" id="{7D6782A2-B3A3-8F88-A436-73E087E649C9}"/>
                </a:ext>
              </a:extLst>
            </p:cNvPr>
            <p:cNvSpPr>
              <a:spLocks noChangeArrowheads="1"/>
            </p:cNvSpPr>
            <p:nvPr/>
          </p:nvSpPr>
          <p:spPr bwMode="auto">
            <a:xfrm>
              <a:off x="3035" y="9257"/>
              <a:ext cx="2064" cy="540"/>
            </a:xfrm>
            <a:prstGeom prst="chevron">
              <a:avLst>
                <a:gd name="adj" fmla="val 45230"/>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000" b="1" dirty="0">
                  <a:solidFill>
                    <a:srgbClr val="FFFFFF"/>
                  </a:solidFill>
                  <a:ea typeface="Times New Roman" panose="02020603050405020304" pitchFamily="18" charset="0"/>
                  <a:cs typeface="EY Gothic Cond Medium"/>
                </a:rPr>
                <a:t>Location Screening, </a:t>
              </a:r>
            </a:p>
            <a:p>
              <a:pPr algn="ctr"/>
              <a:r>
                <a:rPr lang="en-US" altLang="en-US" sz="1000" b="1" dirty="0">
                  <a:solidFill>
                    <a:srgbClr val="FFFFFF"/>
                  </a:solidFill>
                  <a:ea typeface="Times New Roman" panose="02020603050405020304" pitchFamily="18" charset="0"/>
                  <a:cs typeface="EY Gothic Cond Medium"/>
                </a:rPr>
                <a:t>modeling &amp; benchmarking</a:t>
              </a:r>
              <a:endParaRPr lang="en-US" altLang="en-US" sz="1000" b="1" dirty="0">
                <a:solidFill>
                  <a:srgbClr val="FFFFFF"/>
                </a:solidFill>
                <a:ea typeface="Times New Roman" panose="02020603050405020304" pitchFamily="18" charset="0"/>
                <a:cs typeface="Arial" panose="020B0604020202020204" pitchFamily="34" charset="0"/>
              </a:endParaRPr>
            </a:p>
          </p:txBody>
        </p:sp>
        <p:sp>
          <p:nvSpPr>
            <p:cNvPr id="47114" name="AutoShape 161">
              <a:extLst>
                <a:ext uri="{FF2B5EF4-FFF2-40B4-BE49-F238E27FC236}">
                  <a16:creationId xmlns:a16="http://schemas.microsoft.com/office/drawing/2014/main" id="{E7840D10-7CEA-893E-DF12-45094B8C6E91}"/>
                </a:ext>
              </a:extLst>
            </p:cNvPr>
            <p:cNvSpPr>
              <a:spLocks noChangeArrowheads="1"/>
            </p:cNvSpPr>
            <p:nvPr/>
          </p:nvSpPr>
          <p:spPr bwMode="auto">
            <a:xfrm>
              <a:off x="6555" y="9256"/>
              <a:ext cx="1808" cy="537"/>
            </a:xfrm>
            <a:prstGeom prst="chevron">
              <a:avLst>
                <a:gd name="adj" fmla="val 45172"/>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endParaRPr>
            </a:p>
          </p:txBody>
        </p:sp>
        <p:sp>
          <p:nvSpPr>
            <p:cNvPr id="47115" name="AutoShape 157">
              <a:extLst>
                <a:ext uri="{FF2B5EF4-FFF2-40B4-BE49-F238E27FC236}">
                  <a16:creationId xmlns:a16="http://schemas.microsoft.com/office/drawing/2014/main" id="{0FCC1052-3BBC-E371-54CB-9ABD9A1DE346}"/>
                </a:ext>
              </a:extLst>
            </p:cNvPr>
            <p:cNvSpPr>
              <a:spLocks noChangeArrowheads="1"/>
            </p:cNvSpPr>
            <p:nvPr/>
          </p:nvSpPr>
          <p:spPr bwMode="auto">
            <a:xfrm>
              <a:off x="8223" y="9257"/>
              <a:ext cx="2017" cy="540"/>
            </a:xfrm>
            <a:prstGeom prst="chevron">
              <a:avLst>
                <a:gd name="adj" fmla="val 45168"/>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rgbClr val="FFFFFF"/>
                  </a:solidFill>
                </a:rPr>
                <a:t>Implementation</a:t>
              </a:r>
            </a:p>
          </p:txBody>
        </p:sp>
        <p:sp>
          <p:nvSpPr>
            <p:cNvPr id="47116" name="Rectangle 153">
              <a:extLst>
                <a:ext uri="{FF2B5EF4-FFF2-40B4-BE49-F238E27FC236}">
                  <a16:creationId xmlns:a16="http://schemas.microsoft.com/office/drawing/2014/main" id="{07865F29-0C05-5C6A-144F-436BA58F0367}"/>
                </a:ext>
              </a:extLst>
            </p:cNvPr>
            <p:cNvSpPr>
              <a:spLocks noChangeArrowheads="1"/>
            </p:cNvSpPr>
            <p:nvPr/>
          </p:nvSpPr>
          <p:spPr bwMode="auto">
            <a:xfrm>
              <a:off x="10375" y="12731"/>
              <a:ext cx="295" cy="1328"/>
            </a:xfrm>
            <a:prstGeom prst="rect">
              <a:avLst/>
            </a:prstGeom>
            <a:solidFill>
              <a:srgbClr val="002060"/>
            </a:solidFill>
            <a:ln w="9525">
              <a:solidFill>
                <a:srgbClr val="0091C4"/>
              </a:solidFill>
              <a:miter lim="800000"/>
              <a:headEnd/>
              <a:tailEnd/>
            </a:ln>
          </p:spPr>
          <p:txBody>
            <a:bodyPr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300" b="1">
                  <a:solidFill>
                    <a:schemeClr val="bg1"/>
                  </a:solidFill>
                </a:rPr>
                <a:t>Consultant</a:t>
              </a:r>
              <a:endParaRPr lang="nl-NL" altLang="en-US" sz="1300" b="1">
                <a:solidFill>
                  <a:schemeClr val="bg1"/>
                </a:solidFill>
              </a:endParaRPr>
            </a:p>
          </p:txBody>
        </p:sp>
        <p:sp>
          <p:nvSpPr>
            <p:cNvPr id="47117" name="Rectangle 152">
              <a:extLst>
                <a:ext uri="{FF2B5EF4-FFF2-40B4-BE49-F238E27FC236}">
                  <a16:creationId xmlns:a16="http://schemas.microsoft.com/office/drawing/2014/main" id="{73CF7D79-0D7A-A8E9-3253-E16F9924106C}"/>
                </a:ext>
              </a:extLst>
            </p:cNvPr>
            <p:cNvSpPr>
              <a:spLocks noChangeArrowheads="1"/>
            </p:cNvSpPr>
            <p:nvPr/>
          </p:nvSpPr>
          <p:spPr bwMode="auto">
            <a:xfrm>
              <a:off x="10375" y="9821"/>
              <a:ext cx="308" cy="1347"/>
            </a:xfrm>
            <a:prstGeom prst="rect">
              <a:avLst/>
            </a:prstGeom>
            <a:solidFill>
              <a:srgbClr val="002060"/>
            </a:solidFill>
            <a:ln w="9525">
              <a:solidFill>
                <a:srgbClr val="0091C4"/>
              </a:solidFill>
              <a:miter lim="800000"/>
              <a:headEnd/>
              <a:tailEnd/>
            </a:ln>
          </p:spPr>
          <p:txBody>
            <a:bodyPr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300" b="1">
                  <a:solidFill>
                    <a:schemeClr val="bg1"/>
                  </a:solidFill>
                </a:rPr>
                <a:t>Client</a:t>
              </a:r>
              <a:endParaRPr lang="nl-NL" altLang="en-US" sz="1300" b="1">
                <a:solidFill>
                  <a:schemeClr val="bg1"/>
                </a:solidFill>
              </a:endParaRPr>
            </a:p>
          </p:txBody>
        </p:sp>
        <p:sp>
          <p:nvSpPr>
            <p:cNvPr id="47118" name="Freeform 151">
              <a:extLst>
                <a:ext uri="{FF2B5EF4-FFF2-40B4-BE49-F238E27FC236}">
                  <a16:creationId xmlns:a16="http://schemas.microsoft.com/office/drawing/2014/main" id="{4CAF382E-C299-4D8E-FF45-F64C817E95C7}"/>
                </a:ext>
              </a:extLst>
            </p:cNvPr>
            <p:cNvSpPr>
              <a:spLocks/>
            </p:cNvSpPr>
            <p:nvPr/>
          </p:nvSpPr>
          <p:spPr bwMode="auto">
            <a:xfrm>
              <a:off x="4285" y="12006"/>
              <a:ext cx="152" cy="151"/>
            </a:xfrm>
            <a:custGeom>
              <a:avLst/>
              <a:gdLst>
                <a:gd name="T0" fmla="*/ 82 w 183"/>
                <a:gd name="T1" fmla="*/ 0 h 182"/>
                <a:gd name="T2" fmla="*/ 65 w 183"/>
                <a:gd name="T3" fmla="*/ 3 h 182"/>
                <a:gd name="T4" fmla="*/ 48 w 183"/>
                <a:gd name="T5" fmla="*/ 10 h 182"/>
                <a:gd name="T6" fmla="*/ 34 w 183"/>
                <a:gd name="T7" fmla="*/ 21 h 182"/>
                <a:gd name="T8" fmla="*/ 22 w 183"/>
                <a:gd name="T9" fmla="*/ 32 h 182"/>
                <a:gd name="T10" fmla="*/ 11 w 183"/>
                <a:gd name="T11" fmla="*/ 48 h 182"/>
                <a:gd name="T12" fmla="*/ 5 w 183"/>
                <a:gd name="T13" fmla="*/ 64 h 182"/>
                <a:gd name="T14" fmla="*/ 2 w 183"/>
                <a:gd name="T15" fmla="*/ 82 h 182"/>
                <a:gd name="T16" fmla="*/ 2 w 183"/>
                <a:gd name="T17" fmla="*/ 100 h 182"/>
                <a:gd name="T18" fmla="*/ 5 w 183"/>
                <a:gd name="T19" fmla="*/ 118 h 182"/>
                <a:gd name="T20" fmla="*/ 11 w 183"/>
                <a:gd name="T21" fmla="*/ 134 h 182"/>
                <a:gd name="T22" fmla="*/ 22 w 183"/>
                <a:gd name="T23" fmla="*/ 148 h 182"/>
                <a:gd name="T24" fmla="*/ 34 w 183"/>
                <a:gd name="T25" fmla="*/ 161 h 182"/>
                <a:gd name="T26" fmla="*/ 48 w 183"/>
                <a:gd name="T27" fmla="*/ 172 h 182"/>
                <a:gd name="T28" fmla="*/ 65 w 183"/>
                <a:gd name="T29" fmla="*/ 179 h 182"/>
                <a:gd name="T30" fmla="*/ 82 w 183"/>
                <a:gd name="T31" fmla="*/ 182 h 182"/>
                <a:gd name="T32" fmla="*/ 100 w 183"/>
                <a:gd name="T33" fmla="*/ 182 h 182"/>
                <a:gd name="T34" fmla="*/ 118 w 183"/>
                <a:gd name="T35" fmla="*/ 179 h 182"/>
                <a:gd name="T36" fmla="*/ 136 w 183"/>
                <a:gd name="T37" fmla="*/ 172 h 182"/>
                <a:gd name="T38" fmla="*/ 150 w 183"/>
                <a:gd name="T39" fmla="*/ 161 h 182"/>
                <a:gd name="T40" fmla="*/ 163 w 183"/>
                <a:gd name="T41" fmla="*/ 148 h 182"/>
                <a:gd name="T42" fmla="*/ 172 w 183"/>
                <a:gd name="T43" fmla="*/ 134 h 182"/>
                <a:gd name="T44" fmla="*/ 179 w 183"/>
                <a:gd name="T45" fmla="*/ 118 h 182"/>
                <a:gd name="T46" fmla="*/ 183 w 183"/>
                <a:gd name="T47" fmla="*/ 100 h 182"/>
                <a:gd name="T48" fmla="*/ 183 w 183"/>
                <a:gd name="T49" fmla="*/ 82 h 182"/>
                <a:gd name="T50" fmla="*/ 179 w 183"/>
                <a:gd name="T51" fmla="*/ 64 h 182"/>
                <a:gd name="T52" fmla="*/ 172 w 183"/>
                <a:gd name="T53" fmla="*/ 48 h 182"/>
                <a:gd name="T54" fmla="*/ 163 w 183"/>
                <a:gd name="T55" fmla="*/ 32 h 182"/>
                <a:gd name="T56" fmla="*/ 150 w 183"/>
                <a:gd name="T57" fmla="*/ 21 h 182"/>
                <a:gd name="T58" fmla="*/ 136 w 183"/>
                <a:gd name="T59" fmla="*/ 10 h 182"/>
                <a:gd name="T60" fmla="*/ 118 w 183"/>
                <a:gd name="T61" fmla="*/ 3 h 182"/>
                <a:gd name="T62" fmla="*/ 100 w 183"/>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3" h="182">
                  <a:moveTo>
                    <a:pt x="91" y="0"/>
                  </a:moveTo>
                  <a:lnTo>
                    <a:pt x="82" y="0"/>
                  </a:lnTo>
                  <a:lnTo>
                    <a:pt x="73" y="1"/>
                  </a:lnTo>
                  <a:lnTo>
                    <a:pt x="65" y="3"/>
                  </a:lnTo>
                  <a:lnTo>
                    <a:pt x="56" y="7"/>
                  </a:lnTo>
                  <a:lnTo>
                    <a:pt x="48" y="10"/>
                  </a:lnTo>
                  <a:lnTo>
                    <a:pt x="41" y="16"/>
                  </a:lnTo>
                  <a:lnTo>
                    <a:pt x="34" y="21"/>
                  </a:lnTo>
                  <a:lnTo>
                    <a:pt x="27" y="26"/>
                  </a:lnTo>
                  <a:lnTo>
                    <a:pt x="22" y="32"/>
                  </a:lnTo>
                  <a:lnTo>
                    <a:pt x="16" y="39"/>
                  </a:lnTo>
                  <a:lnTo>
                    <a:pt x="11" y="48"/>
                  </a:lnTo>
                  <a:lnTo>
                    <a:pt x="7" y="55"/>
                  </a:lnTo>
                  <a:lnTo>
                    <a:pt x="5" y="64"/>
                  </a:lnTo>
                  <a:lnTo>
                    <a:pt x="2" y="73"/>
                  </a:lnTo>
                  <a:lnTo>
                    <a:pt x="2" y="82"/>
                  </a:lnTo>
                  <a:lnTo>
                    <a:pt x="0" y="91"/>
                  </a:lnTo>
                  <a:lnTo>
                    <a:pt x="2" y="100"/>
                  </a:lnTo>
                  <a:lnTo>
                    <a:pt x="2" y="109"/>
                  </a:lnTo>
                  <a:lnTo>
                    <a:pt x="5" y="118"/>
                  </a:lnTo>
                  <a:lnTo>
                    <a:pt x="7" y="127"/>
                  </a:lnTo>
                  <a:lnTo>
                    <a:pt x="11" y="134"/>
                  </a:lnTo>
                  <a:lnTo>
                    <a:pt x="16" y="143"/>
                  </a:lnTo>
                  <a:lnTo>
                    <a:pt x="22" y="148"/>
                  </a:lnTo>
                  <a:lnTo>
                    <a:pt x="27" y="155"/>
                  </a:lnTo>
                  <a:lnTo>
                    <a:pt x="34" y="161"/>
                  </a:lnTo>
                  <a:lnTo>
                    <a:pt x="41" y="166"/>
                  </a:lnTo>
                  <a:lnTo>
                    <a:pt x="48" y="172"/>
                  </a:lnTo>
                  <a:lnTo>
                    <a:pt x="56" y="175"/>
                  </a:lnTo>
                  <a:lnTo>
                    <a:pt x="65" y="179"/>
                  </a:lnTo>
                  <a:lnTo>
                    <a:pt x="73" y="181"/>
                  </a:lnTo>
                  <a:lnTo>
                    <a:pt x="82" y="182"/>
                  </a:lnTo>
                  <a:lnTo>
                    <a:pt x="91" y="182"/>
                  </a:lnTo>
                  <a:lnTo>
                    <a:pt x="100" y="182"/>
                  </a:lnTo>
                  <a:lnTo>
                    <a:pt x="111" y="181"/>
                  </a:lnTo>
                  <a:lnTo>
                    <a:pt x="118" y="179"/>
                  </a:lnTo>
                  <a:lnTo>
                    <a:pt x="127" y="175"/>
                  </a:lnTo>
                  <a:lnTo>
                    <a:pt x="136" y="172"/>
                  </a:lnTo>
                  <a:lnTo>
                    <a:pt x="143" y="166"/>
                  </a:lnTo>
                  <a:lnTo>
                    <a:pt x="150" y="161"/>
                  </a:lnTo>
                  <a:lnTo>
                    <a:pt x="156" y="155"/>
                  </a:lnTo>
                  <a:lnTo>
                    <a:pt x="163" y="148"/>
                  </a:lnTo>
                  <a:lnTo>
                    <a:pt x="168" y="143"/>
                  </a:lnTo>
                  <a:lnTo>
                    <a:pt x="172" y="134"/>
                  </a:lnTo>
                  <a:lnTo>
                    <a:pt x="176" y="127"/>
                  </a:lnTo>
                  <a:lnTo>
                    <a:pt x="179" y="118"/>
                  </a:lnTo>
                  <a:lnTo>
                    <a:pt x="181" y="109"/>
                  </a:lnTo>
                  <a:lnTo>
                    <a:pt x="183" y="100"/>
                  </a:lnTo>
                  <a:lnTo>
                    <a:pt x="183" y="91"/>
                  </a:lnTo>
                  <a:lnTo>
                    <a:pt x="183" y="82"/>
                  </a:lnTo>
                  <a:lnTo>
                    <a:pt x="181" y="73"/>
                  </a:lnTo>
                  <a:lnTo>
                    <a:pt x="179" y="64"/>
                  </a:lnTo>
                  <a:lnTo>
                    <a:pt x="176" y="55"/>
                  </a:lnTo>
                  <a:lnTo>
                    <a:pt x="172" y="48"/>
                  </a:lnTo>
                  <a:lnTo>
                    <a:pt x="168" y="39"/>
                  </a:lnTo>
                  <a:lnTo>
                    <a:pt x="163" y="32"/>
                  </a:lnTo>
                  <a:lnTo>
                    <a:pt x="156" y="26"/>
                  </a:lnTo>
                  <a:lnTo>
                    <a:pt x="150" y="21"/>
                  </a:lnTo>
                  <a:lnTo>
                    <a:pt x="143" y="16"/>
                  </a:lnTo>
                  <a:lnTo>
                    <a:pt x="136" y="10"/>
                  </a:lnTo>
                  <a:lnTo>
                    <a:pt x="127" y="7"/>
                  </a:lnTo>
                  <a:lnTo>
                    <a:pt x="118" y="3"/>
                  </a:lnTo>
                  <a:lnTo>
                    <a:pt x="111" y="1"/>
                  </a:lnTo>
                  <a:lnTo>
                    <a:pt x="100" y="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9" name="Freeform 150">
              <a:extLst>
                <a:ext uri="{FF2B5EF4-FFF2-40B4-BE49-F238E27FC236}">
                  <a16:creationId xmlns:a16="http://schemas.microsoft.com/office/drawing/2014/main" id="{091F21C6-1A6E-D68D-0840-1C0C95242E02}"/>
                </a:ext>
              </a:extLst>
            </p:cNvPr>
            <p:cNvSpPr>
              <a:spLocks/>
            </p:cNvSpPr>
            <p:nvPr/>
          </p:nvSpPr>
          <p:spPr bwMode="auto">
            <a:xfrm>
              <a:off x="5286" y="12006"/>
              <a:ext cx="153" cy="151"/>
            </a:xfrm>
            <a:custGeom>
              <a:avLst/>
              <a:gdLst>
                <a:gd name="T0" fmla="*/ 82 w 182"/>
                <a:gd name="T1" fmla="*/ 0 h 182"/>
                <a:gd name="T2" fmla="*/ 64 w 182"/>
                <a:gd name="T3" fmla="*/ 3 h 182"/>
                <a:gd name="T4" fmla="*/ 48 w 182"/>
                <a:gd name="T5" fmla="*/ 10 h 182"/>
                <a:gd name="T6" fmla="*/ 32 w 182"/>
                <a:gd name="T7" fmla="*/ 21 h 182"/>
                <a:gd name="T8" fmla="*/ 21 w 182"/>
                <a:gd name="T9" fmla="*/ 32 h 182"/>
                <a:gd name="T10" fmla="*/ 10 w 182"/>
                <a:gd name="T11" fmla="*/ 48 h 182"/>
                <a:gd name="T12" fmla="*/ 3 w 182"/>
                <a:gd name="T13" fmla="*/ 64 h 182"/>
                <a:gd name="T14" fmla="*/ 0 w 182"/>
                <a:gd name="T15" fmla="*/ 82 h 182"/>
                <a:gd name="T16" fmla="*/ 0 w 182"/>
                <a:gd name="T17" fmla="*/ 100 h 182"/>
                <a:gd name="T18" fmla="*/ 3 w 182"/>
                <a:gd name="T19" fmla="*/ 118 h 182"/>
                <a:gd name="T20" fmla="*/ 10 w 182"/>
                <a:gd name="T21" fmla="*/ 134 h 182"/>
                <a:gd name="T22" fmla="*/ 21 w 182"/>
                <a:gd name="T23" fmla="*/ 148 h 182"/>
                <a:gd name="T24" fmla="*/ 32 w 182"/>
                <a:gd name="T25" fmla="*/ 161 h 182"/>
                <a:gd name="T26" fmla="*/ 48 w 182"/>
                <a:gd name="T27" fmla="*/ 172 h 182"/>
                <a:gd name="T28" fmla="*/ 64 w 182"/>
                <a:gd name="T29" fmla="*/ 179 h 182"/>
                <a:gd name="T30" fmla="*/ 82 w 182"/>
                <a:gd name="T31" fmla="*/ 182 h 182"/>
                <a:gd name="T32" fmla="*/ 100 w 182"/>
                <a:gd name="T33" fmla="*/ 182 h 182"/>
                <a:gd name="T34" fmla="*/ 118 w 182"/>
                <a:gd name="T35" fmla="*/ 179 h 182"/>
                <a:gd name="T36" fmla="*/ 134 w 182"/>
                <a:gd name="T37" fmla="*/ 172 h 182"/>
                <a:gd name="T38" fmla="*/ 148 w 182"/>
                <a:gd name="T39" fmla="*/ 161 h 182"/>
                <a:gd name="T40" fmla="*/ 161 w 182"/>
                <a:gd name="T41" fmla="*/ 148 h 182"/>
                <a:gd name="T42" fmla="*/ 172 w 182"/>
                <a:gd name="T43" fmla="*/ 134 h 182"/>
                <a:gd name="T44" fmla="*/ 179 w 182"/>
                <a:gd name="T45" fmla="*/ 118 h 182"/>
                <a:gd name="T46" fmla="*/ 182 w 182"/>
                <a:gd name="T47" fmla="*/ 100 h 182"/>
                <a:gd name="T48" fmla="*/ 182 w 182"/>
                <a:gd name="T49" fmla="*/ 82 h 182"/>
                <a:gd name="T50" fmla="*/ 179 w 182"/>
                <a:gd name="T51" fmla="*/ 64 h 182"/>
                <a:gd name="T52" fmla="*/ 172 w 182"/>
                <a:gd name="T53" fmla="*/ 48 h 182"/>
                <a:gd name="T54" fmla="*/ 161 w 182"/>
                <a:gd name="T55" fmla="*/ 32 h 182"/>
                <a:gd name="T56" fmla="*/ 148 w 182"/>
                <a:gd name="T57" fmla="*/ 21 h 182"/>
                <a:gd name="T58" fmla="*/ 134 w 182"/>
                <a:gd name="T59" fmla="*/ 10 h 182"/>
                <a:gd name="T60" fmla="*/ 118 w 182"/>
                <a:gd name="T61" fmla="*/ 3 h 182"/>
                <a:gd name="T62" fmla="*/ 100 w 182"/>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 h="182">
                  <a:moveTo>
                    <a:pt x="91" y="0"/>
                  </a:moveTo>
                  <a:lnTo>
                    <a:pt x="82" y="0"/>
                  </a:lnTo>
                  <a:lnTo>
                    <a:pt x="73" y="1"/>
                  </a:lnTo>
                  <a:lnTo>
                    <a:pt x="64" y="3"/>
                  </a:lnTo>
                  <a:lnTo>
                    <a:pt x="55" y="7"/>
                  </a:lnTo>
                  <a:lnTo>
                    <a:pt x="48" y="10"/>
                  </a:lnTo>
                  <a:lnTo>
                    <a:pt x="39" y="16"/>
                  </a:lnTo>
                  <a:lnTo>
                    <a:pt x="32" y="21"/>
                  </a:lnTo>
                  <a:lnTo>
                    <a:pt x="27" y="26"/>
                  </a:lnTo>
                  <a:lnTo>
                    <a:pt x="21" y="32"/>
                  </a:lnTo>
                  <a:lnTo>
                    <a:pt x="16" y="39"/>
                  </a:lnTo>
                  <a:lnTo>
                    <a:pt x="10" y="48"/>
                  </a:lnTo>
                  <a:lnTo>
                    <a:pt x="7" y="55"/>
                  </a:lnTo>
                  <a:lnTo>
                    <a:pt x="3" y="64"/>
                  </a:lnTo>
                  <a:lnTo>
                    <a:pt x="2" y="73"/>
                  </a:lnTo>
                  <a:lnTo>
                    <a:pt x="0" y="82"/>
                  </a:lnTo>
                  <a:lnTo>
                    <a:pt x="0" y="91"/>
                  </a:lnTo>
                  <a:lnTo>
                    <a:pt x="0" y="100"/>
                  </a:lnTo>
                  <a:lnTo>
                    <a:pt x="2" y="109"/>
                  </a:lnTo>
                  <a:lnTo>
                    <a:pt x="3" y="118"/>
                  </a:lnTo>
                  <a:lnTo>
                    <a:pt x="7" y="127"/>
                  </a:lnTo>
                  <a:lnTo>
                    <a:pt x="10" y="134"/>
                  </a:lnTo>
                  <a:lnTo>
                    <a:pt x="16" y="143"/>
                  </a:lnTo>
                  <a:lnTo>
                    <a:pt x="21" y="148"/>
                  </a:lnTo>
                  <a:lnTo>
                    <a:pt x="27" y="155"/>
                  </a:lnTo>
                  <a:lnTo>
                    <a:pt x="32" y="161"/>
                  </a:lnTo>
                  <a:lnTo>
                    <a:pt x="39" y="166"/>
                  </a:lnTo>
                  <a:lnTo>
                    <a:pt x="48" y="172"/>
                  </a:lnTo>
                  <a:lnTo>
                    <a:pt x="55" y="175"/>
                  </a:lnTo>
                  <a:lnTo>
                    <a:pt x="64" y="179"/>
                  </a:lnTo>
                  <a:lnTo>
                    <a:pt x="73" y="181"/>
                  </a:lnTo>
                  <a:lnTo>
                    <a:pt x="82" y="182"/>
                  </a:lnTo>
                  <a:lnTo>
                    <a:pt x="91" y="182"/>
                  </a:lnTo>
                  <a:lnTo>
                    <a:pt x="100" y="182"/>
                  </a:lnTo>
                  <a:lnTo>
                    <a:pt x="109" y="181"/>
                  </a:lnTo>
                  <a:lnTo>
                    <a:pt x="118" y="179"/>
                  </a:lnTo>
                  <a:lnTo>
                    <a:pt x="127" y="175"/>
                  </a:lnTo>
                  <a:lnTo>
                    <a:pt x="134" y="172"/>
                  </a:lnTo>
                  <a:lnTo>
                    <a:pt x="143" y="166"/>
                  </a:lnTo>
                  <a:lnTo>
                    <a:pt x="148" y="161"/>
                  </a:lnTo>
                  <a:lnTo>
                    <a:pt x="156" y="155"/>
                  </a:lnTo>
                  <a:lnTo>
                    <a:pt x="161" y="148"/>
                  </a:lnTo>
                  <a:lnTo>
                    <a:pt x="166" y="143"/>
                  </a:lnTo>
                  <a:lnTo>
                    <a:pt x="172" y="134"/>
                  </a:lnTo>
                  <a:lnTo>
                    <a:pt x="175" y="127"/>
                  </a:lnTo>
                  <a:lnTo>
                    <a:pt x="179" y="118"/>
                  </a:lnTo>
                  <a:lnTo>
                    <a:pt x="181" y="109"/>
                  </a:lnTo>
                  <a:lnTo>
                    <a:pt x="182" y="100"/>
                  </a:lnTo>
                  <a:lnTo>
                    <a:pt x="182" y="91"/>
                  </a:lnTo>
                  <a:lnTo>
                    <a:pt x="182" y="82"/>
                  </a:lnTo>
                  <a:lnTo>
                    <a:pt x="181" y="73"/>
                  </a:lnTo>
                  <a:lnTo>
                    <a:pt x="179" y="64"/>
                  </a:lnTo>
                  <a:lnTo>
                    <a:pt x="175" y="55"/>
                  </a:lnTo>
                  <a:lnTo>
                    <a:pt x="172" y="48"/>
                  </a:lnTo>
                  <a:lnTo>
                    <a:pt x="166" y="39"/>
                  </a:lnTo>
                  <a:lnTo>
                    <a:pt x="161" y="32"/>
                  </a:lnTo>
                  <a:lnTo>
                    <a:pt x="156" y="26"/>
                  </a:lnTo>
                  <a:lnTo>
                    <a:pt x="148" y="21"/>
                  </a:lnTo>
                  <a:lnTo>
                    <a:pt x="143" y="16"/>
                  </a:lnTo>
                  <a:lnTo>
                    <a:pt x="134" y="10"/>
                  </a:lnTo>
                  <a:lnTo>
                    <a:pt x="127" y="7"/>
                  </a:lnTo>
                  <a:lnTo>
                    <a:pt x="118" y="3"/>
                  </a:lnTo>
                  <a:lnTo>
                    <a:pt x="109" y="1"/>
                  </a:lnTo>
                  <a:lnTo>
                    <a:pt x="100" y="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0" name="Freeform 149">
              <a:extLst>
                <a:ext uri="{FF2B5EF4-FFF2-40B4-BE49-F238E27FC236}">
                  <a16:creationId xmlns:a16="http://schemas.microsoft.com/office/drawing/2014/main" id="{5448DF2F-3E96-EFE2-1133-C72878D1F680}"/>
                </a:ext>
              </a:extLst>
            </p:cNvPr>
            <p:cNvSpPr>
              <a:spLocks/>
            </p:cNvSpPr>
            <p:nvPr/>
          </p:nvSpPr>
          <p:spPr bwMode="auto">
            <a:xfrm>
              <a:off x="2029" y="11698"/>
              <a:ext cx="599" cy="204"/>
            </a:xfrm>
            <a:custGeom>
              <a:avLst/>
              <a:gdLst>
                <a:gd name="T0" fmla="*/ 41 w 717"/>
                <a:gd name="T1" fmla="*/ 0 h 245"/>
                <a:gd name="T2" fmla="*/ 32 w 717"/>
                <a:gd name="T3" fmla="*/ 0 h 245"/>
                <a:gd name="T4" fmla="*/ 25 w 717"/>
                <a:gd name="T5" fmla="*/ 2 h 245"/>
                <a:gd name="T6" fmla="*/ 18 w 717"/>
                <a:gd name="T7" fmla="*/ 7 h 245"/>
                <a:gd name="T8" fmla="*/ 13 w 717"/>
                <a:gd name="T9" fmla="*/ 11 h 245"/>
                <a:gd name="T10" fmla="*/ 7 w 717"/>
                <a:gd name="T11" fmla="*/ 18 h 245"/>
                <a:gd name="T12" fmla="*/ 4 w 717"/>
                <a:gd name="T13" fmla="*/ 25 h 245"/>
                <a:gd name="T14" fmla="*/ 0 w 717"/>
                <a:gd name="T15" fmla="*/ 32 h 245"/>
                <a:gd name="T16" fmla="*/ 0 w 717"/>
                <a:gd name="T17" fmla="*/ 41 h 245"/>
                <a:gd name="T18" fmla="*/ 0 w 717"/>
                <a:gd name="T19" fmla="*/ 204 h 245"/>
                <a:gd name="T20" fmla="*/ 0 w 717"/>
                <a:gd name="T21" fmla="*/ 213 h 245"/>
                <a:gd name="T22" fmla="*/ 4 w 717"/>
                <a:gd name="T23" fmla="*/ 220 h 245"/>
                <a:gd name="T24" fmla="*/ 7 w 717"/>
                <a:gd name="T25" fmla="*/ 227 h 245"/>
                <a:gd name="T26" fmla="*/ 13 w 717"/>
                <a:gd name="T27" fmla="*/ 233 h 245"/>
                <a:gd name="T28" fmla="*/ 18 w 717"/>
                <a:gd name="T29" fmla="*/ 238 h 245"/>
                <a:gd name="T30" fmla="*/ 25 w 717"/>
                <a:gd name="T31" fmla="*/ 242 h 245"/>
                <a:gd name="T32" fmla="*/ 32 w 717"/>
                <a:gd name="T33" fmla="*/ 245 h 245"/>
                <a:gd name="T34" fmla="*/ 41 w 717"/>
                <a:gd name="T35" fmla="*/ 245 h 245"/>
                <a:gd name="T36" fmla="*/ 675 w 717"/>
                <a:gd name="T37" fmla="*/ 245 h 245"/>
                <a:gd name="T38" fmla="*/ 684 w 717"/>
                <a:gd name="T39" fmla="*/ 245 h 245"/>
                <a:gd name="T40" fmla="*/ 692 w 717"/>
                <a:gd name="T41" fmla="*/ 242 h 245"/>
                <a:gd name="T42" fmla="*/ 699 w 717"/>
                <a:gd name="T43" fmla="*/ 238 h 245"/>
                <a:gd name="T44" fmla="*/ 704 w 717"/>
                <a:gd name="T45" fmla="*/ 233 h 245"/>
                <a:gd name="T46" fmla="*/ 709 w 717"/>
                <a:gd name="T47" fmla="*/ 227 h 245"/>
                <a:gd name="T48" fmla="*/ 713 w 717"/>
                <a:gd name="T49" fmla="*/ 220 h 245"/>
                <a:gd name="T50" fmla="*/ 717 w 717"/>
                <a:gd name="T51" fmla="*/ 213 h 245"/>
                <a:gd name="T52" fmla="*/ 717 w 717"/>
                <a:gd name="T53" fmla="*/ 204 h 245"/>
                <a:gd name="T54" fmla="*/ 717 w 717"/>
                <a:gd name="T55" fmla="*/ 41 h 245"/>
                <a:gd name="T56" fmla="*/ 717 w 717"/>
                <a:gd name="T57" fmla="*/ 32 h 245"/>
                <a:gd name="T58" fmla="*/ 713 w 717"/>
                <a:gd name="T59" fmla="*/ 25 h 245"/>
                <a:gd name="T60" fmla="*/ 709 w 717"/>
                <a:gd name="T61" fmla="*/ 18 h 245"/>
                <a:gd name="T62" fmla="*/ 704 w 717"/>
                <a:gd name="T63" fmla="*/ 11 h 245"/>
                <a:gd name="T64" fmla="*/ 699 w 717"/>
                <a:gd name="T65" fmla="*/ 7 h 245"/>
                <a:gd name="T66" fmla="*/ 692 w 717"/>
                <a:gd name="T67" fmla="*/ 2 h 245"/>
                <a:gd name="T68" fmla="*/ 684 w 717"/>
                <a:gd name="T69" fmla="*/ 0 h 245"/>
                <a:gd name="T70" fmla="*/ 675 w 717"/>
                <a:gd name="T71" fmla="*/ 0 h 245"/>
                <a:gd name="T72" fmla="*/ 41 w 717"/>
                <a:gd name="T73" fmla="*/ 0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7" h="245">
                  <a:moveTo>
                    <a:pt x="41" y="0"/>
                  </a:moveTo>
                  <a:lnTo>
                    <a:pt x="32" y="0"/>
                  </a:lnTo>
                  <a:lnTo>
                    <a:pt x="25" y="2"/>
                  </a:lnTo>
                  <a:lnTo>
                    <a:pt x="18" y="7"/>
                  </a:lnTo>
                  <a:lnTo>
                    <a:pt x="13" y="11"/>
                  </a:lnTo>
                  <a:lnTo>
                    <a:pt x="7" y="18"/>
                  </a:lnTo>
                  <a:lnTo>
                    <a:pt x="4" y="25"/>
                  </a:lnTo>
                  <a:lnTo>
                    <a:pt x="0" y="32"/>
                  </a:lnTo>
                  <a:lnTo>
                    <a:pt x="0" y="41"/>
                  </a:lnTo>
                  <a:lnTo>
                    <a:pt x="0" y="204"/>
                  </a:lnTo>
                  <a:lnTo>
                    <a:pt x="0" y="213"/>
                  </a:lnTo>
                  <a:lnTo>
                    <a:pt x="4" y="220"/>
                  </a:lnTo>
                  <a:lnTo>
                    <a:pt x="7" y="227"/>
                  </a:lnTo>
                  <a:lnTo>
                    <a:pt x="13" y="233"/>
                  </a:lnTo>
                  <a:lnTo>
                    <a:pt x="18" y="238"/>
                  </a:lnTo>
                  <a:lnTo>
                    <a:pt x="25" y="242"/>
                  </a:lnTo>
                  <a:lnTo>
                    <a:pt x="32" y="245"/>
                  </a:lnTo>
                  <a:lnTo>
                    <a:pt x="41" y="245"/>
                  </a:lnTo>
                  <a:lnTo>
                    <a:pt x="675" y="245"/>
                  </a:lnTo>
                  <a:lnTo>
                    <a:pt x="684" y="245"/>
                  </a:lnTo>
                  <a:lnTo>
                    <a:pt x="692" y="242"/>
                  </a:lnTo>
                  <a:lnTo>
                    <a:pt x="699" y="238"/>
                  </a:lnTo>
                  <a:lnTo>
                    <a:pt x="704" y="233"/>
                  </a:lnTo>
                  <a:lnTo>
                    <a:pt x="709" y="227"/>
                  </a:lnTo>
                  <a:lnTo>
                    <a:pt x="713" y="220"/>
                  </a:lnTo>
                  <a:lnTo>
                    <a:pt x="717" y="213"/>
                  </a:lnTo>
                  <a:lnTo>
                    <a:pt x="717" y="204"/>
                  </a:lnTo>
                  <a:lnTo>
                    <a:pt x="717" y="41"/>
                  </a:lnTo>
                  <a:lnTo>
                    <a:pt x="717" y="32"/>
                  </a:lnTo>
                  <a:lnTo>
                    <a:pt x="713" y="25"/>
                  </a:lnTo>
                  <a:lnTo>
                    <a:pt x="709" y="18"/>
                  </a:lnTo>
                  <a:lnTo>
                    <a:pt x="704" y="11"/>
                  </a:lnTo>
                  <a:lnTo>
                    <a:pt x="699" y="7"/>
                  </a:lnTo>
                  <a:lnTo>
                    <a:pt x="692" y="2"/>
                  </a:lnTo>
                  <a:lnTo>
                    <a:pt x="684" y="0"/>
                  </a:lnTo>
                  <a:lnTo>
                    <a:pt x="675"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1" name="Freeform 148">
              <a:extLst>
                <a:ext uri="{FF2B5EF4-FFF2-40B4-BE49-F238E27FC236}">
                  <a16:creationId xmlns:a16="http://schemas.microsoft.com/office/drawing/2014/main" id="{C42E64C8-C4A4-1DFF-BA42-E43B5B1E098C}"/>
                </a:ext>
              </a:extLst>
            </p:cNvPr>
            <p:cNvSpPr>
              <a:spLocks/>
            </p:cNvSpPr>
            <p:nvPr/>
          </p:nvSpPr>
          <p:spPr bwMode="auto">
            <a:xfrm>
              <a:off x="4063" y="11698"/>
              <a:ext cx="601" cy="204"/>
            </a:xfrm>
            <a:custGeom>
              <a:avLst/>
              <a:gdLst>
                <a:gd name="T0" fmla="*/ 41 w 716"/>
                <a:gd name="T1" fmla="*/ 0 h 245"/>
                <a:gd name="T2" fmla="*/ 34 w 716"/>
                <a:gd name="T3" fmla="*/ 0 h 245"/>
                <a:gd name="T4" fmla="*/ 25 w 716"/>
                <a:gd name="T5" fmla="*/ 2 h 245"/>
                <a:gd name="T6" fmla="*/ 18 w 716"/>
                <a:gd name="T7" fmla="*/ 7 h 245"/>
                <a:gd name="T8" fmla="*/ 12 w 716"/>
                <a:gd name="T9" fmla="*/ 11 h 245"/>
                <a:gd name="T10" fmla="*/ 7 w 716"/>
                <a:gd name="T11" fmla="*/ 18 h 245"/>
                <a:gd name="T12" fmla="*/ 3 w 716"/>
                <a:gd name="T13" fmla="*/ 25 h 245"/>
                <a:gd name="T14" fmla="*/ 2 w 716"/>
                <a:gd name="T15" fmla="*/ 32 h 245"/>
                <a:gd name="T16" fmla="*/ 0 w 716"/>
                <a:gd name="T17" fmla="*/ 41 h 245"/>
                <a:gd name="T18" fmla="*/ 0 w 716"/>
                <a:gd name="T19" fmla="*/ 204 h 245"/>
                <a:gd name="T20" fmla="*/ 2 w 716"/>
                <a:gd name="T21" fmla="*/ 213 h 245"/>
                <a:gd name="T22" fmla="*/ 3 w 716"/>
                <a:gd name="T23" fmla="*/ 220 h 245"/>
                <a:gd name="T24" fmla="*/ 7 w 716"/>
                <a:gd name="T25" fmla="*/ 227 h 245"/>
                <a:gd name="T26" fmla="*/ 12 w 716"/>
                <a:gd name="T27" fmla="*/ 233 h 245"/>
                <a:gd name="T28" fmla="*/ 18 w 716"/>
                <a:gd name="T29" fmla="*/ 238 h 245"/>
                <a:gd name="T30" fmla="*/ 25 w 716"/>
                <a:gd name="T31" fmla="*/ 242 h 245"/>
                <a:gd name="T32" fmla="*/ 34 w 716"/>
                <a:gd name="T33" fmla="*/ 245 h 245"/>
                <a:gd name="T34" fmla="*/ 41 w 716"/>
                <a:gd name="T35" fmla="*/ 245 h 245"/>
                <a:gd name="T36" fmla="*/ 675 w 716"/>
                <a:gd name="T37" fmla="*/ 245 h 245"/>
                <a:gd name="T38" fmla="*/ 684 w 716"/>
                <a:gd name="T39" fmla="*/ 245 h 245"/>
                <a:gd name="T40" fmla="*/ 691 w 716"/>
                <a:gd name="T41" fmla="*/ 242 h 245"/>
                <a:gd name="T42" fmla="*/ 699 w 716"/>
                <a:gd name="T43" fmla="*/ 238 h 245"/>
                <a:gd name="T44" fmla="*/ 706 w 716"/>
                <a:gd name="T45" fmla="*/ 233 h 245"/>
                <a:gd name="T46" fmla="*/ 709 w 716"/>
                <a:gd name="T47" fmla="*/ 227 h 245"/>
                <a:gd name="T48" fmla="*/ 713 w 716"/>
                <a:gd name="T49" fmla="*/ 220 h 245"/>
                <a:gd name="T50" fmla="*/ 716 w 716"/>
                <a:gd name="T51" fmla="*/ 213 h 245"/>
                <a:gd name="T52" fmla="*/ 716 w 716"/>
                <a:gd name="T53" fmla="*/ 204 h 245"/>
                <a:gd name="T54" fmla="*/ 716 w 716"/>
                <a:gd name="T55" fmla="*/ 41 h 245"/>
                <a:gd name="T56" fmla="*/ 716 w 716"/>
                <a:gd name="T57" fmla="*/ 32 h 245"/>
                <a:gd name="T58" fmla="*/ 713 w 716"/>
                <a:gd name="T59" fmla="*/ 25 h 245"/>
                <a:gd name="T60" fmla="*/ 709 w 716"/>
                <a:gd name="T61" fmla="*/ 18 h 245"/>
                <a:gd name="T62" fmla="*/ 706 w 716"/>
                <a:gd name="T63" fmla="*/ 11 h 245"/>
                <a:gd name="T64" fmla="*/ 699 w 716"/>
                <a:gd name="T65" fmla="*/ 7 h 245"/>
                <a:gd name="T66" fmla="*/ 691 w 716"/>
                <a:gd name="T67" fmla="*/ 2 h 245"/>
                <a:gd name="T68" fmla="*/ 684 w 716"/>
                <a:gd name="T69" fmla="*/ 0 h 245"/>
                <a:gd name="T70" fmla="*/ 675 w 716"/>
                <a:gd name="T71" fmla="*/ 0 h 245"/>
                <a:gd name="T72" fmla="*/ 41 w 716"/>
                <a:gd name="T73" fmla="*/ 0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6" h="245">
                  <a:moveTo>
                    <a:pt x="41" y="0"/>
                  </a:moveTo>
                  <a:lnTo>
                    <a:pt x="34" y="0"/>
                  </a:lnTo>
                  <a:lnTo>
                    <a:pt x="25" y="2"/>
                  </a:lnTo>
                  <a:lnTo>
                    <a:pt x="18" y="7"/>
                  </a:lnTo>
                  <a:lnTo>
                    <a:pt x="12" y="11"/>
                  </a:lnTo>
                  <a:lnTo>
                    <a:pt x="7" y="18"/>
                  </a:lnTo>
                  <a:lnTo>
                    <a:pt x="3" y="25"/>
                  </a:lnTo>
                  <a:lnTo>
                    <a:pt x="2" y="32"/>
                  </a:lnTo>
                  <a:lnTo>
                    <a:pt x="0" y="41"/>
                  </a:lnTo>
                  <a:lnTo>
                    <a:pt x="0" y="204"/>
                  </a:lnTo>
                  <a:lnTo>
                    <a:pt x="2" y="213"/>
                  </a:lnTo>
                  <a:lnTo>
                    <a:pt x="3" y="220"/>
                  </a:lnTo>
                  <a:lnTo>
                    <a:pt x="7" y="227"/>
                  </a:lnTo>
                  <a:lnTo>
                    <a:pt x="12" y="233"/>
                  </a:lnTo>
                  <a:lnTo>
                    <a:pt x="18" y="238"/>
                  </a:lnTo>
                  <a:lnTo>
                    <a:pt x="25" y="242"/>
                  </a:lnTo>
                  <a:lnTo>
                    <a:pt x="34" y="245"/>
                  </a:lnTo>
                  <a:lnTo>
                    <a:pt x="41" y="245"/>
                  </a:lnTo>
                  <a:lnTo>
                    <a:pt x="675" y="245"/>
                  </a:lnTo>
                  <a:lnTo>
                    <a:pt x="684" y="245"/>
                  </a:lnTo>
                  <a:lnTo>
                    <a:pt x="691" y="242"/>
                  </a:lnTo>
                  <a:lnTo>
                    <a:pt x="699" y="238"/>
                  </a:lnTo>
                  <a:lnTo>
                    <a:pt x="706" y="233"/>
                  </a:lnTo>
                  <a:lnTo>
                    <a:pt x="709" y="227"/>
                  </a:lnTo>
                  <a:lnTo>
                    <a:pt x="713" y="220"/>
                  </a:lnTo>
                  <a:lnTo>
                    <a:pt x="716" y="213"/>
                  </a:lnTo>
                  <a:lnTo>
                    <a:pt x="716" y="204"/>
                  </a:lnTo>
                  <a:lnTo>
                    <a:pt x="716" y="41"/>
                  </a:lnTo>
                  <a:lnTo>
                    <a:pt x="716" y="32"/>
                  </a:lnTo>
                  <a:lnTo>
                    <a:pt x="713" y="25"/>
                  </a:lnTo>
                  <a:lnTo>
                    <a:pt x="709" y="18"/>
                  </a:lnTo>
                  <a:lnTo>
                    <a:pt x="706" y="11"/>
                  </a:lnTo>
                  <a:lnTo>
                    <a:pt x="699" y="7"/>
                  </a:lnTo>
                  <a:lnTo>
                    <a:pt x="691" y="2"/>
                  </a:lnTo>
                  <a:lnTo>
                    <a:pt x="684" y="0"/>
                  </a:lnTo>
                  <a:lnTo>
                    <a:pt x="675"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2" name="Rectangle 147">
              <a:extLst>
                <a:ext uri="{FF2B5EF4-FFF2-40B4-BE49-F238E27FC236}">
                  <a16:creationId xmlns:a16="http://schemas.microsoft.com/office/drawing/2014/main" id="{486552B2-E268-EA72-71D8-7490121ED468}"/>
                </a:ext>
              </a:extLst>
            </p:cNvPr>
            <p:cNvSpPr>
              <a:spLocks noChangeArrowheads="1"/>
            </p:cNvSpPr>
            <p:nvPr/>
          </p:nvSpPr>
          <p:spPr bwMode="auto">
            <a:xfrm>
              <a:off x="6595" y="11839"/>
              <a:ext cx="3647" cy="19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endParaRPr>
            </a:p>
          </p:txBody>
        </p:sp>
        <p:sp>
          <p:nvSpPr>
            <p:cNvPr id="47123" name="Rectangle 146">
              <a:extLst>
                <a:ext uri="{FF2B5EF4-FFF2-40B4-BE49-F238E27FC236}">
                  <a16:creationId xmlns:a16="http://schemas.microsoft.com/office/drawing/2014/main" id="{863EA6B1-97E7-8A0C-1F27-97E886277396}"/>
                </a:ext>
              </a:extLst>
            </p:cNvPr>
            <p:cNvSpPr>
              <a:spLocks noChangeArrowheads="1"/>
            </p:cNvSpPr>
            <p:nvPr/>
          </p:nvSpPr>
          <p:spPr bwMode="auto">
            <a:xfrm>
              <a:off x="1266" y="12731"/>
              <a:ext cx="8993" cy="1328"/>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chemeClr val="bg1"/>
                </a:solidFill>
              </a:endParaRPr>
            </a:p>
          </p:txBody>
        </p:sp>
        <p:sp>
          <p:nvSpPr>
            <p:cNvPr id="47124" name="Freeform 145">
              <a:extLst>
                <a:ext uri="{FF2B5EF4-FFF2-40B4-BE49-F238E27FC236}">
                  <a16:creationId xmlns:a16="http://schemas.microsoft.com/office/drawing/2014/main" id="{D8F10263-A8A3-CADB-E418-D85062737C00}"/>
                </a:ext>
              </a:extLst>
            </p:cNvPr>
            <p:cNvSpPr>
              <a:spLocks/>
            </p:cNvSpPr>
            <p:nvPr/>
          </p:nvSpPr>
          <p:spPr bwMode="auto">
            <a:xfrm>
              <a:off x="6281" y="11760"/>
              <a:ext cx="1006" cy="353"/>
            </a:xfrm>
            <a:custGeom>
              <a:avLst/>
              <a:gdLst>
                <a:gd name="T0" fmla="*/ 4 w 1201"/>
                <a:gd name="T1" fmla="*/ 0 h 428"/>
                <a:gd name="T2" fmla="*/ 8 w 1201"/>
                <a:gd name="T3" fmla="*/ 0 h 428"/>
                <a:gd name="T4" fmla="*/ 15 w 1201"/>
                <a:gd name="T5" fmla="*/ 2 h 428"/>
                <a:gd name="T6" fmla="*/ 24 w 1201"/>
                <a:gd name="T7" fmla="*/ 2 h 428"/>
                <a:gd name="T8" fmla="*/ 38 w 1201"/>
                <a:gd name="T9" fmla="*/ 4 h 428"/>
                <a:gd name="T10" fmla="*/ 54 w 1201"/>
                <a:gd name="T11" fmla="*/ 6 h 428"/>
                <a:gd name="T12" fmla="*/ 72 w 1201"/>
                <a:gd name="T13" fmla="*/ 9 h 428"/>
                <a:gd name="T14" fmla="*/ 94 w 1201"/>
                <a:gd name="T15" fmla="*/ 11 h 428"/>
                <a:gd name="T16" fmla="*/ 119 w 1201"/>
                <a:gd name="T17" fmla="*/ 15 h 428"/>
                <a:gd name="T18" fmla="*/ 146 w 1201"/>
                <a:gd name="T19" fmla="*/ 18 h 428"/>
                <a:gd name="T20" fmla="*/ 176 w 1201"/>
                <a:gd name="T21" fmla="*/ 22 h 428"/>
                <a:gd name="T22" fmla="*/ 208 w 1201"/>
                <a:gd name="T23" fmla="*/ 25 h 428"/>
                <a:gd name="T24" fmla="*/ 242 w 1201"/>
                <a:gd name="T25" fmla="*/ 29 h 428"/>
                <a:gd name="T26" fmla="*/ 278 w 1201"/>
                <a:gd name="T27" fmla="*/ 34 h 428"/>
                <a:gd name="T28" fmla="*/ 316 w 1201"/>
                <a:gd name="T29" fmla="*/ 38 h 428"/>
                <a:gd name="T30" fmla="*/ 357 w 1201"/>
                <a:gd name="T31" fmla="*/ 41 h 428"/>
                <a:gd name="T32" fmla="*/ 420 w 1201"/>
                <a:gd name="T33" fmla="*/ 49 h 428"/>
                <a:gd name="T34" fmla="*/ 511 w 1201"/>
                <a:gd name="T35" fmla="*/ 58 h 428"/>
                <a:gd name="T36" fmla="*/ 608 w 1201"/>
                <a:gd name="T37" fmla="*/ 68 h 428"/>
                <a:gd name="T38" fmla="*/ 708 w 1201"/>
                <a:gd name="T39" fmla="*/ 77 h 428"/>
                <a:gd name="T40" fmla="*/ 814 w 1201"/>
                <a:gd name="T41" fmla="*/ 86 h 428"/>
                <a:gd name="T42" fmla="*/ 921 w 1201"/>
                <a:gd name="T43" fmla="*/ 93 h 428"/>
                <a:gd name="T44" fmla="*/ 1088 w 1201"/>
                <a:gd name="T45" fmla="*/ 106 h 428"/>
                <a:gd name="T46" fmla="*/ 1201 w 1201"/>
                <a:gd name="T47" fmla="*/ 149 h 428"/>
                <a:gd name="T48" fmla="*/ 1201 w 1201"/>
                <a:gd name="T49" fmla="*/ 187 h 428"/>
                <a:gd name="T50" fmla="*/ 1201 w 1201"/>
                <a:gd name="T51" fmla="*/ 221 h 428"/>
                <a:gd name="T52" fmla="*/ 1201 w 1201"/>
                <a:gd name="T53" fmla="*/ 251 h 428"/>
                <a:gd name="T54" fmla="*/ 1201 w 1201"/>
                <a:gd name="T55" fmla="*/ 276 h 428"/>
                <a:gd name="T56" fmla="*/ 1201 w 1201"/>
                <a:gd name="T57" fmla="*/ 296 h 428"/>
                <a:gd name="T58" fmla="*/ 1201 w 1201"/>
                <a:gd name="T59" fmla="*/ 303 h 428"/>
                <a:gd name="T60" fmla="*/ 1201 w 1201"/>
                <a:gd name="T61" fmla="*/ 308 h 428"/>
                <a:gd name="T62" fmla="*/ 1201 w 1201"/>
                <a:gd name="T63" fmla="*/ 312 h 428"/>
                <a:gd name="T64" fmla="*/ 1201 w 1201"/>
                <a:gd name="T65" fmla="*/ 314 h 428"/>
                <a:gd name="T66" fmla="*/ 1088 w 1201"/>
                <a:gd name="T67" fmla="*/ 317 h 428"/>
                <a:gd name="T68" fmla="*/ 923 w 1201"/>
                <a:gd name="T69" fmla="*/ 326 h 428"/>
                <a:gd name="T70" fmla="*/ 816 w 1201"/>
                <a:gd name="T71" fmla="*/ 333 h 428"/>
                <a:gd name="T72" fmla="*/ 710 w 1201"/>
                <a:gd name="T73" fmla="*/ 342 h 428"/>
                <a:gd name="T74" fmla="*/ 608 w 1201"/>
                <a:gd name="T75" fmla="*/ 351 h 428"/>
                <a:gd name="T76" fmla="*/ 511 w 1201"/>
                <a:gd name="T77" fmla="*/ 362 h 428"/>
                <a:gd name="T78" fmla="*/ 420 w 1201"/>
                <a:gd name="T79" fmla="*/ 371 h 428"/>
                <a:gd name="T80" fmla="*/ 355 w 1201"/>
                <a:gd name="T81" fmla="*/ 380 h 428"/>
                <a:gd name="T82" fmla="*/ 316 w 1201"/>
                <a:gd name="T83" fmla="*/ 384 h 428"/>
                <a:gd name="T84" fmla="*/ 276 w 1201"/>
                <a:gd name="T85" fmla="*/ 389 h 428"/>
                <a:gd name="T86" fmla="*/ 241 w 1201"/>
                <a:gd name="T87" fmla="*/ 394 h 428"/>
                <a:gd name="T88" fmla="*/ 206 w 1201"/>
                <a:gd name="T89" fmla="*/ 398 h 428"/>
                <a:gd name="T90" fmla="*/ 174 w 1201"/>
                <a:gd name="T91" fmla="*/ 403 h 428"/>
                <a:gd name="T92" fmla="*/ 144 w 1201"/>
                <a:gd name="T93" fmla="*/ 407 h 428"/>
                <a:gd name="T94" fmla="*/ 117 w 1201"/>
                <a:gd name="T95" fmla="*/ 411 h 428"/>
                <a:gd name="T96" fmla="*/ 92 w 1201"/>
                <a:gd name="T97" fmla="*/ 414 h 428"/>
                <a:gd name="T98" fmla="*/ 70 w 1201"/>
                <a:gd name="T99" fmla="*/ 418 h 428"/>
                <a:gd name="T100" fmla="*/ 51 w 1201"/>
                <a:gd name="T101" fmla="*/ 421 h 428"/>
                <a:gd name="T102" fmla="*/ 35 w 1201"/>
                <a:gd name="T103" fmla="*/ 423 h 428"/>
                <a:gd name="T104" fmla="*/ 20 w 1201"/>
                <a:gd name="T105" fmla="*/ 425 h 428"/>
                <a:gd name="T106" fmla="*/ 11 w 1201"/>
                <a:gd name="T107" fmla="*/ 427 h 428"/>
                <a:gd name="T108" fmla="*/ 4 w 1201"/>
                <a:gd name="T109" fmla="*/ 428 h 428"/>
                <a:gd name="T110" fmla="*/ 0 w 1201"/>
                <a:gd name="T111" fmla="*/ 428 h 428"/>
                <a:gd name="T112" fmla="*/ 4 w 1201"/>
                <a:gd name="T113" fmla="*/ 0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01" h="428">
                  <a:moveTo>
                    <a:pt x="4" y="0"/>
                  </a:moveTo>
                  <a:lnTo>
                    <a:pt x="4" y="0"/>
                  </a:lnTo>
                  <a:lnTo>
                    <a:pt x="6" y="0"/>
                  </a:lnTo>
                  <a:lnTo>
                    <a:pt x="8" y="0"/>
                  </a:lnTo>
                  <a:lnTo>
                    <a:pt x="11" y="0"/>
                  </a:lnTo>
                  <a:lnTo>
                    <a:pt x="15" y="2"/>
                  </a:lnTo>
                  <a:lnTo>
                    <a:pt x="18" y="2"/>
                  </a:lnTo>
                  <a:lnTo>
                    <a:pt x="24" y="2"/>
                  </a:lnTo>
                  <a:lnTo>
                    <a:pt x="31" y="4"/>
                  </a:lnTo>
                  <a:lnTo>
                    <a:pt x="38" y="4"/>
                  </a:lnTo>
                  <a:lnTo>
                    <a:pt x="45" y="6"/>
                  </a:lnTo>
                  <a:lnTo>
                    <a:pt x="54" y="6"/>
                  </a:lnTo>
                  <a:lnTo>
                    <a:pt x="63" y="7"/>
                  </a:lnTo>
                  <a:lnTo>
                    <a:pt x="72" y="9"/>
                  </a:lnTo>
                  <a:lnTo>
                    <a:pt x="83" y="11"/>
                  </a:lnTo>
                  <a:lnTo>
                    <a:pt x="94" y="11"/>
                  </a:lnTo>
                  <a:lnTo>
                    <a:pt x="106" y="13"/>
                  </a:lnTo>
                  <a:lnTo>
                    <a:pt x="119" y="15"/>
                  </a:lnTo>
                  <a:lnTo>
                    <a:pt x="133" y="16"/>
                  </a:lnTo>
                  <a:lnTo>
                    <a:pt x="146" y="18"/>
                  </a:lnTo>
                  <a:lnTo>
                    <a:pt x="160" y="20"/>
                  </a:lnTo>
                  <a:lnTo>
                    <a:pt x="176" y="22"/>
                  </a:lnTo>
                  <a:lnTo>
                    <a:pt x="192" y="24"/>
                  </a:lnTo>
                  <a:lnTo>
                    <a:pt x="208" y="25"/>
                  </a:lnTo>
                  <a:lnTo>
                    <a:pt x="224" y="27"/>
                  </a:lnTo>
                  <a:lnTo>
                    <a:pt x="242" y="29"/>
                  </a:lnTo>
                  <a:lnTo>
                    <a:pt x="260" y="31"/>
                  </a:lnTo>
                  <a:lnTo>
                    <a:pt x="278" y="34"/>
                  </a:lnTo>
                  <a:lnTo>
                    <a:pt x="298" y="36"/>
                  </a:lnTo>
                  <a:lnTo>
                    <a:pt x="316" y="38"/>
                  </a:lnTo>
                  <a:lnTo>
                    <a:pt x="335" y="40"/>
                  </a:lnTo>
                  <a:lnTo>
                    <a:pt x="357" y="41"/>
                  </a:lnTo>
                  <a:lnTo>
                    <a:pt x="377" y="45"/>
                  </a:lnTo>
                  <a:lnTo>
                    <a:pt x="420" y="49"/>
                  </a:lnTo>
                  <a:lnTo>
                    <a:pt x="464" y="54"/>
                  </a:lnTo>
                  <a:lnTo>
                    <a:pt x="511" y="58"/>
                  </a:lnTo>
                  <a:lnTo>
                    <a:pt x="558" y="63"/>
                  </a:lnTo>
                  <a:lnTo>
                    <a:pt x="608" y="68"/>
                  </a:lnTo>
                  <a:lnTo>
                    <a:pt x="658" y="72"/>
                  </a:lnTo>
                  <a:lnTo>
                    <a:pt x="708" y="77"/>
                  </a:lnTo>
                  <a:lnTo>
                    <a:pt x="760" y="81"/>
                  </a:lnTo>
                  <a:lnTo>
                    <a:pt x="814" y="86"/>
                  </a:lnTo>
                  <a:lnTo>
                    <a:pt x="868" y="90"/>
                  </a:lnTo>
                  <a:lnTo>
                    <a:pt x="921" y="93"/>
                  </a:lnTo>
                  <a:lnTo>
                    <a:pt x="977" y="99"/>
                  </a:lnTo>
                  <a:lnTo>
                    <a:pt x="1088" y="106"/>
                  </a:lnTo>
                  <a:lnTo>
                    <a:pt x="1199" y="111"/>
                  </a:lnTo>
                  <a:lnTo>
                    <a:pt x="1201" y="149"/>
                  </a:lnTo>
                  <a:lnTo>
                    <a:pt x="1201" y="169"/>
                  </a:lnTo>
                  <a:lnTo>
                    <a:pt x="1201" y="187"/>
                  </a:lnTo>
                  <a:lnTo>
                    <a:pt x="1201" y="203"/>
                  </a:lnTo>
                  <a:lnTo>
                    <a:pt x="1201" y="221"/>
                  </a:lnTo>
                  <a:lnTo>
                    <a:pt x="1201" y="235"/>
                  </a:lnTo>
                  <a:lnTo>
                    <a:pt x="1201" y="251"/>
                  </a:lnTo>
                  <a:lnTo>
                    <a:pt x="1201" y="264"/>
                  </a:lnTo>
                  <a:lnTo>
                    <a:pt x="1201" y="276"/>
                  </a:lnTo>
                  <a:lnTo>
                    <a:pt x="1201" y="287"/>
                  </a:lnTo>
                  <a:lnTo>
                    <a:pt x="1201" y="296"/>
                  </a:lnTo>
                  <a:lnTo>
                    <a:pt x="1201" y="299"/>
                  </a:lnTo>
                  <a:lnTo>
                    <a:pt x="1201" y="303"/>
                  </a:lnTo>
                  <a:lnTo>
                    <a:pt x="1201" y="307"/>
                  </a:lnTo>
                  <a:lnTo>
                    <a:pt x="1201" y="308"/>
                  </a:lnTo>
                  <a:lnTo>
                    <a:pt x="1201" y="310"/>
                  </a:lnTo>
                  <a:lnTo>
                    <a:pt x="1201" y="312"/>
                  </a:lnTo>
                  <a:lnTo>
                    <a:pt x="1201" y="314"/>
                  </a:lnTo>
                  <a:lnTo>
                    <a:pt x="1143" y="316"/>
                  </a:lnTo>
                  <a:lnTo>
                    <a:pt x="1088" y="317"/>
                  </a:lnTo>
                  <a:lnTo>
                    <a:pt x="977" y="323"/>
                  </a:lnTo>
                  <a:lnTo>
                    <a:pt x="923" y="326"/>
                  </a:lnTo>
                  <a:lnTo>
                    <a:pt x="869" y="330"/>
                  </a:lnTo>
                  <a:lnTo>
                    <a:pt x="816" y="333"/>
                  </a:lnTo>
                  <a:lnTo>
                    <a:pt x="762" y="337"/>
                  </a:lnTo>
                  <a:lnTo>
                    <a:pt x="710" y="342"/>
                  </a:lnTo>
                  <a:lnTo>
                    <a:pt x="658" y="346"/>
                  </a:lnTo>
                  <a:lnTo>
                    <a:pt x="608" y="351"/>
                  </a:lnTo>
                  <a:lnTo>
                    <a:pt x="559" y="357"/>
                  </a:lnTo>
                  <a:lnTo>
                    <a:pt x="511" y="362"/>
                  </a:lnTo>
                  <a:lnTo>
                    <a:pt x="464" y="366"/>
                  </a:lnTo>
                  <a:lnTo>
                    <a:pt x="420" y="371"/>
                  </a:lnTo>
                  <a:lnTo>
                    <a:pt x="377" y="376"/>
                  </a:lnTo>
                  <a:lnTo>
                    <a:pt x="355" y="380"/>
                  </a:lnTo>
                  <a:lnTo>
                    <a:pt x="335" y="382"/>
                  </a:lnTo>
                  <a:lnTo>
                    <a:pt x="316" y="384"/>
                  </a:lnTo>
                  <a:lnTo>
                    <a:pt x="296" y="387"/>
                  </a:lnTo>
                  <a:lnTo>
                    <a:pt x="276" y="389"/>
                  </a:lnTo>
                  <a:lnTo>
                    <a:pt x="258" y="391"/>
                  </a:lnTo>
                  <a:lnTo>
                    <a:pt x="241" y="394"/>
                  </a:lnTo>
                  <a:lnTo>
                    <a:pt x="223" y="396"/>
                  </a:lnTo>
                  <a:lnTo>
                    <a:pt x="206" y="398"/>
                  </a:lnTo>
                  <a:lnTo>
                    <a:pt x="190" y="402"/>
                  </a:lnTo>
                  <a:lnTo>
                    <a:pt x="174" y="403"/>
                  </a:lnTo>
                  <a:lnTo>
                    <a:pt x="158" y="405"/>
                  </a:lnTo>
                  <a:lnTo>
                    <a:pt x="144" y="407"/>
                  </a:lnTo>
                  <a:lnTo>
                    <a:pt x="129" y="409"/>
                  </a:lnTo>
                  <a:lnTo>
                    <a:pt x="117" y="411"/>
                  </a:lnTo>
                  <a:lnTo>
                    <a:pt x="104" y="412"/>
                  </a:lnTo>
                  <a:lnTo>
                    <a:pt x="92" y="414"/>
                  </a:lnTo>
                  <a:lnTo>
                    <a:pt x="81" y="416"/>
                  </a:lnTo>
                  <a:lnTo>
                    <a:pt x="70" y="418"/>
                  </a:lnTo>
                  <a:lnTo>
                    <a:pt x="60" y="419"/>
                  </a:lnTo>
                  <a:lnTo>
                    <a:pt x="51" y="421"/>
                  </a:lnTo>
                  <a:lnTo>
                    <a:pt x="42" y="423"/>
                  </a:lnTo>
                  <a:lnTo>
                    <a:pt x="35" y="423"/>
                  </a:lnTo>
                  <a:lnTo>
                    <a:pt x="27" y="425"/>
                  </a:lnTo>
                  <a:lnTo>
                    <a:pt x="20" y="425"/>
                  </a:lnTo>
                  <a:lnTo>
                    <a:pt x="15" y="427"/>
                  </a:lnTo>
                  <a:lnTo>
                    <a:pt x="11" y="427"/>
                  </a:lnTo>
                  <a:lnTo>
                    <a:pt x="8" y="428"/>
                  </a:lnTo>
                  <a:lnTo>
                    <a:pt x="4" y="428"/>
                  </a:lnTo>
                  <a:lnTo>
                    <a:pt x="2" y="428"/>
                  </a:lnTo>
                  <a:lnTo>
                    <a:pt x="0" y="428"/>
                  </a:lnTo>
                  <a:lnTo>
                    <a:pt x="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5" name="Text Box 144">
              <a:extLst>
                <a:ext uri="{FF2B5EF4-FFF2-40B4-BE49-F238E27FC236}">
                  <a16:creationId xmlns:a16="http://schemas.microsoft.com/office/drawing/2014/main" id="{0FB77BC2-3406-421B-8AB9-40A67734898B}"/>
                </a:ext>
              </a:extLst>
            </p:cNvPr>
            <p:cNvSpPr txBox="1">
              <a:spLocks noChangeArrowheads="1"/>
            </p:cNvSpPr>
            <p:nvPr/>
          </p:nvSpPr>
          <p:spPr bwMode="auto">
            <a:xfrm>
              <a:off x="2203" y="13420"/>
              <a:ext cx="114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Arial" panose="020B0604020202020204" pitchFamily="34" charset="0"/>
                <a:cs typeface="Arial" panose="020B0604020202020204" pitchFamily="34" charset="0"/>
              </a:endParaRPr>
            </a:p>
          </p:txBody>
        </p:sp>
        <p:sp>
          <p:nvSpPr>
            <p:cNvPr id="26767" name="Text Box 143">
              <a:extLst>
                <a:ext uri="{FF2B5EF4-FFF2-40B4-BE49-F238E27FC236}">
                  <a16:creationId xmlns:a16="http://schemas.microsoft.com/office/drawing/2014/main" id="{CE6D2187-6D81-7F16-CCA8-97C65661F5E7}"/>
                </a:ext>
              </a:extLst>
            </p:cNvPr>
            <p:cNvSpPr txBox="1">
              <a:spLocks noChangeArrowheads="1"/>
            </p:cNvSpPr>
            <p:nvPr/>
          </p:nvSpPr>
          <p:spPr bwMode="auto">
            <a:xfrm>
              <a:off x="6519" y="12768"/>
              <a:ext cx="1718" cy="1277"/>
            </a:xfrm>
            <a:prstGeom prst="rect">
              <a:avLst/>
            </a:prstGeom>
            <a:noFill/>
            <a:ln w="9525">
              <a:noFill/>
              <a:miter lim="800000"/>
              <a:headEnd/>
              <a:tailEnd/>
            </a:ln>
          </p:spPr>
          <p:txBody>
            <a:bodyPr lIns="60535" tIns="30267" rIns="60535" bIns="30267" anchor="b"/>
            <a:lstStyle/>
            <a:p>
              <a:pPr marL="88900" indent="-88900">
                <a:buFont typeface="Wingdings" pitchFamily="2" charset="2"/>
                <a:buChar char="§"/>
                <a:defRPr/>
              </a:pPr>
              <a:r>
                <a:rPr lang="en-US" sz="1050" dirty="0">
                  <a:solidFill>
                    <a:schemeClr val="bg1"/>
                  </a:solidFill>
                  <a:ea typeface="Times New Roman" pitchFamily="18" charset="0"/>
                  <a:cs typeface="EY Gothic Cond Medium" charset="0"/>
                </a:rPr>
                <a:t>Prepare site visits</a:t>
              </a:r>
              <a:endParaRPr lang="en-US" sz="1050" dirty="0">
                <a:solidFill>
                  <a:schemeClr val="bg1"/>
                </a:solidFill>
                <a:cs typeface="Arial" pitchFamily="34" charset="0"/>
              </a:endParaRPr>
            </a:p>
            <a:p>
              <a:pPr marL="88900" indent="-88900">
                <a:buFont typeface="Wingdings" pitchFamily="2" charset="2"/>
                <a:buChar char="§"/>
                <a:defRPr/>
              </a:pPr>
              <a:r>
                <a:rPr lang="en-US" sz="1050" dirty="0">
                  <a:solidFill>
                    <a:schemeClr val="bg1"/>
                  </a:solidFill>
                  <a:ea typeface="Times New Roman" pitchFamily="18" charset="0"/>
                  <a:cs typeface="EY Gothic Cond Medium" charset="0"/>
                </a:rPr>
                <a:t>Prepare discussions with relevant governments and service providers</a:t>
              </a:r>
              <a:endParaRPr lang="en-US" sz="1050" dirty="0">
                <a:solidFill>
                  <a:schemeClr val="bg1"/>
                </a:solidFill>
                <a:cs typeface="Arial" pitchFamily="34" charset="0"/>
              </a:endParaRPr>
            </a:p>
            <a:p>
              <a:pPr marL="88900" indent="-88900">
                <a:buFont typeface="Wingdings" pitchFamily="2" charset="2"/>
                <a:buChar char="§"/>
                <a:defRPr/>
              </a:pPr>
              <a:r>
                <a:rPr lang="en-US" sz="1050" dirty="0">
                  <a:solidFill>
                    <a:schemeClr val="bg1"/>
                  </a:solidFill>
                  <a:ea typeface="Times New Roman" pitchFamily="18" charset="0"/>
                  <a:cs typeface="EY Gothic Cond Medium" charset="0"/>
                </a:rPr>
                <a:t>Incentive negotiations</a:t>
              </a:r>
              <a:endParaRPr lang="en-US" sz="1050" dirty="0">
                <a:solidFill>
                  <a:schemeClr val="bg1"/>
                </a:solidFill>
                <a:cs typeface="Arial" pitchFamily="34" charset="0"/>
              </a:endParaRPr>
            </a:p>
          </p:txBody>
        </p:sp>
        <p:sp>
          <p:nvSpPr>
            <p:cNvPr id="47127" name="Rectangle 142">
              <a:extLst>
                <a:ext uri="{FF2B5EF4-FFF2-40B4-BE49-F238E27FC236}">
                  <a16:creationId xmlns:a16="http://schemas.microsoft.com/office/drawing/2014/main" id="{A882BA3F-0B76-08E3-3288-0F26E769CB1A}"/>
                </a:ext>
              </a:extLst>
            </p:cNvPr>
            <p:cNvSpPr>
              <a:spLocks noChangeArrowheads="1"/>
            </p:cNvSpPr>
            <p:nvPr/>
          </p:nvSpPr>
          <p:spPr bwMode="auto">
            <a:xfrm>
              <a:off x="1247" y="9842"/>
              <a:ext cx="8993" cy="1328"/>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chemeClr val="bg1"/>
                </a:solidFill>
              </a:endParaRPr>
            </a:p>
          </p:txBody>
        </p:sp>
        <p:sp>
          <p:nvSpPr>
            <p:cNvPr id="47128" name="Freeform 141">
              <a:extLst>
                <a:ext uri="{FF2B5EF4-FFF2-40B4-BE49-F238E27FC236}">
                  <a16:creationId xmlns:a16="http://schemas.microsoft.com/office/drawing/2014/main" id="{5433B13E-B8E6-E81F-71E5-4C4951C0B4F5}"/>
                </a:ext>
              </a:extLst>
            </p:cNvPr>
            <p:cNvSpPr>
              <a:spLocks/>
            </p:cNvSpPr>
            <p:nvPr/>
          </p:nvSpPr>
          <p:spPr bwMode="auto">
            <a:xfrm>
              <a:off x="1249" y="10530"/>
              <a:ext cx="6170" cy="2790"/>
            </a:xfrm>
            <a:custGeom>
              <a:avLst/>
              <a:gdLst>
                <a:gd name="T0" fmla="*/ 226 w 7378"/>
                <a:gd name="T1" fmla="*/ 3 h 3199"/>
                <a:gd name="T2" fmla="*/ 545 w 7378"/>
                <a:gd name="T3" fmla="*/ 26 h 3199"/>
                <a:gd name="T4" fmla="*/ 844 w 7378"/>
                <a:gd name="T5" fmla="*/ 66 h 3199"/>
                <a:gd name="T6" fmla="*/ 1129 w 7378"/>
                <a:gd name="T7" fmla="*/ 121 h 3199"/>
                <a:gd name="T8" fmla="*/ 1403 w 7378"/>
                <a:gd name="T9" fmla="*/ 191 h 3199"/>
                <a:gd name="T10" fmla="*/ 1765 w 7378"/>
                <a:gd name="T11" fmla="*/ 302 h 3199"/>
                <a:gd name="T12" fmla="*/ 2225 w 7378"/>
                <a:gd name="T13" fmla="*/ 464 h 3199"/>
                <a:gd name="T14" fmla="*/ 2517 w 7378"/>
                <a:gd name="T15" fmla="*/ 571 h 3199"/>
                <a:gd name="T16" fmla="*/ 2826 w 7378"/>
                <a:gd name="T17" fmla="*/ 680 h 3199"/>
                <a:gd name="T18" fmla="*/ 3159 w 7378"/>
                <a:gd name="T19" fmla="*/ 793 h 3199"/>
                <a:gd name="T20" fmla="*/ 3517 w 7378"/>
                <a:gd name="T21" fmla="*/ 903 h 3199"/>
                <a:gd name="T22" fmla="*/ 3899 w 7378"/>
                <a:gd name="T23" fmla="*/ 1003 h 3199"/>
                <a:gd name="T24" fmla="*/ 4298 w 7378"/>
                <a:gd name="T25" fmla="*/ 1094 h 3199"/>
                <a:gd name="T26" fmla="*/ 4988 w 7378"/>
                <a:gd name="T27" fmla="*/ 1230 h 3199"/>
                <a:gd name="T28" fmla="*/ 5826 w 7378"/>
                <a:gd name="T29" fmla="*/ 1372 h 3199"/>
                <a:gd name="T30" fmla="*/ 6373 w 7378"/>
                <a:gd name="T31" fmla="*/ 1458 h 3199"/>
                <a:gd name="T32" fmla="*/ 6767 w 7378"/>
                <a:gd name="T33" fmla="*/ 1519 h 3199"/>
                <a:gd name="T34" fmla="*/ 7141 w 7378"/>
                <a:gd name="T35" fmla="*/ 1578 h 3199"/>
                <a:gd name="T36" fmla="*/ 7260 w 7378"/>
                <a:gd name="T37" fmla="*/ 1632 h 3199"/>
                <a:gd name="T38" fmla="*/ 6891 w 7378"/>
                <a:gd name="T39" fmla="*/ 1684 h 3199"/>
                <a:gd name="T40" fmla="*/ 6500 w 7378"/>
                <a:gd name="T41" fmla="*/ 1739 h 3199"/>
                <a:gd name="T42" fmla="*/ 6095 w 7378"/>
                <a:gd name="T43" fmla="*/ 1798 h 3199"/>
                <a:gd name="T44" fmla="*/ 5262 w 7378"/>
                <a:gd name="T45" fmla="*/ 1931 h 3199"/>
                <a:gd name="T46" fmla="*/ 4431 w 7378"/>
                <a:gd name="T47" fmla="*/ 2089 h 3199"/>
                <a:gd name="T48" fmla="*/ 4028 w 7378"/>
                <a:gd name="T49" fmla="*/ 2178 h 3199"/>
                <a:gd name="T50" fmla="*/ 3643 w 7378"/>
                <a:gd name="T51" fmla="*/ 2275 h 3199"/>
                <a:gd name="T52" fmla="*/ 3275 w 7378"/>
                <a:gd name="T53" fmla="*/ 2379 h 3199"/>
                <a:gd name="T54" fmla="*/ 2935 w 7378"/>
                <a:gd name="T55" fmla="*/ 2492 h 3199"/>
                <a:gd name="T56" fmla="*/ 2618 w 7378"/>
                <a:gd name="T57" fmla="*/ 2601 h 3199"/>
                <a:gd name="T58" fmla="*/ 2320 w 7378"/>
                <a:gd name="T59" fmla="*/ 2707 h 3199"/>
                <a:gd name="T60" fmla="*/ 1946 w 7378"/>
                <a:gd name="T61" fmla="*/ 2839 h 3199"/>
                <a:gd name="T62" fmla="*/ 1493 w 7378"/>
                <a:gd name="T63" fmla="*/ 2984 h 3199"/>
                <a:gd name="T64" fmla="*/ 1220 w 7378"/>
                <a:gd name="T65" fmla="*/ 3058 h 3199"/>
                <a:gd name="T66" fmla="*/ 941 w 7378"/>
                <a:gd name="T67" fmla="*/ 3117 h 3199"/>
                <a:gd name="T68" fmla="*/ 647 w 7378"/>
                <a:gd name="T69" fmla="*/ 3162 h 3199"/>
                <a:gd name="T70" fmla="*/ 335 w 7378"/>
                <a:gd name="T71" fmla="*/ 3190 h 3199"/>
                <a:gd name="T72" fmla="*/ 0 w 7378"/>
                <a:gd name="T73" fmla="*/ 3199 h 3199"/>
                <a:gd name="T74" fmla="*/ 0 w 7378"/>
                <a:gd name="T75" fmla="*/ 2873 h 3199"/>
                <a:gd name="T76" fmla="*/ 0 w 7378"/>
                <a:gd name="T77" fmla="*/ 2572 h 3199"/>
                <a:gd name="T78" fmla="*/ 0 w 7378"/>
                <a:gd name="T79" fmla="*/ 2296 h 3199"/>
                <a:gd name="T80" fmla="*/ 0 w 7378"/>
                <a:gd name="T81" fmla="*/ 2042 h 3199"/>
                <a:gd name="T82" fmla="*/ 0 w 7378"/>
                <a:gd name="T83" fmla="*/ 1811 h 3199"/>
                <a:gd name="T84" fmla="*/ 0 w 7378"/>
                <a:gd name="T85" fmla="*/ 1599 h 3199"/>
                <a:gd name="T86" fmla="*/ 0 w 7378"/>
                <a:gd name="T87" fmla="*/ 1406 h 3199"/>
                <a:gd name="T88" fmla="*/ 0 w 7378"/>
                <a:gd name="T89" fmla="*/ 1232 h 3199"/>
                <a:gd name="T90" fmla="*/ 0 w 7378"/>
                <a:gd name="T91" fmla="*/ 1075 h 3199"/>
                <a:gd name="T92" fmla="*/ 0 w 7378"/>
                <a:gd name="T93" fmla="*/ 933 h 3199"/>
                <a:gd name="T94" fmla="*/ 0 w 7378"/>
                <a:gd name="T95" fmla="*/ 806 h 3199"/>
                <a:gd name="T96" fmla="*/ 0 w 7378"/>
                <a:gd name="T97" fmla="*/ 689 h 3199"/>
                <a:gd name="T98" fmla="*/ 0 w 7378"/>
                <a:gd name="T99" fmla="*/ 553 h 3199"/>
                <a:gd name="T100" fmla="*/ 0 w 7378"/>
                <a:gd name="T101" fmla="*/ 383 h 3199"/>
                <a:gd name="T102" fmla="*/ 0 w 7378"/>
                <a:gd name="T103" fmla="*/ 240 h 3199"/>
                <a:gd name="T104" fmla="*/ 0 w 7378"/>
                <a:gd name="T105" fmla="*/ 114 h 3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78" h="3199">
                  <a:moveTo>
                    <a:pt x="0" y="0"/>
                  </a:moveTo>
                  <a:lnTo>
                    <a:pt x="113" y="0"/>
                  </a:lnTo>
                  <a:lnTo>
                    <a:pt x="226" y="3"/>
                  </a:lnTo>
                  <a:lnTo>
                    <a:pt x="335" y="8"/>
                  </a:lnTo>
                  <a:lnTo>
                    <a:pt x="441" y="17"/>
                  </a:lnTo>
                  <a:lnTo>
                    <a:pt x="545" y="26"/>
                  </a:lnTo>
                  <a:lnTo>
                    <a:pt x="647" y="37"/>
                  </a:lnTo>
                  <a:lnTo>
                    <a:pt x="746" y="51"/>
                  </a:lnTo>
                  <a:lnTo>
                    <a:pt x="844" y="66"/>
                  </a:lnTo>
                  <a:lnTo>
                    <a:pt x="941" y="84"/>
                  </a:lnTo>
                  <a:lnTo>
                    <a:pt x="1034" y="102"/>
                  </a:lnTo>
                  <a:lnTo>
                    <a:pt x="1129" y="121"/>
                  </a:lnTo>
                  <a:lnTo>
                    <a:pt x="1220" y="145"/>
                  </a:lnTo>
                  <a:lnTo>
                    <a:pt x="1312" y="168"/>
                  </a:lnTo>
                  <a:lnTo>
                    <a:pt x="1403" y="191"/>
                  </a:lnTo>
                  <a:lnTo>
                    <a:pt x="1493" y="218"/>
                  </a:lnTo>
                  <a:lnTo>
                    <a:pt x="1584" y="245"/>
                  </a:lnTo>
                  <a:lnTo>
                    <a:pt x="1765" y="302"/>
                  </a:lnTo>
                  <a:lnTo>
                    <a:pt x="1946" y="365"/>
                  </a:lnTo>
                  <a:lnTo>
                    <a:pt x="2131" y="430"/>
                  </a:lnTo>
                  <a:lnTo>
                    <a:pt x="2225" y="464"/>
                  </a:lnTo>
                  <a:lnTo>
                    <a:pt x="2320" y="499"/>
                  </a:lnTo>
                  <a:lnTo>
                    <a:pt x="2419" y="533"/>
                  </a:lnTo>
                  <a:lnTo>
                    <a:pt x="2517" y="571"/>
                  </a:lnTo>
                  <a:lnTo>
                    <a:pt x="2618" y="607"/>
                  </a:lnTo>
                  <a:lnTo>
                    <a:pt x="2722" y="643"/>
                  </a:lnTo>
                  <a:lnTo>
                    <a:pt x="2826" y="680"/>
                  </a:lnTo>
                  <a:lnTo>
                    <a:pt x="2935" y="718"/>
                  </a:lnTo>
                  <a:lnTo>
                    <a:pt x="3046" y="756"/>
                  </a:lnTo>
                  <a:lnTo>
                    <a:pt x="3159" y="793"/>
                  </a:lnTo>
                  <a:lnTo>
                    <a:pt x="3275" y="831"/>
                  </a:lnTo>
                  <a:lnTo>
                    <a:pt x="3395" y="867"/>
                  </a:lnTo>
                  <a:lnTo>
                    <a:pt x="3517" y="903"/>
                  </a:lnTo>
                  <a:lnTo>
                    <a:pt x="3643" y="937"/>
                  </a:lnTo>
                  <a:lnTo>
                    <a:pt x="3770" y="971"/>
                  </a:lnTo>
                  <a:lnTo>
                    <a:pt x="3899" y="1003"/>
                  </a:lnTo>
                  <a:lnTo>
                    <a:pt x="4030" y="1033"/>
                  </a:lnTo>
                  <a:lnTo>
                    <a:pt x="4162" y="1064"/>
                  </a:lnTo>
                  <a:lnTo>
                    <a:pt x="4298" y="1094"/>
                  </a:lnTo>
                  <a:lnTo>
                    <a:pt x="4433" y="1123"/>
                  </a:lnTo>
                  <a:lnTo>
                    <a:pt x="4708" y="1178"/>
                  </a:lnTo>
                  <a:lnTo>
                    <a:pt x="4988" y="1230"/>
                  </a:lnTo>
                  <a:lnTo>
                    <a:pt x="5267" y="1281"/>
                  </a:lnTo>
                  <a:lnTo>
                    <a:pt x="5547" y="1327"/>
                  </a:lnTo>
                  <a:lnTo>
                    <a:pt x="5826" y="1372"/>
                  </a:lnTo>
                  <a:lnTo>
                    <a:pt x="6100" y="1417"/>
                  </a:lnTo>
                  <a:lnTo>
                    <a:pt x="6237" y="1436"/>
                  </a:lnTo>
                  <a:lnTo>
                    <a:pt x="6373" y="1458"/>
                  </a:lnTo>
                  <a:lnTo>
                    <a:pt x="6505" y="1479"/>
                  </a:lnTo>
                  <a:lnTo>
                    <a:pt x="6636" y="1499"/>
                  </a:lnTo>
                  <a:lnTo>
                    <a:pt x="6767" y="1519"/>
                  </a:lnTo>
                  <a:lnTo>
                    <a:pt x="6894" y="1539"/>
                  </a:lnTo>
                  <a:lnTo>
                    <a:pt x="7020" y="1558"/>
                  </a:lnTo>
                  <a:lnTo>
                    <a:pt x="7141" y="1578"/>
                  </a:lnTo>
                  <a:lnTo>
                    <a:pt x="7261" y="1598"/>
                  </a:lnTo>
                  <a:lnTo>
                    <a:pt x="7378" y="1616"/>
                  </a:lnTo>
                  <a:lnTo>
                    <a:pt x="7260" y="1632"/>
                  </a:lnTo>
                  <a:lnTo>
                    <a:pt x="7140" y="1650"/>
                  </a:lnTo>
                  <a:lnTo>
                    <a:pt x="7016" y="1666"/>
                  </a:lnTo>
                  <a:lnTo>
                    <a:pt x="6891" y="1684"/>
                  </a:lnTo>
                  <a:lnTo>
                    <a:pt x="6762" y="1702"/>
                  </a:lnTo>
                  <a:lnTo>
                    <a:pt x="6633" y="1720"/>
                  </a:lnTo>
                  <a:lnTo>
                    <a:pt x="6500" y="1739"/>
                  </a:lnTo>
                  <a:lnTo>
                    <a:pt x="6367" y="1757"/>
                  </a:lnTo>
                  <a:lnTo>
                    <a:pt x="6231" y="1777"/>
                  </a:lnTo>
                  <a:lnTo>
                    <a:pt x="6095" y="1798"/>
                  </a:lnTo>
                  <a:lnTo>
                    <a:pt x="5821" y="1840"/>
                  </a:lnTo>
                  <a:lnTo>
                    <a:pt x="5542" y="1884"/>
                  </a:lnTo>
                  <a:lnTo>
                    <a:pt x="5262" y="1931"/>
                  </a:lnTo>
                  <a:lnTo>
                    <a:pt x="4983" y="1981"/>
                  </a:lnTo>
                  <a:lnTo>
                    <a:pt x="4705" y="2033"/>
                  </a:lnTo>
                  <a:lnTo>
                    <a:pt x="4431" y="2089"/>
                  </a:lnTo>
                  <a:lnTo>
                    <a:pt x="4295" y="2117"/>
                  </a:lnTo>
                  <a:lnTo>
                    <a:pt x="4160" y="2148"/>
                  </a:lnTo>
                  <a:lnTo>
                    <a:pt x="4028" y="2178"/>
                  </a:lnTo>
                  <a:lnTo>
                    <a:pt x="3897" y="2209"/>
                  </a:lnTo>
                  <a:lnTo>
                    <a:pt x="3768" y="2241"/>
                  </a:lnTo>
                  <a:lnTo>
                    <a:pt x="3643" y="2275"/>
                  </a:lnTo>
                  <a:lnTo>
                    <a:pt x="3517" y="2309"/>
                  </a:lnTo>
                  <a:lnTo>
                    <a:pt x="3395" y="2343"/>
                  </a:lnTo>
                  <a:lnTo>
                    <a:pt x="3275" y="2379"/>
                  </a:lnTo>
                  <a:lnTo>
                    <a:pt x="3159" y="2416"/>
                  </a:lnTo>
                  <a:lnTo>
                    <a:pt x="3046" y="2454"/>
                  </a:lnTo>
                  <a:lnTo>
                    <a:pt x="2935" y="2492"/>
                  </a:lnTo>
                  <a:lnTo>
                    <a:pt x="2826" y="2528"/>
                  </a:lnTo>
                  <a:lnTo>
                    <a:pt x="2722" y="2565"/>
                  </a:lnTo>
                  <a:lnTo>
                    <a:pt x="2618" y="2601"/>
                  </a:lnTo>
                  <a:lnTo>
                    <a:pt x="2517" y="2637"/>
                  </a:lnTo>
                  <a:lnTo>
                    <a:pt x="2419" y="2673"/>
                  </a:lnTo>
                  <a:lnTo>
                    <a:pt x="2320" y="2707"/>
                  </a:lnTo>
                  <a:lnTo>
                    <a:pt x="2225" y="2743"/>
                  </a:lnTo>
                  <a:lnTo>
                    <a:pt x="2131" y="2775"/>
                  </a:lnTo>
                  <a:lnTo>
                    <a:pt x="1946" y="2839"/>
                  </a:lnTo>
                  <a:lnTo>
                    <a:pt x="1765" y="2902"/>
                  </a:lnTo>
                  <a:lnTo>
                    <a:pt x="1584" y="2958"/>
                  </a:lnTo>
                  <a:lnTo>
                    <a:pt x="1493" y="2984"/>
                  </a:lnTo>
                  <a:lnTo>
                    <a:pt x="1403" y="3010"/>
                  </a:lnTo>
                  <a:lnTo>
                    <a:pt x="1312" y="3035"/>
                  </a:lnTo>
                  <a:lnTo>
                    <a:pt x="1220" y="3058"/>
                  </a:lnTo>
                  <a:lnTo>
                    <a:pt x="1129" y="3079"/>
                  </a:lnTo>
                  <a:lnTo>
                    <a:pt x="1034" y="3099"/>
                  </a:lnTo>
                  <a:lnTo>
                    <a:pt x="941" y="3117"/>
                  </a:lnTo>
                  <a:lnTo>
                    <a:pt x="844" y="3133"/>
                  </a:lnTo>
                  <a:lnTo>
                    <a:pt x="746" y="3149"/>
                  </a:lnTo>
                  <a:lnTo>
                    <a:pt x="647" y="3162"/>
                  </a:lnTo>
                  <a:lnTo>
                    <a:pt x="545" y="3173"/>
                  </a:lnTo>
                  <a:lnTo>
                    <a:pt x="441" y="3183"/>
                  </a:lnTo>
                  <a:lnTo>
                    <a:pt x="335" y="3190"/>
                  </a:lnTo>
                  <a:lnTo>
                    <a:pt x="226" y="3196"/>
                  </a:lnTo>
                  <a:lnTo>
                    <a:pt x="113" y="3199"/>
                  </a:lnTo>
                  <a:lnTo>
                    <a:pt x="0" y="3199"/>
                  </a:lnTo>
                  <a:lnTo>
                    <a:pt x="0" y="3088"/>
                  </a:lnTo>
                  <a:lnTo>
                    <a:pt x="0" y="2979"/>
                  </a:lnTo>
                  <a:lnTo>
                    <a:pt x="0" y="2873"/>
                  </a:lnTo>
                  <a:lnTo>
                    <a:pt x="0" y="2769"/>
                  </a:lnTo>
                  <a:lnTo>
                    <a:pt x="0" y="2669"/>
                  </a:lnTo>
                  <a:lnTo>
                    <a:pt x="0" y="2572"/>
                  </a:lnTo>
                  <a:lnTo>
                    <a:pt x="0" y="2477"/>
                  </a:lnTo>
                  <a:lnTo>
                    <a:pt x="0" y="2386"/>
                  </a:lnTo>
                  <a:lnTo>
                    <a:pt x="0" y="2296"/>
                  </a:lnTo>
                  <a:lnTo>
                    <a:pt x="0" y="2209"/>
                  </a:lnTo>
                  <a:lnTo>
                    <a:pt x="0" y="2124"/>
                  </a:lnTo>
                  <a:lnTo>
                    <a:pt x="0" y="2042"/>
                  </a:lnTo>
                  <a:lnTo>
                    <a:pt x="0" y="1963"/>
                  </a:lnTo>
                  <a:lnTo>
                    <a:pt x="0" y="1884"/>
                  </a:lnTo>
                  <a:lnTo>
                    <a:pt x="0" y="1811"/>
                  </a:lnTo>
                  <a:lnTo>
                    <a:pt x="0" y="1737"/>
                  </a:lnTo>
                  <a:lnTo>
                    <a:pt x="0" y="1668"/>
                  </a:lnTo>
                  <a:lnTo>
                    <a:pt x="0" y="1599"/>
                  </a:lnTo>
                  <a:lnTo>
                    <a:pt x="0" y="1533"/>
                  </a:lnTo>
                  <a:lnTo>
                    <a:pt x="0" y="1469"/>
                  </a:lnTo>
                  <a:lnTo>
                    <a:pt x="0" y="1406"/>
                  </a:lnTo>
                  <a:lnTo>
                    <a:pt x="0" y="1347"/>
                  </a:lnTo>
                  <a:lnTo>
                    <a:pt x="0" y="1290"/>
                  </a:lnTo>
                  <a:lnTo>
                    <a:pt x="0" y="1232"/>
                  </a:lnTo>
                  <a:lnTo>
                    <a:pt x="0" y="1178"/>
                  </a:lnTo>
                  <a:lnTo>
                    <a:pt x="0" y="1126"/>
                  </a:lnTo>
                  <a:lnTo>
                    <a:pt x="0" y="1075"/>
                  </a:lnTo>
                  <a:lnTo>
                    <a:pt x="0" y="1026"/>
                  </a:lnTo>
                  <a:lnTo>
                    <a:pt x="0" y="980"/>
                  </a:lnTo>
                  <a:lnTo>
                    <a:pt x="0" y="933"/>
                  </a:lnTo>
                  <a:lnTo>
                    <a:pt x="0" y="888"/>
                  </a:lnTo>
                  <a:lnTo>
                    <a:pt x="0" y="847"/>
                  </a:lnTo>
                  <a:lnTo>
                    <a:pt x="0" y="806"/>
                  </a:lnTo>
                  <a:lnTo>
                    <a:pt x="0" y="765"/>
                  </a:lnTo>
                  <a:lnTo>
                    <a:pt x="0" y="727"/>
                  </a:lnTo>
                  <a:lnTo>
                    <a:pt x="0" y="689"/>
                  </a:lnTo>
                  <a:lnTo>
                    <a:pt x="0" y="653"/>
                  </a:lnTo>
                  <a:lnTo>
                    <a:pt x="0" y="619"/>
                  </a:lnTo>
                  <a:lnTo>
                    <a:pt x="0" y="553"/>
                  </a:lnTo>
                  <a:lnTo>
                    <a:pt x="0" y="492"/>
                  </a:lnTo>
                  <a:lnTo>
                    <a:pt x="0" y="435"/>
                  </a:lnTo>
                  <a:lnTo>
                    <a:pt x="0" y="383"/>
                  </a:lnTo>
                  <a:lnTo>
                    <a:pt x="0" y="331"/>
                  </a:lnTo>
                  <a:lnTo>
                    <a:pt x="0" y="284"/>
                  </a:lnTo>
                  <a:lnTo>
                    <a:pt x="0" y="240"/>
                  </a:lnTo>
                  <a:lnTo>
                    <a:pt x="0" y="197"/>
                  </a:lnTo>
                  <a:lnTo>
                    <a:pt x="0" y="155"/>
                  </a:lnTo>
                  <a:lnTo>
                    <a:pt x="0" y="114"/>
                  </a:lnTo>
                  <a:lnTo>
                    <a:pt x="0" y="77"/>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chemeClr val="bg1"/>
                </a:solidFill>
              </a:endParaRPr>
            </a:p>
          </p:txBody>
        </p:sp>
        <p:sp>
          <p:nvSpPr>
            <p:cNvPr id="26764" name="Text Box 140">
              <a:extLst>
                <a:ext uri="{FF2B5EF4-FFF2-40B4-BE49-F238E27FC236}">
                  <a16:creationId xmlns:a16="http://schemas.microsoft.com/office/drawing/2014/main" id="{1DD93538-EBD0-0789-6DAE-9E3967EECBA6}"/>
                </a:ext>
              </a:extLst>
            </p:cNvPr>
            <p:cNvSpPr txBox="1">
              <a:spLocks noChangeArrowheads="1"/>
            </p:cNvSpPr>
            <p:nvPr/>
          </p:nvSpPr>
          <p:spPr bwMode="auto">
            <a:xfrm>
              <a:off x="8225" y="12533"/>
              <a:ext cx="1955" cy="911"/>
            </a:xfrm>
            <a:prstGeom prst="rect">
              <a:avLst/>
            </a:prstGeom>
            <a:noFill/>
            <a:ln w="9525">
              <a:noFill/>
              <a:miter lim="800000"/>
              <a:headEnd/>
              <a:tailEnd/>
            </a:ln>
          </p:spPr>
          <p:txBody>
            <a:bodyPr lIns="60535" tIns="30267" rIns="60535" bIns="30267" anchor="b"/>
            <a:lstStyle/>
            <a:p>
              <a:pPr marL="88900" indent="-88900">
                <a:buFont typeface="Wingdings" pitchFamily="2" charset="2"/>
                <a:buChar char="§"/>
                <a:defRPr/>
              </a:pPr>
              <a:r>
                <a:rPr lang="en-US" sz="1050" dirty="0">
                  <a:solidFill>
                    <a:schemeClr val="bg1"/>
                  </a:solidFill>
                  <a:ea typeface="Times New Roman" pitchFamily="18" charset="0"/>
                  <a:cs typeface="EY Gothic Cond Medium" charset="0"/>
                </a:rPr>
                <a:t>Real estate transaction and acquisition support</a:t>
              </a:r>
              <a:endParaRPr lang="en-US" sz="1050" dirty="0">
                <a:solidFill>
                  <a:schemeClr val="bg1"/>
                </a:solidFill>
                <a:cs typeface="Arial" pitchFamily="34" charset="0"/>
              </a:endParaRPr>
            </a:p>
          </p:txBody>
        </p:sp>
        <p:sp>
          <p:nvSpPr>
            <p:cNvPr id="26763" name="Text Box 139">
              <a:extLst>
                <a:ext uri="{FF2B5EF4-FFF2-40B4-BE49-F238E27FC236}">
                  <a16:creationId xmlns:a16="http://schemas.microsoft.com/office/drawing/2014/main" id="{C1D9D18A-0991-51D9-E8C2-A479E989660F}"/>
                </a:ext>
              </a:extLst>
            </p:cNvPr>
            <p:cNvSpPr txBox="1">
              <a:spLocks noChangeArrowheads="1"/>
            </p:cNvSpPr>
            <p:nvPr/>
          </p:nvSpPr>
          <p:spPr bwMode="auto">
            <a:xfrm>
              <a:off x="5055" y="10048"/>
              <a:ext cx="1413" cy="432"/>
            </a:xfrm>
            <a:prstGeom prst="rect">
              <a:avLst/>
            </a:prstGeom>
            <a:noFill/>
            <a:ln w="9525">
              <a:noFill/>
              <a:miter lim="800000"/>
              <a:headEnd/>
              <a:tailEnd/>
            </a:ln>
          </p:spPr>
          <p:txBody>
            <a:bodyPr lIns="60535" tIns="30267" rIns="60535" bIns="30267"/>
            <a:lstStyle/>
            <a:p>
              <a:pPr marL="88900" indent="-88900">
                <a:buFont typeface="Wingdings" pitchFamily="2" charset="2"/>
                <a:buChar char="§"/>
                <a:defRPr/>
              </a:pPr>
              <a:r>
                <a:rPr lang="en-GB" sz="1200" dirty="0">
                  <a:solidFill>
                    <a:schemeClr val="bg1"/>
                  </a:solidFill>
                  <a:ea typeface="Times New Roman" pitchFamily="18" charset="0"/>
                  <a:cs typeface="EY Gothic Cond Medium" charset="0"/>
                </a:rPr>
                <a:t>Input cost model</a:t>
              </a:r>
              <a:endParaRPr lang="en-GB" sz="1200" dirty="0">
                <a:solidFill>
                  <a:schemeClr val="bg1"/>
                </a:solidFill>
                <a:cs typeface="Arial" pitchFamily="34" charset="0"/>
              </a:endParaRPr>
            </a:p>
            <a:p>
              <a:pPr>
                <a:buFont typeface="Wingdings" pitchFamily="2" charset="2"/>
                <a:buChar char="§"/>
                <a:defRPr/>
              </a:pPr>
              <a:endParaRPr lang="en-GB" sz="1200" dirty="0">
                <a:solidFill>
                  <a:schemeClr val="bg1"/>
                </a:solidFill>
                <a:cs typeface="Arial" pitchFamily="34" charset="0"/>
              </a:endParaRPr>
            </a:p>
          </p:txBody>
        </p:sp>
        <p:sp>
          <p:nvSpPr>
            <p:cNvPr id="47131" name="Rectangle 138">
              <a:extLst>
                <a:ext uri="{FF2B5EF4-FFF2-40B4-BE49-F238E27FC236}">
                  <a16:creationId xmlns:a16="http://schemas.microsoft.com/office/drawing/2014/main" id="{D4E60E53-0B18-B0FD-2916-543EEBD605A8}"/>
                </a:ext>
              </a:extLst>
            </p:cNvPr>
            <p:cNvSpPr>
              <a:spLocks noChangeArrowheads="1"/>
            </p:cNvSpPr>
            <p:nvPr/>
          </p:nvSpPr>
          <p:spPr bwMode="auto">
            <a:xfrm>
              <a:off x="8179" y="11827"/>
              <a:ext cx="1785"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solidFill>
                    <a:schemeClr val="bg1"/>
                  </a:solidFill>
                  <a:latin typeface="EYInterstate Light"/>
                  <a:ea typeface="Times New Roman" panose="02020603050405020304" pitchFamily="18" charset="0"/>
                  <a:cs typeface="EY Gothic Cond Medium"/>
                </a:rPr>
                <a:t>Real estate support</a:t>
              </a:r>
              <a:endParaRPr lang="en-US" altLang="en-US" sz="1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32" name="Text Box 137">
              <a:extLst>
                <a:ext uri="{FF2B5EF4-FFF2-40B4-BE49-F238E27FC236}">
                  <a16:creationId xmlns:a16="http://schemas.microsoft.com/office/drawing/2014/main" id="{B1094BA9-5E9F-3B4E-BA6A-D1CE1D804230}"/>
                </a:ext>
              </a:extLst>
            </p:cNvPr>
            <p:cNvSpPr txBox="1">
              <a:spLocks noChangeArrowheads="1"/>
            </p:cNvSpPr>
            <p:nvPr/>
          </p:nvSpPr>
          <p:spPr bwMode="auto">
            <a:xfrm>
              <a:off x="3631" y="9815"/>
              <a:ext cx="991"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chemeClr val="bg1"/>
                  </a:solidFill>
                  <a:latin typeface="EYInterstate Light"/>
                  <a:ea typeface="Times New Roman" panose="02020603050405020304" pitchFamily="18" charset="0"/>
                  <a:cs typeface="Arial Narrow" panose="020B0606020202030204" pitchFamily="34" charset="0"/>
                </a:rPr>
                <a:t>Phase 2</a:t>
              </a: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33" name="Text Box 136">
              <a:extLst>
                <a:ext uri="{FF2B5EF4-FFF2-40B4-BE49-F238E27FC236}">
                  <a16:creationId xmlns:a16="http://schemas.microsoft.com/office/drawing/2014/main" id="{66610BDC-7ECB-6F16-BEBE-E3E626D1D642}"/>
                </a:ext>
              </a:extLst>
            </p:cNvPr>
            <p:cNvSpPr txBox="1">
              <a:spLocks noChangeArrowheads="1"/>
            </p:cNvSpPr>
            <p:nvPr/>
          </p:nvSpPr>
          <p:spPr bwMode="auto">
            <a:xfrm>
              <a:off x="1762" y="9803"/>
              <a:ext cx="987"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chemeClr val="bg1"/>
                  </a:solidFill>
                  <a:latin typeface="EYInterstate Light"/>
                  <a:ea typeface="Times New Roman" panose="02020603050405020304" pitchFamily="18" charset="0"/>
                  <a:cs typeface="Arial Narrow" panose="020B0606020202030204" pitchFamily="34" charset="0"/>
                </a:rPr>
                <a:t>Phase 1</a:t>
              </a: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34" name="Text Box 135">
              <a:extLst>
                <a:ext uri="{FF2B5EF4-FFF2-40B4-BE49-F238E27FC236}">
                  <a16:creationId xmlns:a16="http://schemas.microsoft.com/office/drawing/2014/main" id="{603A6F92-EBD0-72EC-F180-0D9EA04A490C}"/>
                </a:ext>
              </a:extLst>
            </p:cNvPr>
            <p:cNvSpPr txBox="1">
              <a:spLocks noChangeArrowheads="1"/>
            </p:cNvSpPr>
            <p:nvPr/>
          </p:nvSpPr>
          <p:spPr bwMode="auto">
            <a:xfrm>
              <a:off x="5287" y="9815"/>
              <a:ext cx="986"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chemeClr val="bg1"/>
                  </a:solidFill>
                  <a:latin typeface="EYInterstate Light"/>
                  <a:ea typeface="Times New Roman" panose="02020603050405020304" pitchFamily="18" charset="0"/>
                  <a:cs typeface="Arial Narrow" panose="020B0606020202030204" pitchFamily="34" charset="0"/>
                </a:rPr>
                <a:t>Phase 3</a:t>
              </a: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35" name="Text Box 134">
              <a:extLst>
                <a:ext uri="{FF2B5EF4-FFF2-40B4-BE49-F238E27FC236}">
                  <a16:creationId xmlns:a16="http://schemas.microsoft.com/office/drawing/2014/main" id="{EF33CB15-0F14-0B28-C726-56F213B29DCA}"/>
                </a:ext>
              </a:extLst>
            </p:cNvPr>
            <p:cNvSpPr txBox="1">
              <a:spLocks noChangeArrowheads="1"/>
            </p:cNvSpPr>
            <p:nvPr/>
          </p:nvSpPr>
          <p:spPr bwMode="auto">
            <a:xfrm>
              <a:off x="6882" y="9815"/>
              <a:ext cx="988"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chemeClr val="bg1"/>
                  </a:solidFill>
                  <a:latin typeface="EYInterstate Light"/>
                  <a:ea typeface="Times New Roman" panose="02020603050405020304" pitchFamily="18" charset="0"/>
                  <a:cs typeface="Arial Narrow" panose="020B0606020202030204" pitchFamily="34" charset="0"/>
                </a:rPr>
                <a:t>Phase 4</a:t>
              </a: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36" name="Text Box 133">
              <a:extLst>
                <a:ext uri="{FF2B5EF4-FFF2-40B4-BE49-F238E27FC236}">
                  <a16:creationId xmlns:a16="http://schemas.microsoft.com/office/drawing/2014/main" id="{4B658305-B224-D212-9C38-B63F076C772C}"/>
                </a:ext>
              </a:extLst>
            </p:cNvPr>
            <p:cNvSpPr txBox="1">
              <a:spLocks noChangeArrowheads="1"/>
            </p:cNvSpPr>
            <p:nvPr/>
          </p:nvSpPr>
          <p:spPr bwMode="auto">
            <a:xfrm>
              <a:off x="8716" y="9815"/>
              <a:ext cx="986"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chemeClr val="bg1"/>
                  </a:solidFill>
                  <a:latin typeface="EYInterstate Light"/>
                  <a:ea typeface="Times New Roman" panose="02020603050405020304" pitchFamily="18" charset="0"/>
                  <a:cs typeface="Arial Narrow" panose="020B0606020202030204" pitchFamily="34" charset="0"/>
                </a:rPr>
                <a:t>Phase 5</a:t>
              </a: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37" name="Rectangle 132">
              <a:extLst>
                <a:ext uri="{FF2B5EF4-FFF2-40B4-BE49-F238E27FC236}">
                  <a16:creationId xmlns:a16="http://schemas.microsoft.com/office/drawing/2014/main" id="{70E1AB67-5A98-06B8-5E38-80D35B6CB212}"/>
                </a:ext>
              </a:extLst>
            </p:cNvPr>
            <p:cNvSpPr>
              <a:spLocks noChangeArrowheads="1"/>
            </p:cNvSpPr>
            <p:nvPr/>
          </p:nvSpPr>
          <p:spPr bwMode="auto">
            <a:xfrm>
              <a:off x="7003" y="11835"/>
              <a:ext cx="888" cy="16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dirty="0">
                  <a:solidFill>
                    <a:schemeClr val="bg1"/>
                  </a:solidFill>
                  <a:latin typeface="EYInterstate Light"/>
                  <a:ea typeface="Times New Roman" panose="02020603050405020304" pitchFamily="18" charset="0"/>
                  <a:cs typeface="EY Gothic Cond Medium"/>
                </a:rPr>
                <a:t>Site visits</a:t>
              </a:r>
              <a:endParaRPr lang="en-US" alt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38" name="Text Box 131">
              <a:extLst>
                <a:ext uri="{FF2B5EF4-FFF2-40B4-BE49-F238E27FC236}">
                  <a16:creationId xmlns:a16="http://schemas.microsoft.com/office/drawing/2014/main" id="{16FD776B-301C-5858-C6B6-9F0A7C37B9EF}"/>
                </a:ext>
              </a:extLst>
            </p:cNvPr>
            <p:cNvSpPr txBox="1">
              <a:spLocks noChangeArrowheads="1"/>
            </p:cNvSpPr>
            <p:nvPr/>
          </p:nvSpPr>
          <p:spPr bwMode="auto">
            <a:xfrm>
              <a:off x="6645" y="10061"/>
              <a:ext cx="138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marL="177800" indent="-177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en-US" altLang="en-US" sz="1200">
                  <a:solidFill>
                    <a:schemeClr val="bg1"/>
                  </a:solidFill>
                  <a:ea typeface="Times New Roman" panose="02020603050405020304" pitchFamily="18" charset="0"/>
                  <a:cs typeface="EY Gothic Cond Medium"/>
                </a:rPr>
                <a:t>Resources for site visits</a:t>
              </a:r>
              <a:endParaRPr lang="en-US" altLang="en-US" sz="1200">
                <a:solidFill>
                  <a:schemeClr val="bg1"/>
                </a:solidFill>
                <a:ea typeface="Times New Roman" panose="02020603050405020304" pitchFamily="18" charset="0"/>
                <a:cs typeface="Arial" panose="020B0604020202020204" pitchFamily="34" charset="0"/>
              </a:endParaRPr>
            </a:p>
          </p:txBody>
        </p:sp>
        <p:sp>
          <p:nvSpPr>
            <p:cNvPr id="26754" name="Text Box 130">
              <a:extLst>
                <a:ext uri="{FF2B5EF4-FFF2-40B4-BE49-F238E27FC236}">
                  <a16:creationId xmlns:a16="http://schemas.microsoft.com/office/drawing/2014/main" id="{29F61C7E-0DC4-AEB1-DE7B-342FFD3BDCC3}"/>
                </a:ext>
              </a:extLst>
            </p:cNvPr>
            <p:cNvSpPr txBox="1">
              <a:spLocks noChangeArrowheads="1"/>
            </p:cNvSpPr>
            <p:nvPr/>
          </p:nvSpPr>
          <p:spPr bwMode="auto">
            <a:xfrm>
              <a:off x="8188" y="10053"/>
              <a:ext cx="1837" cy="600"/>
            </a:xfrm>
            <a:prstGeom prst="rect">
              <a:avLst/>
            </a:prstGeom>
            <a:noFill/>
            <a:ln w="9525">
              <a:noFill/>
              <a:miter lim="800000"/>
              <a:headEnd/>
              <a:tailEnd/>
            </a:ln>
          </p:spPr>
          <p:txBody>
            <a:bodyPr lIns="60535" tIns="30267" rIns="60535" bIns="30267"/>
            <a:lstStyle/>
            <a:p>
              <a:pPr marL="177800" indent="-177800">
                <a:buFont typeface="Wingdings" pitchFamily="2" charset="2"/>
                <a:buChar char="§"/>
                <a:defRPr/>
              </a:pPr>
              <a:r>
                <a:rPr lang="en-US" sz="1200" dirty="0">
                  <a:solidFill>
                    <a:schemeClr val="bg1"/>
                  </a:solidFill>
                  <a:ea typeface="Times New Roman" pitchFamily="18" charset="0"/>
                  <a:cs typeface="EY Gothic Cond Medium" charset="0"/>
                </a:rPr>
                <a:t>Define real estate objectives and accommodation needs</a:t>
              </a:r>
              <a:endParaRPr lang="en-US" sz="1200" dirty="0">
                <a:solidFill>
                  <a:schemeClr val="bg1"/>
                </a:solidFill>
                <a:cs typeface="Arial" pitchFamily="34" charset="0"/>
              </a:endParaRPr>
            </a:p>
            <a:p>
              <a:pPr>
                <a:buFont typeface="Wingdings" pitchFamily="2" charset="2"/>
                <a:buChar char="§"/>
                <a:defRPr/>
              </a:pPr>
              <a:endParaRPr lang="en-US" sz="1200" dirty="0">
                <a:solidFill>
                  <a:schemeClr val="bg1"/>
                </a:solidFill>
                <a:cs typeface="Arial" pitchFamily="34" charset="0"/>
              </a:endParaRPr>
            </a:p>
          </p:txBody>
        </p:sp>
        <p:sp>
          <p:nvSpPr>
            <p:cNvPr id="26753" name="Text Box 129">
              <a:extLst>
                <a:ext uri="{FF2B5EF4-FFF2-40B4-BE49-F238E27FC236}">
                  <a16:creationId xmlns:a16="http://schemas.microsoft.com/office/drawing/2014/main" id="{D11B5308-82C5-FE6E-FAD0-DFF5FB560104}"/>
                </a:ext>
              </a:extLst>
            </p:cNvPr>
            <p:cNvSpPr txBox="1">
              <a:spLocks noChangeArrowheads="1"/>
            </p:cNvSpPr>
            <p:nvPr/>
          </p:nvSpPr>
          <p:spPr bwMode="auto">
            <a:xfrm>
              <a:off x="1259" y="10062"/>
              <a:ext cx="1907" cy="860"/>
            </a:xfrm>
            <a:prstGeom prst="rect">
              <a:avLst/>
            </a:prstGeom>
            <a:noFill/>
            <a:ln w="9525">
              <a:noFill/>
              <a:miter lim="800000"/>
              <a:headEnd/>
              <a:tailEnd/>
            </a:ln>
          </p:spPr>
          <p:txBody>
            <a:bodyPr lIns="60535" tIns="30267" rIns="60535" bIns="30267"/>
            <a:lstStyle/>
            <a:p>
              <a:pPr marL="177800" indent="-177800">
                <a:buFont typeface="Wingdings" pitchFamily="2" charset="2"/>
                <a:buChar char="§"/>
                <a:defRPr/>
              </a:pPr>
              <a:r>
                <a:rPr lang="en-US" sz="1200" dirty="0">
                  <a:solidFill>
                    <a:schemeClr val="bg1"/>
                  </a:solidFill>
                  <a:ea typeface="Times New Roman" pitchFamily="18" charset="0"/>
                  <a:cs typeface="EY Gothic Cond Medium" charset="0"/>
                </a:rPr>
                <a:t>Define project and goals</a:t>
              </a:r>
              <a:endParaRPr lang="en-US" sz="1200" dirty="0">
                <a:solidFill>
                  <a:schemeClr val="bg1"/>
                </a:solidFill>
                <a:cs typeface="Arial" pitchFamily="34" charset="0"/>
              </a:endParaRPr>
            </a:p>
            <a:p>
              <a:pPr marL="177800" indent="-177800">
                <a:buFont typeface="Wingdings" pitchFamily="2" charset="2"/>
                <a:buChar char="§"/>
                <a:defRPr/>
              </a:pPr>
              <a:r>
                <a:rPr lang="en-GB" sz="1200" dirty="0">
                  <a:solidFill>
                    <a:schemeClr val="bg1"/>
                  </a:solidFill>
                  <a:ea typeface="Times New Roman" pitchFamily="18" charset="0"/>
                  <a:cs typeface="EY Gothic Cond Medium" charset="0"/>
                </a:rPr>
                <a:t>Business requirements </a:t>
              </a:r>
              <a:endParaRPr lang="en-GB" sz="1200" dirty="0">
                <a:solidFill>
                  <a:schemeClr val="bg1"/>
                </a:solidFill>
                <a:cs typeface="Arial" pitchFamily="34" charset="0"/>
              </a:endParaRPr>
            </a:p>
            <a:p>
              <a:pPr>
                <a:buFont typeface="Wingdings" pitchFamily="2" charset="2"/>
                <a:buChar char="§"/>
                <a:defRPr/>
              </a:pPr>
              <a:endParaRPr lang="en-GB" sz="1200" dirty="0">
                <a:solidFill>
                  <a:schemeClr val="bg1"/>
                </a:solidFill>
                <a:cs typeface="Arial" pitchFamily="34" charset="0"/>
              </a:endParaRPr>
            </a:p>
          </p:txBody>
        </p:sp>
        <p:sp>
          <p:nvSpPr>
            <p:cNvPr id="47141" name="Rectangle 128">
              <a:extLst>
                <a:ext uri="{FF2B5EF4-FFF2-40B4-BE49-F238E27FC236}">
                  <a16:creationId xmlns:a16="http://schemas.microsoft.com/office/drawing/2014/main" id="{A2146727-B4A3-F2B8-AA2C-24854754E60F}"/>
                </a:ext>
              </a:extLst>
            </p:cNvPr>
            <p:cNvSpPr>
              <a:spLocks noChangeArrowheads="1"/>
            </p:cNvSpPr>
            <p:nvPr/>
          </p:nvSpPr>
          <p:spPr bwMode="auto">
            <a:xfrm>
              <a:off x="1416" y="11769"/>
              <a:ext cx="133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dirty="0">
                  <a:solidFill>
                    <a:schemeClr val="bg1"/>
                  </a:solidFill>
                  <a:latin typeface="EYInterstate Light"/>
                  <a:ea typeface="Times New Roman" panose="02020603050405020304" pitchFamily="18" charset="0"/>
                  <a:cs typeface="EY Gothic Cond Medium"/>
                </a:rPr>
                <a:t>Project definition &amp; </a:t>
              </a:r>
              <a:br>
                <a:rPr lang="en-US" altLang="en-US" sz="1400" dirty="0">
                  <a:solidFill>
                    <a:schemeClr val="bg1"/>
                  </a:solidFill>
                  <a:latin typeface="EYInterstate Light"/>
                  <a:ea typeface="Times New Roman" panose="02020603050405020304" pitchFamily="18" charset="0"/>
                  <a:cs typeface="EY Gothic Cond Medium"/>
                </a:rPr>
              </a:br>
              <a:r>
                <a:rPr lang="en-US" altLang="en-US" sz="1400" dirty="0">
                  <a:solidFill>
                    <a:schemeClr val="bg1"/>
                  </a:solidFill>
                  <a:latin typeface="EYInterstate Light"/>
                  <a:ea typeface="Times New Roman" panose="02020603050405020304" pitchFamily="18" charset="0"/>
                  <a:cs typeface="EY Gothic Cond Medium"/>
                </a:rPr>
                <a:t>understanding of strategy</a:t>
              </a:r>
              <a:endParaRPr lang="en-US" alt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7142" name="Rectangle 126">
              <a:extLst>
                <a:ext uri="{FF2B5EF4-FFF2-40B4-BE49-F238E27FC236}">
                  <a16:creationId xmlns:a16="http://schemas.microsoft.com/office/drawing/2014/main" id="{55B280D8-9609-13CA-F2C1-B9AA9D4EFE23}"/>
                </a:ext>
              </a:extLst>
            </p:cNvPr>
            <p:cNvSpPr>
              <a:spLocks noChangeArrowheads="1"/>
            </p:cNvSpPr>
            <p:nvPr/>
          </p:nvSpPr>
          <p:spPr bwMode="auto">
            <a:xfrm>
              <a:off x="3235" y="11776"/>
              <a:ext cx="130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solidFill>
                    <a:schemeClr val="bg1"/>
                  </a:solidFill>
                  <a:latin typeface="EYInterstate Light"/>
                  <a:ea typeface="Times New Roman" panose="02020603050405020304" pitchFamily="18" charset="0"/>
                  <a:cs typeface="EY Gothic Cond Medium"/>
                </a:rPr>
                <a:t>Analysis and comparison </a:t>
              </a:r>
              <a:endParaRPr lang="en-US" altLang="en-US" sz="14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n-US" altLang="en-US" sz="1400">
                  <a:solidFill>
                    <a:schemeClr val="bg1"/>
                  </a:solidFill>
                  <a:latin typeface="EYInterstate Light"/>
                  <a:ea typeface="Times New Roman" panose="02020603050405020304" pitchFamily="18" charset="0"/>
                  <a:cs typeface="EY Gothic Cond Medium"/>
                </a:rPr>
                <a:t>of locations</a:t>
              </a:r>
              <a:endParaRPr lang="en-US" altLang="en-US" sz="1400">
                <a:solidFill>
                  <a:schemeClr val="bg1"/>
                </a:solidFill>
                <a:latin typeface="Arial" panose="020B0604020202020204" pitchFamily="34" charset="0"/>
                <a:cs typeface="Arial" panose="020B0604020202020204" pitchFamily="34" charset="0"/>
              </a:endParaRPr>
            </a:p>
          </p:txBody>
        </p:sp>
        <p:sp>
          <p:nvSpPr>
            <p:cNvPr id="47143" name="Line 125">
              <a:extLst>
                <a:ext uri="{FF2B5EF4-FFF2-40B4-BE49-F238E27FC236}">
                  <a16:creationId xmlns:a16="http://schemas.microsoft.com/office/drawing/2014/main" id="{1BAE1018-D3B4-8519-070A-2020AD01175D}"/>
                </a:ext>
              </a:extLst>
            </p:cNvPr>
            <p:cNvSpPr>
              <a:spLocks noChangeShapeType="1"/>
            </p:cNvSpPr>
            <p:nvPr/>
          </p:nvSpPr>
          <p:spPr bwMode="auto">
            <a:xfrm>
              <a:off x="3127" y="9827"/>
              <a:ext cx="2" cy="4231"/>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44" name="Line 124">
              <a:extLst>
                <a:ext uri="{FF2B5EF4-FFF2-40B4-BE49-F238E27FC236}">
                  <a16:creationId xmlns:a16="http://schemas.microsoft.com/office/drawing/2014/main" id="{DE8BB04A-B015-BCCE-E336-2A1C54625227}"/>
                </a:ext>
              </a:extLst>
            </p:cNvPr>
            <p:cNvSpPr>
              <a:spLocks noChangeShapeType="1"/>
            </p:cNvSpPr>
            <p:nvPr/>
          </p:nvSpPr>
          <p:spPr bwMode="auto">
            <a:xfrm>
              <a:off x="4938" y="9822"/>
              <a:ext cx="2" cy="4222"/>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45" name="Line 123">
              <a:extLst>
                <a:ext uri="{FF2B5EF4-FFF2-40B4-BE49-F238E27FC236}">
                  <a16:creationId xmlns:a16="http://schemas.microsoft.com/office/drawing/2014/main" id="{0CF17854-E141-CBC6-40D5-CE0800C2F54F}"/>
                </a:ext>
              </a:extLst>
            </p:cNvPr>
            <p:cNvSpPr>
              <a:spLocks noChangeShapeType="1"/>
            </p:cNvSpPr>
            <p:nvPr/>
          </p:nvSpPr>
          <p:spPr bwMode="auto">
            <a:xfrm>
              <a:off x="8193" y="9824"/>
              <a:ext cx="2" cy="4221"/>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46" name="Line 122">
              <a:extLst>
                <a:ext uri="{FF2B5EF4-FFF2-40B4-BE49-F238E27FC236}">
                  <a16:creationId xmlns:a16="http://schemas.microsoft.com/office/drawing/2014/main" id="{50363466-C0ED-D8CD-BF81-7818F1B01A81}"/>
                </a:ext>
              </a:extLst>
            </p:cNvPr>
            <p:cNvSpPr>
              <a:spLocks noChangeShapeType="1"/>
            </p:cNvSpPr>
            <p:nvPr/>
          </p:nvSpPr>
          <p:spPr bwMode="auto">
            <a:xfrm>
              <a:off x="10242" y="9824"/>
              <a:ext cx="2" cy="4221"/>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47147" name="Picture 121" descr="Emerging">
              <a:extLst>
                <a:ext uri="{FF2B5EF4-FFF2-40B4-BE49-F238E27FC236}">
                  <a16:creationId xmlns:a16="http://schemas.microsoft.com/office/drawing/2014/main" id="{75ED474A-2BC3-2AC6-77F5-EBE3599A885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 y="10975"/>
              <a:ext cx="71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8" name="Picture 120" descr="Vergrootglas_gedicht_250x20_tcm8-134108">
              <a:extLst>
                <a:ext uri="{FF2B5EF4-FFF2-40B4-BE49-F238E27FC236}">
                  <a16:creationId xmlns:a16="http://schemas.microsoft.com/office/drawing/2014/main" id="{441DE2B4-361E-C92C-22D4-6E94EB19F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0975"/>
              <a:ext cx="717"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9" name="Picture 119" descr="fdi picture">
              <a:extLst>
                <a:ext uri="{FF2B5EF4-FFF2-40B4-BE49-F238E27FC236}">
                  <a16:creationId xmlns:a16="http://schemas.microsoft.com/office/drawing/2014/main" id="{A6038243-DCFF-15D8-8B89-E462591C0E9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 y="10966"/>
              <a:ext cx="71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0" name="Picture 118" descr="symphony_mauriceboy_198816a">
              <a:extLst>
                <a:ext uri="{FF2B5EF4-FFF2-40B4-BE49-F238E27FC236}">
                  <a16:creationId xmlns:a16="http://schemas.microsoft.com/office/drawing/2014/main" id="{D1B2DBB9-7C75-BD73-AB5E-F054D2D9ED9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3" y="10976"/>
              <a:ext cx="71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1" name="Picture 117" descr="ICT wireless">
              <a:extLst>
                <a:ext uri="{FF2B5EF4-FFF2-40B4-BE49-F238E27FC236}">
                  <a16:creationId xmlns:a16="http://schemas.microsoft.com/office/drawing/2014/main" id="{29AF908A-041A-B46B-10B7-0F0DBB78F64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1" y="10975"/>
              <a:ext cx="71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52" name="Line 116">
              <a:extLst>
                <a:ext uri="{FF2B5EF4-FFF2-40B4-BE49-F238E27FC236}">
                  <a16:creationId xmlns:a16="http://schemas.microsoft.com/office/drawing/2014/main" id="{54127756-A13E-2107-E051-64736F6D3BD4}"/>
                </a:ext>
              </a:extLst>
            </p:cNvPr>
            <p:cNvSpPr>
              <a:spLocks noChangeShapeType="1"/>
            </p:cNvSpPr>
            <p:nvPr/>
          </p:nvSpPr>
          <p:spPr bwMode="auto">
            <a:xfrm>
              <a:off x="6516" y="9827"/>
              <a:ext cx="1" cy="4221"/>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53" name="Text Box 115">
              <a:extLst>
                <a:ext uri="{FF2B5EF4-FFF2-40B4-BE49-F238E27FC236}">
                  <a16:creationId xmlns:a16="http://schemas.microsoft.com/office/drawing/2014/main" id="{D1832646-B8ED-2C62-3F79-9812D27CD6B9}"/>
                </a:ext>
              </a:extLst>
            </p:cNvPr>
            <p:cNvSpPr txBox="1">
              <a:spLocks noChangeArrowheads="1"/>
            </p:cNvSpPr>
            <p:nvPr/>
          </p:nvSpPr>
          <p:spPr bwMode="auto">
            <a:xfrm>
              <a:off x="3218" y="10061"/>
              <a:ext cx="1639"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marL="88900" indent="-88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en-US" altLang="en-US" sz="1200" dirty="0">
                  <a:solidFill>
                    <a:schemeClr val="bg1"/>
                  </a:solidFill>
                  <a:ea typeface="Times New Roman" panose="02020603050405020304" pitchFamily="18" charset="0"/>
                  <a:cs typeface="EY Gothic Cond Medium"/>
                </a:rPr>
                <a:t>Project </a:t>
              </a:r>
              <a:r>
                <a:rPr lang="en-GB" altLang="en-US" sz="1200" dirty="0">
                  <a:solidFill>
                    <a:schemeClr val="bg1"/>
                  </a:solidFill>
                  <a:ea typeface="Times New Roman" panose="02020603050405020304" pitchFamily="18" charset="0"/>
                  <a:cs typeface="EY Gothic Cond Medium"/>
                </a:rPr>
                <a:t>assumptions</a:t>
              </a:r>
              <a:endParaRPr lang="en-GB" altLang="en-US" sz="1200" dirty="0">
                <a:solidFill>
                  <a:schemeClr val="bg1"/>
                </a:solidFill>
                <a:ea typeface="Times New Roman" panose="02020603050405020304" pitchFamily="18" charset="0"/>
                <a:cs typeface="Arial" panose="020B0604020202020204" pitchFamily="34" charset="0"/>
              </a:endParaRPr>
            </a:p>
          </p:txBody>
        </p:sp>
        <p:sp>
          <p:nvSpPr>
            <p:cNvPr id="26738" name="Text Box 114">
              <a:extLst>
                <a:ext uri="{FF2B5EF4-FFF2-40B4-BE49-F238E27FC236}">
                  <a16:creationId xmlns:a16="http://schemas.microsoft.com/office/drawing/2014/main" id="{E0DA3550-093E-0DB9-3B35-90B97CBBDE51}"/>
                </a:ext>
              </a:extLst>
            </p:cNvPr>
            <p:cNvSpPr txBox="1">
              <a:spLocks noChangeArrowheads="1"/>
            </p:cNvSpPr>
            <p:nvPr/>
          </p:nvSpPr>
          <p:spPr bwMode="auto">
            <a:xfrm>
              <a:off x="4975" y="12748"/>
              <a:ext cx="1434" cy="799"/>
            </a:xfrm>
            <a:prstGeom prst="rect">
              <a:avLst/>
            </a:prstGeom>
            <a:noFill/>
            <a:ln w="9525">
              <a:noFill/>
              <a:miter lim="800000"/>
              <a:headEnd/>
              <a:tailEnd/>
            </a:ln>
          </p:spPr>
          <p:txBody>
            <a:bodyPr lIns="60535" tIns="30267" rIns="60535" bIns="30267" anchor="b"/>
            <a:lstStyle/>
            <a:p>
              <a:pPr marL="88900" indent="-88900">
                <a:buFont typeface="Wingdings" pitchFamily="2" charset="2"/>
                <a:buChar char="§"/>
                <a:defRPr/>
              </a:pPr>
              <a:r>
                <a:rPr lang="en-GB" sz="1050" dirty="0">
                  <a:solidFill>
                    <a:schemeClr val="bg1"/>
                  </a:solidFill>
                  <a:ea typeface="Times New Roman" pitchFamily="18" charset="0"/>
                  <a:cs typeface="EY Gothic Cond Medium" charset="0"/>
                </a:rPr>
                <a:t>Set up cost model</a:t>
              </a:r>
              <a:endParaRPr lang="en-GB" sz="1050" dirty="0">
                <a:solidFill>
                  <a:schemeClr val="bg1"/>
                </a:solidFill>
                <a:cs typeface="Arial" pitchFamily="34" charset="0"/>
              </a:endParaRPr>
            </a:p>
            <a:p>
              <a:pPr marL="88900" indent="-88900">
                <a:buFont typeface="Wingdings" pitchFamily="2" charset="2"/>
                <a:buChar char="§"/>
                <a:defRPr/>
              </a:pPr>
              <a:r>
                <a:rPr lang="en-GB" sz="1050" dirty="0">
                  <a:solidFill>
                    <a:schemeClr val="bg1"/>
                  </a:solidFill>
                  <a:ea typeface="Times New Roman" pitchFamily="18" charset="0"/>
                  <a:cs typeface="EY Gothic Cond Medium" charset="0"/>
                </a:rPr>
                <a:t>Cost differentials between locations</a:t>
              </a:r>
              <a:endParaRPr lang="en-GB" sz="1050" dirty="0">
                <a:solidFill>
                  <a:schemeClr val="bg1"/>
                </a:solidFill>
                <a:cs typeface="Arial" pitchFamily="34" charset="0"/>
              </a:endParaRPr>
            </a:p>
          </p:txBody>
        </p:sp>
        <p:sp>
          <p:nvSpPr>
            <p:cNvPr id="47155" name="Text Box 113">
              <a:extLst>
                <a:ext uri="{FF2B5EF4-FFF2-40B4-BE49-F238E27FC236}">
                  <a16:creationId xmlns:a16="http://schemas.microsoft.com/office/drawing/2014/main" id="{7B3479AE-AA67-7905-E28C-AC9EDA27E451}"/>
                </a:ext>
              </a:extLst>
            </p:cNvPr>
            <p:cNvSpPr txBox="1">
              <a:spLocks noChangeArrowheads="1"/>
            </p:cNvSpPr>
            <p:nvPr/>
          </p:nvSpPr>
          <p:spPr bwMode="auto">
            <a:xfrm>
              <a:off x="1253" y="13021"/>
              <a:ext cx="1782"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nchor="b"/>
            <a:lstStyle>
              <a:lvl1pPr marL="177800" indent="-177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en-US" altLang="en-US" sz="1100">
                  <a:solidFill>
                    <a:schemeClr val="bg1"/>
                  </a:solidFill>
                  <a:ea typeface="Times New Roman" panose="02020603050405020304" pitchFamily="18" charset="0"/>
                  <a:cs typeface="EY Gothic Cond Medium"/>
                </a:rPr>
                <a:t>Determine geographic scope</a:t>
              </a:r>
              <a:endParaRPr lang="en-US" altLang="en-US" sz="1100">
                <a:solidFill>
                  <a:schemeClr val="bg1"/>
                </a:solidFill>
                <a:ea typeface="Times New Roman" panose="02020603050405020304" pitchFamily="18" charset="0"/>
                <a:cs typeface="Arial" panose="020B0604020202020204" pitchFamily="34" charset="0"/>
              </a:endParaRPr>
            </a:p>
            <a:p>
              <a:pPr>
                <a:buFont typeface="Wingdings" panose="05000000000000000000" pitchFamily="2" charset="2"/>
                <a:buChar char="§"/>
              </a:pPr>
              <a:r>
                <a:rPr lang="en-US" altLang="en-US" sz="1100">
                  <a:solidFill>
                    <a:schemeClr val="bg1"/>
                  </a:solidFill>
                  <a:ea typeface="Times New Roman" panose="02020603050405020304" pitchFamily="18" charset="0"/>
                  <a:cs typeface="EY Gothic Cond Medium"/>
                </a:rPr>
                <a:t>Selection of location factors</a:t>
              </a:r>
              <a:endParaRPr lang="en-US" altLang="en-US" sz="1100">
                <a:solidFill>
                  <a:schemeClr val="bg1"/>
                </a:solidFill>
                <a:cs typeface="Arial" panose="020B0604020202020204" pitchFamily="34" charset="0"/>
              </a:endParaRPr>
            </a:p>
            <a:p>
              <a:pPr>
                <a:buFont typeface="Wingdings" panose="05000000000000000000" pitchFamily="2" charset="2"/>
                <a:buChar char="§"/>
              </a:pPr>
              <a:r>
                <a:rPr lang="en-US" altLang="en-US" sz="1100">
                  <a:solidFill>
                    <a:schemeClr val="bg1"/>
                  </a:solidFill>
                  <a:cs typeface="Times New Roman" panose="02020603050405020304" pitchFamily="18" charset="0"/>
                </a:rPr>
                <a:t>Weighting location criteria</a:t>
              </a:r>
              <a:endParaRPr lang="en-US" altLang="en-US" sz="1100">
                <a:solidFill>
                  <a:schemeClr val="bg1"/>
                </a:solidFill>
                <a:cs typeface="Arial" panose="020B0604020202020204" pitchFamily="34" charset="0"/>
              </a:endParaRPr>
            </a:p>
          </p:txBody>
        </p:sp>
        <p:sp>
          <p:nvSpPr>
            <p:cNvPr id="26736" name="Text Box 112">
              <a:extLst>
                <a:ext uri="{FF2B5EF4-FFF2-40B4-BE49-F238E27FC236}">
                  <a16:creationId xmlns:a16="http://schemas.microsoft.com/office/drawing/2014/main" id="{C08BF341-608B-17E0-6AA1-823731992D90}"/>
                </a:ext>
              </a:extLst>
            </p:cNvPr>
            <p:cNvSpPr txBox="1">
              <a:spLocks noChangeArrowheads="1"/>
            </p:cNvSpPr>
            <p:nvPr/>
          </p:nvSpPr>
          <p:spPr bwMode="auto">
            <a:xfrm>
              <a:off x="3166" y="12457"/>
              <a:ext cx="1830" cy="1606"/>
            </a:xfrm>
            <a:prstGeom prst="rect">
              <a:avLst/>
            </a:prstGeom>
            <a:noFill/>
            <a:ln w="9525">
              <a:noFill/>
              <a:miter lim="800000"/>
              <a:headEnd/>
              <a:tailEnd/>
            </a:ln>
          </p:spPr>
          <p:txBody>
            <a:bodyPr lIns="60535" tIns="30267" rIns="60535" bIns="30267" anchor="b"/>
            <a:lstStyle/>
            <a:p>
              <a:pPr marL="177800" indent="-177800">
                <a:buFont typeface="Wingdings" pitchFamily="2" charset="2"/>
                <a:buChar char="§"/>
                <a:defRPr/>
              </a:pPr>
              <a:r>
                <a:rPr lang="en-GB" sz="1050" dirty="0">
                  <a:solidFill>
                    <a:schemeClr val="bg1"/>
                  </a:solidFill>
                  <a:ea typeface="Times New Roman" pitchFamily="18" charset="0"/>
                  <a:cs typeface="EY Gothic Cond Medium" charset="0"/>
                </a:rPr>
                <a:t>Data gathering</a:t>
              </a:r>
              <a:endParaRPr lang="en-GB" sz="1050" dirty="0">
                <a:solidFill>
                  <a:schemeClr val="bg1"/>
                </a:solidFill>
                <a:cs typeface="Arial" pitchFamily="34" charset="0"/>
              </a:endParaRPr>
            </a:p>
            <a:p>
              <a:pPr marL="177800" indent="-177800">
                <a:buFont typeface="Wingdings" pitchFamily="2" charset="2"/>
                <a:buChar char="§"/>
                <a:defRPr/>
              </a:pPr>
              <a:r>
                <a:rPr lang="en-GB" sz="1050" dirty="0">
                  <a:solidFill>
                    <a:schemeClr val="bg1"/>
                  </a:solidFill>
                  <a:ea typeface="Times New Roman" pitchFamily="18" charset="0"/>
                  <a:cs typeface="EY Gothic Cond Medium" charset="0"/>
                </a:rPr>
                <a:t>Build model for location analysis</a:t>
              </a:r>
              <a:endParaRPr lang="en-GB" sz="1050" dirty="0">
                <a:solidFill>
                  <a:schemeClr val="bg1"/>
                </a:solidFill>
                <a:cs typeface="Arial" pitchFamily="34" charset="0"/>
              </a:endParaRPr>
            </a:p>
            <a:p>
              <a:pPr marL="177800" indent="-177800">
                <a:buFont typeface="Wingdings" pitchFamily="2" charset="2"/>
                <a:buChar char="§"/>
                <a:defRPr/>
              </a:pPr>
              <a:r>
                <a:rPr lang="en-GB" sz="1050" dirty="0">
                  <a:solidFill>
                    <a:schemeClr val="bg1"/>
                  </a:solidFill>
                  <a:ea typeface="Times New Roman" pitchFamily="18" charset="0"/>
                  <a:cs typeface="EY Gothic Cond Medium" charset="0"/>
                </a:rPr>
                <a:t>Present rankings of locations</a:t>
              </a:r>
              <a:endParaRPr lang="en-GB" sz="1050" dirty="0">
                <a:solidFill>
                  <a:schemeClr val="bg1"/>
                </a:solidFill>
                <a:cs typeface="Arial" pitchFamily="34" charset="0"/>
              </a:endParaRPr>
            </a:p>
            <a:p>
              <a:pPr marL="177800" indent="-177800">
                <a:buFont typeface="Wingdings" pitchFamily="2" charset="2"/>
                <a:buChar char="§"/>
                <a:defRPr/>
              </a:pPr>
              <a:r>
                <a:rPr lang="en-GB" sz="1050" dirty="0">
                  <a:solidFill>
                    <a:schemeClr val="bg1"/>
                  </a:solidFill>
                  <a:ea typeface="Times New Roman" pitchFamily="18" charset="0"/>
                  <a:cs typeface="EY Gothic Cond Medium" charset="0"/>
                </a:rPr>
                <a:t>Sensitivity analysis</a:t>
              </a:r>
              <a:endParaRPr lang="en-GB" sz="1050" dirty="0">
                <a:solidFill>
                  <a:schemeClr val="bg1"/>
                </a:solidFill>
                <a:cs typeface="Arial" pitchFamily="34" charset="0"/>
              </a:endParaRPr>
            </a:p>
            <a:p>
              <a:pPr marL="177800" indent="-177800">
                <a:buFont typeface="Wingdings" pitchFamily="2" charset="2"/>
                <a:buChar char="§"/>
                <a:defRPr/>
              </a:pPr>
              <a:r>
                <a:rPr lang="en-GB" sz="1050" dirty="0">
                  <a:solidFill>
                    <a:schemeClr val="bg1"/>
                  </a:solidFill>
                  <a:ea typeface="Times New Roman" pitchFamily="18" charset="0"/>
                  <a:cs typeface="EY Gothic Cond Medium" charset="0"/>
                </a:rPr>
                <a:t>Exploration of incentives</a:t>
              </a:r>
              <a:endParaRPr lang="en-GB" sz="1050" dirty="0">
                <a:solidFill>
                  <a:schemeClr val="bg1"/>
                </a:solidFill>
                <a:cs typeface="Arial" pitchFamily="34" charset="0"/>
              </a:endParaRPr>
            </a:p>
          </p:txBody>
        </p:sp>
        <p:sp>
          <p:nvSpPr>
            <p:cNvPr id="47157" name="Rectangle 105">
              <a:extLst>
                <a:ext uri="{FF2B5EF4-FFF2-40B4-BE49-F238E27FC236}">
                  <a16:creationId xmlns:a16="http://schemas.microsoft.com/office/drawing/2014/main" id="{A9ABFE88-ADA6-46C1-62D4-4A619FB82898}"/>
                </a:ext>
              </a:extLst>
            </p:cNvPr>
            <p:cNvSpPr>
              <a:spLocks noChangeArrowheads="1"/>
            </p:cNvSpPr>
            <p:nvPr/>
          </p:nvSpPr>
          <p:spPr bwMode="auto">
            <a:xfrm>
              <a:off x="3406" y="9305"/>
              <a:ext cx="1591"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solidFill>
                  <a:srgbClr val="000000"/>
                </a:solidFill>
                <a:latin typeface="Arial" panose="020B0604020202020204" pitchFamily="34" charset="0"/>
                <a:cs typeface="Arial" panose="020B0604020202020204" pitchFamily="34" charset="0"/>
              </a:endParaRPr>
            </a:p>
          </p:txBody>
        </p:sp>
        <p:sp>
          <p:nvSpPr>
            <p:cNvPr id="47158" name="Rectangle 103">
              <a:extLst>
                <a:ext uri="{FF2B5EF4-FFF2-40B4-BE49-F238E27FC236}">
                  <a16:creationId xmlns:a16="http://schemas.microsoft.com/office/drawing/2014/main" id="{85AAA895-F32D-B9E6-0F87-357112F641D3}"/>
                </a:ext>
              </a:extLst>
            </p:cNvPr>
            <p:cNvSpPr>
              <a:spLocks noChangeArrowheads="1"/>
            </p:cNvSpPr>
            <p:nvPr/>
          </p:nvSpPr>
          <p:spPr bwMode="auto">
            <a:xfrm>
              <a:off x="6765" y="9372"/>
              <a:ext cx="138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rgbClr val="FFFFFF"/>
                  </a:solidFill>
                  <a:ea typeface="Times New Roman" panose="02020603050405020304" pitchFamily="18" charset="0"/>
                  <a:cs typeface="EY Gothic Cond Medium"/>
                </a:rPr>
                <a:t>Community Evaluations</a:t>
              </a:r>
              <a:endParaRPr lang="en-US" altLang="en-US" sz="1200" b="1">
                <a:solidFill>
                  <a:srgbClr val="FFFFFF"/>
                </a:solidFill>
                <a:ea typeface="Times New Roman" panose="02020603050405020304" pitchFamily="18" charset="0"/>
                <a:cs typeface="Arial" panose="020B0604020202020204" pitchFamily="34" charset="0"/>
              </a:endParaRPr>
            </a:p>
          </p:txBody>
        </p:sp>
        <p:sp>
          <p:nvSpPr>
            <p:cNvPr id="47159" name="Rectangle 127">
              <a:extLst>
                <a:ext uri="{FF2B5EF4-FFF2-40B4-BE49-F238E27FC236}">
                  <a16:creationId xmlns:a16="http://schemas.microsoft.com/office/drawing/2014/main" id="{920F4356-B257-B131-7CA8-3BE9C6A2363B}"/>
                </a:ext>
              </a:extLst>
            </p:cNvPr>
            <p:cNvSpPr>
              <a:spLocks noChangeArrowheads="1"/>
            </p:cNvSpPr>
            <p:nvPr/>
          </p:nvSpPr>
          <p:spPr bwMode="auto">
            <a:xfrm>
              <a:off x="4786" y="11829"/>
              <a:ext cx="1853"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solidFill>
                    <a:schemeClr val="bg1"/>
                  </a:solidFill>
                  <a:latin typeface="EYInterstate Light"/>
                  <a:ea typeface="Times New Roman" panose="02020603050405020304" pitchFamily="18" charset="0"/>
                  <a:cs typeface="EY Gothic Cond Medium"/>
                </a:rPr>
                <a:t>Comparison of costs</a:t>
              </a:r>
              <a:endParaRPr lang="en-US" altLang="en-US" sz="1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47110" name="AutoShape 157">
            <a:extLst>
              <a:ext uri="{FF2B5EF4-FFF2-40B4-BE49-F238E27FC236}">
                <a16:creationId xmlns:a16="http://schemas.microsoft.com/office/drawing/2014/main" id="{9AE763C1-2EEA-CBC3-3058-7D7856471A1A}"/>
              </a:ext>
            </a:extLst>
          </p:cNvPr>
          <p:cNvSpPr>
            <a:spLocks noChangeArrowheads="1"/>
          </p:cNvSpPr>
          <p:nvPr/>
        </p:nvSpPr>
        <p:spPr bwMode="auto">
          <a:xfrm>
            <a:off x="5143500" y="1579563"/>
            <a:ext cx="1517650" cy="482600"/>
          </a:xfrm>
          <a:prstGeom prst="chevron">
            <a:avLst>
              <a:gd name="adj" fmla="val 45162"/>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a:solidFill>
                  <a:srgbClr val="FFFFFF"/>
                </a:solidFill>
              </a:rPr>
              <a:t>Cost Comparison</a:t>
            </a:r>
          </a:p>
        </p:txBody>
      </p:sp>
      <p:sp>
        <p:nvSpPr>
          <p:cNvPr id="47111" name="AutoShape 161">
            <a:extLst>
              <a:ext uri="{FF2B5EF4-FFF2-40B4-BE49-F238E27FC236}">
                <a16:creationId xmlns:a16="http://schemas.microsoft.com/office/drawing/2014/main" id="{A8BB68B3-4896-C9CB-7B14-4444C95D3C66}"/>
              </a:ext>
            </a:extLst>
          </p:cNvPr>
          <p:cNvSpPr>
            <a:spLocks noChangeArrowheads="1"/>
          </p:cNvSpPr>
          <p:nvPr/>
        </p:nvSpPr>
        <p:spPr bwMode="auto">
          <a:xfrm>
            <a:off x="1819276" y="1579564"/>
            <a:ext cx="1782763" cy="479425"/>
          </a:xfrm>
          <a:prstGeom prst="chevron">
            <a:avLst>
              <a:gd name="adj" fmla="val 45225"/>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nl-NL" altLang="en-US" sz="1200" b="1">
                <a:solidFill>
                  <a:srgbClr val="FFFFFF"/>
                </a:solidFill>
              </a:rPr>
              <a:t>Strategic Assessment</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EDD4A-B05D-42EF-9A75-6B79940D2C47}"/>
              </a:ext>
            </a:extLst>
          </p:cNvPr>
          <p:cNvSpPr>
            <a:spLocks noGrp="1"/>
          </p:cNvSpPr>
          <p:nvPr>
            <p:ph type="title"/>
          </p:nvPr>
        </p:nvSpPr>
        <p:spPr/>
        <p:txBody>
          <a:bodyPr>
            <a:normAutofit/>
          </a:bodyPr>
          <a:lstStyle/>
          <a:p>
            <a:pPr>
              <a:defRPr/>
            </a:pPr>
            <a:r>
              <a:rPr lang="en-GB" dirty="0"/>
              <a:t>LINKING FDI MOTIVES WITH LOCATION FACTORS</a:t>
            </a:r>
          </a:p>
        </p:txBody>
      </p:sp>
      <p:sp>
        <p:nvSpPr>
          <p:cNvPr id="4" name="Rechteck 18">
            <a:extLst>
              <a:ext uri="{FF2B5EF4-FFF2-40B4-BE49-F238E27FC236}">
                <a16:creationId xmlns:a16="http://schemas.microsoft.com/office/drawing/2014/main" id="{D0A03A96-ECA3-7AF4-DD8B-5C3E976AA532}"/>
              </a:ext>
            </a:extLst>
          </p:cNvPr>
          <p:cNvSpPr/>
          <p:nvPr/>
        </p:nvSpPr>
        <p:spPr bwMode="auto">
          <a:xfrm>
            <a:off x="1631504" y="3696081"/>
            <a:ext cx="8856984" cy="1877978"/>
          </a:xfrm>
          <a:prstGeom prst="rect">
            <a:avLst/>
          </a:prstGeom>
          <a:gradFill flip="none" rotWithShape="1">
            <a:gsLst>
              <a:gs pos="0">
                <a:srgbClr val="E6E6E6"/>
              </a:gs>
              <a:gs pos="100000">
                <a:srgbClr val="D7D7D7"/>
              </a:gs>
            </a:gsLst>
            <a:lin ang="5400000" scaled="1"/>
            <a:tileRect/>
          </a:gradFill>
          <a:ln w="12700">
            <a:noFill/>
            <a:round/>
            <a:headEnd/>
            <a:tailEnd/>
          </a:ln>
          <a:effectLst>
            <a:innerShdw blurRad="63500">
              <a:prstClr val="black">
                <a:alpha val="70000"/>
              </a:prstClr>
            </a:innerShdw>
          </a:effectLst>
        </p:spPr>
        <p:txBody>
          <a:bodyPr anchor="ctr"/>
          <a:lstStyle/>
          <a:p>
            <a:pPr>
              <a:defRPr/>
            </a:pPr>
            <a:r>
              <a:rPr lang="en-US" sz="900" b="1" kern="0" dirty="0">
                <a:solidFill>
                  <a:srgbClr val="000000"/>
                </a:solidFill>
                <a:latin typeface="Gill Sans"/>
                <a:cs typeface="Gill Sans"/>
              </a:rPr>
              <a:t>Industries</a:t>
            </a:r>
          </a:p>
        </p:txBody>
      </p:sp>
      <p:sp>
        <p:nvSpPr>
          <p:cNvPr id="5" name="Rechteck 18">
            <a:extLst>
              <a:ext uri="{FF2B5EF4-FFF2-40B4-BE49-F238E27FC236}">
                <a16:creationId xmlns:a16="http://schemas.microsoft.com/office/drawing/2014/main" id="{358EE438-8C37-C6D1-1DB6-642156A4752D}"/>
              </a:ext>
            </a:extLst>
          </p:cNvPr>
          <p:cNvSpPr/>
          <p:nvPr/>
        </p:nvSpPr>
        <p:spPr bwMode="auto">
          <a:xfrm>
            <a:off x="1643376" y="2614147"/>
            <a:ext cx="8856984" cy="960687"/>
          </a:xfrm>
          <a:prstGeom prst="rect">
            <a:avLst/>
          </a:prstGeom>
          <a:gradFill flip="none" rotWithShape="1">
            <a:gsLst>
              <a:gs pos="0">
                <a:srgbClr val="E6E6E6"/>
              </a:gs>
              <a:gs pos="100000">
                <a:srgbClr val="D7D7D7"/>
              </a:gs>
            </a:gsLst>
            <a:lin ang="5400000" scaled="1"/>
            <a:tileRect/>
          </a:gradFill>
          <a:ln w="12700">
            <a:noFill/>
            <a:round/>
            <a:headEnd/>
            <a:tailEnd/>
          </a:ln>
          <a:effectLst>
            <a:innerShdw blurRad="63500">
              <a:prstClr val="black">
                <a:alpha val="70000"/>
              </a:prstClr>
            </a:innerShdw>
          </a:effectLst>
        </p:spPr>
        <p:txBody>
          <a:bodyPr anchor="ctr"/>
          <a:lstStyle/>
          <a:p>
            <a:pPr>
              <a:defRPr/>
            </a:pPr>
            <a:r>
              <a:rPr lang="en-US" sz="900" b="1" kern="0" dirty="0">
                <a:solidFill>
                  <a:srgbClr val="000000"/>
                </a:solidFill>
                <a:latin typeface="Gill Sans"/>
                <a:cs typeface="Gill Sans"/>
              </a:rPr>
              <a:t>Location Factors</a:t>
            </a:r>
          </a:p>
          <a:p>
            <a:pPr>
              <a:defRPr/>
            </a:pPr>
            <a:r>
              <a:rPr lang="en-US" sz="900" b="1" kern="0" dirty="0">
                <a:solidFill>
                  <a:srgbClr val="000000"/>
                </a:solidFill>
                <a:latin typeface="Gill Sans"/>
                <a:cs typeface="Gill Sans"/>
              </a:rPr>
              <a:t>Examples per </a:t>
            </a:r>
          </a:p>
          <a:p>
            <a:pPr>
              <a:defRPr/>
            </a:pPr>
            <a:r>
              <a:rPr lang="en-US" sz="900" b="1" kern="0" dirty="0">
                <a:solidFill>
                  <a:srgbClr val="000000"/>
                </a:solidFill>
                <a:latin typeface="Gill Sans"/>
                <a:cs typeface="Gill Sans"/>
              </a:rPr>
              <a:t>FDI Motive</a:t>
            </a:r>
          </a:p>
        </p:txBody>
      </p:sp>
      <p:sp>
        <p:nvSpPr>
          <p:cNvPr id="6" name="Rechteck 17">
            <a:extLst>
              <a:ext uri="{FF2B5EF4-FFF2-40B4-BE49-F238E27FC236}">
                <a16:creationId xmlns:a16="http://schemas.microsoft.com/office/drawing/2014/main" id="{F906863E-4730-4CE6-2F57-4CBABCE802CA}"/>
              </a:ext>
            </a:extLst>
          </p:cNvPr>
          <p:cNvSpPr/>
          <p:nvPr/>
        </p:nvSpPr>
        <p:spPr bwMode="auto">
          <a:xfrm>
            <a:off x="1631504" y="1998903"/>
            <a:ext cx="8856985" cy="477176"/>
          </a:xfrm>
          <a:prstGeom prst="rect">
            <a:avLst/>
          </a:prstGeom>
          <a:gradFill flip="none" rotWithShape="1">
            <a:gsLst>
              <a:gs pos="0">
                <a:srgbClr val="FFFFFF"/>
              </a:gs>
              <a:gs pos="100000">
                <a:srgbClr val="E6E6E6"/>
              </a:gs>
            </a:gsLst>
            <a:lin ang="5400000" scaled="1"/>
            <a:tileRect/>
          </a:gradFill>
          <a:ln w="12700">
            <a:noFill/>
            <a:round/>
            <a:headEnd/>
            <a:tailEnd/>
          </a:ln>
          <a:effectLst>
            <a:innerShdw blurRad="63500">
              <a:prstClr val="black">
                <a:alpha val="70000"/>
              </a:prstClr>
            </a:innerShdw>
          </a:effectLst>
        </p:spPr>
        <p:txBody>
          <a:bodyPr anchor="ctr"/>
          <a:lstStyle/>
          <a:p>
            <a:pPr>
              <a:defRPr/>
            </a:pPr>
            <a:r>
              <a:rPr lang="en-US" sz="900" b="1" kern="0" dirty="0">
                <a:solidFill>
                  <a:srgbClr val="000000"/>
                </a:solidFill>
                <a:latin typeface="Gill Sans"/>
                <a:cs typeface="Gill Sans"/>
              </a:rPr>
              <a:t>Key Location </a:t>
            </a:r>
          </a:p>
          <a:p>
            <a:pPr>
              <a:defRPr/>
            </a:pPr>
            <a:r>
              <a:rPr lang="en-US" sz="900" b="1" kern="0" dirty="0">
                <a:solidFill>
                  <a:srgbClr val="000000"/>
                </a:solidFill>
                <a:latin typeface="Gill Sans"/>
                <a:cs typeface="Gill Sans"/>
              </a:rPr>
              <a:t>Determinant</a:t>
            </a:r>
          </a:p>
        </p:txBody>
      </p:sp>
      <p:sp>
        <p:nvSpPr>
          <p:cNvPr id="7" name="Abgerundetes Rechteck 26">
            <a:extLst>
              <a:ext uri="{FF2B5EF4-FFF2-40B4-BE49-F238E27FC236}">
                <a16:creationId xmlns:a16="http://schemas.microsoft.com/office/drawing/2014/main" id="{EA616D3C-E961-2E5E-D989-AA772D1BDE1E}"/>
              </a:ext>
            </a:extLst>
          </p:cNvPr>
          <p:cNvSpPr/>
          <p:nvPr/>
        </p:nvSpPr>
        <p:spPr bwMode="auto">
          <a:xfrm>
            <a:off x="4870450" y="1682751"/>
            <a:ext cx="1587500" cy="403542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900" kern="0" dirty="0">
              <a:solidFill>
                <a:srgbClr val="FFFFFF"/>
              </a:solidFill>
              <a:effectLst>
                <a:outerShdw blurRad="190500" algn="ctr" rotWithShape="0">
                  <a:prstClr val="black">
                    <a:alpha val="50000"/>
                  </a:prstClr>
                </a:outerShdw>
              </a:effectLst>
              <a:latin typeface="Gill Sans"/>
              <a:cs typeface="Gill Sans"/>
            </a:endParaRPr>
          </a:p>
        </p:txBody>
      </p:sp>
      <p:sp>
        <p:nvSpPr>
          <p:cNvPr id="8" name="Rechteck 35">
            <a:extLst>
              <a:ext uri="{FF2B5EF4-FFF2-40B4-BE49-F238E27FC236}">
                <a16:creationId xmlns:a16="http://schemas.microsoft.com/office/drawing/2014/main" id="{652CF5F2-EE78-3D58-631E-15F1A23EA5AA}"/>
              </a:ext>
            </a:extLst>
          </p:cNvPr>
          <p:cNvSpPr/>
          <p:nvPr/>
        </p:nvSpPr>
        <p:spPr bwMode="auto">
          <a:xfrm>
            <a:off x="4870450" y="1749425"/>
            <a:ext cx="1625600" cy="228600"/>
          </a:xfrm>
          <a:prstGeom prst="rect">
            <a:avLst/>
          </a:prstGeom>
          <a:noFill/>
          <a:ln w="12700">
            <a:noFill/>
            <a:round/>
            <a:headEnd/>
            <a:tailEnd/>
          </a:ln>
          <a:effectLst/>
        </p:spPr>
        <p:txBody>
          <a:bodyPr lIns="36000" tIns="18000" rIns="36000" bIns="18000" anchor="ctr"/>
          <a:lstStyle/>
          <a:p>
            <a:pPr algn="ctr">
              <a:defRPr/>
            </a:pPr>
            <a:r>
              <a:rPr lang="en-US" sz="900" b="1">
                <a:solidFill>
                  <a:srgbClr val="FFFFFF"/>
                </a:solidFill>
                <a:effectLst>
                  <a:outerShdw blurRad="38100" dist="38100" dir="2700000" algn="tl">
                    <a:srgbClr val="DDDDDD"/>
                  </a:outerShdw>
                </a:effectLst>
                <a:latin typeface="Gill Sans"/>
                <a:cs typeface="Gill Sans"/>
              </a:rPr>
              <a:t>Market-Seeking</a:t>
            </a:r>
          </a:p>
        </p:txBody>
      </p:sp>
      <p:sp>
        <p:nvSpPr>
          <p:cNvPr id="9" name="Abgerundetes Rechteck 26">
            <a:extLst>
              <a:ext uri="{FF2B5EF4-FFF2-40B4-BE49-F238E27FC236}">
                <a16:creationId xmlns:a16="http://schemas.microsoft.com/office/drawing/2014/main" id="{8023B5E3-3433-11D3-10F6-5D97DB71AF5B}"/>
              </a:ext>
            </a:extLst>
          </p:cNvPr>
          <p:cNvSpPr/>
          <p:nvPr/>
        </p:nvSpPr>
        <p:spPr bwMode="auto">
          <a:xfrm>
            <a:off x="6705600" y="1682751"/>
            <a:ext cx="1587500" cy="403542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900" kern="0" dirty="0">
              <a:solidFill>
                <a:srgbClr val="FFFFFF"/>
              </a:solidFill>
              <a:effectLst>
                <a:outerShdw blurRad="190500" algn="ctr" rotWithShape="0">
                  <a:prstClr val="black">
                    <a:alpha val="50000"/>
                  </a:prstClr>
                </a:outerShdw>
              </a:effectLst>
              <a:latin typeface="Gill Sans"/>
              <a:cs typeface="Gill Sans"/>
            </a:endParaRPr>
          </a:p>
        </p:txBody>
      </p:sp>
      <p:sp>
        <p:nvSpPr>
          <p:cNvPr id="10" name="Rechteck 35">
            <a:extLst>
              <a:ext uri="{FF2B5EF4-FFF2-40B4-BE49-F238E27FC236}">
                <a16:creationId xmlns:a16="http://schemas.microsoft.com/office/drawing/2014/main" id="{E621B876-C0E8-9505-5589-2CF483C25704}"/>
              </a:ext>
            </a:extLst>
          </p:cNvPr>
          <p:cNvSpPr/>
          <p:nvPr/>
        </p:nvSpPr>
        <p:spPr bwMode="auto">
          <a:xfrm>
            <a:off x="6705600" y="1749426"/>
            <a:ext cx="1587500" cy="227013"/>
          </a:xfrm>
          <a:prstGeom prst="rect">
            <a:avLst/>
          </a:prstGeom>
          <a:noFill/>
          <a:ln w="12700">
            <a:noFill/>
            <a:round/>
            <a:headEnd/>
            <a:tailEnd/>
          </a:ln>
          <a:effectLst/>
        </p:spPr>
        <p:txBody>
          <a:bodyPr lIns="36000" tIns="18000" rIns="36000" bIns="18000" anchor="ctr"/>
          <a:lstStyle/>
          <a:p>
            <a:pPr algn="ctr">
              <a:defRPr/>
            </a:pPr>
            <a:r>
              <a:rPr lang="en-US" sz="900" b="1">
                <a:solidFill>
                  <a:srgbClr val="FFFFFF"/>
                </a:solidFill>
                <a:effectLst>
                  <a:outerShdw blurRad="38100" dist="38100" dir="2700000" algn="tl">
                    <a:srgbClr val="DDDDDD"/>
                  </a:outerShdw>
                </a:effectLst>
                <a:latin typeface="Gill Sans"/>
                <a:cs typeface="Gill Sans"/>
              </a:rPr>
              <a:t>Asset-Seeking</a:t>
            </a:r>
          </a:p>
        </p:txBody>
      </p:sp>
      <p:sp>
        <p:nvSpPr>
          <p:cNvPr id="11" name="Abgerundetes Rechteck 26">
            <a:extLst>
              <a:ext uri="{FF2B5EF4-FFF2-40B4-BE49-F238E27FC236}">
                <a16:creationId xmlns:a16="http://schemas.microsoft.com/office/drawing/2014/main" id="{F2D8C44A-22DA-CDB4-097A-E96D65BE6A4A}"/>
              </a:ext>
            </a:extLst>
          </p:cNvPr>
          <p:cNvSpPr/>
          <p:nvPr/>
        </p:nvSpPr>
        <p:spPr bwMode="auto">
          <a:xfrm>
            <a:off x="8540750" y="1682751"/>
            <a:ext cx="1587500" cy="403542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900" kern="0" dirty="0">
              <a:solidFill>
                <a:srgbClr val="FFFFFF"/>
              </a:solidFill>
              <a:effectLst>
                <a:outerShdw blurRad="190500" algn="ctr" rotWithShape="0">
                  <a:prstClr val="black">
                    <a:alpha val="50000"/>
                  </a:prstClr>
                </a:outerShdw>
              </a:effectLst>
              <a:latin typeface="Gill Sans"/>
              <a:cs typeface="Gill Sans"/>
            </a:endParaRPr>
          </a:p>
        </p:txBody>
      </p:sp>
      <p:sp>
        <p:nvSpPr>
          <p:cNvPr id="12" name="Rechteck 35">
            <a:extLst>
              <a:ext uri="{FF2B5EF4-FFF2-40B4-BE49-F238E27FC236}">
                <a16:creationId xmlns:a16="http://schemas.microsoft.com/office/drawing/2014/main" id="{39E7BBE8-DD62-AA0D-0EF0-6E7A4F89687A}"/>
              </a:ext>
            </a:extLst>
          </p:cNvPr>
          <p:cNvSpPr/>
          <p:nvPr/>
        </p:nvSpPr>
        <p:spPr bwMode="auto">
          <a:xfrm>
            <a:off x="8540750" y="1746250"/>
            <a:ext cx="1587500" cy="228600"/>
          </a:xfrm>
          <a:prstGeom prst="rect">
            <a:avLst/>
          </a:prstGeom>
          <a:noFill/>
          <a:ln w="12700">
            <a:noFill/>
            <a:round/>
            <a:headEnd/>
            <a:tailEnd/>
          </a:ln>
          <a:effectLst/>
        </p:spPr>
        <p:txBody>
          <a:bodyPr lIns="36000" tIns="18000" rIns="36000" bIns="18000" anchor="ctr"/>
          <a:lstStyle/>
          <a:p>
            <a:pPr algn="ctr">
              <a:defRPr/>
            </a:pPr>
            <a:r>
              <a:rPr lang="en-US" sz="900" b="1">
                <a:solidFill>
                  <a:srgbClr val="FFFFFF"/>
                </a:solidFill>
                <a:effectLst>
                  <a:outerShdw blurRad="38100" dist="38100" dir="2700000" algn="tl">
                    <a:srgbClr val="DDDDDD"/>
                  </a:outerShdw>
                </a:effectLst>
                <a:latin typeface="Gill Sans"/>
                <a:cs typeface="Gill Sans"/>
              </a:rPr>
              <a:t>Efficiency-Seeking</a:t>
            </a:r>
          </a:p>
        </p:txBody>
      </p:sp>
      <p:sp>
        <p:nvSpPr>
          <p:cNvPr id="48146" name="Rechteck 40">
            <a:extLst>
              <a:ext uri="{FF2B5EF4-FFF2-40B4-BE49-F238E27FC236}">
                <a16:creationId xmlns:a16="http://schemas.microsoft.com/office/drawing/2014/main" id="{C21AA4E3-7224-3882-F513-5F1CBA2BE661}"/>
              </a:ext>
            </a:extLst>
          </p:cNvPr>
          <p:cNvSpPr>
            <a:spLocks noChangeArrowheads="1"/>
          </p:cNvSpPr>
          <p:nvPr/>
        </p:nvSpPr>
        <p:spPr bwMode="auto">
          <a:xfrm>
            <a:off x="6816726" y="2047876"/>
            <a:ext cx="1363663"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900" b="1">
                <a:solidFill>
                  <a:srgbClr val="000000"/>
                </a:solidFill>
                <a:latin typeface="Gill Sans"/>
                <a:ea typeface="Gill Sans"/>
                <a:cs typeface="Gill Sans"/>
              </a:rPr>
              <a:t>Location of Asset(s)</a:t>
            </a:r>
          </a:p>
        </p:txBody>
      </p:sp>
      <p:sp>
        <p:nvSpPr>
          <p:cNvPr id="48147" name="Rechteck 40">
            <a:extLst>
              <a:ext uri="{FF2B5EF4-FFF2-40B4-BE49-F238E27FC236}">
                <a16:creationId xmlns:a16="http://schemas.microsoft.com/office/drawing/2014/main" id="{4E32DD45-AAF2-4936-BA7C-149BA062897F}"/>
              </a:ext>
            </a:extLst>
          </p:cNvPr>
          <p:cNvSpPr>
            <a:spLocks noChangeArrowheads="1"/>
          </p:cNvSpPr>
          <p:nvPr/>
        </p:nvSpPr>
        <p:spPr bwMode="auto">
          <a:xfrm>
            <a:off x="8651875" y="2054226"/>
            <a:ext cx="1365250"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900" b="1">
                <a:solidFill>
                  <a:srgbClr val="000000"/>
                </a:solidFill>
                <a:latin typeface="Gill Sans"/>
                <a:ea typeface="Gill Sans"/>
                <a:cs typeface="Gill Sans"/>
              </a:rPr>
              <a:t>Lower Costs</a:t>
            </a:r>
          </a:p>
        </p:txBody>
      </p:sp>
      <p:sp>
        <p:nvSpPr>
          <p:cNvPr id="15" name="Abgerundetes Rechteck 26">
            <a:extLst>
              <a:ext uri="{FF2B5EF4-FFF2-40B4-BE49-F238E27FC236}">
                <a16:creationId xmlns:a16="http://schemas.microsoft.com/office/drawing/2014/main" id="{79EE37EB-0EE8-2BB3-DE7B-630BBB416903}"/>
              </a:ext>
            </a:extLst>
          </p:cNvPr>
          <p:cNvSpPr/>
          <p:nvPr/>
        </p:nvSpPr>
        <p:spPr bwMode="auto">
          <a:xfrm>
            <a:off x="3035301" y="1682751"/>
            <a:ext cx="1585913" cy="4035425"/>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endParaRPr lang="en-US" sz="900" kern="0" dirty="0">
              <a:solidFill>
                <a:srgbClr val="FFFFFF"/>
              </a:solidFill>
              <a:effectLst>
                <a:outerShdw blurRad="190500" algn="ctr" rotWithShape="0">
                  <a:prstClr val="black">
                    <a:alpha val="50000"/>
                  </a:prstClr>
                </a:outerShdw>
              </a:effectLst>
              <a:latin typeface="Gill Sans"/>
              <a:cs typeface="Gill Sans"/>
            </a:endParaRPr>
          </a:p>
        </p:txBody>
      </p:sp>
      <p:sp>
        <p:nvSpPr>
          <p:cNvPr id="16" name="Rechteck 35">
            <a:extLst>
              <a:ext uri="{FF2B5EF4-FFF2-40B4-BE49-F238E27FC236}">
                <a16:creationId xmlns:a16="http://schemas.microsoft.com/office/drawing/2014/main" id="{B5DF94C3-259D-7174-F629-F86717459DC3}"/>
              </a:ext>
            </a:extLst>
          </p:cNvPr>
          <p:cNvSpPr/>
          <p:nvPr/>
        </p:nvSpPr>
        <p:spPr bwMode="auto">
          <a:xfrm>
            <a:off x="3035301" y="1746251"/>
            <a:ext cx="1585913" cy="4213225"/>
          </a:xfrm>
          <a:prstGeom prst="rect">
            <a:avLst/>
          </a:prstGeom>
          <a:noFill/>
          <a:ln w="12700">
            <a:noFill/>
            <a:round/>
            <a:headEnd/>
            <a:tailEnd/>
          </a:ln>
          <a:effectLst/>
        </p:spPr>
        <p:txBody>
          <a:bodyPr lIns="36000" tIns="18000" rIns="36000" bIns="18000" anchor="ctr"/>
          <a:lstStyle/>
          <a:p>
            <a:pPr algn="ctr">
              <a:defRPr/>
            </a:pPr>
            <a:endParaRPr lang="en-US" sz="900" kern="0" dirty="0">
              <a:solidFill>
                <a:srgbClr val="FFFFFF"/>
              </a:solidFill>
              <a:effectLst>
                <a:outerShdw blurRad="190500" algn="ctr" rotWithShape="0">
                  <a:prstClr val="black">
                    <a:alpha val="50000"/>
                  </a:prstClr>
                </a:outerShdw>
              </a:effectLst>
              <a:latin typeface="Gill Sans"/>
              <a:cs typeface="Gill Sans"/>
            </a:endParaRPr>
          </a:p>
        </p:txBody>
      </p:sp>
      <p:sp>
        <p:nvSpPr>
          <p:cNvPr id="48150" name="Rechteck 40">
            <a:extLst>
              <a:ext uri="{FF2B5EF4-FFF2-40B4-BE49-F238E27FC236}">
                <a16:creationId xmlns:a16="http://schemas.microsoft.com/office/drawing/2014/main" id="{583175BD-822F-715A-7904-2051CF9630F0}"/>
              </a:ext>
            </a:extLst>
          </p:cNvPr>
          <p:cNvSpPr>
            <a:spLocks noChangeArrowheads="1"/>
          </p:cNvSpPr>
          <p:nvPr/>
        </p:nvSpPr>
        <p:spPr bwMode="auto">
          <a:xfrm>
            <a:off x="3143250" y="2043113"/>
            <a:ext cx="1366838" cy="360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900" b="1" dirty="0">
                <a:solidFill>
                  <a:srgbClr val="000000"/>
                </a:solidFill>
                <a:latin typeface="Gill Sans"/>
                <a:ea typeface="Gill Sans"/>
                <a:cs typeface="Gill Sans"/>
              </a:rPr>
              <a:t>Location of Resource</a:t>
            </a:r>
          </a:p>
        </p:txBody>
      </p:sp>
      <p:sp>
        <p:nvSpPr>
          <p:cNvPr id="48151" name="Rechteck 40">
            <a:extLst>
              <a:ext uri="{FF2B5EF4-FFF2-40B4-BE49-F238E27FC236}">
                <a16:creationId xmlns:a16="http://schemas.microsoft.com/office/drawing/2014/main" id="{C8F94AB2-FAAA-8323-CC92-ACA967F55E13}"/>
              </a:ext>
            </a:extLst>
          </p:cNvPr>
          <p:cNvSpPr>
            <a:spLocks noChangeArrowheads="1"/>
          </p:cNvSpPr>
          <p:nvPr/>
        </p:nvSpPr>
        <p:spPr bwMode="auto">
          <a:xfrm>
            <a:off x="4987925" y="2047876"/>
            <a:ext cx="1365250"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900" b="1">
                <a:solidFill>
                  <a:srgbClr val="000000"/>
                </a:solidFill>
                <a:latin typeface="Gill Sans"/>
                <a:ea typeface="Gill Sans"/>
                <a:cs typeface="Gill Sans"/>
              </a:rPr>
              <a:t>Market Potential</a:t>
            </a:r>
          </a:p>
        </p:txBody>
      </p:sp>
      <p:sp>
        <p:nvSpPr>
          <p:cNvPr id="19" name="Abgerundetes Rechteck 26">
            <a:extLst>
              <a:ext uri="{FF2B5EF4-FFF2-40B4-BE49-F238E27FC236}">
                <a16:creationId xmlns:a16="http://schemas.microsoft.com/office/drawing/2014/main" id="{7E9996FC-0B8B-2C33-DA9E-70ED45FA5A44}"/>
              </a:ext>
            </a:extLst>
          </p:cNvPr>
          <p:cNvSpPr/>
          <p:nvPr/>
        </p:nvSpPr>
        <p:spPr bwMode="auto">
          <a:xfrm>
            <a:off x="3035300" y="1322388"/>
            <a:ext cx="7092950" cy="303212"/>
          </a:xfrm>
          <a:prstGeom prst="roundRect">
            <a:avLst>
              <a:gd name="adj" fmla="val 3838"/>
            </a:avLst>
          </a:prstGeom>
          <a:solidFill>
            <a:srgbClr val="002060"/>
          </a:solidFill>
          <a:ln w="12700">
            <a:noFill/>
            <a:round/>
            <a:headEnd/>
            <a:tailEnd/>
          </a:ln>
          <a:effectLst/>
        </p:spPr>
        <p:txBody>
          <a:bodyPr lIns="0" tIns="18000" rIns="0" bIns="72000" anchor="b"/>
          <a:lstStyle/>
          <a:p>
            <a:pPr algn="ctr">
              <a:defRPr/>
            </a:pPr>
            <a:r>
              <a:rPr lang="en-US" sz="900" b="1">
                <a:solidFill>
                  <a:srgbClr val="FFFFFF"/>
                </a:solidFill>
                <a:effectLst>
                  <a:outerShdw blurRad="38100" dist="38100" dir="2700000" algn="tl">
                    <a:srgbClr val="000000"/>
                  </a:outerShdw>
                </a:effectLst>
                <a:latin typeface="Gill Sans"/>
                <a:cs typeface="Gill Sans"/>
              </a:rPr>
              <a:t>FDI Motive</a:t>
            </a:r>
          </a:p>
        </p:txBody>
      </p:sp>
      <p:sp>
        <p:nvSpPr>
          <p:cNvPr id="48153" name="Rechteck 40">
            <a:extLst>
              <a:ext uri="{FF2B5EF4-FFF2-40B4-BE49-F238E27FC236}">
                <a16:creationId xmlns:a16="http://schemas.microsoft.com/office/drawing/2014/main" id="{F4E62AC1-EE92-E67C-4938-7C0230CF211B}"/>
              </a:ext>
            </a:extLst>
          </p:cNvPr>
          <p:cNvSpPr>
            <a:spLocks noChangeArrowheads="1"/>
          </p:cNvSpPr>
          <p:nvPr/>
        </p:nvSpPr>
        <p:spPr bwMode="auto">
          <a:xfrm>
            <a:off x="3143250" y="2660650"/>
            <a:ext cx="1366838"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900">
                <a:solidFill>
                  <a:srgbClr val="7F7F7F"/>
                </a:solidFill>
                <a:latin typeface="Gill Sans"/>
                <a:ea typeface="Gill Sans"/>
                <a:cs typeface="Gill Sans"/>
              </a:rPr>
              <a:t>1. Raw Materials </a:t>
            </a:r>
          </a:p>
          <a:p>
            <a:r>
              <a:rPr lang="en-US" altLang="en-US" sz="900">
                <a:solidFill>
                  <a:srgbClr val="7F7F7F"/>
                </a:solidFill>
                <a:latin typeface="Gill Sans"/>
                <a:ea typeface="Gill Sans"/>
                <a:cs typeface="Gill Sans"/>
              </a:rPr>
              <a:t>2. Natural Resources</a:t>
            </a:r>
          </a:p>
          <a:p>
            <a:r>
              <a:rPr lang="en-US" altLang="en-US" sz="900">
                <a:solidFill>
                  <a:srgbClr val="7F7F7F"/>
                </a:solidFill>
                <a:latin typeface="Gill Sans"/>
                <a:ea typeface="Gill Sans"/>
                <a:cs typeface="Gill Sans"/>
              </a:rPr>
              <a:t>3. Access to Resources</a:t>
            </a:r>
          </a:p>
          <a:p>
            <a:r>
              <a:rPr lang="en-US" altLang="en-US" sz="900">
                <a:solidFill>
                  <a:srgbClr val="7F7F7F"/>
                </a:solidFill>
                <a:latin typeface="Gill Sans"/>
                <a:ea typeface="Gill Sans"/>
                <a:cs typeface="Gill Sans"/>
              </a:rPr>
              <a:t>4. Abundance</a:t>
            </a:r>
          </a:p>
          <a:p>
            <a:r>
              <a:rPr lang="en-US" altLang="en-US" sz="900">
                <a:solidFill>
                  <a:srgbClr val="7F7F7F"/>
                </a:solidFill>
                <a:latin typeface="Gill Sans"/>
                <a:ea typeface="Gill Sans"/>
                <a:cs typeface="Gill Sans"/>
              </a:rPr>
              <a:t>5. Good Governance</a:t>
            </a:r>
          </a:p>
        </p:txBody>
      </p:sp>
      <p:sp>
        <p:nvSpPr>
          <p:cNvPr id="48154" name="Rechteck 40">
            <a:extLst>
              <a:ext uri="{FF2B5EF4-FFF2-40B4-BE49-F238E27FC236}">
                <a16:creationId xmlns:a16="http://schemas.microsoft.com/office/drawing/2014/main" id="{CFF92555-07BE-3544-8DC7-473960B6F3A1}"/>
              </a:ext>
            </a:extLst>
          </p:cNvPr>
          <p:cNvSpPr>
            <a:spLocks noChangeArrowheads="1"/>
          </p:cNvSpPr>
          <p:nvPr/>
        </p:nvSpPr>
        <p:spPr bwMode="auto">
          <a:xfrm>
            <a:off x="4987925" y="2660650"/>
            <a:ext cx="13652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900">
                <a:solidFill>
                  <a:srgbClr val="7F7F7F"/>
                </a:solidFill>
                <a:latin typeface="Gill Sans"/>
                <a:ea typeface="Gill Sans"/>
                <a:cs typeface="Gill Sans"/>
              </a:rPr>
              <a:t>1. Market Size</a:t>
            </a:r>
          </a:p>
          <a:p>
            <a:r>
              <a:rPr lang="en-US" altLang="en-US" sz="900">
                <a:solidFill>
                  <a:srgbClr val="7F7F7F"/>
                </a:solidFill>
                <a:latin typeface="Gill Sans"/>
                <a:ea typeface="Gill Sans"/>
                <a:cs typeface="Gill Sans"/>
              </a:rPr>
              <a:t>2. GDP per Capita</a:t>
            </a:r>
          </a:p>
          <a:p>
            <a:r>
              <a:rPr lang="en-US" altLang="en-US" sz="900">
                <a:solidFill>
                  <a:srgbClr val="7F7F7F"/>
                </a:solidFill>
                <a:latin typeface="Gill Sans"/>
                <a:ea typeface="Gill Sans"/>
                <a:cs typeface="Gill Sans"/>
              </a:rPr>
              <a:t>3. Proximity to Market</a:t>
            </a:r>
          </a:p>
          <a:p>
            <a:r>
              <a:rPr lang="en-US" altLang="en-US" sz="900">
                <a:solidFill>
                  <a:srgbClr val="7F7F7F"/>
                </a:solidFill>
                <a:latin typeface="Gill Sans"/>
                <a:ea typeface="Gill Sans"/>
                <a:cs typeface="Gill Sans"/>
              </a:rPr>
              <a:t>4. Access to Market</a:t>
            </a:r>
          </a:p>
          <a:p>
            <a:r>
              <a:rPr lang="en-US" altLang="en-US" sz="900">
                <a:solidFill>
                  <a:srgbClr val="7F7F7F"/>
                </a:solidFill>
                <a:latin typeface="Gill Sans"/>
                <a:ea typeface="Gill Sans"/>
                <a:cs typeface="Gill Sans"/>
              </a:rPr>
              <a:t>5. Growth Potential</a:t>
            </a:r>
          </a:p>
        </p:txBody>
      </p:sp>
      <p:sp>
        <p:nvSpPr>
          <p:cNvPr id="48155" name="Rechteck 40">
            <a:extLst>
              <a:ext uri="{FF2B5EF4-FFF2-40B4-BE49-F238E27FC236}">
                <a16:creationId xmlns:a16="http://schemas.microsoft.com/office/drawing/2014/main" id="{14A19BC2-8A15-DA13-BBB6-FB27F0528251}"/>
              </a:ext>
            </a:extLst>
          </p:cNvPr>
          <p:cNvSpPr>
            <a:spLocks noChangeArrowheads="1"/>
          </p:cNvSpPr>
          <p:nvPr/>
        </p:nvSpPr>
        <p:spPr bwMode="auto">
          <a:xfrm>
            <a:off x="6838950" y="2660650"/>
            <a:ext cx="1365250" cy="86360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900">
                <a:solidFill>
                  <a:srgbClr val="7F7F7F"/>
                </a:solidFill>
                <a:latin typeface="Gill Sans"/>
                <a:ea typeface="Gill Sans"/>
                <a:cs typeface="Gill Sans"/>
              </a:rPr>
              <a:t>1. Skilled Labor </a:t>
            </a:r>
          </a:p>
          <a:p>
            <a:r>
              <a:rPr lang="en-US" altLang="en-US" sz="900">
                <a:solidFill>
                  <a:srgbClr val="7F7F7F"/>
                </a:solidFill>
                <a:latin typeface="Gill Sans"/>
                <a:ea typeface="Gill Sans"/>
                <a:cs typeface="Gill Sans"/>
              </a:rPr>
              <a:t>2. Infrastructure</a:t>
            </a:r>
          </a:p>
          <a:p>
            <a:r>
              <a:rPr lang="en-US" altLang="en-US" sz="900">
                <a:solidFill>
                  <a:srgbClr val="7F7F7F"/>
                </a:solidFill>
                <a:latin typeface="Gill Sans"/>
                <a:ea typeface="Gill Sans"/>
                <a:cs typeface="Gill Sans"/>
              </a:rPr>
              <a:t>3. Access to Technology</a:t>
            </a:r>
          </a:p>
          <a:p>
            <a:r>
              <a:rPr lang="en-US" altLang="en-US" sz="900">
                <a:solidFill>
                  <a:srgbClr val="7F7F7F"/>
                </a:solidFill>
                <a:latin typeface="Gill Sans"/>
                <a:ea typeface="Gill Sans"/>
                <a:cs typeface="Gill Sans"/>
              </a:rPr>
              <a:t>4. Specialized Cluster</a:t>
            </a:r>
          </a:p>
          <a:p>
            <a:r>
              <a:rPr lang="en-US" altLang="en-US" sz="900">
                <a:solidFill>
                  <a:srgbClr val="7F7F7F"/>
                </a:solidFill>
                <a:latin typeface="Gill Sans"/>
                <a:ea typeface="Gill Sans"/>
                <a:cs typeface="Gill Sans"/>
              </a:rPr>
              <a:t>5. Network</a:t>
            </a:r>
          </a:p>
        </p:txBody>
      </p:sp>
      <p:sp>
        <p:nvSpPr>
          <p:cNvPr id="48156" name="Rechteck 40">
            <a:extLst>
              <a:ext uri="{FF2B5EF4-FFF2-40B4-BE49-F238E27FC236}">
                <a16:creationId xmlns:a16="http://schemas.microsoft.com/office/drawing/2014/main" id="{0258CB3D-1E7C-0884-6BD0-8C51A9D6E727}"/>
              </a:ext>
            </a:extLst>
          </p:cNvPr>
          <p:cNvSpPr>
            <a:spLocks noChangeArrowheads="1"/>
          </p:cNvSpPr>
          <p:nvPr/>
        </p:nvSpPr>
        <p:spPr bwMode="auto">
          <a:xfrm>
            <a:off x="8651875" y="2668588"/>
            <a:ext cx="13652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900">
                <a:solidFill>
                  <a:srgbClr val="7F7F7F"/>
                </a:solidFill>
                <a:latin typeface="Gill Sans"/>
                <a:ea typeface="Gill Sans"/>
                <a:cs typeface="Gill Sans"/>
              </a:rPr>
              <a:t>1. Resource Costs</a:t>
            </a:r>
          </a:p>
          <a:p>
            <a:r>
              <a:rPr lang="en-US" altLang="en-US" sz="900">
                <a:solidFill>
                  <a:srgbClr val="7F7F7F"/>
                </a:solidFill>
                <a:latin typeface="Gill Sans"/>
                <a:ea typeface="Gill Sans"/>
                <a:cs typeface="Gill Sans"/>
              </a:rPr>
              <a:t>2. Input Costs</a:t>
            </a:r>
          </a:p>
          <a:p>
            <a:r>
              <a:rPr lang="en-US" altLang="en-US" sz="900">
                <a:solidFill>
                  <a:srgbClr val="7F7F7F"/>
                </a:solidFill>
                <a:latin typeface="Gill Sans"/>
                <a:ea typeface="Gill Sans"/>
                <a:cs typeface="Gill Sans"/>
              </a:rPr>
              <a:t>3. Labor Costs</a:t>
            </a:r>
          </a:p>
          <a:p>
            <a:r>
              <a:rPr lang="en-US" altLang="en-US" sz="900">
                <a:solidFill>
                  <a:srgbClr val="7F7F7F"/>
                </a:solidFill>
                <a:latin typeface="Gill Sans"/>
                <a:ea typeface="Gill Sans"/>
                <a:cs typeface="Gill Sans"/>
              </a:rPr>
              <a:t>4. Utility Costs</a:t>
            </a:r>
          </a:p>
          <a:p>
            <a:r>
              <a:rPr lang="en-US" altLang="en-US" sz="900">
                <a:solidFill>
                  <a:srgbClr val="7F7F7F"/>
                </a:solidFill>
                <a:latin typeface="Gill Sans"/>
                <a:ea typeface="Gill Sans"/>
                <a:cs typeface="Gill Sans"/>
              </a:rPr>
              <a:t>5. Productivity</a:t>
            </a:r>
          </a:p>
        </p:txBody>
      </p:sp>
      <p:sp>
        <p:nvSpPr>
          <p:cNvPr id="24" name="Rechteck 35">
            <a:extLst>
              <a:ext uri="{FF2B5EF4-FFF2-40B4-BE49-F238E27FC236}">
                <a16:creationId xmlns:a16="http://schemas.microsoft.com/office/drawing/2014/main" id="{9D29D051-2891-6B48-B7A7-9DB905A3C43C}"/>
              </a:ext>
            </a:extLst>
          </p:cNvPr>
          <p:cNvSpPr/>
          <p:nvPr/>
        </p:nvSpPr>
        <p:spPr bwMode="auto">
          <a:xfrm>
            <a:off x="3022600" y="1746250"/>
            <a:ext cx="1627188" cy="228600"/>
          </a:xfrm>
          <a:prstGeom prst="rect">
            <a:avLst/>
          </a:prstGeom>
          <a:noFill/>
          <a:ln w="12700">
            <a:noFill/>
            <a:round/>
            <a:headEnd/>
            <a:tailEnd/>
          </a:ln>
          <a:effectLst/>
        </p:spPr>
        <p:txBody>
          <a:bodyPr lIns="36000" tIns="18000" rIns="36000" bIns="18000" anchor="ctr"/>
          <a:lstStyle/>
          <a:p>
            <a:pPr algn="ctr">
              <a:defRPr/>
            </a:pPr>
            <a:r>
              <a:rPr lang="en-US" sz="900" b="1" dirty="0">
                <a:solidFill>
                  <a:srgbClr val="FFFFFF"/>
                </a:solidFill>
                <a:effectLst>
                  <a:outerShdw blurRad="38100" dist="38100" dir="2700000" algn="tl">
                    <a:srgbClr val="DDDDDD"/>
                  </a:outerShdw>
                </a:effectLst>
                <a:latin typeface="Gill Sans"/>
                <a:cs typeface="Gill Sans"/>
              </a:rPr>
              <a:t>Resource-Seeking</a:t>
            </a:r>
          </a:p>
        </p:txBody>
      </p:sp>
      <p:pic>
        <p:nvPicPr>
          <p:cNvPr id="25" name="Picture 2" descr="https://universesings.files.wordpress.com/2014/11/knowledge-sense-making.jpg">
            <a:extLst>
              <a:ext uri="{FF2B5EF4-FFF2-40B4-BE49-F238E27FC236}">
                <a16:creationId xmlns:a16="http://schemas.microsoft.com/office/drawing/2014/main" id="{EBFC9C77-139F-8ACE-E578-40888734F886}"/>
              </a:ext>
            </a:extLst>
          </p:cNvPr>
          <p:cNvPicPr>
            <a:picLocks noChangeAspect="1" noChangeArrowheads="1"/>
          </p:cNvPicPr>
          <p:nvPr/>
        </p:nvPicPr>
        <p:blipFill>
          <a:blip r:embed="rId2" cstate="print"/>
          <a:srcRect/>
          <a:stretch>
            <a:fillRect/>
          </a:stretch>
        </p:blipFill>
        <p:spPr bwMode="auto">
          <a:xfrm>
            <a:off x="6819666" y="3789221"/>
            <a:ext cx="1364728" cy="1626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4" descr="http://www.vancouversun.com/cms/binary/8397553.jpg">
            <a:extLst>
              <a:ext uri="{FF2B5EF4-FFF2-40B4-BE49-F238E27FC236}">
                <a16:creationId xmlns:a16="http://schemas.microsoft.com/office/drawing/2014/main" id="{E70D6E32-DCA4-C6F6-E91E-E4E057DB6964}"/>
              </a:ext>
            </a:extLst>
          </p:cNvPr>
          <p:cNvPicPr>
            <a:picLocks noChangeAspect="1" noChangeArrowheads="1"/>
          </p:cNvPicPr>
          <p:nvPr/>
        </p:nvPicPr>
        <p:blipFill>
          <a:blip r:embed="rId3" cstate="print"/>
          <a:srcRect/>
          <a:stretch>
            <a:fillRect/>
          </a:stretch>
        </p:blipFill>
        <p:spPr bwMode="auto">
          <a:xfrm>
            <a:off x="3132718" y="3789221"/>
            <a:ext cx="1387856" cy="1626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6" descr="http://ashbournecollegebusinessstudies.files.wordpress.com/2011/11/kukabmw.jpg">
            <a:extLst>
              <a:ext uri="{FF2B5EF4-FFF2-40B4-BE49-F238E27FC236}">
                <a16:creationId xmlns:a16="http://schemas.microsoft.com/office/drawing/2014/main" id="{E01EFD4B-A8F3-4C07-715C-84A6C006953E}"/>
              </a:ext>
            </a:extLst>
          </p:cNvPr>
          <p:cNvPicPr>
            <a:picLocks noChangeAspect="1" noChangeArrowheads="1"/>
          </p:cNvPicPr>
          <p:nvPr/>
        </p:nvPicPr>
        <p:blipFill rotWithShape="1">
          <a:blip r:embed="rId4" cstate="print"/>
          <a:srcRect t="10282" r="13024"/>
          <a:stretch/>
        </p:blipFill>
        <p:spPr bwMode="auto">
          <a:xfrm>
            <a:off x="8652446" y="3789221"/>
            <a:ext cx="1364726" cy="1626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8" descr="https://s3-us-west-2.amazonaws.com/insights-marketing/media/1197/consumer_connection_social_media.png">
            <a:extLst>
              <a:ext uri="{FF2B5EF4-FFF2-40B4-BE49-F238E27FC236}">
                <a16:creationId xmlns:a16="http://schemas.microsoft.com/office/drawing/2014/main" id="{B772FCA2-AA32-316A-9E20-0F821459680D}"/>
              </a:ext>
            </a:extLst>
          </p:cNvPr>
          <p:cNvPicPr>
            <a:picLocks noChangeAspect="1" noChangeArrowheads="1"/>
          </p:cNvPicPr>
          <p:nvPr/>
        </p:nvPicPr>
        <p:blipFill rotWithShape="1">
          <a:blip r:embed="rId5"/>
          <a:srcRect l="8830" r="8107"/>
          <a:stretch/>
        </p:blipFill>
        <p:spPr bwMode="auto">
          <a:xfrm>
            <a:off x="4987918" y="3789221"/>
            <a:ext cx="1364727" cy="1626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AA0A0-EB2C-A855-2439-F8002F2050FA}"/>
              </a:ext>
            </a:extLst>
          </p:cNvPr>
          <p:cNvSpPr>
            <a:spLocks noGrp="1"/>
          </p:cNvSpPr>
          <p:nvPr>
            <p:ph type="title"/>
          </p:nvPr>
        </p:nvSpPr>
        <p:spPr/>
        <p:txBody>
          <a:bodyPr/>
          <a:lstStyle/>
          <a:p>
            <a:pPr>
              <a:defRPr/>
            </a:pPr>
            <a:r>
              <a:rPr lang="en-GB" dirty="0"/>
              <a:t>FDI LOCATION SELECTION PROCESS</a:t>
            </a:r>
          </a:p>
        </p:txBody>
      </p:sp>
      <p:sp>
        <p:nvSpPr>
          <p:cNvPr id="49155" name="AutoShape 175">
            <a:extLst>
              <a:ext uri="{FF2B5EF4-FFF2-40B4-BE49-F238E27FC236}">
                <a16:creationId xmlns:a16="http://schemas.microsoft.com/office/drawing/2014/main" id="{EBF152EB-0E7A-D9CD-B0F8-B749B4FC9198}"/>
              </a:ext>
            </a:extLst>
          </p:cNvPr>
          <p:cNvSpPr>
            <a:spLocks noChangeAspect="1" noChangeArrowheads="1" noTextEdit="1"/>
          </p:cNvSpPr>
          <p:nvPr/>
        </p:nvSpPr>
        <p:spPr bwMode="auto">
          <a:xfrm>
            <a:off x="2851151" y="1457326"/>
            <a:ext cx="8429625"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156" name="AutoShape 169">
            <a:extLst>
              <a:ext uri="{FF2B5EF4-FFF2-40B4-BE49-F238E27FC236}">
                <a16:creationId xmlns:a16="http://schemas.microsoft.com/office/drawing/2014/main" id="{E8D3B958-60CC-94B2-692A-5AE3D51C01EF}"/>
              </a:ext>
            </a:extLst>
          </p:cNvPr>
          <p:cNvSpPr>
            <a:spLocks noChangeArrowheads="1"/>
          </p:cNvSpPr>
          <p:nvPr/>
        </p:nvSpPr>
        <p:spPr bwMode="auto">
          <a:xfrm>
            <a:off x="4386264" y="1577976"/>
            <a:ext cx="1800225" cy="468313"/>
          </a:xfrm>
          <a:prstGeom prst="chevron">
            <a:avLst>
              <a:gd name="adj" fmla="val 45221"/>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100" b="1">
                <a:solidFill>
                  <a:srgbClr val="FFFFFF"/>
                </a:solidFill>
                <a:latin typeface="Gill Sans"/>
                <a:ea typeface="Times New Roman" panose="02020603050405020304" pitchFamily="18" charset="0"/>
                <a:cs typeface="Gill Sans"/>
              </a:rPr>
              <a:t>Short-List</a:t>
            </a:r>
          </a:p>
        </p:txBody>
      </p:sp>
      <p:sp>
        <p:nvSpPr>
          <p:cNvPr id="49157" name="AutoShape 157">
            <a:extLst>
              <a:ext uri="{FF2B5EF4-FFF2-40B4-BE49-F238E27FC236}">
                <a16:creationId xmlns:a16="http://schemas.microsoft.com/office/drawing/2014/main" id="{AD3D249F-2452-1D38-C329-5A25C236B9EC}"/>
              </a:ext>
            </a:extLst>
          </p:cNvPr>
          <p:cNvSpPr>
            <a:spLocks noChangeArrowheads="1"/>
          </p:cNvSpPr>
          <p:nvPr/>
        </p:nvSpPr>
        <p:spPr bwMode="auto">
          <a:xfrm>
            <a:off x="8113714" y="1566863"/>
            <a:ext cx="1800225" cy="468312"/>
          </a:xfrm>
          <a:prstGeom prst="chevron">
            <a:avLst>
              <a:gd name="adj" fmla="val 45168"/>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100" b="1">
                <a:solidFill>
                  <a:srgbClr val="FFFFFF"/>
                </a:solidFill>
                <a:latin typeface="Gill Sans"/>
                <a:ea typeface="Gill Sans"/>
                <a:cs typeface="Gill Sans"/>
              </a:rPr>
              <a:t>Implementation</a:t>
            </a:r>
          </a:p>
        </p:txBody>
      </p:sp>
      <p:sp>
        <p:nvSpPr>
          <p:cNvPr id="49158" name="Freeform 151">
            <a:extLst>
              <a:ext uri="{FF2B5EF4-FFF2-40B4-BE49-F238E27FC236}">
                <a16:creationId xmlns:a16="http://schemas.microsoft.com/office/drawing/2014/main" id="{FBBD48E9-CE3C-DDBA-E5DC-022A2C9B25EE}"/>
              </a:ext>
            </a:extLst>
          </p:cNvPr>
          <p:cNvSpPr>
            <a:spLocks/>
          </p:cNvSpPr>
          <p:nvPr/>
        </p:nvSpPr>
        <p:spPr bwMode="auto">
          <a:xfrm>
            <a:off x="5564189" y="3789364"/>
            <a:ext cx="136525" cy="122237"/>
          </a:xfrm>
          <a:custGeom>
            <a:avLst/>
            <a:gdLst>
              <a:gd name="T0" fmla="*/ 2147483646 w 183"/>
              <a:gd name="T1" fmla="*/ 0 h 182"/>
              <a:gd name="T2" fmla="*/ 2147483646 w 183"/>
              <a:gd name="T3" fmla="*/ 2147483646 h 182"/>
              <a:gd name="T4" fmla="*/ 2147483646 w 183"/>
              <a:gd name="T5" fmla="*/ 2147483646 h 182"/>
              <a:gd name="T6" fmla="*/ 2147483646 w 183"/>
              <a:gd name="T7" fmla="*/ 2147483646 h 182"/>
              <a:gd name="T8" fmla="*/ 2147483646 w 183"/>
              <a:gd name="T9" fmla="*/ 2147483646 h 182"/>
              <a:gd name="T10" fmla="*/ 2147483646 w 183"/>
              <a:gd name="T11" fmla="*/ 2147483646 h 182"/>
              <a:gd name="T12" fmla="*/ 2147483646 w 183"/>
              <a:gd name="T13" fmla="*/ 2147483646 h 182"/>
              <a:gd name="T14" fmla="*/ 2147483646 w 183"/>
              <a:gd name="T15" fmla="*/ 2147483646 h 182"/>
              <a:gd name="T16" fmla="*/ 2147483646 w 183"/>
              <a:gd name="T17" fmla="*/ 2147483646 h 182"/>
              <a:gd name="T18" fmla="*/ 2147483646 w 183"/>
              <a:gd name="T19" fmla="*/ 2147483646 h 182"/>
              <a:gd name="T20" fmla="*/ 2147483646 w 183"/>
              <a:gd name="T21" fmla="*/ 2147483646 h 182"/>
              <a:gd name="T22" fmla="*/ 2147483646 w 183"/>
              <a:gd name="T23" fmla="*/ 2147483646 h 182"/>
              <a:gd name="T24" fmla="*/ 2147483646 w 183"/>
              <a:gd name="T25" fmla="*/ 2147483646 h 182"/>
              <a:gd name="T26" fmla="*/ 2147483646 w 183"/>
              <a:gd name="T27" fmla="*/ 2147483646 h 182"/>
              <a:gd name="T28" fmla="*/ 2147483646 w 183"/>
              <a:gd name="T29" fmla="*/ 2147483646 h 182"/>
              <a:gd name="T30" fmla="*/ 2147483646 w 183"/>
              <a:gd name="T31" fmla="*/ 2147483646 h 182"/>
              <a:gd name="T32" fmla="*/ 2147483646 w 183"/>
              <a:gd name="T33" fmla="*/ 2147483646 h 182"/>
              <a:gd name="T34" fmla="*/ 2147483646 w 183"/>
              <a:gd name="T35" fmla="*/ 2147483646 h 182"/>
              <a:gd name="T36" fmla="*/ 2147483646 w 183"/>
              <a:gd name="T37" fmla="*/ 2147483646 h 182"/>
              <a:gd name="T38" fmla="*/ 2147483646 w 183"/>
              <a:gd name="T39" fmla="*/ 2147483646 h 182"/>
              <a:gd name="T40" fmla="*/ 2147483646 w 183"/>
              <a:gd name="T41" fmla="*/ 2147483646 h 182"/>
              <a:gd name="T42" fmla="*/ 2147483646 w 183"/>
              <a:gd name="T43" fmla="*/ 2147483646 h 182"/>
              <a:gd name="T44" fmla="*/ 2147483646 w 183"/>
              <a:gd name="T45" fmla="*/ 2147483646 h 182"/>
              <a:gd name="T46" fmla="*/ 2147483646 w 183"/>
              <a:gd name="T47" fmla="*/ 2147483646 h 182"/>
              <a:gd name="T48" fmla="*/ 2147483646 w 183"/>
              <a:gd name="T49" fmla="*/ 2147483646 h 182"/>
              <a:gd name="T50" fmla="*/ 2147483646 w 183"/>
              <a:gd name="T51" fmla="*/ 2147483646 h 182"/>
              <a:gd name="T52" fmla="*/ 2147483646 w 183"/>
              <a:gd name="T53" fmla="*/ 2147483646 h 182"/>
              <a:gd name="T54" fmla="*/ 2147483646 w 183"/>
              <a:gd name="T55" fmla="*/ 2147483646 h 182"/>
              <a:gd name="T56" fmla="*/ 2147483646 w 183"/>
              <a:gd name="T57" fmla="*/ 2147483646 h 182"/>
              <a:gd name="T58" fmla="*/ 2147483646 w 183"/>
              <a:gd name="T59" fmla="*/ 2147483646 h 182"/>
              <a:gd name="T60" fmla="*/ 2147483646 w 183"/>
              <a:gd name="T61" fmla="*/ 2147483646 h 182"/>
              <a:gd name="T62" fmla="*/ 2147483646 w 183"/>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3" h="182">
                <a:moveTo>
                  <a:pt x="91" y="0"/>
                </a:moveTo>
                <a:lnTo>
                  <a:pt x="82" y="0"/>
                </a:lnTo>
                <a:lnTo>
                  <a:pt x="73" y="1"/>
                </a:lnTo>
                <a:lnTo>
                  <a:pt x="65" y="3"/>
                </a:lnTo>
                <a:lnTo>
                  <a:pt x="56" y="7"/>
                </a:lnTo>
                <a:lnTo>
                  <a:pt x="48" y="10"/>
                </a:lnTo>
                <a:lnTo>
                  <a:pt x="41" y="16"/>
                </a:lnTo>
                <a:lnTo>
                  <a:pt x="34" y="21"/>
                </a:lnTo>
                <a:lnTo>
                  <a:pt x="27" y="26"/>
                </a:lnTo>
                <a:lnTo>
                  <a:pt x="22" y="32"/>
                </a:lnTo>
                <a:lnTo>
                  <a:pt x="16" y="39"/>
                </a:lnTo>
                <a:lnTo>
                  <a:pt x="11" y="48"/>
                </a:lnTo>
                <a:lnTo>
                  <a:pt x="7" y="55"/>
                </a:lnTo>
                <a:lnTo>
                  <a:pt x="5" y="64"/>
                </a:lnTo>
                <a:lnTo>
                  <a:pt x="2" y="73"/>
                </a:lnTo>
                <a:lnTo>
                  <a:pt x="2" y="82"/>
                </a:lnTo>
                <a:lnTo>
                  <a:pt x="0" y="91"/>
                </a:lnTo>
                <a:lnTo>
                  <a:pt x="2" y="100"/>
                </a:lnTo>
                <a:lnTo>
                  <a:pt x="2" y="109"/>
                </a:lnTo>
                <a:lnTo>
                  <a:pt x="5" y="118"/>
                </a:lnTo>
                <a:lnTo>
                  <a:pt x="7" y="127"/>
                </a:lnTo>
                <a:lnTo>
                  <a:pt x="11" y="134"/>
                </a:lnTo>
                <a:lnTo>
                  <a:pt x="16" y="143"/>
                </a:lnTo>
                <a:lnTo>
                  <a:pt x="22" y="148"/>
                </a:lnTo>
                <a:lnTo>
                  <a:pt x="27" y="155"/>
                </a:lnTo>
                <a:lnTo>
                  <a:pt x="34" y="161"/>
                </a:lnTo>
                <a:lnTo>
                  <a:pt x="41" y="166"/>
                </a:lnTo>
                <a:lnTo>
                  <a:pt x="48" y="172"/>
                </a:lnTo>
                <a:lnTo>
                  <a:pt x="56" y="175"/>
                </a:lnTo>
                <a:lnTo>
                  <a:pt x="65" y="179"/>
                </a:lnTo>
                <a:lnTo>
                  <a:pt x="73" y="181"/>
                </a:lnTo>
                <a:lnTo>
                  <a:pt x="82" y="182"/>
                </a:lnTo>
                <a:lnTo>
                  <a:pt x="91" y="182"/>
                </a:lnTo>
                <a:lnTo>
                  <a:pt x="100" y="182"/>
                </a:lnTo>
                <a:lnTo>
                  <a:pt x="111" y="181"/>
                </a:lnTo>
                <a:lnTo>
                  <a:pt x="118" y="179"/>
                </a:lnTo>
                <a:lnTo>
                  <a:pt x="127" y="175"/>
                </a:lnTo>
                <a:lnTo>
                  <a:pt x="136" y="172"/>
                </a:lnTo>
                <a:lnTo>
                  <a:pt x="143" y="166"/>
                </a:lnTo>
                <a:lnTo>
                  <a:pt x="150" y="161"/>
                </a:lnTo>
                <a:lnTo>
                  <a:pt x="156" y="155"/>
                </a:lnTo>
                <a:lnTo>
                  <a:pt x="163" y="148"/>
                </a:lnTo>
                <a:lnTo>
                  <a:pt x="168" y="143"/>
                </a:lnTo>
                <a:lnTo>
                  <a:pt x="172" y="134"/>
                </a:lnTo>
                <a:lnTo>
                  <a:pt x="176" y="127"/>
                </a:lnTo>
                <a:lnTo>
                  <a:pt x="179" y="118"/>
                </a:lnTo>
                <a:lnTo>
                  <a:pt x="181" y="109"/>
                </a:lnTo>
                <a:lnTo>
                  <a:pt x="183" y="100"/>
                </a:lnTo>
                <a:lnTo>
                  <a:pt x="183" y="91"/>
                </a:lnTo>
                <a:lnTo>
                  <a:pt x="183" y="82"/>
                </a:lnTo>
                <a:lnTo>
                  <a:pt x="181" y="73"/>
                </a:lnTo>
                <a:lnTo>
                  <a:pt x="179" y="64"/>
                </a:lnTo>
                <a:lnTo>
                  <a:pt x="176" y="55"/>
                </a:lnTo>
                <a:lnTo>
                  <a:pt x="172" y="48"/>
                </a:lnTo>
                <a:lnTo>
                  <a:pt x="168" y="39"/>
                </a:lnTo>
                <a:lnTo>
                  <a:pt x="163" y="32"/>
                </a:lnTo>
                <a:lnTo>
                  <a:pt x="156" y="26"/>
                </a:lnTo>
                <a:lnTo>
                  <a:pt x="150" y="21"/>
                </a:lnTo>
                <a:lnTo>
                  <a:pt x="143" y="16"/>
                </a:lnTo>
                <a:lnTo>
                  <a:pt x="136" y="10"/>
                </a:lnTo>
                <a:lnTo>
                  <a:pt x="127" y="7"/>
                </a:lnTo>
                <a:lnTo>
                  <a:pt x="118" y="3"/>
                </a:lnTo>
                <a:lnTo>
                  <a:pt x="111" y="1"/>
                </a:lnTo>
                <a:lnTo>
                  <a:pt x="100" y="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159" name="Freeform 150">
            <a:extLst>
              <a:ext uri="{FF2B5EF4-FFF2-40B4-BE49-F238E27FC236}">
                <a16:creationId xmlns:a16="http://schemas.microsoft.com/office/drawing/2014/main" id="{5E979780-D799-DB92-5EBA-5133E9CC07D4}"/>
              </a:ext>
            </a:extLst>
          </p:cNvPr>
          <p:cNvSpPr>
            <a:spLocks/>
          </p:cNvSpPr>
          <p:nvPr/>
        </p:nvSpPr>
        <p:spPr bwMode="auto">
          <a:xfrm>
            <a:off x="6459539" y="3789364"/>
            <a:ext cx="136525" cy="122237"/>
          </a:xfrm>
          <a:custGeom>
            <a:avLst/>
            <a:gdLst>
              <a:gd name="T0" fmla="*/ 2147483646 w 182"/>
              <a:gd name="T1" fmla="*/ 0 h 182"/>
              <a:gd name="T2" fmla="*/ 2147483646 w 182"/>
              <a:gd name="T3" fmla="*/ 2147483646 h 182"/>
              <a:gd name="T4" fmla="*/ 2147483646 w 182"/>
              <a:gd name="T5" fmla="*/ 2147483646 h 182"/>
              <a:gd name="T6" fmla="*/ 2147483646 w 182"/>
              <a:gd name="T7" fmla="*/ 2147483646 h 182"/>
              <a:gd name="T8" fmla="*/ 2147483646 w 182"/>
              <a:gd name="T9" fmla="*/ 2147483646 h 182"/>
              <a:gd name="T10" fmla="*/ 2147483646 w 182"/>
              <a:gd name="T11" fmla="*/ 2147483646 h 182"/>
              <a:gd name="T12" fmla="*/ 2147483646 w 182"/>
              <a:gd name="T13" fmla="*/ 2147483646 h 182"/>
              <a:gd name="T14" fmla="*/ 0 w 182"/>
              <a:gd name="T15" fmla="*/ 2147483646 h 182"/>
              <a:gd name="T16" fmla="*/ 0 w 182"/>
              <a:gd name="T17" fmla="*/ 2147483646 h 182"/>
              <a:gd name="T18" fmla="*/ 2147483646 w 182"/>
              <a:gd name="T19" fmla="*/ 2147483646 h 182"/>
              <a:gd name="T20" fmla="*/ 2147483646 w 182"/>
              <a:gd name="T21" fmla="*/ 2147483646 h 182"/>
              <a:gd name="T22" fmla="*/ 2147483646 w 182"/>
              <a:gd name="T23" fmla="*/ 2147483646 h 182"/>
              <a:gd name="T24" fmla="*/ 2147483646 w 182"/>
              <a:gd name="T25" fmla="*/ 2147483646 h 182"/>
              <a:gd name="T26" fmla="*/ 2147483646 w 182"/>
              <a:gd name="T27" fmla="*/ 2147483646 h 182"/>
              <a:gd name="T28" fmla="*/ 2147483646 w 182"/>
              <a:gd name="T29" fmla="*/ 2147483646 h 182"/>
              <a:gd name="T30" fmla="*/ 2147483646 w 182"/>
              <a:gd name="T31" fmla="*/ 2147483646 h 182"/>
              <a:gd name="T32" fmla="*/ 2147483646 w 182"/>
              <a:gd name="T33" fmla="*/ 2147483646 h 182"/>
              <a:gd name="T34" fmla="*/ 2147483646 w 182"/>
              <a:gd name="T35" fmla="*/ 2147483646 h 182"/>
              <a:gd name="T36" fmla="*/ 2147483646 w 182"/>
              <a:gd name="T37" fmla="*/ 2147483646 h 182"/>
              <a:gd name="T38" fmla="*/ 2147483646 w 182"/>
              <a:gd name="T39" fmla="*/ 2147483646 h 182"/>
              <a:gd name="T40" fmla="*/ 2147483646 w 182"/>
              <a:gd name="T41" fmla="*/ 2147483646 h 182"/>
              <a:gd name="T42" fmla="*/ 2147483646 w 182"/>
              <a:gd name="T43" fmla="*/ 2147483646 h 182"/>
              <a:gd name="T44" fmla="*/ 2147483646 w 182"/>
              <a:gd name="T45" fmla="*/ 2147483646 h 182"/>
              <a:gd name="T46" fmla="*/ 2147483646 w 182"/>
              <a:gd name="T47" fmla="*/ 2147483646 h 182"/>
              <a:gd name="T48" fmla="*/ 2147483646 w 182"/>
              <a:gd name="T49" fmla="*/ 2147483646 h 182"/>
              <a:gd name="T50" fmla="*/ 2147483646 w 182"/>
              <a:gd name="T51" fmla="*/ 2147483646 h 182"/>
              <a:gd name="T52" fmla="*/ 2147483646 w 182"/>
              <a:gd name="T53" fmla="*/ 2147483646 h 182"/>
              <a:gd name="T54" fmla="*/ 2147483646 w 182"/>
              <a:gd name="T55" fmla="*/ 2147483646 h 182"/>
              <a:gd name="T56" fmla="*/ 2147483646 w 182"/>
              <a:gd name="T57" fmla="*/ 2147483646 h 182"/>
              <a:gd name="T58" fmla="*/ 2147483646 w 182"/>
              <a:gd name="T59" fmla="*/ 2147483646 h 182"/>
              <a:gd name="T60" fmla="*/ 2147483646 w 182"/>
              <a:gd name="T61" fmla="*/ 2147483646 h 182"/>
              <a:gd name="T62" fmla="*/ 2147483646 w 182"/>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 h="182">
                <a:moveTo>
                  <a:pt x="91" y="0"/>
                </a:moveTo>
                <a:lnTo>
                  <a:pt x="82" y="0"/>
                </a:lnTo>
                <a:lnTo>
                  <a:pt x="73" y="1"/>
                </a:lnTo>
                <a:lnTo>
                  <a:pt x="64" y="3"/>
                </a:lnTo>
                <a:lnTo>
                  <a:pt x="55" y="7"/>
                </a:lnTo>
                <a:lnTo>
                  <a:pt x="48" y="10"/>
                </a:lnTo>
                <a:lnTo>
                  <a:pt x="39" y="16"/>
                </a:lnTo>
                <a:lnTo>
                  <a:pt x="32" y="21"/>
                </a:lnTo>
                <a:lnTo>
                  <a:pt x="27" y="26"/>
                </a:lnTo>
                <a:lnTo>
                  <a:pt x="21" y="32"/>
                </a:lnTo>
                <a:lnTo>
                  <a:pt x="16" y="39"/>
                </a:lnTo>
                <a:lnTo>
                  <a:pt x="10" y="48"/>
                </a:lnTo>
                <a:lnTo>
                  <a:pt x="7" y="55"/>
                </a:lnTo>
                <a:lnTo>
                  <a:pt x="3" y="64"/>
                </a:lnTo>
                <a:lnTo>
                  <a:pt x="2" y="73"/>
                </a:lnTo>
                <a:lnTo>
                  <a:pt x="0" y="82"/>
                </a:lnTo>
                <a:lnTo>
                  <a:pt x="0" y="91"/>
                </a:lnTo>
                <a:lnTo>
                  <a:pt x="0" y="100"/>
                </a:lnTo>
                <a:lnTo>
                  <a:pt x="2" y="109"/>
                </a:lnTo>
                <a:lnTo>
                  <a:pt x="3" y="118"/>
                </a:lnTo>
                <a:lnTo>
                  <a:pt x="7" y="127"/>
                </a:lnTo>
                <a:lnTo>
                  <a:pt x="10" y="134"/>
                </a:lnTo>
                <a:lnTo>
                  <a:pt x="16" y="143"/>
                </a:lnTo>
                <a:lnTo>
                  <a:pt x="21" y="148"/>
                </a:lnTo>
                <a:lnTo>
                  <a:pt x="27" y="155"/>
                </a:lnTo>
                <a:lnTo>
                  <a:pt x="32" y="161"/>
                </a:lnTo>
                <a:lnTo>
                  <a:pt x="39" y="166"/>
                </a:lnTo>
                <a:lnTo>
                  <a:pt x="48" y="172"/>
                </a:lnTo>
                <a:lnTo>
                  <a:pt x="55" y="175"/>
                </a:lnTo>
                <a:lnTo>
                  <a:pt x="64" y="179"/>
                </a:lnTo>
                <a:lnTo>
                  <a:pt x="73" y="181"/>
                </a:lnTo>
                <a:lnTo>
                  <a:pt x="82" y="182"/>
                </a:lnTo>
                <a:lnTo>
                  <a:pt x="91" y="182"/>
                </a:lnTo>
                <a:lnTo>
                  <a:pt x="100" y="182"/>
                </a:lnTo>
                <a:lnTo>
                  <a:pt x="109" y="181"/>
                </a:lnTo>
                <a:lnTo>
                  <a:pt x="118" y="179"/>
                </a:lnTo>
                <a:lnTo>
                  <a:pt x="127" y="175"/>
                </a:lnTo>
                <a:lnTo>
                  <a:pt x="134" y="172"/>
                </a:lnTo>
                <a:lnTo>
                  <a:pt x="143" y="166"/>
                </a:lnTo>
                <a:lnTo>
                  <a:pt x="148" y="161"/>
                </a:lnTo>
                <a:lnTo>
                  <a:pt x="156" y="155"/>
                </a:lnTo>
                <a:lnTo>
                  <a:pt x="161" y="148"/>
                </a:lnTo>
                <a:lnTo>
                  <a:pt x="166" y="143"/>
                </a:lnTo>
                <a:lnTo>
                  <a:pt x="172" y="134"/>
                </a:lnTo>
                <a:lnTo>
                  <a:pt x="175" y="127"/>
                </a:lnTo>
                <a:lnTo>
                  <a:pt x="179" y="118"/>
                </a:lnTo>
                <a:lnTo>
                  <a:pt x="181" y="109"/>
                </a:lnTo>
                <a:lnTo>
                  <a:pt x="182" y="100"/>
                </a:lnTo>
                <a:lnTo>
                  <a:pt x="182" y="91"/>
                </a:lnTo>
                <a:lnTo>
                  <a:pt x="182" y="82"/>
                </a:lnTo>
                <a:lnTo>
                  <a:pt x="181" y="73"/>
                </a:lnTo>
                <a:lnTo>
                  <a:pt x="179" y="64"/>
                </a:lnTo>
                <a:lnTo>
                  <a:pt x="175" y="55"/>
                </a:lnTo>
                <a:lnTo>
                  <a:pt x="172" y="48"/>
                </a:lnTo>
                <a:lnTo>
                  <a:pt x="166" y="39"/>
                </a:lnTo>
                <a:lnTo>
                  <a:pt x="161" y="32"/>
                </a:lnTo>
                <a:lnTo>
                  <a:pt x="156" y="26"/>
                </a:lnTo>
                <a:lnTo>
                  <a:pt x="148" y="21"/>
                </a:lnTo>
                <a:lnTo>
                  <a:pt x="143" y="16"/>
                </a:lnTo>
                <a:lnTo>
                  <a:pt x="134" y="10"/>
                </a:lnTo>
                <a:lnTo>
                  <a:pt x="127" y="7"/>
                </a:lnTo>
                <a:lnTo>
                  <a:pt x="118" y="3"/>
                </a:lnTo>
                <a:lnTo>
                  <a:pt x="109" y="1"/>
                </a:lnTo>
                <a:lnTo>
                  <a:pt x="100" y="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160" name="Freeform 149">
            <a:extLst>
              <a:ext uri="{FF2B5EF4-FFF2-40B4-BE49-F238E27FC236}">
                <a16:creationId xmlns:a16="http://schemas.microsoft.com/office/drawing/2014/main" id="{0B26F769-282B-88EE-74D5-B60610154855}"/>
              </a:ext>
            </a:extLst>
          </p:cNvPr>
          <p:cNvSpPr>
            <a:spLocks/>
          </p:cNvSpPr>
          <p:nvPr/>
        </p:nvSpPr>
        <p:spPr bwMode="auto">
          <a:xfrm>
            <a:off x="3549650" y="3540125"/>
            <a:ext cx="534988" cy="165100"/>
          </a:xfrm>
          <a:custGeom>
            <a:avLst/>
            <a:gdLst>
              <a:gd name="T0" fmla="*/ 2147483646 w 717"/>
              <a:gd name="T1" fmla="*/ 0 h 245"/>
              <a:gd name="T2" fmla="*/ 2147483646 w 717"/>
              <a:gd name="T3" fmla="*/ 0 h 245"/>
              <a:gd name="T4" fmla="*/ 2147483646 w 717"/>
              <a:gd name="T5" fmla="*/ 2147483646 h 245"/>
              <a:gd name="T6" fmla="*/ 2147483646 w 717"/>
              <a:gd name="T7" fmla="*/ 2147483646 h 245"/>
              <a:gd name="T8" fmla="*/ 2147483646 w 717"/>
              <a:gd name="T9" fmla="*/ 2147483646 h 245"/>
              <a:gd name="T10" fmla="*/ 2147483646 w 717"/>
              <a:gd name="T11" fmla="*/ 2147483646 h 245"/>
              <a:gd name="T12" fmla="*/ 2147483646 w 717"/>
              <a:gd name="T13" fmla="*/ 2147483646 h 245"/>
              <a:gd name="T14" fmla="*/ 0 w 717"/>
              <a:gd name="T15" fmla="*/ 2147483646 h 245"/>
              <a:gd name="T16" fmla="*/ 0 w 717"/>
              <a:gd name="T17" fmla="*/ 2147483646 h 245"/>
              <a:gd name="T18" fmla="*/ 0 w 717"/>
              <a:gd name="T19" fmla="*/ 2147483646 h 245"/>
              <a:gd name="T20" fmla="*/ 0 w 717"/>
              <a:gd name="T21" fmla="*/ 2147483646 h 245"/>
              <a:gd name="T22" fmla="*/ 2147483646 w 717"/>
              <a:gd name="T23" fmla="*/ 2147483646 h 245"/>
              <a:gd name="T24" fmla="*/ 2147483646 w 717"/>
              <a:gd name="T25" fmla="*/ 2147483646 h 245"/>
              <a:gd name="T26" fmla="*/ 2147483646 w 717"/>
              <a:gd name="T27" fmla="*/ 2147483646 h 245"/>
              <a:gd name="T28" fmla="*/ 2147483646 w 717"/>
              <a:gd name="T29" fmla="*/ 2147483646 h 245"/>
              <a:gd name="T30" fmla="*/ 2147483646 w 717"/>
              <a:gd name="T31" fmla="*/ 2147483646 h 245"/>
              <a:gd name="T32" fmla="*/ 2147483646 w 717"/>
              <a:gd name="T33" fmla="*/ 2147483646 h 245"/>
              <a:gd name="T34" fmla="*/ 2147483646 w 717"/>
              <a:gd name="T35" fmla="*/ 2147483646 h 245"/>
              <a:gd name="T36" fmla="*/ 2147483646 w 717"/>
              <a:gd name="T37" fmla="*/ 2147483646 h 245"/>
              <a:gd name="T38" fmla="*/ 2147483646 w 717"/>
              <a:gd name="T39" fmla="*/ 2147483646 h 245"/>
              <a:gd name="T40" fmla="*/ 2147483646 w 717"/>
              <a:gd name="T41" fmla="*/ 2147483646 h 245"/>
              <a:gd name="T42" fmla="*/ 2147483646 w 717"/>
              <a:gd name="T43" fmla="*/ 2147483646 h 245"/>
              <a:gd name="T44" fmla="*/ 2147483646 w 717"/>
              <a:gd name="T45" fmla="*/ 2147483646 h 245"/>
              <a:gd name="T46" fmla="*/ 2147483646 w 717"/>
              <a:gd name="T47" fmla="*/ 2147483646 h 245"/>
              <a:gd name="T48" fmla="*/ 2147483646 w 717"/>
              <a:gd name="T49" fmla="*/ 2147483646 h 245"/>
              <a:gd name="T50" fmla="*/ 2147483646 w 717"/>
              <a:gd name="T51" fmla="*/ 2147483646 h 245"/>
              <a:gd name="T52" fmla="*/ 2147483646 w 717"/>
              <a:gd name="T53" fmla="*/ 2147483646 h 245"/>
              <a:gd name="T54" fmla="*/ 2147483646 w 717"/>
              <a:gd name="T55" fmla="*/ 2147483646 h 245"/>
              <a:gd name="T56" fmla="*/ 2147483646 w 717"/>
              <a:gd name="T57" fmla="*/ 2147483646 h 245"/>
              <a:gd name="T58" fmla="*/ 2147483646 w 717"/>
              <a:gd name="T59" fmla="*/ 2147483646 h 245"/>
              <a:gd name="T60" fmla="*/ 2147483646 w 717"/>
              <a:gd name="T61" fmla="*/ 2147483646 h 245"/>
              <a:gd name="T62" fmla="*/ 2147483646 w 717"/>
              <a:gd name="T63" fmla="*/ 2147483646 h 245"/>
              <a:gd name="T64" fmla="*/ 2147483646 w 717"/>
              <a:gd name="T65" fmla="*/ 2147483646 h 245"/>
              <a:gd name="T66" fmla="*/ 2147483646 w 717"/>
              <a:gd name="T67" fmla="*/ 2147483646 h 245"/>
              <a:gd name="T68" fmla="*/ 2147483646 w 717"/>
              <a:gd name="T69" fmla="*/ 0 h 245"/>
              <a:gd name="T70" fmla="*/ 2147483646 w 717"/>
              <a:gd name="T71" fmla="*/ 0 h 245"/>
              <a:gd name="T72" fmla="*/ 2147483646 w 717"/>
              <a:gd name="T73" fmla="*/ 0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7" h="245">
                <a:moveTo>
                  <a:pt x="41" y="0"/>
                </a:moveTo>
                <a:lnTo>
                  <a:pt x="32" y="0"/>
                </a:lnTo>
                <a:lnTo>
                  <a:pt x="25" y="2"/>
                </a:lnTo>
                <a:lnTo>
                  <a:pt x="18" y="7"/>
                </a:lnTo>
                <a:lnTo>
                  <a:pt x="13" y="11"/>
                </a:lnTo>
                <a:lnTo>
                  <a:pt x="7" y="18"/>
                </a:lnTo>
                <a:lnTo>
                  <a:pt x="4" y="25"/>
                </a:lnTo>
                <a:lnTo>
                  <a:pt x="0" y="32"/>
                </a:lnTo>
                <a:lnTo>
                  <a:pt x="0" y="41"/>
                </a:lnTo>
                <a:lnTo>
                  <a:pt x="0" y="204"/>
                </a:lnTo>
                <a:lnTo>
                  <a:pt x="0" y="213"/>
                </a:lnTo>
                <a:lnTo>
                  <a:pt x="4" y="220"/>
                </a:lnTo>
                <a:lnTo>
                  <a:pt x="7" y="227"/>
                </a:lnTo>
                <a:lnTo>
                  <a:pt x="13" y="233"/>
                </a:lnTo>
                <a:lnTo>
                  <a:pt x="18" y="238"/>
                </a:lnTo>
                <a:lnTo>
                  <a:pt x="25" y="242"/>
                </a:lnTo>
                <a:lnTo>
                  <a:pt x="32" y="245"/>
                </a:lnTo>
                <a:lnTo>
                  <a:pt x="41" y="245"/>
                </a:lnTo>
                <a:lnTo>
                  <a:pt x="675" y="245"/>
                </a:lnTo>
                <a:lnTo>
                  <a:pt x="684" y="245"/>
                </a:lnTo>
                <a:lnTo>
                  <a:pt x="692" y="242"/>
                </a:lnTo>
                <a:lnTo>
                  <a:pt x="699" y="238"/>
                </a:lnTo>
                <a:lnTo>
                  <a:pt x="704" y="233"/>
                </a:lnTo>
                <a:lnTo>
                  <a:pt x="709" y="227"/>
                </a:lnTo>
                <a:lnTo>
                  <a:pt x="713" y="220"/>
                </a:lnTo>
                <a:lnTo>
                  <a:pt x="717" y="213"/>
                </a:lnTo>
                <a:lnTo>
                  <a:pt x="717" y="204"/>
                </a:lnTo>
                <a:lnTo>
                  <a:pt x="717" y="41"/>
                </a:lnTo>
                <a:lnTo>
                  <a:pt x="717" y="32"/>
                </a:lnTo>
                <a:lnTo>
                  <a:pt x="713" y="25"/>
                </a:lnTo>
                <a:lnTo>
                  <a:pt x="709" y="18"/>
                </a:lnTo>
                <a:lnTo>
                  <a:pt x="704" y="11"/>
                </a:lnTo>
                <a:lnTo>
                  <a:pt x="699" y="7"/>
                </a:lnTo>
                <a:lnTo>
                  <a:pt x="692" y="2"/>
                </a:lnTo>
                <a:lnTo>
                  <a:pt x="684" y="0"/>
                </a:lnTo>
                <a:lnTo>
                  <a:pt x="675"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161" name="Freeform 148">
            <a:extLst>
              <a:ext uri="{FF2B5EF4-FFF2-40B4-BE49-F238E27FC236}">
                <a16:creationId xmlns:a16="http://schemas.microsoft.com/office/drawing/2014/main" id="{A8016DF5-C423-58C7-C5FD-DDCD659B50FD}"/>
              </a:ext>
            </a:extLst>
          </p:cNvPr>
          <p:cNvSpPr>
            <a:spLocks/>
          </p:cNvSpPr>
          <p:nvPr/>
        </p:nvSpPr>
        <p:spPr bwMode="auto">
          <a:xfrm>
            <a:off x="5367339" y="3540125"/>
            <a:ext cx="536575" cy="165100"/>
          </a:xfrm>
          <a:custGeom>
            <a:avLst/>
            <a:gdLst>
              <a:gd name="T0" fmla="*/ 2147483646 w 716"/>
              <a:gd name="T1" fmla="*/ 0 h 245"/>
              <a:gd name="T2" fmla="*/ 2147483646 w 716"/>
              <a:gd name="T3" fmla="*/ 0 h 245"/>
              <a:gd name="T4" fmla="*/ 2147483646 w 716"/>
              <a:gd name="T5" fmla="*/ 2147483646 h 245"/>
              <a:gd name="T6" fmla="*/ 2147483646 w 716"/>
              <a:gd name="T7" fmla="*/ 2147483646 h 245"/>
              <a:gd name="T8" fmla="*/ 2147483646 w 716"/>
              <a:gd name="T9" fmla="*/ 2147483646 h 245"/>
              <a:gd name="T10" fmla="*/ 2147483646 w 716"/>
              <a:gd name="T11" fmla="*/ 2147483646 h 245"/>
              <a:gd name="T12" fmla="*/ 2147483646 w 716"/>
              <a:gd name="T13" fmla="*/ 2147483646 h 245"/>
              <a:gd name="T14" fmla="*/ 2147483646 w 716"/>
              <a:gd name="T15" fmla="*/ 2147483646 h 245"/>
              <a:gd name="T16" fmla="*/ 0 w 716"/>
              <a:gd name="T17" fmla="*/ 2147483646 h 245"/>
              <a:gd name="T18" fmla="*/ 0 w 716"/>
              <a:gd name="T19" fmla="*/ 2147483646 h 245"/>
              <a:gd name="T20" fmla="*/ 2147483646 w 716"/>
              <a:gd name="T21" fmla="*/ 2147483646 h 245"/>
              <a:gd name="T22" fmla="*/ 2147483646 w 716"/>
              <a:gd name="T23" fmla="*/ 2147483646 h 245"/>
              <a:gd name="T24" fmla="*/ 2147483646 w 716"/>
              <a:gd name="T25" fmla="*/ 2147483646 h 245"/>
              <a:gd name="T26" fmla="*/ 2147483646 w 716"/>
              <a:gd name="T27" fmla="*/ 2147483646 h 245"/>
              <a:gd name="T28" fmla="*/ 2147483646 w 716"/>
              <a:gd name="T29" fmla="*/ 2147483646 h 245"/>
              <a:gd name="T30" fmla="*/ 2147483646 w 716"/>
              <a:gd name="T31" fmla="*/ 2147483646 h 245"/>
              <a:gd name="T32" fmla="*/ 2147483646 w 716"/>
              <a:gd name="T33" fmla="*/ 2147483646 h 245"/>
              <a:gd name="T34" fmla="*/ 2147483646 w 716"/>
              <a:gd name="T35" fmla="*/ 2147483646 h 245"/>
              <a:gd name="T36" fmla="*/ 2147483646 w 716"/>
              <a:gd name="T37" fmla="*/ 2147483646 h 245"/>
              <a:gd name="T38" fmla="*/ 2147483646 w 716"/>
              <a:gd name="T39" fmla="*/ 2147483646 h 245"/>
              <a:gd name="T40" fmla="*/ 2147483646 w 716"/>
              <a:gd name="T41" fmla="*/ 2147483646 h 245"/>
              <a:gd name="T42" fmla="*/ 2147483646 w 716"/>
              <a:gd name="T43" fmla="*/ 2147483646 h 245"/>
              <a:gd name="T44" fmla="*/ 2147483646 w 716"/>
              <a:gd name="T45" fmla="*/ 2147483646 h 245"/>
              <a:gd name="T46" fmla="*/ 2147483646 w 716"/>
              <a:gd name="T47" fmla="*/ 2147483646 h 245"/>
              <a:gd name="T48" fmla="*/ 2147483646 w 716"/>
              <a:gd name="T49" fmla="*/ 2147483646 h 245"/>
              <a:gd name="T50" fmla="*/ 2147483646 w 716"/>
              <a:gd name="T51" fmla="*/ 2147483646 h 245"/>
              <a:gd name="T52" fmla="*/ 2147483646 w 716"/>
              <a:gd name="T53" fmla="*/ 2147483646 h 245"/>
              <a:gd name="T54" fmla="*/ 2147483646 w 716"/>
              <a:gd name="T55" fmla="*/ 2147483646 h 245"/>
              <a:gd name="T56" fmla="*/ 2147483646 w 716"/>
              <a:gd name="T57" fmla="*/ 2147483646 h 245"/>
              <a:gd name="T58" fmla="*/ 2147483646 w 716"/>
              <a:gd name="T59" fmla="*/ 2147483646 h 245"/>
              <a:gd name="T60" fmla="*/ 2147483646 w 716"/>
              <a:gd name="T61" fmla="*/ 2147483646 h 245"/>
              <a:gd name="T62" fmla="*/ 2147483646 w 716"/>
              <a:gd name="T63" fmla="*/ 2147483646 h 245"/>
              <a:gd name="T64" fmla="*/ 2147483646 w 716"/>
              <a:gd name="T65" fmla="*/ 2147483646 h 245"/>
              <a:gd name="T66" fmla="*/ 2147483646 w 716"/>
              <a:gd name="T67" fmla="*/ 2147483646 h 245"/>
              <a:gd name="T68" fmla="*/ 2147483646 w 716"/>
              <a:gd name="T69" fmla="*/ 0 h 245"/>
              <a:gd name="T70" fmla="*/ 2147483646 w 716"/>
              <a:gd name="T71" fmla="*/ 0 h 245"/>
              <a:gd name="T72" fmla="*/ 2147483646 w 716"/>
              <a:gd name="T73" fmla="*/ 0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6" h="245">
                <a:moveTo>
                  <a:pt x="41" y="0"/>
                </a:moveTo>
                <a:lnTo>
                  <a:pt x="34" y="0"/>
                </a:lnTo>
                <a:lnTo>
                  <a:pt x="25" y="2"/>
                </a:lnTo>
                <a:lnTo>
                  <a:pt x="18" y="7"/>
                </a:lnTo>
                <a:lnTo>
                  <a:pt x="12" y="11"/>
                </a:lnTo>
                <a:lnTo>
                  <a:pt x="7" y="18"/>
                </a:lnTo>
                <a:lnTo>
                  <a:pt x="3" y="25"/>
                </a:lnTo>
                <a:lnTo>
                  <a:pt x="2" y="32"/>
                </a:lnTo>
                <a:lnTo>
                  <a:pt x="0" y="41"/>
                </a:lnTo>
                <a:lnTo>
                  <a:pt x="0" y="204"/>
                </a:lnTo>
                <a:lnTo>
                  <a:pt x="2" y="213"/>
                </a:lnTo>
                <a:lnTo>
                  <a:pt x="3" y="220"/>
                </a:lnTo>
                <a:lnTo>
                  <a:pt x="7" y="227"/>
                </a:lnTo>
                <a:lnTo>
                  <a:pt x="12" y="233"/>
                </a:lnTo>
                <a:lnTo>
                  <a:pt x="18" y="238"/>
                </a:lnTo>
                <a:lnTo>
                  <a:pt x="25" y="242"/>
                </a:lnTo>
                <a:lnTo>
                  <a:pt x="34" y="245"/>
                </a:lnTo>
                <a:lnTo>
                  <a:pt x="41" y="245"/>
                </a:lnTo>
                <a:lnTo>
                  <a:pt x="675" y="245"/>
                </a:lnTo>
                <a:lnTo>
                  <a:pt x="684" y="245"/>
                </a:lnTo>
                <a:lnTo>
                  <a:pt x="691" y="242"/>
                </a:lnTo>
                <a:lnTo>
                  <a:pt x="699" y="238"/>
                </a:lnTo>
                <a:lnTo>
                  <a:pt x="706" y="233"/>
                </a:lnTo>
                <a:lnTo>
                  <a:pt x="709" y="227"/>
                </a:lnTo>
                <a:lnTo>
                  <a:pt x="713" y="220"/>
                </a:lnTo>
                <a:lnTo>
                  <a:pt x="716" y="213"/>
                </a:lnTo>
                <a:lnTo>
                  <a:pt x="716" y="204"/>
                </a:lnTo>
                <a:lnTo>
                  <a:pt x="716" y="41"/>
                </a:lnTo>
                <a:lnTo>
                  <a:pt x="716" y="32"/>
                </a:lnTo>
                <a:lnTo>
                  <a:pt x="713" y="25"/>
                </a:lnTo>
                <a:lnTo>
                  <a:pt x="709" y="18"/>
                </a:lnTo>
                <a:lnTo>
                  <a:pt x="706" y="11"/>
                </a:lnTo>
                <a:lnTo>
                  <a:pt x="699" y="7"/>
                </a:lnTo>
                <a:lnTo>
                  <a:pt x="691" y="2"/>
                </a:lnTo>
                <a:lnTo>
                  <a:pt x="684" y="0"/>
                </a:lnTo>
                <a:lnTo>
                  <a:pt x="675"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162" name="Freeform 145">
            <a:extLst>
              <a:ext uri="{FF2B5EF4-FFF2-40B4-BE49-F238E27FC236}">
                <a16:creationId xmlns:a16="http://schemas.microsoft.com/office/drawing/2014/main" id="{73B0C6B5-96F5-4D96-7B59-A058E6E2AF36}"/>
              </a:ext>
            </a:extLst>
          </p:cNvPr>
          <p:cNvSpPr>
            <a:spLocks/>
          </p:cNvSpPr>
          <p:nvPr/>
        </p:nvSpPr>
        <p:spPr bwMode="auto">
          <a:xfrm>
            <a:off x="7353301" y="3024188"/>
            <a:ext cx="898525" cy="284162"/>
          </a:xfrm>
          <a:custGeom>
            <a:avLst/>
            <a:gdLst>
              <a:gd name="T0" fmla="*/ 2147483646 w 1201"/>
              <a:gd name="T1" fmla="*/ 0 h 428"/>
              <a:gd name="T2" fmla="*/ 2147483646 w 1201"/>
              <a:gd name="T3" fmla="*/ 0 h 428"/>
              <a:gd name="T4" fmla="*/ 2147483646 w 1201"/>
              <a:gd name="T5" fmla="*/ 2147483646 h 428"/>
              <a:gd name="T6" fmla="*/ 2147483646 w 1201"/>
              <a:gd name="T7" fmla="*/ 2147483646 h 428"/>
              <a:gd name="T8" fmla="*/ 2147483646 w 1201"/>
              <a:gd name="T9" fmla="*/ 2147483646 h 428"/>
              <a:gd name="T10" fmla="*/ 2147483646 w 1201"/>
              <a:gd name="T11" fmla="*/ 2147483646 h 428"/>
              <a:gd name="T12" fmla="*/ 2147483646 w 1201"/>
              <a:gd name="T13" fmla="*/ 2147483646 h 428"/>
              <a:gd name="T14" fmla="*/ 2147483646 w 1201"/>
              <a:gd name="T15" fmla="*/ 2147483646 h 428"/>
              <a:gd name="T16" fmla="*/ 2147483646 w 1201"/>
              <a:gd name="T17" fmla="*/ 2147483646 h 428"/>
              <a:gd name="T18" fmla="*/ 2147483646 w 1201"/>
              <a:gd name="T19" fmla="*/ 2147483646 h 428"/>
              <a:gd name="T20" fmla="*/ 2147483646 w 1201"/>
              <a:gd name="T21" fmla="*/ 2147483646 h 428"/>
              <a:gd name="T22" fmla="*/ 2147483646 w 1201"/>
              <a:gd name="T23" fmla="*/ 2147483646 h 428"/>
              <a:gd name="T24" fmla="*/ 2147483646 w 1201"/>
              <a:gd name="T25" fmla="*/ 2147483646 h 428"/>
              <a:gd name="T26" fmla="*/ 2147483646 w 1201"/>
              <a:gd name="T27" fmla="*/ 2147483646 h 428"/>
              <a:gd name="T28" fmla="*/ 2147483646 w 1201"/>
              <a:gd name="T29" fmla="*/ 2147483646 h 428"/>
              <a:gd name="T30" fmla="*/ 2147483646 w 1201"/>
              <a:gd name="T31" fmla="*/ 2147483646 h 428"/>
              <a:gd name="T32" fmla="*/ 2147483646 w 1201"/>
              <a:gd name="T33" fmla="*/ 2147483646 h 428"/>
              <a:gd name="T34" fmla="*/ 2147483646 w 1201"/>
              <a:gd name="T35" fmla="*/ 2147483646 h 428"/>
              <a:gd name="T36" fmla="*/ 2147483646 w 1201"/>
              <a:gd name="T37" fmla="*/ 2147483646 h 428"/>
              <a:gd name="T38" fmla="*/ 2147483646 w 1201"/>
              <a:gd name="T39" fmla="*/ 2147483646 h 428"/>
              <a:gd name="T40" fmla="*/ 2147483646 w 1201"/>
              <a:gd name="T41" fmla="*/ 2147483646 h 428"/>
              <a:gd name="T42" fmla="*/ 2147483646 w 1201"/>
              <a:gd name="T43" fmla="*/ 2147483646 h 428"/>
              <a:gd name="T44" fmla="*/ 2147483646 w 1201"/>
              <a:gd name="T45" fmla="*/ 2147483646 h 428"/>
              <a:gd name="T46" fmla="*/ 2147483646 w 1201"/>
              <a:gd name="T47" fmla="*/ 2147483646 h 428"/>
              <a:gd name="T48" fmla="*/ 2147483646 w 1201"/>
              <a:gd name="T49" fmla="*/ 2147483646 h 428"/>
              <a:gd name="T50" fmla="*/ 2147483646 w 1201"/>
              <a:gd name="T51" fmla="*/ 2147483646 h 428"/>
              <a:gd name="T52" fmla="*/ 2147483646 w 1201"/>
              <a:gd name="T53" fmla="*/ 2147483646 h 428"/>
              <a:gd name="T54" fmla="*/ 2147483646 w 1201"/>
              <a:gd name="T55" fmla="*/ 2147483646 h 428"/>
              <a:gd name="T56" fmla="*/ 2147483646 w 1201"/>
              <a:gd name="T57" fmla="*/ 2147483646 h 428"/>
              <a:gd name="T58" fmla="*/ 2147483646 w 1201"/>
              <a:gd name="T59" fmla="*/ 2147483646 h 428"/>
              <a:gd name="T60" fmla="*/ 2147483646 w 1201"/>
              <a:gd name="T61" fmla="*/ 2147483646 h 428"/>
              <a:gd name="T62" fmla="*/ 2147483646 w 1201"/>
              <a:gd name="T63" fmla="*/ 2147483646 h 428"/>
              <a:gd name="T64" fmla="*/ 2147483646 w 1201"/>
              <a:gd name="T65" fmla="*/ 2147483646 h 428"/>
              <a:gd name="T66" fmla="*/ 2147483646 w 1201"/>
              <a:gd name="T67" fmla="*/ 2147483646 h 428"/>
              <a:gd name="T68" fmla="*/ 2147483646 w 1201"/>
              <a:gd name="T69" fmla="*/ 2147483646 h 428"/>
              <a:gd name="T70" fmla="*/ 2147483646 w 1201"/>
              <a:gd name="T71" fmla="*/ 2147483646 h 428"/>
              <a:gd name="T72" fmla="*/ 2147483646 w 1201"/>
              <a:gd name="T73" fmla="*/ 2147483646 h 428"/>
              <a:gd name="T74" fmla="*/ 2147483646 w 1201"/>
              <a:gd name="T75" fmla="*/ 2147483646 h 428"/>
              <a:gd name="T76" fmla="*/ 2147483646 w 1201"/>
              <a:gd name="T77" fmla="*/ 2147483646 h 428"/>
              <a:gd name="T78" fmla="*/ 2147483646 w 1201"/>
              <a:gd name="T79" fmla="*/ 2147483646 h 428"/>
              <a:gd name="T80" fmla="*/ 2147483646 w 1201"/>
              <a:gd name="T81" fmla="*/ 2147483646 h 428"/>
              <a:gd name="T82" fmla="*/ 2147483646 w 1201"/>
              <a:gd name="T83" fmla="*/ 2147483646 h 428"/>
              <a:gd name="T84" fmla="*/ 2147483646 w 1201"/>
              <a:gd name="T85" fmla="*/ 2147483646 h 428"/>
              <a:gd name="T86" fmla="*/ 2147483646 w 1201"/>
              <a:gd name="T87" fmla="*/ 2147483646 h 428"/>
              <a:gd name="T88" fmla="*/ 2147483646 w 1201"/>
              <a:gd name="T89" fmla="*/ 2147483646 h 428"/>
              <a:gd name="T90" fmla="*/ 2147483646 w 1201"/>
              <a:gd name="T91" fmla="*/ 2147483646 h 428"/>
              <a:gd name="T92" fmla="*/ 2147483646 w 1201"/>
              <a:gd name="T93" fmla="*/ 2147483646 h 428"/>
              <a:gd name="T94" fmla="*/ 2147483646 w 1201"/>
              <a:gd name="T95" fmla="*/ 2147483646 h 428"/>
              <a:gd name="T96" fmla="*/ 2147483646 w 1201"/>
              <a:gd name="T97" fmla="*/ 2147483646 h 428"/>
              <a:gd name="T98" fmla="*/ 2147483646 w 1201"/>
              <a:gd name="T99" fmla="*/ 2147483646 h 428"/>
              <a:gd name="T100" fmla="*/ 2147483646 w 1201"/>
              <a:gd name="T101" fmla="*/ 2147483646 h 428"/>
              <a:gd name="T102" fmla="*/ 2147483646 w 1201"/>
              <a:gd name="T103" fmla="*/ 2147483646 h 428"/>
              <a:gd name="T104" fmla="*/ 2147483646 w 1201"/>
              <a:gd name="T105" fmla="*/ 2147483646 h 428"/>
              <a:gd name="T106" fmla="*/ 2147483646 w 1201"/>
              <a:gd name="T107" fmla="*/ 2147483646 h 428"/>
              <a:gd name="T108" fmla="*/ 2147483646 w 1201"/>
              <a:gd name="T109" fmla="*/ 2147483646 h 428"/>
              <a:gd name="T110" fmla="*/ 0 w 1201"/>
              <a:gd name="T111" fmla="*/ 2147483646 h 428"/>
              <a:gd name="T112" fmla="*/ 2147483646 w 1201"/>
              <a:gd name="T113" fmla="*/ 0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01" h="428">
                <a:moveTo>
                  <a:pt x="4" y="0"/>
                </a:moveTo>
                <a:lnTo>
                  <a:pt x="4" y="0"/>
                </a:lnTo>
                <a:lnTo>
                  <a:pt x="6" y="0"/>
                </a:lnTo>
                <a:lnTo>
                  <a:pt x="8" y="0"/>
                </a:lnTo>
                <a:lnTo>
                  <a:pt x="11" y="0"/>
                </a:lnTo>
                <a:lnTo>
                  <a:pt x="15" y="2"/>
                </a:lnTo>
                <a:lnTo>
                  <a:pt x="18" y="2"/>
                </a:lnTo>
                <a:lnTo>
                  <a:pt x="24" y="2"/>
                </a:lnTo>
                <a:lnTo>
                  <a:pt x="31" y="4"/>
                </a:lnTo>
                <a:lnTo>
                  <a:pt x="38" y="4"/>
                </a:lnTo>
                <a:lnTo>
                  <a:pt x="45" y="6"/>
                </a:lnTo>
                <a:lnTo>
                  <a:pt x="54" y="6"/>
                </a:lnTo>
                <a:lnTo>
                  <a:pt x="63" y="7"/>
                </a:lnTo>
                <a:lnTo>
                  <a:pt x="72" y="9"/>
                </a:lnTo>
                <a:lnTo>
                  <a:pt x="83" y="11"/>
                </a:lnTo>
                <a:lnTo>
                  <a:pt x="94" y="11"/>
                </a:lnTo>
                <a:lnTo>
                  <a:pt x="106" y="13"/>
                </a:lnTo>
                <a:lnTo>
                  <a:pt x="119" y="15"/>
                </a:lnTo>
                <a:lnTo>
                  <a:pt x="133" y="16"/>
                </a:lnTo>
                <a:lnTo>
                  <a:pt x="146" y="18"/>
                </a:lnTo>
                <a:lnTo>
                  <a:pt x="160" y="20"/>
                </a:lnTo>
                <a:lnTo>
                  <a:pt x="176" y="22"/>
                </a:lnTo>
                <a:lnTo>
                  <a:pt x="192" y="24"/>
                </a:lnTo>
                <a:lnTo>
                  <a:pt x="208" y="25"/>
                </a:lnTo>
                <a:lnTo>
                  <a:pt x="224" y="27"/>
                </a:lnTo>
                <a:lnTo>
                  <a:pt x="242" y="29"/>
                </a:lnTo>
                <a:lnTo>
                  <a:pt x="260" y="31"/>
                </a:lnTo>
                <a:lnTo>
                  <a:pt x="278" y="34"/>
                </a:lnTo>
                <a:lnTo>
                  <a:pt x="298" y="36"/>
                </a:lnTo>
                <a:lnTo>
                  <a:pt x="316" y="38"/>
                </a:lnTo>
                <a:lnTo>
                  <a:pt x="335" y="40"/>
                </a:lnTo>
                <a:lnTo>
                  <a:pt x="357" y="41"/>
                </a:lnTo>
                <a:lnTo>
                  <a:pt x="377" y="45"/>
                </a:lnTo>
                <a:lnTo>
                  <a:pt x="420" y="49"/>
                </a:lnTo>
                <a:lnTo>
                  <a:pt x="464" y="54"/>
                </a:lnTo>
                <a:lnTo>
                  <a:pt x="511" y="58"/>
                </a:lnTo>
                <a:lnTo>
                  <a:pt x="558" y="63"/>
                </a:lnTo>
                <a:lnTo>
                  <a:pt x="608" y="68"/>
                </a:lnTo>
                <a:lnTo>
                  <a:pt x="658" y="72"/>
                </a:lnTo>
                <a:lnTo>
                  <a:pt x="708" y="77"/>
                </a:lnTo>
                <a:lnTo>
                  <a:pt x="760" y="81"/>
                </a:lnTo>
                <a:lnTo>
                  <a:pt x="814" y="86"/>
                </a:lnTo>
                <a:lnTo>
                  <a:pt x="868" y="90"/>
                </a:lnTo>
                <a:lnTo>
                  <a:pt x="921" y="93"/>
                </a:lnTo>
                <a:lnTo>
                  <a:pt x="977" y="99"/>
                </a:lnTo>
                <a:lnTo>
                  <a:pt x="1088" y="106"/>
                </a:lnTo>
                <a:lnTo>
                  <a:pt x="1199" y="111"/>
                </a:lnTo>
                <a:lnTo>
                  <a:pt x="1201" y="149"/>
                </a:lnTo>
                <a:lnTo>
                  <a:pt x="1201" y="169"/>
                </a:lnTo>
                <a:lnTo>
                  <a:pt x="1201" y="187"/>
                </a:lnTo>
                <a:lnTo>
                  <a:pt x="1201" y="203"/>
                </a:lnTo>
                <a:lnTo>
                  <a:pt x="1201" y="221"/>
                </a:lnTo>
                <a:lnTo>
                  <a:pt x="1201" y="235"/>
                </a:lnTo>
                <a:lnTo>
                  <a:pt x="1201" y="251"/>
                </a:lnTo>
                <a:lnTo>
                  <a:pt x="1201" y="264"/>
                </a:lnTo>
                <a:lnTo>
                  <a:pt x="1201" y="276"/>
                </a:lnTo>
                <a:lnTo>
                  <a:pt x="1201" y="287"/>
                </a:lnTo>
                <a:lnTo>
                  <a:pt x="1201" y="296"/>
                </a:lnTo>
                <a:lnTo>
                  <a:pt x="1201" y="299"/>
                </a:lnTo>
                <a:lnTo>
                  <a:pt x="1201" y="303"/>
                </a:lnTo>
                <a:lnTo>
                  <a:pt x="1201" y="307"/>
                </a:lnTo>
                <a:lnTo>
                  <a:pt x="1201" y="308"/>
                </a:lnTo>
                <a:lnTo>
                  <a:pt x="1201" y="310"/>
                </a:lnTo>
                <a:lnTo>
                  <a:pt x="1201" y="312"/>
                </a:lnTo>
                <a:lnTo>
                  <a:pt x="1201" y="314"/>
                </a:lnTo>
                <a:lnTo>
                  <a:pt x="1143" y="316"/>
                </a:lnTo>
                <a:lnTo>
                  <a:pt x="1088" y="317"/>
                </a:lnTo>
                <a:lnTo>
                  <a:pt x="977" y="323"/>
                </a:lnTo>
                <a:lnTo>
                  <a:pt x="923" y="326"/>
                </a:lnTo>
                <a:lnTo>
                  <a:pt x="869" y="330"/>
                </a:lnTo>
                <a:lnTo>
                  <a:pt x="816" y="333"/>
                </a:lnTo>
                <a:lnTo>
                  <a:pt x="762" y="337"/>
                </a:lnTo>
                <a:lnTo>
                  <a:pt x="710" y="342"/>
                </a:lnTo>
                <a:lnTo>
                  <a:pt x="658" y="346"/>
                </a:lnTo>
                <a:lnTo>
                  <a:pt x="608" y="351"/>
                </a:lnTo>
                <a:lnTo>
                  <a:pt x="559" y="357"/>
                </a:lnTo>
                <a:lnTo>
                  <a:pt x="511" y="362"/>
                </a:lnTo>
                <a:lnTo>
                  <a:pt x="464" y="366"/>
                </a:lnTo>
                <a:lnTo>
                  <a:pt x="420" y="371"/>
                </a:lnTo>
                <a:lnTo>
                  <a:pt x="377" y="376"/>
                </a:lnTo>
                <a:lnTo>
                  <a:pt x="355" y="380"/>
                </a:lnTo>
                <a:lnTo>
                  <a:pt x="335" y="382"/>
                </a:lnTo>
                <a:lnTo>
                  <a:pt x="316" y="384"/>
                </a:lnTo>
                <a:lnTo>
                  <a:pt x="296" y="387"/>
                </a:lnTo>
                <a:lnTo>
                  <a:pt x="276" y="389"/>
                </a:lnTo>
                <a:lnTo>
                  <a:pt x="258" y="391"/>
                </a:lnTo>
                <a:lnTo>
                  <a:pt x="241" y="394"/>
                </a:lnTo>
                <a:lnTo>
                  <a:pt x="223" y="396"/>
                </a:lnTo>
                <a:lnTo>
                  <a:pt x="206" y="398"/>
                </a:lnTo>
                <a:lnTo>
                  <a:pt x="190" y="402"/>
                </a:lnTo>
                <a:lnTo>
                  <a:pt x="174" y="403"/>
                </a:lnTo>
                <a:lnTo>
                  <a:pt x="158" y="405"/>
                </a:lnTo>
                <a:lnTo>
                  <a:pt x="144" y="407"/>
                </a:lnTo>
                <a:lnTo>
                  <a:pt x="129" y="409"/>
                </a:lnTo>
                <a:lnTo>
                  <a:pt x="117" y="411"/>
                </a:lnTo>
                <a:lnTo>
                  <a:pt x="104" y="412"/>
                </a:lnTo>
                <a:lnTo>
                  <a:pt x="92" y="414"/>
                </a:lnTo>
                <a:lnTo>
                  <a:pt x="81" y="416"/>
                </a:lnTo>
                <a:lnTo>
                  <a:pt x="70" y="418"/>
                </a:lnTo>
                <a:lnTo>
                  <a:pt x="60" y="419"/>
                </a:lnTo>
                <a:lnTo>
                  <a:pt x="51" y="421"/>
                </a:lnTo>
                <a:lnTo>
                  <a:pt x="42" y="423"/>
                </a:lnTo>
                <a:lnTo>
                  <a:pt x="35" y="423"/>
                </a:lnTo>
                <a:lnTo>
                  <a:pt x="27" y="425"/>
                </a:lnTo>
                <a:lnTo>
                  <a:pt x="20" y="425"/>
                </a:lnTo>
                <a:lnTo>
                  <a:pt x="15" y="427"/>
                </a:lnTo>
                <a:lnTo>
                  <a:pt x="11" y="427"/>
                </a:lnTo>
                <a:lnTo>
                  <a:pt x="8" y="428"/>
                </a:lnTo>
                <a:lnTo>
                  <a:pt x="4" y="428"/>
                </a:lnTo>
                <a:lnTo>
                  <a:pt x="2" y="428"/>
                </a:lnTo>
                <a:lnTo>
                  <a:pt x="0" y="428"/>
                </a:lnTo>
                <a:lnTo>
                  <a:pt x="4" y="0"/>
                </a:lnTo>
                <a:close/>
              </a:path>
            </a:pathLst>
          </a:custGeom>
          <a:solidFill>
            <a:srgbClr val="6B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163" name="Text Box 144">
            <a:extLst>
              <a:ext uri="{FF2B5EF4-FFF2-40B4-BE49-F238E27FC236}">
                <a16:creationId xmlns:a16="http://schemas.microsoft.com/office/drawing/2014/main" id="{7EE61E76-A495-3F4B-EC21-A445345CC5F5}"/>
              </a:ext>
            </a:extLst>
          </p:cNvPr>
          <p:cNvSpPr txBox="1">
            <a:spLocks noChangeArrowheads="1"/>
          </p:cNvSpPr>
          <p:nvPr/>
        </p:nvSpPr>
        <p:spPr bwMode="auto">
          <a:xfrm>
            <a:off x="3705225" y="4932364"/>
            <a:ext cx="10239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Gill Sans"/>
              <a:ea typeface="MS PGothic" panose="020B0600070205080204" pitchFamily="34" charset="-128"/>
              <a:cs typeface="Gill Sans"/>
            </a:endParaRPr>
          </a:p>
        </p:txBody>
      </p:sp>
      <p:sp>
        <p:nvSpPr>
          <p:cNvPr id="49164" name="Rectangle 142">
            <a:extLst>
              <a:ext uri="{FF2B5EF4-FFF2-40B4-BE49-F238E27FC236}">
                <a16:creationId xmlns:a16="http://schemas.microsoft.com/office/drawing/2014/main" id="{6AE7E91E-6904-F9D4-7DE9-E52E1E08DAFD}"/>
              </a:ext>
            </a:extLst>
          </p:cNvPr>
          <p:cNvSpPr>
            <a:spLocks noChangeArrowheads="1"/>
          </p:cNvSpPr>
          <p:nvPr/>
        </p:nvSpPr>
        <p:spPr bwMode="auto">
          <a:xfrm>
            <a:off x="2519364" y="2124075"/>
            <a:ext cx="7394575" cy="4044950"/>
          </a:xfrm>
          <a:prstGeom prst="rect">
            <a:avLst/>
          </a:prstGeom>
          <a:solidFill>
            <a:schemeClr val="bg1">
              <a:lumMod val="95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D0D0D"/>
              </a:solidFill>
              <a:latin typeface="Gill Sans"/>
              <a:ea typeface="Gill Sans"/>
              <a:cs typeface="Gill Sans"/>
            </a:endParaRPr>
          </a:p>
        </p:txBody>
      </p:sp>
      <p:sp>
        <p:nvSpPr>
          <p:cNvPr id="49165" name="Freeform 141">
            <a:extLst>
              <a:ext uri="{FF2B5EF4-FFF2-40B4-BE49-F238E27FC236}">
                <a16:creationId xmlns:a16="http://schemas.microsoft.com/office/drawing/2014/main" id="{61E52787-5D89-C3C3-6E69-69819389BC9A}"/>
              </a:ext>
            </a:extLst>
          </p:cNvPr>
          <p:cNvSpPr>
            <a:spLocks/>
          </p:cNvSpPr>
          <p:nvPr/>
        </p:nvSpPr>
        <p:spPr bwMode="auto">
          <a:xfrm>
            <a:off x="2519363" y="2108201"/>
            <a:ext cx="7415212" cy="1985963"/>
          </a:xfrm>
          <a:custGeom>
            <a:avLst/>
            <a:gdLst>
              <a:gd name="T0" fmla="*/ 2147483646 w 7378"/>
              <a:gd name="T1" fmla="*/ 2147483646 h 3199"/>
              <a:gd name="T2" fmla="*/ 2147483646 w 7378"/>
              <a:gd name="T3" fmla="*/ 2147483646 h 3199"/>
              <a:gd name="T4" fmla="*/ 2147483646 w 7378"/>
              <a:gd name="T5" fmla="*/ 2147483646 h 3199"/>
              <a:gd name="T6" fmla="*/ 2147483646 w 7378"/>
              <a:gd name="T7" fmla="*/ 2147483646 h 3199"/>
              <a:gd name="T8" fmla="*/ 2147483646 w 7378"/>
              <a:gd name="T9" fmla="*/ 2147483646 h 3199"/>
              <a:gd name="T10" fmla="*/ 2147483646 w 7378"/>
              <a:gd name="T11" fmla="*/ 2147483646 h 3199"/>
              <a:gd name="T12" fmla="*/ 2147483646 w 7378"/>
              <a:gd name="T13" fmla="*/ 2147483646 h 3199"/>
              <a:gd name="T14" fmla="*/ 2147483646 w 7378"/>
              <a:gd name="T15" fmla="*/ 2147483646 h 3199"/>
              <a:gd name="T16" fmla="*/ 2147483646 w 7378"/>
              <a:gd name="T17" fmla="*/ 2147483646 h 3199"/>
              <a:gd name="T18" fmla="*/ 2147483646 w 7378"/>
              <a:gd name="T19" fmla="*/ 2147483646 h 3199"/>
              <a:gd name="T20" fmla="*/ 2147483646 w 7378"/>
              <a:gd name="T21" fmla="*/ 2147483646 h 3199"/>
              <a:gd name="T22" fmla="*/ 2147483646 w 7378"/>
              <a:gd name="T23" fmla="*/ 2147483646 h 3199"/>
              <a:gd name="T24" fmla="*/ 2147483646 w 7378"/>
              <a:gd name="T25" fmla="*/ 2147483646 h 3199"/>
              <a:gd name="T26" fmla="*/ 2147483646 w 7378"/>
              <a:gd name="T27" fmla="*/ 2147483646 h 3199"/>
              <a:gd name="T28" fmla="*/ 2147483646 w 7378"/>
              <a:gd name="T29" fmla="*/ 2147483646 h 3199"/>
              <a:gd name="T30" fmla="*/ 2147483646 w 7378"/>
              <a:gd name="T31" fmla="*/ 2147483646 h 3199"/>
              <a:gd name="T32" fmla="*/ 2147483646 w 7378"/>
              <a:gd name="T33" fmla="*/ 2147483646 h 3199"/>
              <a:gd name="T34" fmla="*/ 2147483646 w 7378"/>
              <a:gd name="T35" fmla="*/ 2147483646 h 3199"/>
              <a:gd name="T36" fmla="*/ 2147483646 w 7378"/>
              <a:gd name="T37" fmla="*/ 2147483646 h 3199"/>
              <a:gd name="T38" fmla="*/ 2147483646 w 7378"/>
              <a:gd name="T39" fmla="*/ 2147483646 h 3199"/>
              <a:gd name="T40" fmla="*/ 2147483646 w 7378"/>
              <a:gd name="T41" fmla="*/ 2147483646 h 3199"/>
              <a:gd name="T42" fmla="*/ 2147483646 w 7378"/>
              <a:gd name="T43" fmla="*/ 2147483646 h 3199"/>
              <a:gd name="T44" fmla="*/ 2147483646 w 7378"/>
              <a:gd name="T45" fmla="*/ 2147483646 h 3199"/>
              <a:gd name="T46" fmla="*/ 2147483646 w 7378"/>
              <a:gd name="T47" fmla="*/ 2147483646 h 3199"/>
              <a:gd name="T48" fmla="*/ 2147483646 w 7378"/>
              <a:gd name="T49" fmla="*/ 2147483646 h 3199"/>
              <a:gd name="T50" fmla="*/ 2147483646 w 7378"/>
              <a:gd name="T51" fmla="*/ 2147483646 h 3199"/>
              <a:gd name="T52" fmla="*/ 2147483646 w 7378"/>
              <a:gd name="T53" fmla="*/ 2147483646 h 3199"/>
              <a:gd name="T54" fmla="*/ 2147483646 w 7378"/>
              <a:gd name="T55" fmla="*/ 2147483646 h 3199"/>
              <a:gd name="T56" fmla="*/ 2147483646 w 7378"/>
              <a:gd name="T57" fmla="*/ 2147483646 h 3199"/>
              <a:gd name="T58" fmla="*/ 2147483646 w 7378"/>
              <a:gd name="T59" fmla="*/ 2147483646 h 3199"/>
              <a:gd name="T60" fmla="*/ 2147483646 w 7378"/>
              <a:gd name="T61" fmla="*/ 2147483646 h 3199"/>
              <a:gd name="T62" fmla="*/ 2147483646 w 7378"/>
              <a:gd name="T63" fmla="*/ 2147483646 h 3199"/>
              <a:gd name="T64" fmla="*/ 2147483646 w 7378"/>
              <a:gd name="T65" fmla="*/ 2147483646 h 3199"/>
              <a:gd name="T66" fmla="*/ 2147483646 w 7378"/>
              <a:gd name="T67" fmla="*/ 2147483646 h 3199"/>
              <a:gd name="T68" fmla="*/ 2147483646 w 7378"/>
              <a:gd name="T69" fmla="*/ 2147483646 h 3199"/>
              <a:gd name="T70" fmla="*/ 2147483646 w 7378"/>
              <a:gd name="T71" fmla="*/ 2147483646 h 3199"/>
              <a:gd name="T72" fmla="*/ 0 w 7378"/>
              <a:gd name="T73" fmla="*/ 2147483646 h 3199"/>
              <a:gd name="T74" fmla="*/ 0 w 7378"/>
              <a:gd name="T75" fmla="*/ 2147483646 h 3199"/>
              <a:gd name="T76" fmla="*/ 0 w 7378"/>
              <a:gd name="T77" fmla="*/ 2147483646 h 3199"/>
              <a:gd name="T78" fmla="*/ 0 w 7378"/>
              <a:gd name="T79" fmla="*/ 2147483646 h 3199"/>
              <a:gd name="T80" fmla="*/ 0 w 7378"/>
              <a:gd name="T81" fmla="*/ 2147483646 h 3199"/>
              <a:gd name="T82" fmla="*/ 0 w 7378"/>
              <a:gd name="T83" fmla="*/ 2147483646 h 3199"/>
              <a:gd name="T84" fmla="*/ 0 w 7378"/>
              <a:gd name="T85" fmla="*/ 2147483646 h 3199"/>
              <a:gd name="T86" fmla="*/ 0 w 7378"/>
              <a:gd name="T87" fmla="*/ 2147483646 h 3199"/>
              <a:gd name="T88" fmla="*/ 0 w 7378"/>
              <a:gd name="T89" fmla="*/ 2147483646 h 3199"/>
              <a:gd name="T90" fmla="*/ 0 w 7378"/>
              <a:gd name="T91" fmla="*/ 2147483646 h 3199"/>
              <a:gd name="T92" fmla="*/ 0 w 7378"/>
              <a:gd name="T93" fmla="*/ 2147483646 h 3199"/>
              <a:gd name="T94" fmla="*/ 0 w 7378"/>
              <a:gd name="T95" fmla="*/ 2147483646 h 3199"/>
              <a:gd name="T96" fmla="*/ 0 w 7378"/>
              <a:gd name="T97" fmla="*/ 2147483646 h 3199"/>
              <a:gd name="T98" fmla="*/ 0 w 7378"/>
              <a:gd name="T99" fmla="*/ 2147483646 h 3199"/>
              <a:gd name="T100" fmla="*/ 0 w 7378"/>
              <a:gd name="T101" fmla="*/ 2147483646 h 3199"/>
              <a:gd name="T102" fmla="*/ 0 w 7378"/>
              <a:gd name="T103" fmla="*/ 2147483646 h 3199"/>
              <a:gd name="T104" fmla="*/ 0 w 7378"/>
              <a:gd name="T105" fmla="*/ 2147483646 h 3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78" h="3199">
                <a:moveTo>
                  <a:pt x="0" y="0"/>
                </a:moveTo>
                <a:lnTo>
                  <a:pt x="113" y="0"/>
                </a:lnTo>
                <a:lnTo>
                  <a:pt x="226" y="3"/>
                </a:lnTo>
                <a:lnTo>
                  <a:pt x="335" y="8"/>
                </a:lnTo>
                <a:lnTo>
                  <a:pt x="441" y="17"/>
                </a:lnTo>
                <a:lnTo>
                  <a:pt x="545" y="26"/>
                </a:lnTo>
                <a:lnTo>
                  <a:pt x="647" y="37"/>
                </a:lnTo>
                <a:lnTo>
                  <a:pt x="746" y="51"/>
                </a:lnTo>
                <a:lnTo>
                  <a:pt x="844" y="66"/>
                </a:lnTo>
                <a:lnTo>
                  <a:pt x="941" y="84"/>
                </a:lnTo>
                <a:lnTo>
                  <a:pt x="1034" y="102"/>
                </a:lnTo>
                <a:lnTo>
                  <a:pt x="1129" y="121"/>
                </a:lnTo>
                <a:lnTo>
                  <a:pt x="1220" y="145"/>
                </a:lnTo>
                <a:lnTo>
                  <a:pt x="1312" y="168"/>
                </a:lnTo>
                <a:lnTo>
                  <a:pt x="1403" y="191"/>
                </a:lnTo>
                <a:lnTo>
                  <a:pt x="1493" y="218"/>
                </a:lnTo>
                <a:lnTo>
                  <a:pt x="1584" y="245"/>
                </a:lnTo>
                <a:lnTo>
                  <a:pt x="1765" y="302"/>
                </a:lnTo>
                <a:lnTo>
                  <a:pt x="1946" y="365"/>
                </a:lnTo>
                <a:lnTo>
                  <a:pt x="2131" y="430"/>
                </a:lnTo>
                <a:lnTo>
                  <a:pt x="2225" y="464"/>
                </a:lnTo>
                <a:lnTo>
                  <a:pt x="2320" y="499"/>
                </a:lnTo>
                <a:lnTo>
                  <a:pt x="2419" y="533"/>
                </a:lnTo>
                <a:lnTo>
                  <a:pt x="2517" y="571"/>
                </a:lnTo>
                <a:lnTo>
                  <a:pt x="2618" y="607"/>
                </a:lnTo>
                <a:lnTo>
                  <a:pt x="2722" y="643"/>
                </a:lnTo>
                <a:lnTo>
                  <a:pt x="2826" y="680"/>
                </a:lnTo>
                <a:lnTo>
                  <a:pt x="2935" y="718"/>
                </a:lnTo>
                <a:lnTo>
                  <a:pt x="3046" y="756"/>
                </a:lnTo>
                <a:lnTo>
                  <a:pt x="3159" y="793"/>
                </a:lnTo>
                <a:lnTo>
                  <a:pt x="3275" y="831"/>
                </a:lnTo>
                <a:lnTo>
                  <a:pt x="3395" y="867"/>
                </a:lnTo>
                <a:lnTo>
                  <a:pt x="3517" y="903"/>
                </a:lnTo>
                <a:lnTo>
                  <a:pt x="3643" y="937"/>
                </a:lnTo>
                <a:lnTo>
                  <a:pt x="3770" y="971"/>
                </a:lnTo>
                <a:lnTo>
                  <a:pt x="3899" y="1003"/>
                </a:lnTo>
                <a:lnTo>
                  <a:pt x="4030" y="1033"/>
                </a:lnTo>
                <a:lnTo>
                  <a:pt x="4162" y="1064"/>
                </a:lnTo>
                <a:lnTo>
                  <a:pt x="4298" y="1094"/>
                </a:lnTo>
                <a:lnTo>
                  <a:pt x="4433" y="1123"/>
                </a:lnTo>
                <a:lnTo>
                  <a:pt x="4708" y="1178"/>
                </a:lnTo>
                <a:lnTo>
                  <a:pt x="4988" y="1230"/>
                </a:lnTo>
                <a:lnTo>
                  <a:pt x="5267" y="1281"/>
                </a:lnTo>
                <a:lnTo>
                  <a:pt x="5547" y="1327"/>
                </a:lnTo>
                <a:lnTo>
                  <a:pt x="5826" y="1372"/>
                </a:lnTo>
                <a:lnTo>
                  <a:pt x="6100" y="1417"/>
                </a:lnTo>
                <a:lnTo>
                  <a:pt x="6237" y="1436"/>
                </a:lnTo>
                <a:lnTo>
                  <a:pt x="6373" y="1458"/>
                </a:lnTo>
                <a:lnTo>
                  <a:pt x="6505" y="1479"/>
                </a:lnTo>
                <a:lnTo>
                  <a:pt x="6636" y="1499"/>
                </a:lnTo>
                <a:lnTo>
                  <a:pt x="6767" y="1519"/>
                </a:lnTo>
                <a:lnTo>
                  <a:pt x="6894" y="1539"/>
                </a:lnTo>
                <a:lnTo>
                  <a:pt x="7020" y="1558"/>
                </a:lnTo>
                <a:lnTo>
                  <a:pt x="7141" y="1578"/>
                </a:lnTo>
                <a:lnTo>
                  <a:pt x="7261" y="1598"/>
                </a:lnTo>
                <a:lnTo>
                  <a:pt x="7378" y="1616"/>
                </a:lnTo>
                <a:lnTo>
                  <a:pt x="7260" y="1632"/>
                </a:lnTo>
                <a:lnTo>
                  <a:pt x="7140" y="1650"/>
                </a:lnTo>
                <a:lnTo>
                  <a:pt x="7016" y="1666"/>
                </a:lnTo>
                <a:lnTo>
                  <a:pt x="6891" y="1684"/>
                </a:lnTo>
                <a:lnTo>
                  <a:pt x="6762" y="1702"/>
                </a:lnTo>
                <a:lnTo>
                  <a:pt x="6633" y="1720"/>
                </a:lnTo>
                <a:lnTo>
                  <a:pt x="6500" y="1739"/>
                </a:lnTo>
                <a:lnTo>
                  <a:pt x="6367" y="1757"/>
                </a:lnTo>
                <a:lnTo>
                  <a:pt x="6231" y="1777"/>
                </a:lnTo>
                <a:lnTo>
                  <a:pt x="6095" y="1798"/>
                </a:lnTo>
                <a:lnTo>
                  <a:pt x="5821" y="1840"/>
                </a:lnTo>
                <a:lnTo>
                  <a:pt x="5542" y="1884"/>
                </a:lnTo>
                <a:lnTo>
                  <a:pt x="5262" y="1931"/>
                </a:lnTo>
                <a:lnTo>
                  <a:pt x="4983" y="1981"/>
                </a:lnTo>
                <a:lnTo>
                  <a:pt x="4705" y="2033"/>
                </a:lnTo>
                <a:lnTo>
                  <a:pt x="4431" y="2089"/>
                </a:lnTo>
                <a:lnTo>
                  <a:pt x="4295" y="2117"/>
                </a:lnTo>
                <a:lnTo>
                  <a:pt x="4160" y="2148"/>
                </a:lnTo>
                <a:lnTo>
                  <a:pt x="4028" y="2178"/>
                </a:lnTo>
                <a:lnTo>
                  <a:pt x="3897" y="2209"/>
                </a:lnTo>
                <a:lnTo>
                  <a:pt x="3768" y="2241"/>
                </a:lnTo>
                <a:lnTo>
                  <a:pt x="3643" y="2275"/>
                </a:lnTo>
                <a:lnTo>
                  <a:pt x="3517" y="2309"/>
                </a:lnTo>
                <a:lnTo>
                  <a:pt x="3395" y="2343"/>
                </a:lnTo>
                <a:lnTo>
                  <a:pt x="3275" y="2379"/>
                </a:lnTo>
                <a:lnTo>
                  <a:pt x="3159" y="2416"/>
                </a:lnTo>
                <a:lnTo>
                  <a:pt x="3046" y="2454"/>
                </a:lnTo>
                <a:lnTo>
                  <a:pt x="2935" y="2492"/>
                </a:lnTo>
                <a:lnTo>
                  <a:pt x="2826" y="2528"/>
                </a:lnTo>
                <a:lnTo>
                  <a:pt x="2722" y="2565"/>
                </a:lnTo>
                <a:lnTo>
                  <a:pt x="2618" y="2601"/>
                </a:lnTo>
                <a:lnTo>
                  <a:pt x="2517" y="2637"/>
                </a:lnTo>
                <a:lnTo>
                  <a:pt x="2419" y="2673"/>
                </a:lnTo>
                <a:lnTo>
                  <a:pt x="2320" y="2707"/>
                </a:lnTo>
                <a:lnTo>
                  <a:pt x="2225" y="2743"/>
                </a:lnTo>
                <a:lnTo>
                  <a:pt x="2131" y="2775"/>
                </a:lnTo>
                <a:lnTo>
                  <a:pt x="1946" y="2839"/>
                </a:lnTo>
                <a:lnTo>
                  <a:pt x="1765" y="2902"/>
                </a:lnTo>
                <a:lnTo>
                  <a:pt x="1584" y="2958"/>
                </a:lnTo>
                <a:lnTo>
                  <a:pt x="1493" y="2984"/>
                </a:lnTo>
                <a:lnTo>
                  <a:pt x="1403" y="3010"/>
                </a:lnTo>
                <a:lnTo>
                  <a:pt x="1312" y="3035"/>
                </a:lnTo>
                <a:lnTo>
                  <a:pt x="1220" y="3058"/>
                </a:lnTo>
                <a:lnTo>
                  <a:pt x="1129" y="3079"/>
                </a:lnTo>
                <a:lnTo>
                  <a:pt x="1034" y="3099"/>
                </a:lnTo>
                <a:lnTo>
                  <a:pt x="941" y="3117"/>
                </a:lnTo>
                <a:lnTo>
                  <a:pt x="844" y="3133"/>
                </a:lnTo>
                <a:lnTo>
                  <a:pt x="746" y="3149"/>
                </a:lnTo>
                <a:lnTo>
                  <a:pt x="647" y="3162"/>
                </a:lnTo>
                <a:lnTo>
                  <a:pt x="545" y="3173"/>
                </a:lnTo>
                <a:lnTo>
                  <a:pt x="441" y="3183"/>
                </a:lnTo>
                <a:lnTo>
                  <a:pt x="335" y="3190"/>
                </a:lnTo>
                <a:lnTo>
                  <a:pt x="226" y="3196"/>
                </a:lnTo>
                <a:lnTo>
                  <a:pt x="113" y="3199"/>
                </a:lnTo>
                <a:lnTo>
                  <a:pt x="0" y="3199"/>
                </a:lnTo>
                <a:lnTo>
                  <a:pt x="0" y="3088"/>
                </a:lnTo>
                <a:lnTo>
                  <a:pt x="0" y="2979"/>
                </a:lnTo>
                <a:lnTo>
                  <a:pt x="0" y="2873"/>
                </a:lnTo>
                <a:lnTo>
                  <a:pt x="0" y="2769"/>
                </a:lnTo>
                <a:lnTo>
                  <a:pt x="0" y="2669"/>
                </a:lnTo>
                <a:lnTo>
                  <a:pt x="0" y="2572"/>
                </a:lnTo>
                <a:lnTo>
                  <a:pt x="0" y="2477"/>
                </a:lnTo>
                <a:lnTo>
                  <a:pt x="0" y="2386"/>
                </a:lnTo>
                <a:lnTo>
                  <a:pt x="0" y="2296"/>
                </a:lnTo>
                <a:lnTo>
                  <a:pt x="0" y="2209"/>
                </a:lnTo>
                <a:lnTo>
                  <a:pt x="0" y="2124"/>
                </a:lnTo>
                <a:lnTo>
                  <a:pt x="0" y="2042"/>
                </a:lnTo>
                <a:lnTo>
                  <a:pt x="0" y="1963"/>
                </a:lnTo>
                <a:lnTo>
                  <a:pt x="0" y="1884"/>
                </a:lnTo>
                <a:lnTo>
                  <a:pt x="0" y="1811"/>
                </a:lnTo>
                <a:lnTo>
                  <a:pt x="0" y="1737"/>
                </a:lnTo>
                <a:lnTo>
                  <a:pt x="0" y="1668"/>
                </a:lnTo>
                <a:lnTo>
                  <a:pt x="0" y="1599"/>
                </a:lnTo>
                <a:lnTo>
                  <a:pt x="0" y="1533"/>
                </a:lnTo>
                <a:lnTo>
                  <a:pt x="0" y="1469"/>
                </a:lnTo>
                <a:lnTo>
                  <a:pt x="0" y="1406"/>
                </a:lnTo>
                <a:lnTo>
                  <a:pt x="0" y="1347"/>
                </a:lnTo>
                <a:lnTo>
                  <a:pt x="0" y="1290"/>
                </a:lnTo>
                <a:lnTo>
                  <a:pt x="0" y="1232"/>
                </a:lnTo>
                <a:lnTo>
                  <a:pt x="0" y="1178"/>
                </a:lnTo>
                <a:lnTo>
                  <a:pt x="0" y="1126"/>
                </a:lnTo>
                <a:lnTo>
                  <a:pt x="0" y="1075"/>
                </a:lnTo>
                <a:lnTo>
                  <a:pt x="0" y="1026"/>
                </a:lnTo>
                <a:lnTo>
                  <a:pt x="0" y="980"/>
                </a:lnTo>
                <a:lnTo>
                  <a:pt x="0" y="933"/>
                </a:lnTo>
                <a:lnTo>
                  <a:pt x="0" y="888"/>
                </a:lnTo>
                <a:lnTo>
                  <a:pt x="0" y="847"/>
                </a:lnTo>
                <a:lnTo>
                  <a:pt x="0" y="806"/>
                </a:lnTo>
                <a:lnTo>
                  <a:pt x="0" y="765"/>
                </a:lnTo>
                <a:lnTo>
                  <a:pt x="0" y="727"/>
                </a:lnTo>
                <a:lnTo>
                  <a:pt x="0" y="689"/>
                </a:lnTo>
                <a:lnTo>
                  <a:pt x="0" y="653"/>
                </a:lnTo>
                <a:lnTo>
                  <a:pt x="0" y="619"/>
                </a:lnTo>
                <a:lnTo>
                  <a:pt x="0" y="553"/>
                </a:lnTo>
                <a:lnTo>
                  <a:pt x="0" y="492"/>
                </a:lnTo>
                <a:lnTo>
                  <a:pt x="0" y="435"/>
                </a:lnTo>
                <a:lnTo>
                  <a:pt x="0" y="383"/>
                </a:lnTo>
                <a:lnTo>
                  <a:pt x="0" y="331"/>
                </a:lnTo>
                <a:lnTo>
                  <a:pt x="0" y="284"/>
                </a:lnTo>
                <a:lnTo>
                  <a:pt x="0" y="240"/>
                </a:lnTo>
                <a:lnTo>
                  <a:pt x="0" y="197"/>
                </a:lnTo>
                <a:lnTo>
                  <a:pt x="0" y="155"/>
                </a:lnTo>
                <a:lnTo>
                  <a:pt x="0" y="114"/>
                </a:lnTo>
                <a:lnTo>
                  <a:pt x="0" y="77"/>
                </a:lnTo>
                <a:lnTo>
                  <a:pt x="0" y="0"/>
                </a:lnTo>
                <a:close/>
              </a:path>
            </a:pathLst>
          </a:custGeom>
          <a:solidFill>
            <a:srgbClr val="002060"/>
          </a:solidFill>
          <a:ln>
            <a:noFill/>
          </a:ln>
        </p:spPr>
        <p:txBody>
          <a:bodyPr/>
          <a:lstStyle/>
          <a:p>
            <a:endParaRPr lang="en-GB">
              <a:solidFill>
                <a:schemeClr val="bg1"/>
              </a:solidFill>
            </a:endParaRPr>
          </a:p>
        </p:txBody>
      </p:sp>
      <p:sp>
        <p:nvSpPr>
          <p:cNvPr id="49166" name="Rectangle 105">
            <a:extLst>
              <a:ext uri="{FF2B5EF4-FFF2-40B4-BE49-F238E27FC236}">
                <a16:creationId xmlns:a16="http://schemas.microsoft.com/office/drawing/2014/main" id="{AB99D31C-D584-FE00-E897-9ED8F2ECC94D}"/>
              </a:ext>
            </a:extLst>
          </p:cNvPr>
          <p:cNvSpPr>
            <a:spLocks noChangeArrowheads="1"/>
          </p:cNvSpPr>
          <p:nvPr/>
        </p:nvSpPr>
        <p:spPr bwMode="auto">
          <a:xfrm>
            <a:off x="4779963" y="1604964"/>
            <a:ext cx="142081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1100">
              <a:solidFill>
                <a:srgbClr val="000000"/>
              </a:solidFill>
              <a:latin typeface="Gill Sans"/>
              <a:ea typeface="Gill Sans"/>
              <a:cs typeface="Gill Sans"/>
            </a:endParaRPr>
          </a:p>
        </p:txBody>
      </p:sp>
      <p:sp>
        <p:nvSpPr>
          <p:cNvPr id="49167" name="Rectangle 147">
            <a:extLst>
              <a:ext uri="{FF2B5EF4-FFF2-40B4-BE49-F238E27FC236}">
                <a16:creationId xmlns:a16="http://schemas.microsoft.com/office/drawing/2014/main" id="{BC633004-93EB-70AE-49B0-FBF8180F8203}"/>
              </a:ext>
            </a:extLst>
          </p:cNvPr>
          <p:cNvSpPr>
            <a:spLocks noChangeArrowheads="1"/>
          </p:cNvSpPr>
          <p:nvPr/>
        </p:nvSpPr>
        <p:spPr bwMode="auto">
          <a:xfrm>
            <a:off x="7932738" y="2909889"/>
            <a:ext cx="1981200" cy="357187"/>
          </a:xfrm>
          <a:prstGeom prst="rect">
            <a:avLst/>
          </a:prstGeom>
          <a:solidFill>
            <a:srgbClr val="6BA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Gill Sans"/>
              <a:ea typeface="Gill Sans"/>
              <a:cs typeface="Gill Sans"/>
            </a:endParaRPr>
          </a:p>
        </p:txBody>
      </p:sp>
      <p:sp>
        <p:nvSpPr>
          <p:cNvPr id="49168" name="Text Box 139">
            <a:extLst>
              <a:ext uri="{FF2B5EF4-FFF2-40B4-BE49-F238E27FC236}">
                <a16:creationId xmlns:a16="http://schemas.microsoft.com/office/drawing/2014/main" id="{17C898C6-CF2A-AAF8-A019-90EB108CB01D}"/>
              </a:ext>
            </a:extLst>
          </p:cNvPr>
          <p:cNvSpPr txBox="1">
            <a:spLocks noChangeArrowheads="1"/>
          </p:cNvSpPr>
          <p:nvPr/>
        </p:nvSpPr>
        <p:spPr bwMode="auto">
          <a:xfrm>
            <a:off x="6161089" y="2859089"/>
            <a:ext cx="18430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200" b="1">
                <a:solidFill>
                  <a:schemeClr val="bg1"/>
                </a:solidFill>
                <a:latin typeface="Gill Sans"/>
                <a:ea typeface="MS PGothic" panose="020B0600070205080204" pitchFamily="34" charset="-128"/>
                <a:cs typeface="Gill Sans"/>
              </a:rPr>
              <a:t>Final Location Decision</a:t>
            </a:r>
          </a:p>
        </p:txBody>
      </p:sp>
      <p:sp>
        <p:nvSpPr>
          <p:cNvPr id="49169" name="AutoShape 157">
            <a:extLst>
              <a:ext uri="{FF2B5EF4-FFF2-40B4-BE49-F238E27FC236}">
                <a16:creationId xmlns:a16="http://schemas.microsoft.com/office/drawing/2014/main" id="{6210B513-A517-3D74-CA9B-A3F127F33322}"/>
              </a:ext>
            </a:extLst>
          </p:cNvPr>
          <p:cNvSpPr>
            <a:spLocks noChangeArrowheads="1"/>
          </p:cNvSpPr>
          <p:nvPr/>
        </p:nvSpPr>
        <p:spPr bwMode="auto">
          <a:xfrm>
            <a:off x="6256339" y="1566863"/>
            <a:ext cx="1800225" cy="468312"/>
          </a:xfrm>
          <a:prstGeom prst="chevron">
            <a:avLst>
              <a:gd name="adj" fmla="val 45150"/>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100" b="1">
                <a:solidFill>
                  <a:srgbClr val="FFFFFF"/>
                </a:solidFill>
                <a:latin typeface="Gill Sans"/>
                <a:ea typeface="Gill Sans"/>
                <a:cs typeface="Gill Sans"/>
              </a:rPr>
              <a:t>Location Decision</a:t>
            </a:r>
          </a:p>
        </p:txBody>
      </p:sp>
      <p:sp>
        <p:nvSpPr>
          <p:cNvPr id="49170" name="AutoShape 161">
            <a:extLst>
              <a:ext uri="{FF2B5EF4-FFF2-40B4-BE49-F238E27FC236}">
                <a16:creationId xmlns:a16="http://schemas.microsoft.com/office/drawing/2014/main" id="{8AF7DBB3-7A46-315F-A77B-E4B1295B77A9}"/>
              </a:ext>
            </a:extLst>
          </p:cNvPr>
          <p:cNvSpPr>
            <a:spLocks noChangeArrowheads="1"/>
          </p:cNvSpPr>
          <p:nvPr/>
        </p:nvSpPr>
        <p:spPr bwMode="auto">
          <a:xfrm>
            <a:off x="2519364" y="1566863"/>
            <a:ext cx="1800225" cy="468312"/>
          </a:xfrm>
          <a:prstGeom prst="chevron">
            <a:avLst>
              <a:gd name="adj" fmla="val 45150"/>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nl-NL" altLang="en-US" sz="1100" b="1">
                <a:solidFill>
                  <a:srgbClr val="FFFFFF"/>
                </a:solidFill>
                <a:latin typeface="Gill Sans"/>
                <a:ea typeface="Gill Sans"/>
                <a:cs typeface="Gill Sans"/>
              </a:rPr>
              <a:t>Long-List</a:t>
            </a:r>
          </a:p>
        </p:txBody>
      </p:sp>
      <p:grpSp>
        <p:nvGrpSpPr>
          <p:cNvPr id="49171" name="Groep 7">
            <a:extLst>
              <a:ext uri="{FF2B5EF4-FFF2-40B4-BE49-F238E27FC236}">
                <a16:creationId xmlns:a16="http://schemas.microsoft.com/office/drawing/2014/main" id="{560632A0-1A12-0F68-5A84-A2A488128058}"/>
              </a:ext>
            </a:extLst>
          </p:cNvPr>
          <p:cNvGrpSpPr>
            <a:grpSpLocks/>
          </p:cNvGrpSpPr>
          <p:nvPr/>
        </p:nvGrpSpPr>
        <p:grpSpPr bwMode="auto">
          <a:xfrm>
            <a:off x="2509841" y="4318000"/>
            <a:ext cx="7398382" cy="768350"/>
            <a:chOff x="974325" y="5311256"/>
            <a:chExt cx="7204936" cy="819184"/>
          </a:xfrm>
          <a:solidFill>
            <a:srgbClr val="002060"/>
          </a:solidFill>
        </p:grpSpPr>
        <p:sp>
          <p:nvSpPr>
            <p:cNvPr id="21" name="Stroomdiagram: Verzamelen 3">
              <a:extLst>
                <a:ext uri="{FF2B5EF4-FFF2-40B4-BE49-F238E27FC236}">
                  <a16:creationId xmlns:a16="http://schemas.microsoft.com/office/drawing/2014/main" id="{70BD1FD0-B807-2D7C-9436-63C0BE2059DA}"/>
                </a:ext>
              </a:extLst>
            </p:cNvPr>
            <p:cNvSpPr/>
            <p:nvPr/>
          </p:nvSpPr>
          <p:spPr>
            <a:xfrm rot="5400000">
              <a:off x="4174622" y="2132601"/>
              <a:ext cx="819184" cy="7176493"/>
            </a:xfrm>
            <a:prstGeom prst="flowChartCollate">
              <a:avLst/>
            </a:prstGeom>
            <a:grpFill/>
            <a:ln>
              <a:solidFill>
                <a:srgbClr val="6BA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latin typeface="Gill Sans"/>
                <a:cs typeface="Gill Sans"/>
              </a:endParaRPr>
            </a:p>
          </p:txBody>
        </p:sp>
        <p:sp>
          <p:nvSpPr>
            <p:cNvPr id="49186" name="Tekstvak 4">
              <a:extLst>
                <a:ext uri="{FF2B5EF4-FFF2-40B4-BE49-F238E27FC236}">
                  <a16:creationId xmlns:a16="http://schemas.microsoft.com/office/drawing/2014/main" id="{8EB80B66-0DAF-D3DE-A0E6-14FA7C057F48}"/>
                </a:ext>
              </a:extLst>
            </p:cNvPr>
            <p:cNvSpPr txBox="1">
              <a:spLocks noChangeArrowheads="1"/>
            </p:cNvSpPr>
            <p:nvPr/>
          </p:nvSpPr>
          <p:spPr bwMode="auto">
            <a:xfrm>
              <a:off x="974325" y="5583797"/>
              <a:ext cx="2153571" cy="295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200" b="1" dirty="0">
                  <a:solidFill>
                    <a:schemeClr val="bg1"/>
                  </a:solidFill>
                  <a:latin typeface="Gill Sans"/>
                  <a:ea typeface="MS PGothic" panose="020B0600070205080204" pitchFamily="34" charset="-128"/>
                  <a:cs typeface="Gill Sans"/>
                </a:rPr>
                <a:t>Institutional Risks</a:t>
              </a:r>
            </a:p>
          </p:txBody>
        </p:sp>
        <p:sp>
          <p:nvSpPr>
            <p:cNvPr id="49187" name="Tekstvak 58">
              <a:extLst>
                <a:ext uri="{FF2B5EF4-FFF2-40B4-BE49-F238E27FC236}">
                  <a16:creationId xmlns:a16="http://schemas.microsoft.com/office/drawing/2014/main" id="{892C337F-1116-51A8-ACB4-4DDFD48FFBDB}"/>
                </a:ext>
              </a:extLst>
            </p:cNvPr>
            <p:cNvSpPr txBox="1">
              <a:spLocks noChangeArrowheads="1"/>
            </p:cNvSpPr>
            <p:nvPr/>
          </p:nvSpPr>
          <p:spPr bwMode="auto">
            <a:xfrm>
              <a:off x="6239039" y="5583798"/>
              <a:ext cx="1940222" cy="295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GB" altLang="en-US" sz="1200" b="1" dirty="0">
                  <a:solidFill>
                    <a:schemeClr val="bg1"/>
                  </a:solidFill>
                  <a:latin typeface="Gill Sans"/>
                  <a:ea typeface="MS PGothic" panose="020B0600070205080204" pitchFamily="34" charset="-128"/>
                  <a:cs typeface="Gill Sans"/>
                </a:rPr>
                <a:t>Operational Risks</a:t>
              </a:r>
            </a:p>
          </p:txBody>
        </p:sp>
      </p:grpSp>
      <p:sp>
        <p:nvSpPr>
          <p:cNvPr id="49172" name="Text Box 139">
            <a:extLst>
              <a:ext uri="{FF2B5EF4-FFF2-40B4-BE49-F238E27FC236}">
                <a16:creationId xmlns:a16="http://schemas.microsoft.com/office/drawing/2014/main" id="{E7E16BA2-9299-2083-4E7A-717DC6649A9A}"/>
              </a:ext>
            </a:extLst>
          </p:cNvPr>
          <p:cNvSpPr txBox="1">
            <a:spLocks noChangeArrowheads="1"/>
          </p:cNvSpPr>
          <p:nvPr/>
        </p:nvSpPr>
        <p:spPr bwMode="auto">
          <a:xfrm>
            <a:off x="7931149" y="2909888"/>
            <a:ext cx="1987343" cy="379969"/>
          </a:xfrm>
          <a:prstGeom prst="rect">
            <a:avLst/>
          </a:prstGeom>
          <a:solidFill>
            <a:srgbClr val="002060"/>
          </a:solidFill>
          <a:ln>
            <a:noFill/>
          </a:ln>
        </p:spPr>
        <p:txBody>
          <a:bodyPr lIns="60535" tIns="30267" rIns="60535" bIns="302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200" b="1" dirty="0">
                <a:solidFill>
                  <a:schemeClr val="bg1"/>
                </a:solidFill>
                <a:latin typeface="Gill Sans"/>
                <a:ea typeface="MS PGothic" panose="020B0600070205080204" pitchFamily="34" charset="-128"/>
                <a:cs typeface="Gill Sans"/>
              </a:rPr>
              <a:t>Realization of Investment</a:t>
            </a:r>
          </a:p>
        </p:txBody>
      </p:sp>
      <p:sp>
        <p:nvSpPr>
          <p:cNvPr id="49173" name="Text Box 139">
            <a:extLst>
              <a:ext uri="{FF2B5EF4-FFF2-40B4-BE49-F238E27FC236}">
                <a16:creationId xmlns:a16="http://schemas.microsoft.com/office/drawing/2014/main" id="{63AD49F9-AC02-39CF-85D6-59FB9510FC0D}"/>
              </a:ext>
            </a:extLst>
          </p:cNvPr>
          <p:cNvSpPr txBox="1">
            <a:spLocks noChangeArrowheads="1"/>
          </p:cNvSpPr>
          <p:nvPr/>
        </p:nvSpPr>
        <p:spPr bwMode="auto">
          <a:xfrm>
            <a:off x="4294188" y="2938464"/>
            <a:ext cx="185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200" b="1">
                <a:solidFill>
                  <a:schemeClr val="bg1"/>
                </a:solidFill>
                <a:latin typeface="Gill Sans"/>
                <a:ea typeface="MS PGothic" panose="020B0600070205080204" pitchFamily="34" charset="-128"/>
                <a:cs typeface="Gill Sans"/>
              </a:rPr>
              <a:t>3-5 Potential Investment Locations</a:t>
            </a:r>
          </a:p>
        </p:txBody>
      </p:sp>
      <p:sp>
        <p:nvSpPr>
          <p:cNvPr id="49174" name="Text Box 139">
            <a:extLst>
              <a:ext uri="{FF2B5EF4-FFF2-40B4-BE49-F238E27FC236}">
                <a16:creationId xmlns:a16="http://schemas.microsoft.com/office/drawing/2014/main" id="{5637B655-7E9F-DD6B-CE07-76B12AD5790B}"/>
              </a:ext>
            </a:extLst>
          </p:cNvPr>
          <p:cNvSpPr txBox="1">
            <a:spLocks noChangeArrowheads="1"/>
          </p:cNvSpPr>
          <p:nvPr/>
        </p:nvSpPr>
        <p:spPr bwMode="auto">
          <a:xfrm>
            <a:off x="2525714" y="2947988"/>
            <a:ext cx="176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200" b="1">
                <a:solidFill>
                  <a:schemeClr val="bg1"/>
                </a:solidFill>
                <a:latin typeface="Gill Sans"/>
                <a:ea typeface="MS PGothic" panose="020B0600070205080204" pitchFamily="34" charset="-128"/>
                <a:cs typeface="Gill Sans"/>
              </a:rPr>
              <a:t>5-10 Potential Investment Locations</a:t>
            </a:r>
          </a:p>
        </p:txBody>
      </p:sp>
      <p:cxnSp>
        <p:nvCxnSpPr>
          <p:cNvPr id="27" name="Rechte verbindingslijn 26">
            <a:extLst>
              <a:ext uri="{FF2B5EF4-FFF2-40B4-BE49-F238E27FC236}">
                <a16:creationId xmlns:a16="http://schemas.microsoft.com/office/drawing/2014/main" id="{E5E8ABFC-8E21-6E13-AE2D-FB7900031D37}"/>
              </a:ext>
            </a:extLst>
          </p:cNvPr>
          <p:cNvCxnSpPr/>
          <p:nvPr/>
        </p:nvCxnSpPr>
        <p:spPr>
          <a:xfrm flipH="1">
            <a:off x="4303713" y="2035175"/>
            <a:ext cx="0" cy="4133850"/>
          </a:xfrm>
          <a:prstGeom prst="line">
            <a:avLst/>
          </a:prstGeom>
          <a:ln w="19050">
            <a:solidFill>
              <a:srgbClr val="004784"/>
            </a:solidFill>
            <a:prstDash val="sysDash"/>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C42C3EE5-A446-4C27-680A-39D7C283E870}"/>
              </a:ext>
            </a:extLst>
          </p:cNvPr>
          <p:cNvCxnSpPr/>
          <p:nvPr/>
        </p:nvCxnSpPr>
        <p:spPr>
          <a:xfrm flipH="1">
            <a:off x="6164264" y="2046289"/>
            <a:ext cx="1587" cy="4135437"/>
          </a:xfrm>
          <a:prstGeom prst="line">
            <a:avLst/>
          </a:prstGeom>
          <a:ln w="19050">
            <a:solidFill>
              <a:srgbClr val="004784"/>
            </a:solidFill>
            <a:prstDash val="sysDash"/>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E78CD26C-4EA2-BF7B-5F26-A2C492E55D1B}"/>
              </a:ext>
            </a:extLst>
          </p:cNvPr>
          <p:cNvCxnSpPr/>
          <p:nvPr/>
        </p:nvCxnSpPr>
        <p:spPr>
          <a:xfrm flipH="1">
            <a:off x="8024814" y="2028825"/>
            <a:ext cx="1587" cy="4135438"/>
          </a:xfrm>
          <a:prstGeom prst="line">
            <a:avLst/>
          </a:prstGeom>
          <a:ln w="19050">
            <a:solidFill>
              <a:srgbClr val="004784"/>
            </a:solidFill>
            <a:prstDash val="sysDash"/>
          </a:ln>
        </p:spPr>
        <p:style>
          <a:lnRef idx="1">
            <a:schemeClr val="accent1"/>
          </a:lnRef>
          <a:fillRef idx="0">
            <a:schemeClr val="accent1"/>
          </a:fillRef>
          <a:effectRef idx="0">
            <a:schemeClr val="accent1"/>
          </a:effectRef>
          <a:fontRef idx="minor">
            <a:schemeClr val="tx1"/>
          </a:fontRef>
        </p:style>
      </p:cxnSp>
      <p:grpSp>
        <p:nvGrpSpPr>
          <p:cNvPr id="49178" name="Groep 6">
            <a:extLst>
              <a:ext uri="{FF2B5EF4-FFF2-40B4-BE49-F238E27FC236}">
                <a16:creationId xmlns:a16="http://schemas.microsoft.com/office/drawing/2014/main" id="{55403089-0239-2C4F-04C6-75FC2032C3D6}"/>
              </a:ext>
            </a:extLst>
          </p:cNvPr>
          <p:cNvGrpSpPr>
            <a:grpSpLocks/>
          </p:cNvGrpSpPr>
          <p:nvPr/>
        </p:nvGrpSpPr>
        <p:grpSpPr bwMode="auto">
          <a:xfrm>
            <a:off x="2614614" y="5354638"/>
            <a:ext cx="7081837" cy="677862"/>
            <a:chOff x="1090248" y="4439225"/>
            <a:chExt cx="6724767" cy="677521"/>
          </a:xfrm>
        </p:grpSpPr>
        <p:sp>
          <p:nvSpPr>
            <p:cNvPr id="49182" name="Tekstvak 60">
              <a:extLst>
                <a:ext uri="{FF2B5EF4-FFF2-40B4-BE49-F238E27FC236}">
                  <a16:creationId xmlns:a16="http://schemas.microsoft.com/office/drawing/2014/main" id="{DFE4F9D6-6636-544E-1A8A-BFE52887A47F}"/>
                </a:ext>
              </a:extLst>
            </p:cNvPr>
            <p:cNvSpPr txBox="1">
              <a:spLocks noChangeArrowheads="1"/>
            </p:cNvSpPr>
            <p:nvPr/>
          </p:nvSpPr>
          <p:spPr bwMode="auto">
            <a:xfrm>
              <a:off x="1090248" y="4439225"/>
              <a:ext cx="2248776" cy="307860"/>
            </a:xfrm>
            <a:prstGeom prst="rect">
              <a:avLst/>
            </a:prstGeom>
            <a:solidFill>
              <a:schemeClr val="bg1"/>
            </a:solidFill>
            <a:ln w="28575">
              <a:solidFill>
                <a:srgbClr val="C00000"/>
              </a:solidFill>
              <a:prstDash val="sys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400" b="1">
                  <a:solidFill>
                    <a:srgbClr val="C00000"/>
                  </a:solidFill>
                  <a:latin typeface="Gill Sans"/>
                  <a:ea typeface="MS PGothic" panose="020B0600070205080204" pitchFamily="34" charset="-128"/>
                  <a:cs typeface="Gill Sans"/>
                </a:rPr>
                <a:t>Fundamentals</a:t>
              </a:r>
            </a:p>
          </p:txBody>
        </p:sp>
        <p:sp>
          <p:nvSpPr>
            <p:cNvPr id="49183" name="Tekstvak 61">
              <a:extLst>
                <a:ext uri="{FF2B5EF4-FFF2-40B4-BE49-F238E27FC236}">
                  <a16:creationId xmlns:a16="http://schemas.microsoft.com/office/drawing/2014/main" id="{C6814AAD-C178-D545-DFCE-CD4F9AB94659}"/>
                </a:ext>
              </a:extLst>
            </p:cNvPr>
            <p:cNvSpPr txBox="1">
              <a:spLocks noChangeArrowheads="1"/>
            </p:cNvSpPr>
            <p:nvPr/>
          </p:nvSpPr>
          <p:spPr bwMode="auto">
            <a:xfrm>
              <a:off x="5566239" y="4808886"/>
              <a:ext cx="2248776" cy="307860"/>
            </a:xfrm>
            <a:prstGeom prst="rect">
              <a:avLst/>
            </a:prstGeom>
            <a:solidFill>
              <a:schemeClr val="bg1"/>
            </a:solidFill>
            <a:ln w="28575">
              <a:solidFill>
                <a:srgbClr val="002060"/>
              </a:solidFill>
              <a:prstDash val="sys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400" b="1">
                  <a:solidFill>
                    <a:srgbClr val="002060"/>
                  </a:solidFill>
                  <a:latin typeface="Gill Sans"/>
                  <a:ea typeface="MS PGothic" panose="020B0600070205080204" pitchFamily="34" charset="-128"/>
                  <a:cs typeface="Gill Sans"/>
                </a:rPr>
                <a:t>Business Facilitation</a:t>
              </a:r>
            </a:p>
          </p:txBody>
        </p:sp>
        <p:sp>
          <p:nvSpPr>
            <p:cNvPr id="49184" name="Tekstvak 62">
              <a:extLst>
                <a:ext uri="{FF2B5EF4-FFF2-40B4-BE49-F238E27FC236}">
                  <a16:creationId xmlns:a16="http://schemas.microsoft.com/office/drawing/2014/main" id="{F6E529D2-E30B-C12B-634D-7F1DFD93686E}"/>
                </a:ext>
              </a:extLst>
            </p:cNvPr>
            <p:cNvSpPr txBox="1">
              <a:spLocks noChangeArrowheads="1"/>
            </p:cNvSpPr>
            <p:nvPr/>
          </p:nvSpPr>
          <p:spPr bwMode="auto">
            <a:xfrm>
              <a:off x="3613974" y="4628812"/>
              <a:ext cx="1688093" cy="307860"/>
            </a:xfrm>
            <a:prstGeom prst="rect">
              <a:avLst/>
            </a:prstGeom>
            <a:solidFill>
              <a:schemeClr val="bg1"/>
            </a:solidFill>
            <a:ln w="28575">
              <a:solidFill>
                <a:schemeClr val="tx2"/>
              </a:solidFill>
              <a:prstDash val="sys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400" b="1">
                  <a:solidFill>
                    <a:srgbClr val="000000"/>
                  </a:solidFill>
                  <a:latin typeface="Gill Sans"/>
                  <a:ea typeface="MS PGothic" panose="020B0600070205080204" pitchFamily="34" charset="-128"/>
                  <a:cs typeface="Gill Sans"/>
                </a:rPr>
                <a:t>FDI Motive</a:t>
              </a:r>
            </a:p>
          </p:txBody>
        </p:sp>
      </p:grpSp>
      <p:sp>
        <p:nvSpPr>
          <p:cNvPr id="49179" name="AutoShape 161">
            <a:extLst>
              <a:ext uri="{FF2B5EF4-FFF2-40B4-BE49-F238E27FC236}">
                <a16:creationId xmlns:a16="http://schemas.microsoft.com/office/drawing/2014/main" id="{E68C3F0E-DF60-B062-9D7F-22F813782A8B}"/>
              </a:ext>
            </a:extLst>
          </p:cNvPr>
          <p:cNvSpPr>
            <a:spLocks noChangeArrowheads="1"/>
          </p:cNvSpPr>
          <p:nvPr/>
        </p:nvSpPr>
        <p:spPr bwMode="auto">
          <a:xfrm rot="16200000">
            <a:off x="1184276" y="2867026"/>
            <a:ext cx="1985963" cy="468313"/>
          </a:xfrm>
          <a:prstGeom prst="rect">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100" b="1">
                <a:solidFill>
                  <a:srgbClr val="FFFFFF"/>
                </a:solidFill>
                <a:latin typeface="Gill Sans"/>
                <a:ea typeface="Gill Sans"/>
                <a:cs typeface="Gill Sans"/>
              </a:rPr>
              <a:t>Location</a:t>
            </a:r>
          </a:p>
        </p:txBody>
      </p:sp>
      <p:sp>
        <p:nvSpPr>
          <p:cNvPr id="49180" name="AutoShape 161">
            <a:extLst>
              <a:ext uri="{FF2B5EF4-FFF2-40B4-BE49-F238E27FC236}">
                <a16:creationId xmlns:a16="http://schemas.microsoft.com/office/drawing/2014/main" id="{816C8F38-61E5-67DE-E7B2-15411C59E690}"/>
              </a:ext>
            </a:extLst>
          </p:cNvPr>
          <p:cNvSpPr>
            <a:spLocks noChangeArrowheads="1"/>
          </p:cNvSpPr>
          <p:nvPr/>
        </p:nvSpPr>
        <p:spPr bwMode="auto">
          <a:xfrm rot="16200000">
            <a:off x="1799432" y="4453732"/>
            <a:ext cx="769938" cy="466725"/>
          </a:xfrm>
          <a:prstGeom prst="rect">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100" b="1">
                <a:solidFill>
                  <a:srgbClr val="FFFFFF"/>
                </a:solidFill>
                <a:latin typeface="Gill Sans"/>
                <a:ea typeface="Gill Sans"/>
                <a:cs typeface="Gill Sans"/>
              </a:rPr>
              <a:t>Risks</a:t>
            </a:r>
          </a:p>
        </p:txBody>
      </p:sp>
      <p:sp>
        <p:nvSpPr>
          <p:cNvPr id="49181" name="AutoShape 161">
            <a:extLst>
              <a:ext uri="{FF2B5EF4-FFF2-40B4-BE49-F238E27FC236}">
                <a16:creationId xmlns:a16="http://schemas.microsoft.com/office/drawing/2014/main" id="{5F8D366A-3454-E8D4-FDCE-E84F20214D32}"/>
              </a:ext>
            </a:extLst>
          </p:cNvPr>
          <p:cNvSpPr>
            <a:spLocks noChangeArrowheads="1"/>
          </p:cNvSpPr>
          <p:nvPr/>
        </p:nvSpPr>
        <p:spPr bwMode="auto">
          <a:xfrm rot="16200000">
            <a:off x="1776414" y="5524501"/>
            <a:ext cx="808037" cy="468313"/>
          </a:xfrm>
          <a:prstGeom prst="rect">
            <a:avLst/>
          </a:prstGeom>
          <a:solidFill>
            <a:srgbClr val="002060"/>
          </a:solidFill>
          <a:ln w="9525">
            <a:solidFill>
              <a:srgbClr val="0091C4"/>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100" b="1">
                <a:solidFill>
                  <a:srgbClr val="FFFFFF"/>
                </a:solidFill>
                <a:latin typeface="Gill Sans"/>
                <a:ea typeface="Gill Sans"/>
                <a:cs typeface="Gill Sans"/>
              </a:rPr>
              <a:t>Location Criteria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A87AD-FDA5-7822-D601-5C576C9F082F}"/>
              </a:ext>
            </a:extLst>
          </p:cNvPr>
          <p:cNvSpPr>
            <a:spLocks noGrp="1"/>
          </p:cNvSpPr>
          <p:nvPr>
            <p:ph type="title"/>
          </p:nvPr>
        </p:nvSpPr>
        <p:spPr/>
        <p:txBody>
          <a:bodyPr/>
          <a:lstStyle/>
          <a:p>
            <a:pPr>
              <a:defRPr/>
            </a:pPr>
            <a:r>
              <a:rPr lang="en-US" sz="3200" dirty="0"/>
              <a:t>Knowles in the Philippines</a:t>
            </a:r>
            <a:endParaRPr lang="nl-NL" sz="3200" dirty="0"/>
          </a:p>
        </p:txBody>
      </p:sp>
      <p:pic>
        <p:nvPicPr>
          <p:cNvPr id="50180" name="Tijdelijke aanduiding voor inhoud 4" descr="knowles-groundbreaking I.jpg">
            <a:extLst>
              <a:ext uri="{FF2B5EF4-FFF2-40B4-BE49-F238E27FC236}">
                <a16:creationId xmlns:a16="http://schemas.microsoft.com/office/drawing/2014/main" id="{02D467DB-E131-0452-D6A7-B5BC086DBF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1573213"/>
            <a:ext cx="2768600" cy="2074862"/>
          </a:xfrm>
        </p:spPr>
      </p:pic>
      <p:pic>
        <p:nvPicPr>
          <p:cNvPr id="50181" name="Afbeelding 25" descr="knowles electronics mactan.jpg">
            <a:extLst>
              <a:ext uri="{FF2B5EF4-FFF2-40B4-BE49-F238E27FC236}">
                <a16:creationId xmlns:a16="http://schemas.microsoft.com/office/drawing/2014/main" id="{CA63BC49-8377-563B-327D-5A4BDFA57B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3933825"/>
            <a:ext cx="2765425"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Tabel 26">
            <a:extLst>
              <a:ext uri="{FF2B5EF4-FFF2-40B4-BE49-F238E27FC236}">
                <a16:creationId xmlns:a16="http://schemas.microsoft.com/office/drawing/2014/main" id="{F46C3766-783C-8A36-8D27-1D38E71917F8}"/>
              </a:ext>
            </a:extLst>
          </p:cNvPr>
          <p:cNvGraphicFramePr>
            <a:graphicFrameLocks noGrp="1"/>
          </p:cNvGraphicFramePr>
          <p:nvPr/>
        </p:nvGraphicFramePr>
        <p:xfrm>
          <a:off x="5360988" y="2051050"/>
          <a:ext cx="5041900" cy="4132282"/>
        </p:xfrm>
        <a:graphic>
          <a:graphicData uri="http://schemas.openxmlformats.org/drawingml/2006/table">
            <a:tbl>
              <a:tblPr/>
              <a:tblGrid>
                <a:gridCol w="5041900">
                  <a:extLst>
                    <a:ext uri="{9D8B030D-6E8A-4147-A177-3AD203B41FA5}">
                      <a16:colId xmlns:a16="http://schemas.microsoft.com/office/drawing/2014/main" val="20000"/>
                    </a:ext>
                  </a:extLst>
                </a:gridCol>
              </a:tblGrid>
              <a:tr h="121917">
                <a:tc>
                  <a:txBody>
                    <a:bodyPr/>
                    <a:lstStyle/>
                    <a:p>
                      <a:endParaRPr lang="en-US" sz="800" dirty="0"/>
                    </a:p>
                  </a:txBody>
                  <a:tcPr marL="0" marR="0" marT="0" marB="0" anchor="ctr">
                    <a:lnL>
                      <a:noFill/>
                    </a:lnL>
                    <a:lnR>
                      <a:noFill/>
                    </a:lnR>
                    <a:lnT>
                      <a:noFill/>
                    </a:lnT>
                    <a:lnB>
                      <a:noFill/>
                    </a:lnB>
                    <a:solidFill>
                      <a:srgbClr val="DDEAF2"/>
                    </a:solidFill>
                  </a:tcPr>
                </a:tc>
                <a:extLst>
                  <a:ext uri="{0D108BD9-81ED-4DB2-BD59-A6C34878D82A}">
                    <a16:rowId xmlns:a16="http://schemas.microsoft.com/office/drawing/2014/main" val="10000"/>
                  </a:ext>
                </a:extLst>
              </a:tr>
              <a:tr h="121917">
                <a:tc>
                  <a:txBody>
                    <a:bodyPr/>
                    <a:lstStyle/>
                    <a:p>
                      <a:endParaRPr lang="en-US" sz="800"/>
                    </a:p>
                  </a:txBody>
                  <a:tcPr marL="0" marR="0" marT="0" marB="0" anchor="ctr">
                    <a:lnL>
                      <a:noFill/>
                    </a:lnL>
                    <a:lnR>
                      <a:noFill/>
                    </a:lnR>
                    <a:lnT>
                      <a:noFill/>
                    </a:lnT>
                    <a:lnB>
                      <a:noFill/>
                    </a:lnB>
                    <a:solidFill>
                      <a:srgbClr val="DDEAF2"/>
                    </a:solidFill>
                  </a:tcPr>
                </a:tc>
                <a:extLst>
                  <a:ext uri="{0D108BD9-81ED-4DB2-BD59-A6C34878D82A}">
                    <a16:rowId xmlns:a16="http://schemas.microsoft.com/office/drawing/2014/main" val="10001"/>
                  </a:ext>
                </a:extLst>
              </a:tr>
              <a:tr h="121917">
                <a:tc>
                  <a:txBody>
                    <a:bodyPr/>
                    <a:lstStyle/>
                    <a:p>
                      <a:endParaRPr lang="en-US" sz="80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121917">
                <a:tc>
                  <a:txBody>
                    <a:bodyPr/>
                    <a:lstStyle/>
                    <a:p>
                      <a:endParaRPr lang="en-US" sz="800"/>
                    </a:p>
                  </a:txBody>
                  <a:tcPr marL="0" marR="0" marT="0" marB="0">
                    <a:lnL>
                      <a:noFill/>
                    </a:lnL>
                    <a:lnR>
                      <a:noFill/>
                    </a:lnR>
                    <a:lnT>
                      <a:noFill/>
                    </a:lnT>
                    <a:lnB w="1905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5752">
                <a:tc>
                  <a:txBody>
                    <a:bodyPr/>
                    <a:lstStyle/>
                    <a:p>
                      <a:pPr algn="ctr"/>
                      <a:endParaRPr lang="en-US" sz="800" b="1" dirty="0">
                        <a:solidFill>
                          <a:srgbClr val="016191"/>
                        </a:solidFill>
                        <a:latin typeface="Trebuchet MS"/>
                      </a:endParaRPr>
                    </a:p>
                    <a:p>
                      <a:pPr algn="ctr"/>
                      <a:r>
                        <a:rPr lang="en-US" sz="800" b="1" dirty="0">
                          <a:solidFill>
                            <a:srgbClr val="016191"/>
                          </a:solidFill>
                          <a:latin typeface="Trebuchet MS"/>
                        </a:rPr>
                        <a:t>ICA Guides Location Evaluation Process for Knowles Electronics </a:t>
                      </a:r>
                      <a:endParaRPr lang="en-US" sz="800" dirty="0">
                        <a:solidFill>
                          <a:srgbClr val="000000"/>
                        </a:solidFill>
                        <a:latin typeface="Trebuchet MS"/>
                      </a:endParaRPr>
                    </a:p>
                    <a:p>
                      <a:pPr algn="ctr"/>
                      <a:r>
                        <a:rPr lang="en-US" sz="800" dirty="0">
                          <a:solidFill>
                            <a:srgbClr val="000000"/>
                          </a:solidFill>
                          <a:latin typeface="Trebuchet MS"/>
                        </a:rPr>
                        <a:t>Knowles Builds 4,000 Employee Manufacturing Facility in the Philippines</a:t>
                      </a:r>
                    </a:p>
                  </a:txBody>
                  <a:tcPr marL="0" marR="0" marT="0" marB="0" anchor="ctr">
                    <a:lnL>
                      <a:noFill/>
                    </a:lnL>
                    <a:lnR>
                      <a:noFill/>
                    </a:lnR>
                    <a:lnT w="190500" cap="flat" cmpd="sng" algn="ctr">
                      <a:solidFill>
                        <a:srgbClr val="333333"/>
                      </a:solidFill>
                      <a:prstDash val="solid"/>
                      <a:round/>
                      <a:headEnd type="none" w="med" len="med"/>
                      <a:tailEnd type="none" w="med" len="med"/>
                    </a:lnT>
                    <a:lnB>
                      <a:noFill/>
                    </a:lnB>
                  </a:tcPr>
                </a:tc>
                <a:extLst>
                  <a:ext uri="{0D108BD9-81ED-4DB2-BD59-A6C34878D82A}">
                    <a16:rowId xmlns:a16="http://schemas.microsoft.com/office/drawing/2014/main" val="10004"/>
                  </a:ext>
                </a:extLst>
              </a:tr>
              <a:tr h="1016001">
                <a:tc>
                  <a:txBody>
                    <a:bodyPr/>
                    <a:lstStyle/>
                    <a:p>
                      <a:pPr algn="just"/>
                      <a:r>
                        <a:rPr lang="en-US" sz="800" b="1" dirty="0">
                          <a:solidFill>
                            <a:srgbClr val="016191"/>
                          </a:solidFill>
                          <a:latin typeface="Trebuchet MS"/>
                        </a:rPr>
                        <a:t>Knowles Electronics</a:t>
                      </a:r>
                      <a:r>
                        <a:rPr lang="en-US" sz="800" dirty="0">
                          <a:solidFill>
                            <a:srgbClr val="666666"/>
                          </a:solidFill>
                          <a:latin typeface="Trebuchet MS"/>
                        </a:rPr>
                        <a:t>, producer of micro-acoustic components and part of Dover Corporation, publicly announced it will set up facilities at the Cebu Light Industrial Park (CLIP) in the </a:t>
                      </a:r>
                      <a:r>
                        <a:rPr lang="en-US" sz="800" dirty="0" err="1">
                          <a:solidFill>
                            <a:srgbClr val="666666"/>
                          </a:solidFill>
                          <a:latin typeface="Trebuchet MS"/>
                        </a:rPr>
                        <a:t>Mactan</a:t>
                      </a:r>
                      <a:r>
                        <a:rPr lang="en-US" sz="800" dirty="0">
                          <a:solidFill>
                            <a:srgbClr val="666666"/>
                          </a:solidFill>
                          <a:latin typeface="Trebuchet MS"/>
                        </a:rPr>
                        <a:t> Island, Cebu the Philippines. On Friday 9th of November, the company broke ground for what will be one of the biggest manufacturing facilities of Knowles in the world. The company will be among the biggest electronics companies to invest and operate in Cebu, and will ramp up their workforce to more than 4,000 employees in the next couple of years. Knowles makes components for hearing aid devices as well as MEMS surface mount microphones for major mobile phone brands and consumer electronic devices.</a:t>
                      </a:r>
                      <a:endParaRPr lang="en-US" sz="800" dirty="0">
                        <a:solidFill>
                          <a:srgbClr val="000000"/>
                        </a:solidFill>
                        <a:latin typeface="Trebuchet MS"/>
                      </a:endParaRPr>
                    </a:p>
                  </a:txBody>
                  <a:tcPr marL="25618" marR="25618" marT="25614" marB="25614">
                    <a:lnL>
                      <a:noFill/>
                    </a:lnL>
                    <a:lnR>
                      <a:noFill/>
                    </a:lnR>
                    <a:lnT>
                      <a:noFill/>
                    </a:lnT>
                    <a:lnB>
                      <a:noFill/>
                    </a:lnB>
                    <a:solidFill>
                      <a:srgbClr val="FFFFFF"/>
                    </a:solidFill>
                  </a:tcPr>
                </a:tc>
                <a:extLst>
                  <a:ext uri="{0D108BD9-81ED-4DB2-BD59-A6C34878D82A}">
                    <a16:rowId xmlns:a16="http://schemas.microsoft.com/office/drawing/2014/main" val="10005"/>
                  </a:ext>
                </a:extLst>
              </a:tr>
              <a:tr h="1178840">
                <a:tc>
                  <a:txBody>
                    <a:bodyPr/>
                    <a:lstStyle/>
                    <a:p>
                      <a:pPr algn="just"/>
                      <a:r>
                        <a:rPr lang="en-US" sz="800" b="1" dirty="0">
                          <a:solidFill>
                            <a:srgbClr val="016191"/>
                          </a:solidFill>
                          <a:latin typeface="Trebuchet MS"/>
                        </a:rPr>
                        <a:t>Joseph Emmanuel Liwag</a:t>
                      </a:r>
                      <a:r>
                        <a:rPr lang="en-US" sz="800" dirty="0">
                          <a:solidFill>
                            <a:srgbClr val="666666"/>
                          </a:solidFill>
                          <a:latin typeface="Trebuchet MS"/>
                        </a:rPr>
                        <a:t>, Managing Director of the local Knowles unit, said his office currently has 40 employees but plans to increase workforce to 110 by yearend, 1,500 by the end of 2013, and a little over 4,000 by the end of 2014. “Cebu turns out to be a very positive location for a number of reasons. First of all, recruiting talented workers is clear-cut and their skills and attitude is outstanding. Ramping up our facilities is ongoing and the ease of doing our business here is surprisingly straightforward.” </a:t>
                      </a:r>
                      <a:r>
                        <a:rPr lang="en-US" sz="1000" dirty="0">
                          <a:solidFill>
                            <a:srgbClr val="FF0000"/>
                          </a:solidFill>
                          <a:latin typeface="Trebuchet MS"/>
                        </a:rPr>
                        <a:t>Joseph adds: “An investment project of this size requires a diligent and fact based location evaluation process and that is exactly what </a:t>
                      </a:r>
                      <a:r>
                        <a:rPr lang="en-US" sz="1000" dirty="0">
                          <a:solidFill>
                            <a:srgbClr val="FF0000"/>
                          </a:solidFill>
                          <a:latin typeface="Trebuchet MS"/>
                          <a:hlinkClick r:id="rId4"/>
                        </a:rPr>
                        <a:t>Investment Consulting Associates (ICA)</a:t>
                      </a:r>
                      <a:r>
                        <a:rPr lang="en-US" sz="1000" dirty="0">
                          <a:solidFill>
                            <a:srgbClr val="FF0000"/>
                          </a:solidFill>
                          <a:latin typeface="Trebuchet MS"/>
                        </a:rPr>
                        <a:t> did.”</a:t>
                      </a:r>
                      <a:endParaRPr lang="en-US" sz="800" dirty="0">
                        <a:solidFill>
                          <a:srgbClr val="FF0000"/>
                        </a:solidFill>
                        <a:latin typeface="Trebuchet MS"/>
                      </a:endParaRPr>
                    </a:p>
                  </a:txBody>
                  <a:tcPr marL="25618" marR="25618" marT="25614" marB="25614">
                    <a:lnL>
                      <a:noFill/>
                    </a:lnL>
                    <a:lnR>
                      <a:noFill/>
                    </a:lnR>
                    <a:lnT>
                      <a:noFill/>
                    </a:lnT>
                    <a:lnB>
                      <a:noFill/>
                    </a:lnB>
                    <a:solidFill>
                      <a:srgbClr val="FFFFFF"/>
                    </a:solidFill>
                  </a:tcPr>
                </a:tc>
                <a:extLst>
                  <a:ext uri="{0D108BD9-81ED-4DB2-BD59-A6C34878D82A}">
                    <a16:rowId xmlns:a16="http://schemas.microsoft.com/office/drawing/2014/main" val="10006"/>
                  </a:ext>
                </a:extLst>
              </a:tr>
              <a:tr h="1084001">
                <a:tc>
                  <a:txBody>
                    <a:bodyPr/>
                    <a:lstStyle/>
                    <a:p>
                      <a:pPr algn="just"/>
                      <a:r>
                        <a:rPr lang="en-US" sz="800" b="1" dirty="0">
                          <a:solidFill>
                            <a:srgbClr val="016191"/>
                          </a:solidFill>
                          <a:latin typeface="Trebuchet MS"/>
                        </a:rPr>
                        <a:t>Matthijs Weeink</a:t>
                      </a:r>
                      <a:r>
                        <a:rPr lang="en-US" sz="800" dirty="0">
                          <a:solidFill>
                            <a:srgbClr val="666666"/>
                          </a:solidFill>
                          <a:latin typeface="Trebuchet MS"/>
                        </a:rPr>
                        <a:t>, ICA’s project manager “Our phased approach of location benchmarking, cost forecasting modeling, as well as three extensive rounds of site visits provided us with the tools, knowledge and understanding of recommending Cebu as the number one location”. “Throughout the whole location selection process, working with Knowles’ project team was a big pleasure, and this was truly a team effort.” Matthijs adds: “I would like to emphasize that Cebu Invest, the local investment promotion agency, did a great job and I am positive that this flagship project will have a tremendous impact on Cebu’s regional economic developments.”</a:t>
                      </a:r>
                      <a:endParaRPr lang="en-US" sz="800" dirty="0">
                        <a:solidFill>
                          <a:srgbClr val="000000"/>
                        </a:solidFill>
                        <a:latin typeface="Trebuchet MS"/>
                      </a:endParaRPr>
                    </a:p>
                  </a:txBody>
                  <a:tcPr marL="25618" marR="25618" marT="25614" marB="25614">
                    <a:lnL>
                      <a:noFill/>
                    </a:lnL>
                    <a:lnR>
                      <a:noFill/>
                    </a:lnR>
                    <a:lnT>
                      <a:noFill/>
                    </a:lnT>
                    <a:lnB>
                      <a:noFill/>
                    </a:lnB>
                    <a:solidFill>
                      <a:srgbClr val="FFFFFF"/>
                    </a:solidFill>
                  </a:tcPr>
                </a:tc>
                <a:extLst>
                  <a:ext uri="{0D108BD9-81ED-4DB2-BD59-A6C34878D82A}">
                    <a16:rowId xmlns:a16="http://schemas.microsoft.com/office/drawing/2014/main" val="10007"/>
                  </a:ext>
                </a:extLst>
              </a:tr>
            </a:tbl>
          </a:graphicData>
        </a:graphic>
      </p:graphicFrame>
      <p:sp>
        <p:nvSpPr>
          <p:cNvPr id="28" name="Rechthoek 27">
            <a:extLst>
              <a:ext uri="{FF2B5EF4-FFF2-40B4-BE49-F238E27FC236}">
                <a16:creationId xmlns:a16="http://schemas.microsoft.com/office/drawing/2014/main" id="{75FB50ED-8A1A-7906-3A4B-DCCB490C0074}"/>
              </a:ext>
            </a:extLst>
          </p:cNvPr>
          <p:cNvSpPr/>
          <p:nvPr/>
        </p:nvSpPr>
        <p:spPr>
          <a:xfrm>
            <a:off x="4973639" y="1609726"/>
            <a:ext cx="5443537" cy="415925"/>
          </a:xfrm>
          <a:prstGeom prst="rect">
            <a:avLst/>
          </a:prstGeom>
        </p:spPr>
        <p:txBody>
          <a:bodyPr>
            <a:spAutoFit/>
          </a:bodyPr>
          <a:lstStyle/>
          <a:p>
            <a:pPr>
              <a:defRPr/>
            </a:pPr>
            <a:r>
              <a:rPr lang="en-US" sz="1050" dirty="0">
                <a:hlinkClick r:id="rId5"/>
              </a:rPr>
              <a:t>http://www.ic-associates.com/newsletter/pressrelease/Press%20Release%2010-12-2012.html</a:t>
            </a:r>
            <a:endParaRPr lang="en-US" sz="1050" dirty="0"/>
          </a:p>
          <a:p>
            <a:pPr>
              <a:defRPr/>
            </a:pPr>
            <a:endParaRPr lang="en-US" sz="10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391-BB14-10A7-8693-4CDD184F40E5}"/>
              </a:ext>
            </a:extLst>
          </p:cNvPr>
          <p:cNvSpPr>
            <a:spLocks noGrp="1"/>
          </p:cNvSpPr>
          <p:nvPr>
            <p:ph type="title"/>
          </p:nvPr>
        </p:nvSpPr>
        <p:spPr/>
        <p:txBody>
          <a:bodyPr>
            <a:normAutofit/>
          </a:bodyPr>
          <a:lstStyle/>
          <a:p>
            <a:pPr>
              <a:defRPr/>
            </a:pPr>
            <a:r>
              <a:rPr lang="en-US" dirty="0"/>
              <a:t>Where are incentives positioned in this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C09739E3-67A1-9B4E-AE5E-0722E55C4866}"/>
              </a:ext>
            </a:extLst>
          </p:cNvPr>
          <p:cNvSpPr/>
          <p:nvPr/>
        </p:nvSpPr>
        <p:spPr>
          <a:xfrm>
            <a:off x="4543887" y="1632446"/>
            <a:ext cx="793491" cy="795174"/>
          </a:xfrm>
          <a:prstGeom prst="ellipse">
            <a:avLst/>
          </a:prstGeom>
          <a:solidFill>
            <a:srgbClr val="FF8C30"/>
          </a:solidFill>
          <a:ln>
            <a:solidFill>
              <a:srgbClr val="FF8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29" name="Oval 28">
            <a:extLst>
              <a:ext uri="{FF2B5EF4-FFF2-40B4-BE49-F238E27FC236}">
                <a16:creationId xmlns:a16="http://schemas.microsoft.com/office/drawing/2014/main" id="{E54611FB-06D0-EB4E-86A6-77CDE606674C}"/>
              </a:ext>
            </a:extLst>
          </p:cNvPr>
          <p:cNvSpPr/>
          <p:nvPr/>
        </p:nvSpPr>
        <p:spPr>
          <a:xfrm>
            <a:off x="778520" y="1632446"/>
            <a:ext cx="793491" cy="795174"/>
          </a:xfrm>
          <a:prstGeom prst="ellipse">
            <a:avLst/>
          </a:prstGeom>
          <a:solidFill>
            <a:srgbClr val="FF8C30"/>
          </a:solidFill>
          <a:ln>
            <a:solidFill>
              <a:srgbClr val="FF8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3" name="Text Placeholder 2">
            <a:extLst>
              <a:ext uri="{FF2B5EF4-FFF2-40B4-BE49-F238E27FC236}">
                <a16:creationId xmlns:a16="http://schemas.microsoft.com/office/drawing/2014/main" id="{CF955859-8BCC-D024-6D37-943F1083726F}"/>
              </a:ext>
            </a:extLst>
          </p:cNvPr>
          <p:cNvSpPr>
            <a:spLocks noGrp="1"/>
          </p:cNvSpPr>
          <p:nvPr>
            <p:ph type="body" idx="1"/>
          </p:nvPr>
        </p:nvSpPr>
        <p:spPr>
          <a:xfrm>
            <a:off x="1660926" y="1921578"/>
            <a:ext cx="2331276" cy="460447"/>
          </a:xfrm>
        </p:spPr>
        <p:txBody>
          <a:bodyPr/>
          <a:lstStyle/>
          <a:p>
            <a:pPr algn="l" defTabSz="902277" rtl="0" fontAlgn="base">
              <a:buClr>
                <a:srgbClr val="000000"/>
              </a:buClr>
              <a:buSzPct val="100000"/>
              <a:tabLst>
                <a:tab pos="401492" algn="l"/>
              </a:tabLst>
              <a:defRPr/>
            </a:pPr>
            <a:r>
              <a:rPr lang="en-IN" sz="1179" b="1" dirty="0">
                <a:solidFill>
                  <a:schemeClr val="tx1"/>
                </a:solidFill>
                <a:latin typeface="Poppins" pitchFamily="2" charset="77"/>
                <a:cs typeface="Poppins" pitchFamily="2" charset="77"/>
              </a:rPr>
              <a:t>Dr. Douglas Van Den Berghe</a:t>
            </a:r>
          </a:p>
          <a:p>
            <a:pPr algn="l" defTabSz="902277" rtl="0" fontAlgn="base">
              <a:buClr>
                <a:srgbClr val="000000"/>
              </a:buClr>
              <a:buSzPct val="100000"/>
              <a:tabLst>
                <a:tab pos="401492" algn="l"/>
              </a:tabLst>
              <a:defRPr/>
            </a:pPr>
            <a:r>
              <a:rPr lang="en-IN" sz="997" b="1" dirty="0">
                <a:solidFill>
                  <a:schemeClr val="tx1"/>
                </a:solidFill>
                <a:latin typeface="Poppins" pitchFamily="2" charset="77"/>
                <a:cs typeface="Poppins" pitchFamily="2" charset="77"/>
              </a:rPr>
              <a:t>Expert – Trainer </a:t>
            </a:r>
          </a:p>
          <a:p>
            <a:pPr marL="1306" lvl="1" algn="l" defTabSz="818352" rtl="0" fontAlgn="base">
              <a:buClr>
                <a:srgbClr val="FFD200"/>
              </a:buClr>
              <a:buSzPct val="75000"/>
              <a:tabLst>
                <a:tab pos="575616" algn="l"/>
                <a:tab pos="2927003" algn="l"/>
                <a:tab pos="4229331" algn="r"/>
              </a:tabLst>
              <a:defRPr/>
            </a:pPr>
            <a:endParaRPr lang="en-IN" sz="816" dirty="0">
              <a:solidFill>
                <a:schemeClr val="tx1"/>
              </a:solidFill>
              <a:latin typeface="Poppins" pitchFamily="2" charset="77"/>
              <a:cs typeface="Poppins" pitchFamily="2" charset="77"/>
            </a:endParaRPr>
          </a:p>
        </p:txBody>
      </p:sp>
      <p:sp>
        <p:nvSpPr>
          <p:cNvPr id="6" name="Slide Number Placeholder 5">
            <a:extLst>
              <a:ext uri="{FF2B5EF4-FFF2-40B4-BE49-F238E27FC236}">
                <a16:creationId xmlns:a16="http://schemas.microsoft.com/office/drawing/2014/main" id="{E389B468-C45F-92C5-C10E-ABF222EF5DDF}"/>
              </a:ext>
            </a:extLst>
          </p:cNvPr>
          <p:cNvSpPr>
            <a:spLocks noGrp="1"/>
          </p:cNvSpPr>
          <p:nvPr>
            <p:ph type="sldNum" sz="quarter" idx="7"/>
          </p:nvPr>
        </p:nvSpPr>
        <p:spPr>
          <a:xfrm>
            <a:off x="12671202" y="5840259"/>
            <a:ext cx="326944" cy="251159"/>
          </a:xfrm>
        </p:spPr>
        <p:txBody>
          <a:bodyPr/>
          <a:lstStyle/>
          <a:p>
            <a:pPr defTabSz="829178"/>
            <a:fld id="{B6F15528-21DE-4FAA-801E-634DDDAF4B2B}" type="slidenum">
              <a:rPr lang="de-DE" sz="1632" kern="0">
                <a:solidFill>
                  <a:prstClr val="black">
                    <a:tint val="75000"/>
                  </a:prstClr>
                </a:solidFill>
              </a:rPr>
              <a:pPr defTabSz="829178"/>
              <a:t>4</a:t>
            </a:fld>
            <a:endParaRPr lang="de-DE" sz="1632" kern="0">
              <a:solidFill>
                <a:prstClr val="black">
                  <a:tint val="75000"/>
                </a:prstClr>
              </a:solidFill>
            </a:endParaRPr>
          </a:p>
        </p:txBody>
      </p:sp>
      <p:pic>
        <p:nvPicPr>
          <p:cNvPr id="7" name="Picture Placeholder 5">
            <a:extLst>
              <a:ext uri="{FF2B5EF4-FFF2-40B4-BE49-F238E27FC236}">
                <a16:creationId xmlns:a16="http://schemas.microsoft.com/office/drawing/2014/main" id="{6138D2EE-39E5-9841-B56C-9C7AB38DA47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0215" b="10215"/>
          <a:stretch/>
        </p:blipFill>
        <p:spPr>
          <a:xfrm>
            <a:off x="831748" y="1687784"/>
            <a:ext cx="692071" cy="692071"/>
          </a:xfrm>
          <a:prstGeom prst="ellipse">
            <a:avLst/>
          </a:prstGeom>
        </p:spPr>
      </p:pic>
      <p:pic>
        <p:nvPicPr>
          <p:cNvPr id="8" name="Picture 7">
            <a:extLst>
              <a:ext uri="{FF2B5EF4-FFF2-40B4-BE49-F238E27FC236}">
                <a16:creationId xmlns:a16="http://schemas.microsoft.com/office/drawing/2014/main" id="{999FF047-C110-BD49-8747-CD71F51E2014}"/>
              </a:ext>
            </a:extLst>
          </p:cNvPr>
          <p:cNvPicPr>
            <a:picLocks noChangeAspect="1"/>
          </p:cNvPicPr>
          <p:nvPr/>
        </p:nvPicPr>
        <p:blipFill>
          <a:blip r:embed="rId4"/>
          <a:stretch>
            <a:fillRect/>
          </a:stretch>
        </p:blipFill>
        <p:spPr>
          <a:xfrm>
            <a:off x="4594921" y="1680691"/>
            <a:ext cx="691423" cy="687334"/>
          </a:xfrm>
          <a:prstGeom prst="ellipse">
            <a:avLst/>
          </a:prstGeom>
        </p:spPr>
      </p:pic>
      <p:sp>
        <p:nvSpPr>
          <p:cNvPr id="9" name="Text Placeholder 2">
            <a:extLst>
              <a:ext uri="{FF2B5EF4-FFF2-40B4-BE49-F238E27FC236}">
                <a16:creationId xmlns:a16="http://schemas.microsoft.com/office/drawing/2014/main" id="{30B2E3B2-7F62-5E47-9C8A-D7E54EE8ABA7}"/>
              </a:ext>
            </a:extLst>
          </p:cNvPr>
          <p:cNvSpPr txBox="1">
            <a:spLocks/>
          </p:cNvSpPr>
          <p:nvPr/>
        </p:nvSpPr>
        <p:spPr>
          <a:xfrm>
            <a:off x="5534929" y="1908839"/>
            <a:ext cx="2359084" cy="460447"/>
          </a:xfrm>
          <a:prstGeom prst="rect">
            <a:avLst/>
          </a:prstGeom>
        </p:spPr>
        <p:txBody>
          <a:bodyPr wrap="square" lIns="0" tIns="0" rIns="0" bIns="0">
            <a:spAutoFit/>
          </a:bodyPr>
          <a:lstStyle>
            <a:lvl1pPr marL="0">
              <a:defRPr sz="1200" b="0" i="0">
                <a:solidFill>
                  <a:srgbClr val="231F20"/>
                </a:solidFill>
                <a:latin typeface="Poppins"/>
                <a:ea typeface="+mn-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02277" fontAlgn="base">
              <a:buClr>
                <a:srgbClr val="000000"/>
              </a:buClr>
              <a:buSzPct val="100000"/>
              <a:tabLst>
                <a:tab pos="401492" algn="l"/>
              </a:tabLst>
              <a:defRPr/>
            </a:pPr>
            <a:r>
              <a:rPr lang="en-IN" sz="1179" b="1" kern="0" dirty="0">
                <a:solidFill>
                  <a:prstClr val="black"/>
                </a:solidFill>
                <a:latin typeface="Poppins" pitchFamily="2" charset="77"/>
                <a:cs typeface="Poppins" pitchFamily="2" charset="77"/>
              </a:rPr>
              <a:t>Tom Becker</a:t>
            </a:r>
          </a:p>
          <a:p>
            <a:pPr defTabSz="902277" fontAlgn="base">
              <a:buClr>
                <a:srgbClr val="000000"/>
              </a:buClr>
              <a:buSzPct val="100000"/>
              <a:tabLst>
                <a:tab pos="401492" algn="l"/>
              </a:tabLst>
              <a:defRPr/>
            </a:pPr>
            <a:r>
              <a:rPr lang="en-IN" sz="997" b="1" kern="0" dirty="0">
                <a:solidFill>
                  <a:prstClr val="black"/>
                </a:solidFill>
                <a:latin typeface="Poppins" pitchFamily="2" charset="77"/>
                <a:cs typeface="Poppins" pitchFamily="2" charset="77"/>
              </a:rPr>
              <a:t>Market Intelligence Lead</a:t>
            </a:r>
          </a:p>
          <a:p>
            <a:pPr marL="1306" lvl="1" defTabSz="818352" fontAlgn="base">
              <a:buClr>
                <a:srgbClr val="FFD200"/>
              </a:buClr>
              <a:buSzPct val="75000"/>
              <a:tabLst>
                <a:tab pos="575616" algn="l"/>
                <a:tab pos="2927003" algn="l"/>
                <a:tab pos="4229331" algn="r"/>
              </a:tabLst>
              <a:defRPr/>
            </a:pPr>
            <a:endParaRPr lang="en-IN" sz="816" kern="0" dirty="0">
              <a:solidFill>
                <a:prstClr val="black"/>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2A4C9922-0C1A-3142-AEAE-777F18CF658C}"/>
              </a:ext>
            </a:extLst>
          </p:cNvPr>
          <p:cNvSpPr txBox="1"/>
          <p:nvPr/>
        </p:nvSpPr>
        <p:spPr>
          <a:xfrm>
            <a:off x="693552" y="2661209"/>
            <a:ext cx="2970137" cy="2719912"/>
          </a:xfrm>
          <a:prstGeom prst="rect">
            <a:avLst/>
          </a:prstGeom>
          <a:noFill/>
        </p:spPr>
        <p:txBody>
          <a:bodyPr wrap="square">
            <a:spAutoFit/>
          </a:bodyPr>
          <a:lstStyle/>
          <a:p>
            <a:pPr marL="1306" lvl="1" algn="just" defTabSz="818352" fontAlgn="base">
              <a:spcBef>
                <a:spcPts val="181"/>
              </a:spcBef>
              <a:spcAft>
                <a:spcPts val="181"/>
              </a:spcAft>
              <a:buClr>
                <a:srgbClr val="FFD200"/>
              </a:buClr>
              <a:buSzPct val="75000"/>
              <a:tabLst>
                <a:tab pos="1327374" algn="l"/>
                <a:tab pos="2654747" algn="l"/>
                <a:tab pos="3835941" algn="r"/>
              </a:tabLst>
              <a:defRPr/>
            </a:pPr>
            <a:r>
              <a:rPr lang="en-IN" sz="907" b="1" kern="0" dirty="0">
                <a:solidFill>
                  <a:srgbClr val="000000"/>
                </a:solidFill>
                <a:latin typeface="Poppins" pitchFamily="2" charset="77"/>
                <a:cs typeface="Poppins" pitchFamily="2" charset="77"/>
              </a:rPr>
              <a:t>Background</a:t>
            </a:r>
          </a:p>
          <a:p>
            <a:pPr marL="130579" lvl="3" indent="-130579" algn="just"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Douglas is currently the CEO of </a:t>
            </a:r>
            <a:r>
              <a:rPr lang="en-US" sz="816" kern="0" dirty="0" err="1">
                <a:solidFill>
                  <a:srgbClr val="000000"/>
                </a:solidFill>
                <a:latin typeface="Poppins" pitchFamily="2" charset="77"/>
                <a:cs typeface="Poppins" pitchFamily="2" charset="77"/>
              </a:rPr>
              <a:t>NxtZones</a:t>
            </a:r>
            <a:r>
              <a:rPr lang="en-US" sz="816" kern="0" dirty="0">
                <a:solidFill>
                  <a:srgbClr val="000000"/>
                </a:solidFill>
                <a:latin typeface="Poppins" pitchFamily="2" charset="77"/>
                <a:cs typeface="Poppins" pitchFamily="2" charset="77"/>
              </a:rPr>
              <a:t> - a new Economic Zone (EZ) model and advisory for the future customized to a changing global economy, industry 4.0 and based on the most innovative and best practices of many SEZs around the world. He was previously the CEO and founder of Investment Consulting Associates – ICA.  He is also the founder of two B2B tech ventures – both acquired in 2015. Before setting up his own company he was a Director at Ernst &amp; Young and economic affairs officer at UNCTAD. Douglas is considered one of the leading global experts on FDI, location strategy, Special Economic Zones (SEZs), investment and incentives, and how to develop FDI policies for economic development and increase competitiveness. He has been an advisor to numerous governments and SEZs.</a:t>
            </a:r>
          </a:p>
          <a:p>
            <a:pPr marL="0" lvl="3" algn="just" defTabSz="818352" fontAlgn="base">
              <a:spcBef>
                <a:spcPts val="181"/>
              </a:spcBef>
              <a:buSzPct val="100000"/>
              <a:tabLst>
                <a:tab pos="1327374" algn="l"/>
                <a:tab pos="2654747" algn="l"/>
                <a:tab pos="3835941" algn="r"/>
              </a:tabLst>
              <a:defRPr/>
            </a:pPr>
            <a:endParaRPr lang="en-US" sz="816" kern="0" dirty="0">
              <a:solidFill>
                <a:srgbClr val="000000"/>
              </a:solidFill>
              <a:latin typeface="Poppins" pitchFamily="2" charset="77"/>
              <a:cs typeface="Poppins" pitchFamily="2" charset="77"/>
            </a:endParaRPr>
          </a:p>
          <a:p>
            <a:pPr marL="130579" lvl="3" indent="-130579" algn="just" defTabSz="818352" fontAlgn="base">
              <a:spcBef>
                <a:spcPts val="181"/>
              </a:spcBef>
              <a:buSzPct val="100000"/>
              <a:buFont typeface="EYInterstate" pitchFamily="2" charset="0"/>
              <a:buChar char="•"/>
              <a:tabLst>
                <a:tab pos="1327374" algn="l"/>
                <a:tab pos="2654747" algn="l"/>
                <a:tab pos="3835941" algn="r"/>
              </a:tabLst>
              <a:defRPr/>
            </a:pPr>
            <a:endParaRPr lang="en-US" sz="816" kern="0" dirty="0">
              <a:solidFill>
                <a:srgbClr val="000000"/>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46515560-33C2-8A4E-8410-85D0D701BCA7}"/>
              </a:ext>
            </a:extLst>
          </p:cNvPr>
          <p:cNvSpPr txBox="1"/>
          <p:nvPr/>
        </p:nvSpPr>
        <p:spPr>
          <a:xfrm>
            <a:off x="4508199" y="2661210"/>
            <a:ext cx="2970137" cy="2113912"/>
          </a:xfrm>
          <a:prstGeom prst="rect">
            <a:avLst/>
          </a:prstGeom>
          <a:noFill/>
        </p:spPr>
        <p:txBody>
          <a:bodyPr wrap="square">
            <a:spAutoFit/>
          </a:bodyPr>
          <a:lstStyle/>
          <a:p>
            <a:pPr algn="just" defTabSz="765137">
              <a:spcBef>
                <a:spcPts val="91"/>
              </a:spcBef>
              <a:defRPr/>
            </a:pPr>
            <a:r>
              <a:rPr lang="en-IN" sz="816" b="1" kern="0" dirty="0">
                <a:solidFill>
                  <a:srgbClr val="000000"/>
                </a:solidFill>
                <a:latin typeface="Poppins" pitchFamily="2" charset="77"/>
                <a:cs typeface="Poppins" pitchFamily="2" charset="77"/>
              </a:rPr>
              <a:t>Background </a:t>
            </a:r>
          </a:p>
          <a:p>
            <a:pPr marL="155471" indent="-155471" algn="just" defTabSz="765137">
              <a:spcBef>
                <a:spcPts val="91"/>
              </a:spcBef>
              <a:buFont typeface="Arial" panose="020B0604020202020204" pitchFamily="34" charset="0"/>
              <a:buChar char="•"/>
              <a:defRPr/>
            </a:pPr>
            <a:r>
              <a:rPr lang="nl-NL" sz="816" kern="0" dirty="0">
                <a:solidFill>
                  <a:prstClr val="black">
                    <a:lumMod val="50000"/>
                  </a:prstClr>
                </a:solidFill>
                <a:latin typeface="Poppins" pitchFamily="2" charset="77"/>
                <a:cs typeface="Poppins" pitchFamily="2" charset="77"/>
              </a:rPr>
              <a:t>Tom is </a:t>
            </a:r>
            <a:r>
              <a:rPr lang="nl-NL" sz="816" kern="0" dirty="0" err="1">
                <a:solidFill>
                  <a:prstClr val="black">
                    <a:lumMod val="50000"/>
                  </a:prstClr>
                </a:solidFill>
                <a:latin typeface="Poppins" pitchFamily="2" charset="77"/>
                <a:cs typeface="Poppins" pitchFamily="2" charset="77"/>
              </a:rPr>
              <a:t>an</a:t>
            </a:r>
            <a:r>
              <a:rPr lang="nl-NL" sz="816" kern="0" dirty="0">
                <a:solidFill>
                  <a:prstClr val="black">
                    <a:lumMod val="50000"/>
                  </a:prstClr>
                </a:solidFill>
                <a:latin typeface="Poppins" pitchFamily="2" charset="77"/>
                <a:cs typeface="Poppins" pitchFamily="2" charset="77"/>
              </a:rPr>
              <a:t> International </a:t>
            </a:r>
            <a:r>
              <a:rPr lang="nl-NL" sz="816" kern="0" dirty="0" err="1">
                <a:solidFill>
                  <a:prstClr val="black">
                    <a:lumMod val="50000"/>
                  </a:prstClr>
                </a:solidFill>
                <a:latin typeface="Poppins" pitchFamily="2" charset="77"/>
                <a:cs typeface="Poppins" pitchFamily="2" charset="77"/>
              </a:rPr>
              <a:t>Political</a:t>
            </a:r>
            <a:r>
              <a:rPr lang="nl-NL" sz="816" kern="0" dirty="0">
                <a:solidFill>
                  <a:prstClr val="black">
                    <a:lumMod val="50000"/>
                  </a:prstClr>
                </a:solidFill>
                <a:latin typeface="Poppins" pitchFamily="2" charset="77"/>
                <a:cs typeface="Poppins" pitchFamily="2" charset="77"/>
              </a:rPr>
              <a:t> Economist </a:t>
            </a:r>
            <a:r>
              <a:rPr lang="nl-NL" sz="816" kern="0" dirty="0" err="1">
                <a:solidFill>
                  <a:prstClr val="black">
                    <a:lumMod val="50000"/>
                  </a:prstClr>
                </a:solidFill>
                <a:latin typeface="Poppins" pitchFamily="2" charset="77"/>
                <a:cs typeface="Poppins" pitchFamily="2" charset="77"/>
              </a:rPr>
              <a:t>and</a:t>
            </a:r>
            <a:r>
              <a:rPr lang="nl-NL" sz="816" kern="0" dirty="0">
                <a:solidFill>
                  <a:prstClr val="black">
                    <a:lumMod val="50000"/>
                  </a:prstClr>
                </a:solidFill>
                <a:latin typeface="Poppins" pitchFamily="2" charset="77"/>
                <a:cs typeface="Poppins" pitchFamily="2" charset="77"/>
              </a:rPr>
              <a:t> is a Senior Advisor at </a:t>
            </a:r>
            <a:r>
              <a:rPr lang="nl-NL" sz="816" kern="0" dirty="0" err="1">
                <a:solidFill>
                  <a:prstClr val="black">
                    <a:lumMod val="50000"/>
                  </a:prstClr>
                </a:solidFill>
                <a:latin typeface="Poppins" pitchFamily="2" charset="77"/>
                <a:cs typeface="Poppins" pitchFamily="2" charset="77"/>
              </a:rPr>
              <a:t>NxtZones</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and</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works</a:t>
            </a:r>
            <a:r>
              <a:rPr lang="nl-NL" sz="816" kern="0" dirty="0">
                <a:solidFill>
                  <a:prstClr val="black">
                    <a:lumMod val="50000"/>
                  </a:prstClr>
                </a:solidFill>
                <a:latin typeface="Poppins" pitchFamily="2" charset="77"/>
                <a:cs typeface="Poppins" pitchFamily="2" charset="77"/>
              </a:rPr>
              <a:t> in </a:t>
            </a:r>
            <a:r>
              <a:rPr lang="nl-NL" sz="816" kern="0" dirty="0" err="1">
                <a:solidFill>
                  <a:prstClr val="black">
                    <a:lumMod val="50000"/>
                  </a:prstClr>
                </a:solidFill>
                <a:latin typeface="Poppins" pitchFamily="2" charset="77"/>
                <a:cs typeface="Poppins" pitchFamily="2" charset="77"/>
              </a:rPr>
              <a:t>Economic</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Affairs</a:t>
            </a:r>
            <a:r>
              <a:rPr lang="nl-NL" sz="816" kern="0" dirty="0">
                <a:solidFill>
                  <a:prstClr val="black">
                    <a:lumMod val="50000"/>
                  </a:prstClr>
                </a:solidFill>
                <a:latin typeface="Poppins" pitchFamily="2" charset="77"/>
                <a:cs typeface="Poppins" pitchFamily="2" charset="77"/>
              </a:rPr>
              <a:t> at </a:t>
            </a:r>
            <a:r>
              <a:rPr lang="nl-NL" sz="816" kern="0" dirty="0" err="1">
                <a:solidFill>
                  <a:prstClr val="black">
                    <a:lumMod val="50000"/>
                  </a:prstClr>
                </a:solidFill>
                <a:latin typeface="Poppins" pitchFamily="2" charset="77"/>
                <a:cs typeface="Poppins" pitchFamily="2" charset="77"/>
              </a:rPr>
              <a:t>the</a:t>
            </a:r>
            <a:r>
              <a:rPr lang="nl-NL" sz="816" kern="0" dirty="0">
                <a:solidFill>
                  <a:prstClr val="black">
                    <a:lumMod val="50000"/>
                  </a:prstClr>
                </a:solidFill>
                <a:latin typeface="Poppins" pitchFamily="2" charset="77"/>
                <a:cs typeface="Poppins" pitchFamily="2" charset="77"/>
              </a:rPr>
              <a:t> United Nations </a:t>
            </a:r>
            <a:r>
              <a:rPr lang="nl-NL" sz="816" kern="0" dirty="0" err="1">
                <a:solidFill>
                  <a:prstClr val="black">
                    <a:lumMod val="50000"/>
                  </a:prstClr>
                </a:solidFill>
                <a:latin typeface="Poppins" pitchFamily="2" charset="77"/>
                <a:cs typeface="Poppins" pitchFamily="2" charset="77"/>
              </a:rPr>
              <a:t>Economic</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and</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Social</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Commission</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for</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Asia</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and</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the</a:t>
            </a:r>
            <a:r>
              <a:rPr lang="nl-NL" sz="816" kern="0" dirty="0">
                <a:solidFill>
                  <a:prstClr val="black">
                    <a:lumMod val="50000"/>
                  </a:prstClr>
                </a:solidFill>
                <a:latin typeface="Poppins" pitchFamily="2" charset="77"/>
                <a:cs typeface="Poppins" pitchFamily="2" charset="77"/>
              </a:rPr>
              <a:t> Pacific. He </a:t>
            </a:r>
            <a:r>
              <a:rPr lang="nl-NL" sz="816" kern="0" dirty="0" err="1">
                <a:solidFill>
                  <a:prstClr val="black">
                    <a:lumMod val="50000"/>
                  </a:prstClr>
                </a:solidFill>
                <a:latin typeface="Poppins" pitchFamily="2" charset="77"/>
                <a:cs typeface="Poppins" pitchFamily="2" charset="77"/>
              </a:rPr>
              <a:t>holds</a:t>
            </a:r>
            <a:r>
              <a:rPr lang="nl-NL" sz="816" kern="0" dirty="0">
                <a:solidFill>
                  <a:prstClr val="black">
                    <a:lumMod val="50000"/>
                  </a:prstClr>
                </a:solidFill>
                <a:latin typeface="Poppins" pitchFamily="2" charset="77"/>
                <a:cs typeface="Poppins" pitchFamily="2" charset="77"/>
              </a:rPr>
              <a:t> a </a:t>
            </a:r>
            <a:r>
              <a:rPr lang="nl-NL" sz="816" kern="0" dirty="0" err="1">
                <a:solidFill>
                  <a:prstClr val="black">
                    <a:lumMod val="50000"/>
                  </a:prstClr>
                </a:solidFill>
                <a:latin typeface="Poppins" pitchFamily="2" charset="77"/>
                <a:cs typeface="Poppins" pitchFamily="2" charset="77"/>
              </a:rPr>
              <a:t>Bacherlor’s</a:t>
            </a:r>
            <a:r>
              <a:rPr lang="nl-NL" sz="816" kern="0" dirty="0">
                <a:solidFill>
                  <a:prstClr val="black">
                    <a:lumMod val="50000"/>
                  </a:prstClr>
                </a:solidFill>
                <a:latin typeface="Poppins" pitchFamily="2" charset="77"/>
                <a:cs typeface="Poppins" pitchFamily="2" charset="77"/>
              </a:rPr>
              <a:t> in International Relations </a:t>
            </a:r>
            <a:r>
              <a:rPr lang="nl-NL" sz="816" kern="0" dirty="0" err="1">
                <a:solidFill>
                  <a:prstClr val="black">
                    <a:lumMod val="50000"/>
                  </a:prstClr>
                </a:solidFill>
                <a:latin typeface="Poppins" pitchFamily="2" charset="77"/>
                <a:cs typeface="Poppins" pitchFamily="2" charset="77"/>
              </a:rPr>
              <a:t>from</a:t>
            </a:r>
            <a:r>
              <a:rPr lang="nl-NL" sz="816" kern="0" dirty="0">
                <a:solidFill>
                  <a:prstClr val="black">
                    <a:lumMod val="50000"/>
                  </a:prstClr>
                </a:solidFill>
                <a:latin typeface="Poppins" pitchFamily="2" charset="77"/>
                <a:cs typeface="Poppins" pitchFamily="2" charset="77"/>
              </a:rPr>
              <a:t> Durham University </a:t>
            </a:r>
            <a:r>
              <a:rPr lang="nl-NL" sz="816" kern="0" dirty="0" err="1">
                <a:solidFill>
                  <a:prstClr val="black">
                    <a:lumMod val="50000"/>
                  </a:prstClr>
                </a:solidFill>
                <a:latin typeface="Poppins" pitchFamily="2" charset="77"/>
                <a:cs typeface="Poppins" pitchFamily="2" charset="77"/>
              </a:rPr>
              <a:t>and</a:t>
            </a:r>
            <a:r>
              <a:rPr lang="nl-NL" sz="816" kern="0" dirty="0">
                <a:solidFill>
                  <a:prstClr val="black">
                    <a:lumMod val="50000"/>
                  </a:prstClr>
                </a:solidFill>
                <a:latin typeface="Poppins" pitchFamily="2" charset="77"/>
                <a:cs typeface="Poppins" pitchFamily="2" charset="77"/>
              </a:rPr>
              <a:t> a </a:t>
            </a:r>
            <a:r>
              <a:rPr lang="nl-NL" sz="816" kern="0" dirty="0" err="1">
                <a:solidFill>
                  <a:prstClr val="black">
                    <a:lumMod val="50000"/>
                  </a:prstClr>
                </a:solidFill>
                <a:latin typeface="Poppins" pitchFamily="2" charset="77"/>
                <a:cs typeface="Poppins" pitchFamily="2" charset="77"/>
              </a:rPr>
              <a:t>Master’s</a:t>
            </a:r>
            <a:r>
              <a:rPr lang="nl-NL" sz="816" kern="0" dirty="0">
                <a:solidFill>
                  <a:prstClr val="black">
                    <a:lumMod val="50000"/>
                  </a:prstClr>
                </a:solidFill>
                <a:latin typeface="Poppins" pitchFamily="2" charset="77"/>
                <a:cs typeface="Poppins" pitchFamily="2" charset="77"/>
              </a:rPr>
              <a:t> in International </a:t>
            </a:r>
            <a:r>
              <a:rPr lang="nl-NL" sz="816" kern="0" dirty="0" err="1">
                <a:solidFill>
                  <a:prstClr val="black">
                    <a:lumMod val="50000"/>
                  </a:prstClr>
                </a:solidFill>
                <a:latin typeface="Poppins" pitchFamily="2" charset="77"/>
                <a:cs typeface="Poppins" pitchFamily="2" charset="77"/>
              </a:rPr>
              <a:t>Political</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Economy</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from</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the</a:t>
            </a:r>
            <a:r>
              <a:rPr lang="nl-NL" sz="816" kern="0" dirty="0">
                <a:solidFill>
                  <a:prstClr val="black">
                    <a:lumMod val="50000"/>
                  </a:prstClr>
                </a:solidFill>
                <a:latin typeface="Poppins" pitchFamily="2" charset="77"/>
                <a:cs typeface="Poppins" pitchFamily="2" charset="77"/>
              </a:rPr>
              <a:t> London School of </a:t>
            </a:r>
            <a:r>
              <a:rPr lang="nl-NL" sz="816" kern="0" dirty="0" err="1">
                <a:solidFill>
                  <a:prstClr val="black">
                    <a:lumMod val="50000"/>
                  </a:prstClr>
                </a:solidFill>
                <a:latin typeface="Poppins" pitchFamily="2" charset="77"/>
                <a:cs typeface="Poppins" pitchFamily="2" charset="77"/>
              </a:rPr>
              <a:t>Economics</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and</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Political</a:t>
            </a:r>
            <a:r>
              <a:rPr lang="nl-NL" sz="816" kern="0" dirty="0">
                <a:solidFill>
                  <a:prstClr val="black">
                    <a:lumMod val="50000"/>
                  </a:prstClr>
                </a:solidFill>
                <a:latin typeface="Poppins" pitchFamily="2" charset="77"/>
                <a:cs typeface="Poppins" pitchFamily="2" charset="77"/>
              </a:rPr>
              <a:t> </a:t>
            </a:r>
            <a:r>
              <a:rPr lang="nl-NL" sz="816" kern="0" dirty="0" err="1">
                <a:solidFill>
                  <a:prstClr val="black">
                    <a:lumMod val="50000"/>
                  </a:prstClr>
                </a:solidFill>
                <a:latin typeface="Poppins" pitchFamily="2" charset="77"/>
                <a:cs typeface="Poppins" pitchFamily="2" charset="77"/>
              </a:rPr>
              <a:t>Science</a:t>
            </a:r>
            <a:r>
              <a:rPr lang="nl-NL" sz="816" kern="0" dirty="0">
                <a:solidFill>
                  <a:prstClr val="black">
                    <a:lumMod val="50000"/>
                  </a:prstClr>
                </a:solidFill>
                <a:latin typeface="Poppins" pitchFamily="2" charset="77"/>
                <a:cs typeface="Poppins" pitchFamily="2" charset="77"/>
              </a:rPr>
              <a:t>. </a:t>
            </a:r>
            <a:r>
              <a:rPr lang="en-GB" sz="816" kern="0" dirty="0">
                <a:solidFill>
                  <a:prstClr val="black">
                    <a:lumMod val="50000"/>
                  </a:prstClr>
                </a:solidFill>
                <a:latin typeface="Poppins" pitchFamily="2" charset="77"/>
                <a:cs typeface="Poppins" pitchFamily="2" charset="77"/>
              </a:rPr>
              <a:t>His main research interests include sustainable industrial policy for trade and investment, Special Economic Zones and their contributions to the wider economy, the changing dynamics in the global political economy, infrastructure projects from investment to construction and the economic diplomacy of small and developing countries. </a:t>
            </a:r>
          </a:p>
        </p:txBody>
      </p:sp>
      <p:sp>
        <p:nvSpPr>
          <p:cNvPr id="19" name="TextBox 18">
            <a:extLst>
              <a:ext uri="{FF2B5EF4-FFF2-40B4-BE49-F238E27FC236}">
                <a16:creationId xmlns:a16="http://schemas.microsoft.com/office/drawing/2014/main" id="{E997E7A3-0F32-6E4B-8D7F-85D04A5072AD}"/>
              </a:ext>
            </a:extLst>
          </p:cNvPr>
          <p:cNvSpPr txBox="1"/>
          <p:nvPr/>
        </p:nvSpPr>
        <p:spPr>
          <a:xfrm>
            <a:off x="4577297" y="5111749"/>
            <a:ext cx="3247617" cy="1164742"/>
          </a:xfrm>
          <a:prstGeom prst="rect">
            <a:avLst/>
          </a:prstGeom>
          <a:noFill/>
        </p:spPr>
        <p:txBody>
          <a:bodyPr wrap="square">
            <a:spAutoFit/>
          </a:bodyPr>
          <a:lstStyle/>
          <a:p>
            <a:pPr marL="1306" lvl="1" defTabSz="818352" fontAlgn="base">
              <a:spcBef>
                <a:spcPts val="181"/>
              </a:spcBef>
              <a:spcAft>
                <a:spcPts val="181"/>
              </a:spcAft>
              <a:buClr>
                <a:srgbClr val="FFD200"/>
              </a:buClr>
              <a:buSzPct val="75000"/>
              <a:tabLst>
                <a:tab pos="1327374" algn="l"/>
                <a:tab pos="2654747" algn="l"/>
                <a:tab pos="3835941" algn="r"/>
              </a:tabLst>
              <a:defRPr/>
            </a:pPr>
            <a:r>
              <a:rPr lang="en-IN" sz="907" b="1" kern="0" dirty="0">
                <a:solidFill>
                  <a:srgbClr val="000000"/>
                </a:solidFill>
                <a:latin typeface="Poppins" pitchFamily="2" charset="77"/>
                <a:cs typeface="Poppins" pitchFamily="2" charset="77"/>
              </a:rPr>
              <a:t>Functional Expertise</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Special Economic Zones</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Economic development and policy</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FDI attraction, promotion and facilitation</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Trade and Investment Treaties, Negotiations and Policy</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Economic Diplomacy</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Geopolitics and Geo-economics</a:t>
            </a:r>
          </a:p>
        </p:txBody>
      </p:sp>
      <p:sp>
        <p:nvSpPr>
          <p:cNvPr id="21" name="TextBox 20">
            <a:extLst>
              <a:ext uri="{FF2B5EF4-FFF2-40B4-BE49-F238E27FC236}">
                <a16:creationId xmlns:a16="http://schemas.microsoft.com/office/drawing/2014/main" id="{2BBF2E73-16C1-2A43-834D-627EB9DEE1F9}"/>
              </a:ext>
            </a:extLst>
          </p:cNvPr>
          <p:cNvSpPr txBox="1"/>
          <p:nvPr/>
        </p:nvSpPr>
        <p:spPr>
          <a:xfrm>
            <a:off x="762650" y="5101096"/>
            <a:ext cx="2625733" cy="1315938"/>
          </a:xfrm>
          <a:prstGeom prst="rect">
            <a:avLst/>
          </a:prstGeom>
          <a:noFill/>
        </p:spPr>
        <p:txBody>
          <a:bodyPr wrap="square">
            <a:spAutoFit/>
          </a:bodyPr>
          <a:lstStyle/>
          <a:p>
            <a:pPr marL="1306" lvl="1" defTabSz="818352" fontAlgn="base">
              <a:spcBef>
                <a:spcPts val="181"/>
              </a:spcBef>
              <a:spcAft>
                <a:spcPts val="181"/>
              </a:spcAft>
              <a:buClr>
                <a:srgbClr val="FFD200"/>
              </a:buClr>
              <a:buSzPct val="75000"/>
              <a:tabLst>
                <a:tab pos="1327374" algn="l"/>
                <a:tab pos="2654747" algn="l"/>
                <a:tab pos="3835941" algn="r"/>
              </a:tabLst>
              <a:defRPr/>
            </a:pPr>
            <a:r>
              <a:rPr lang="en-IN" sz="907" b="1" kern="0" dirty="0">
                <a:solidFill>
                  <a:srgbClr val="000000"/>
                </a:solidFill>
                <a:latin typeface="Poppins" pitchFamily="2" charset="77"/>
                <a:cs typeface="Poppins" pitchFamily="2" charset="77"/>
              </a:rPr>
              <a:t>Functional Expertise</a:t>
            </a:r>
          </a:p>
          <a:p>
            <a:pPr marL="130579" lvl="3" indent="-130579"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Special Economic Zones</a:t>
            </a:r>
          </a:p>
          <a:p>
            <a:pPr marL="130579" lvl="3" indent="-130579"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Economic development</a:t>
            </a:r>
          </a:p>
          <a:p>
            <a:pPr marL="130579" lvl="3" indent="-130579"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FDI attraction</a:t>
            </a:r>
          </a:p>
          <a:p>
            <a:pPr marL="130579" lvl="3" indent="-130579"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Industry 4.0 strategy</a:t>
            </a:r>
          </a:p>
          <a:p>
            <a:pPr marL="130579" lvl="3" indent="-130579"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PR &amp; Marketing</a:t>
            </a:r>
          </a:p>
          <a:p>
            <a:pPr marL="130579" lvl="3" indent="-130579"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Business strategy</a:t>
            </a:r>
          </a:p>
          <a:p>
            <a:pPr marL="130579" lvl="3" indent="-130579" defTabSz="818352" fontAlgn="base">
              <a:spcBef>
                <a:spcPts val="181"/>
              </a:spcBef>
              <a:buSzPct val="100000"/>
              <a:buFont typeface="EYInterstate" pitchFamily="2" charset="0"/>
              <a:buChar char="•"/>
              <a:tabLst>
                <a:tab pos="1327374" algn="l"/>
                <a:tab pos="2654747" algn="l"/>
                <a:tab pos="3835941" algn="r"/>
              </a:tabLst>
              <a:defRPr/>
            </a:pPr>
            <a:r>
              <a:rPr lang="en-US" sz="816" kern="0" dirty="0">
                <a:solidFill>
                  <a:srgbClr val="000000"/>
                </a:solidFill>
                <a:latin typeface="Poppins" pitchFamily="2" charset="77"/>
                <a:cs typeface="Poppins" pitchFamily="2" charset="77"/>
              </a:rPr>
              <a:t>Implementation strategy</a:t>
            </a:r>
          </a:p>
        </p:txBody>
      </p:sp>
      <p:sp>
        <p:nvSpPr>
          <p:cNvPr id="20" name="Oval 19">
            <a:extLst>
              <a:ext uri="{FF2B5EF4-FFF2-40B4-BE49-F238E27FC236}">
                <a16:creationId xmlns:a16="http://schemas.microsoft.com/office/drawing/2014/main" id="{B2A511E6-5413-5C4A-B3EC-C9B1970C07AD}"/>
              </a:ext>
            </a:extLst>
          </p:cNvPr>
          <p:cNvSpPr/>
          <p:nvPr/>
        </p:nvSpPr>
        <p:spPr>
          <a:xfrm>
            <a:off x="8646283" y="1666451"/>
            <a:ext cx="793491" cy="795174"/>
          </a:xfrm>
          <a:prstGeom prst="ellipse">
            <a:avLst/>
          </a:prstGeom>
          <a:solidFill>
            <a:srgbClr val="FF8C30"/>
          </a:solidFill>
          <a:ln>
            <a:solidFill>
              <a:srgbClr val="FF8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23" name="TextBox 22">
            <a:extLst>
              <a:ext uri="{FF2B5EF4-FFF2-40B4-BE49-F238E27FC236}">
                <a16:creationId xmlns:a16="http://schemas.microsoft.com/office/drawing/2014/main" id="{07203ACB-3F15-7501-A102-F43BD0866212}"/>
              </a:ext>
            </a:extLst>
          </p:cNvPr>
          <p:cNvSpPr txBox="1"/>
          <p:nvPr/>
        </p:nvSpPr>
        <p:spPr>
          <a:xfrm>
            <a:off x="9515567" y="1908839"/>
            <a:ext cx="1114408" cy="441211"/>
          </a:xfrm>
          <a:prstGeom prst="rect">
            <a:avLst/>
          </a:prstGeom>
          <a:noFill/>
        </p:spPr>
        <p:txBody>
          <a:bodyPr wrap="none" rtlCol="0">
            <a:spAutoFit/>
          </a:bodyPr>
          <a:lstStyle/>
          <a:p>
            <a:pPr defTabSz="829178"/>
            <a:r>
              <a:rPr lang="en-GB" sz="1179" b="1" kern="0" dirty="0">
                <a:solidFill>
                  <a:prstClr val="black"/>
                </a:solidFill>
                <a:latin typeface="Poppins" pitchFamily="2" charset="77"/>
                <a:cs typeface="Poppins" pitchFamily="2" charset="77"/>
              </a:rPr>
              <a:t>Omar Eleish</a:t>
            </a:r>
          </a:p>
          <a:p>
            <a:pPr defTabSz="829178"/>
            <a:r>
              <a:rPr lang="en-GB" sz="997" b="1" kern="0" dirty="0">
                <a:solidFill>
                  <a:prstClr val="black"/>
                </a:solidFill>
                <a:latin typeface="Poppins" pitchFamily="2" charset="77"/>
                <a:cs typeface="Poppins" pitchFamily="2" charset="77"/>
              </a:rPr>
              <a:t>Moderator</a:t>
            </a:r>
            <a:r>
              <a:rPr lang="en-GB" sz="1088" b="1" kern="0" dirty="0">
                <a:solidFill>
                  <a:prstClr val="black"/>
                </a:solidFill>
                <a:latin typeface="Poppins" pitchFamily="2" charset="77"/>
                <a:cs typeface="Poppins" pitchFamily="2" charset="77"/>
              </a:rPr>
              <a:t> </a:t>
            </a:r>
          </a:p>
        </p:txBody>
      </p:sp>
      <p:pic>
        <p:nvPicPr>
          <p:cNvPr id="28" name="Picture 27">
            <a:extLst>
              <a:ext uri="{FF2B5EF4-FFF2-40B4-BE49-F238E27FC236}">
                <a16:creationId xmlns:a16="http://schemas.microsoft.com/office/drawing/2014/main" id="{A7F556A9-0C25-DE94-7C43-23F66267425D}"/>
              </a:ext>
            </a:extLst>
          </p:cNvPr>
          <p:cNvPicPr>
            <a:picLocks noChangeAspect="1"/>
          </p:cNvPicPr>
          <p:nvPr/>
        </p:nvPicPr>
        <p:blipFill>
          <a:blip r:embed="rId5" cstate="print">
            <a:extLst>
              <a:ext uri="{28A0092B-C50C-407E-A947-70E740481C1C}">
                <a14:useLocalDpi xmlns:a14="http://schemas.microsoft.com/office/drawing/2010/main" val="0"/>
              </a:ext>
            </a:extLst>
          </a:blip>
          <a:srcRect t="11341" b="11341"/>
          <a:stretch/>
        </p:blipFill>
        <p:spPr>
          <a:xfrm>
            <a:off x="8697317" y="1725857"/>
            <a:ext cx="691423" cy="687334"/>
          </a:xfrm>
          <a:prstGeom prst="ellipse">
            <a:avLst/>
          </a:prstGeom>
        </p:spPr>
      </p:pic>
      <p:sp>
        <p:nvSpPr>
          <p:cNvPr id="32" name="TextBox 31">
            <a:extLst>
              <a:ext uri="{FF2B5EF4-FFF2-40B4-BE49-F238E27FC236}">
                <a16:creationId xmlns:a16="http://schemas.microsoft.com/office/drawing/2014/main" id="{28582FF8-CF67-6944-0FB9-837258A79417}"/>
              </a:ext>
            </a:extLst>
          </p:cNvPr>
          <p:cNvSpPr txBox="1"/>
          <p:nvPr/>
        </p:nvSpPr>
        <p:spPr>
          <a:xfrm>
            <a:off x="8604446" y="2684261"/>
            <a:ext cx="2970137" cy="1862818"/>
          </a:xfrm>
          <a:prstGeom prst="rect">
            <a:avLst/>
          </a:prstGeom>
          <a:noFill/>
        </p:spPr>
        <p:txBody>
          <a:bodyPr wrap="square">
            <a:spAutoFit/>
          </a:bodyPr>
          <a:lstStyle/>
          <a:p>
            <a:pPr algn="just" defTabSz="765137">
              <a:spcBef>
                <a:spcPts val="91"/>
              </a:spcBef>
              <a:defRPr/>
            </a:pPr>
            <a:r>
              <a:rPr lang="en-IN" sz="816" b="1" kern="0" dirty="0">
                <a:solidFill>
                  <a:srgbClr val="000000"/>
                </a:solidFill>
                <a:latin typeface="Poppins" pitchFamily="2" charset="77"/>
                <a:cs typeface="Poppins" pitchFamily="2" charset="77"/>
              </a:rPr>
              <a:t>Background </a:t>
            </a:r>
          </a:p>
          <a:p>
            <a:pPr marL="155471" indent="-155471" algn="just" defTabSz="765137">
              <a:spcBef>
                <a:spcPts val="91"/>
              </a:spcBef>
              <a:buFont typeface="Arial" panose="020B0604020202020204" pitchFamily="34" charset="0"/>
              <a:buChar char="•"/>
              <a:defRPr/>
            </a:pPr>
            <a:r>
              <a:rPr lang="nl-NL" sz="816" kern="0" dirty="0">
                <a:solidFill>
                  <a:prstClr val="black">
                    <a:lumMod val="50000"/>
                  </a:prstClr>
                </a:solidFill>
                <a:latin typeface="Poppins" pitchFamily="2" charset="77"/>
                <a:cs typeface="Poppins" pitchFamily="2" charset="77"/>
              </a:rPr>
              <a:t>Omar is an Economist currently managing director at Investment &amp; Trade Intelligence (ITI) with proven track record in economic development through FDI attraction, facilitation policies &amp; government incenivtes. He support European &amp; Middle Eastern clients projects within the complete value chain of FDI. Prior to ITI Omar worked as investment attraction project manager at OCO Global, where he managed one of the largest FDI attraction project world-wide, attracting companies to the Gulf region and North Africa. Omar hold MSc in the Economics, LL.M Economic Analyses of Laws &amp; BSc in Quantitative Economics. </a:t>
            </a:r>
            <a:endParaRPr lang="en-GB" sz="816" kern="0" dirty="0">
              <a:solidFill>
                <a:prstClr val="black">
                  <a:lumMod val="50000"/>
                </a:prstClr>
              </a:solidFill>
              <a:latin typeface="Poppins" pitchFamily="2" charset="77"/>
              <a:cs typeface="Poppins" pitchFamily="2" charset="77"/>
            </a:endParaRPr>
          </a:p>
        </p:txBody>
      </p:sp>
      <p:sp>
        <p:nvSpPr>
          <p:cNvPr id="33" name="TextBox 32">
            <a:extLst>
              <a:ext uri="{FF2B5EF4-FFF2-40B4-BE49-F238E27FC236}">
                <a16:creationId xmlns:a16="http://schemas.microsoft.com/office/drawing/2014/main" id="{B6C30D14-AF01-478B-D755-3BEDE7D1BF51}"/>
              </a:ext>
            </a:extLst>
          </p:cNvPr>
          <p:cNvSpPr txBox="1"/>
          <p:nvPr/>
        </p:nvSpPr>
        <p:spPr>
          <a:xfrm>
            <a:off x="8811740" y="5118278"/>
            <a:ext cx="3247617" cy="1013547"/>
          </a:xfrm>
          <a:prstGeom prst="rect">
            <a:avLst/>
          </a:prstGeom>
          <a:noFill/>
        </p:spPr>
        <p:txBody>
          <a:bodyPr wrap="square">
            <a:spAutoFit/>
          </a:bodyPr>
          <a:lstStyle/>
          <a:p>
            <a:pPr marL="1306" lvl="1" defTabSz="818352" fontAlgn="base">
              <a:spcBef>
                <a:spcPts val="181"/>
              </a:spcBef>
              <a:spcAft>
                <a:spcPts val="181"/>
              </a:spcAft>
              <a:buClr>
                <a:srgbClr val="FFD200"/>
              </a:buClr>
              <a:buSzPct val="75000"/>
              <a:tabLst>
                <a:tab pos="1327374" algn="l"/>
                <a:tab pos="2654747" algn="l"/>
                <a:tab pos="3835941" algn="r"/>
              </a:tabLst>
              <a:defRPr/>
            </a:pPr>
            <a:r>
              <a:rPr lang="en-IN" sz="907" b="1" kern="0" dirty="0">
                <a:solidFill>
                  <a:srgbClr val="000000"/>
                </a:solidFill>
                <a:latin typeface="Poppins" pitchFamily="2" charset="77"/>
                <a:cs typeface="Poppins" pitchFamily="2" charset="77"/>
              </a:rPr>
              <a:t>Functional Expertise</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Investment Attraction</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Location Marketing</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FDI Incentives</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Investment Intelligence</a:t>
            </a:r>
          </a:p>
          <a:p>
            <a:pPr marL="155471" lvl="3" indent="-155471" defTabSz="829178">
              <a:spcBef>
                <a:spcPts val="181"/>
              </a:spcBef>
              <a:buFont typeface="Arial" panose="020B0604020202020204" pitchFamily="34" charset="0"/>
              <a:buChar char="•"/>
              <a:defRPr/>
            </a:pPr>
            <a:r>
              <a:rPr lang="en-US" sz="816" kern="0" dirty="0">
                <a:solidFill>
                  <a:srgbClr val="000000"/>
                </a:solidFill>
                <a:latin typeface="Poppins" pitchFamily="2" charset="77"/>
                <a:cs typeface="Poppins" pitchFamily="2" charset="77"/>
              </a:rPr>
              <a:t>FDI pipeline building</a:t>
            </a:r>
          </a:p>
        </p:txBody>
      </p:sp>
      <p:sp>
        <p:nvSpPr>
          <p:cNvPr id="2" name="Footer Placeholder 3">
            <a:extLst>
              <a:ext uri="{FF2B5EF4-FFF2-40B4-BE49-F238E27FC236}">
                <a16:creationId xmlns:a16="http://schemas.microsoft.com/office/drawing/2014/main" id="{36BE2AD0-6240-F231-0AB8-9237A3C34913}"/>
              </a:ext>
            </a:extLst>
          </p:cNvPr>
          <p:cNvSpPr>
            <a:spLocks noGrp="1"/>
          </p:cNvSpPr>
          <p:nvPr>
            <p:ph type="ftr" sz="quarter" idx="5"/>
          </p:nvPr>
        </p:nvSpPr>
        <p:spPr>
          <a:xfrm>
            <a:off x="969945" y="6469323"/>
            <a:ext cx="889640" cy="125547"/>
          </a:xfrm>
        </p:spPr>
        <p:txBody>
          <a:bodyPr/>
          <a:lstStyle/>
          <a:p>
            <a:pPr marL="11516" defTabSz="829178">
              <a:spcBef>
                <a:spcPts val="41"/>
              </a:spcBef>
            </a:pPr>
            <a:r>
              <a:rPr lang="de-DE" kern="0" dirty="0"/>
              <a:t>/Berlin, </a:t>
            </a:r>
            <a:r>
              <a:rPr lang="de-DE" kern="0" spc="-9" dirty="0"/>
              <a:t>Germany</a:t>
            </a:r>
          </a:p>
        </p:txBody>
      </p:sp>
      <p:sp>
        <p:nvSpPr>
          <p:cNvPr id="16" name="Title 1">
            <a:extLst>
              <a:ext uri="{FF2B5EF4-FFF2-40B4-BE49-F238E27FC236}">
                <a16:creationId xmlns:a16="http://schemas.microsoft.com/office/drawing/2014/main" id="{4438F99D-7EEB-EF4F-693C-B29BDB6C346A}"/>
              </a:ext>
            </a:extLst>
          </p:cNvPr>
          <p:cNvSpPr>
            <a:spLocks noGrp="1"/>
          </p:cNvSpPr>
          <p:nvPr>
            <p:ph type="title"/>
          </p:nvPr>
        </p:nvSpPr>
        <p:spPr>
          <a:xfrm>
            <a:off x="368424" y="1035381"/>
            <a:ext cx="6940343" cy="338554"/>
          </a:xfrm>
        </p:spPr>
        <p:txBody>
          <a:bodyPr/>
          <a:lstStyle/>
          <a:p>
            <a:r>
              <a:rPr lang="en-US" sz="2200" b="1" dirty="0">
                <a:latin typeface="Poppins" panose="00000500000000000000" pitchFamily="2" charset="0"/>
                <a:cs typeface="Poppins" panose="00000500000000000000" pitchFamily="2" charset="0"/>
              </a:rPr>
              <a:t>Who we are</a:t>
            </a:r>
            <a:endParaRPr lang="de-DE" sz="2200" b="1" dirty="0">
              <a:latin typeface="Poppins" panose="00000500000000000000" pitchFamily="2" charset="0"/>
              <a:cs typeface="Poppins" panose="00000500000000000000" pitchFamily="2" charset="0"/>
            </a:endParaRPr>
          </a:p>
        </p:txBody>
      </p:sp>
      <p:pic>
        <p:nvPicPr>
          <p:cNvPr id="17" name="Picture 16" descr="A green and yellow logo&#10;&#10;Description automatically generated">
            <a:extLst>
              <a:ext uri="{FF2B5EF4-FFF2-40B4-BE49-F238E27FC236}">
                <a16:creationId xmlns:a16="http://schemas.microsoft.com/office/drawing/2014/main" id="{CF3BE9D1-7ECF-E634-53F7-4DBB6A2FF1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150" y="272183"/>
            <a:ext cx="1306816" cy="608214"/>
          </a:xfrm>
          <a:prstGeom prst="rect">
            <a:avLst/>
          </a:prstGeom>
        </p:spPr>
      </p:pic>
      <p:sp>
        <p:nvSpPr>
          <p:cNvPr id="18" name="object 15">
            <a:extLst>
              <a:ext uri="{FF2B5EF4-FFF2-40B4-BE49-F238E27FC236}">
                <a16:creationId xmlns:a16="http://schemas.microsoft.com/office/drawing/2014/main" id="{FC8617E1-4A61-FE1E-BA0A-420C9210A878}"/>
              </a:ext>
            </a:extLst>
          </p:cNvPr>
          <p:cNvSpPr/>
          <p:nvPr/>
        </p:nvSpPr>
        <p:spPr>
          <a:xfrm>
            <a:off x="374138" y="1374489"/>
            <a:ext cx="2852030" cy="53988"/>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pPr defTabSz="829178"/>
            <a:endParaRPr sz="1632" kern="0">
              <a:solidFill>
                <a:sysClr val="windowText" lastClr="000000"/>
              </a:solidFill>
            </a:endParaRPr>
          </a:p>
        </p:txBody>
      </p:sp>
    </p:spTree>
    <p:extLst>
      <p:ext uri="{BB962C8B-B14F-4D97-AF65-F5344CB8AC3E}">
        <p14:creationId xmlns:p14="http://schemas.microsoft.com/office/powerpoint/2010/main" val="2870169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F0A9D-5BDB-7A48-9CA2-80414F7E73E5}"/>
              </a:ext>
            </a:extLst>
          </p:cNvPr>
          <p:cNvSpPr>
            <a:spLocks noGrp="1"/>
          </p:cNvSpPr>
          <p:nvPr>
            <p:ph type="title"/>
          </p:nvPr>
        </p:nvSpPr>
        <p:spPr/>
        <p:txBody>
          <a:bodyPr>
            <a:normAutofit/>
          </a:bodyPr>
          <a:lstStyle/>
          <a:p>
            <a:pPr>
              <a:defRPr/>
            </a:pPr>
            <a:r>
              <a:rPr lang="nl-NL" dirty="0" err="1"/>
              <a:t>where</a:t>
            </a:r>
            <a:r>
              <a:rPr lang="nl-NL" dirty="0"/>
              <a:t> </a:t>
            </a:r>
            <a:r>
              <a:rPr lang="nl-NL" dirty="0" err="1"/>
              <a:t>corporates</a:t>
            </a:r>
            <a:r>
              <a:rPr lang="nl-NL" dirty="0"/>
              <a:t> meet </a:t>
            </a:r>
            <a:r>
              <a:rPr lang="nl-NL" dirty="0" err="1"/>
              <a:t>Governments</a:t>
            </a:r>
            <a:endParaRPr lang="nl-NL" dirty="0"/>
          </a:p>
        </p:txBody>
      </p:sp>
      <p:grpSp>
        <p:nvGrpSpPr>
          <p:cNvPr id="52228" name="Groep 4">
            <a:extLst>
              <a:ext uri="{FF2B5EF4-FFF2-40B4-BE49-F238E27FC236}">
                <a16:creationId xmlns:a16="http://schemas.microsoft.com/office/drawing/2014/main" id="{AA2259CD-8773-BD4B-E394-88D90AECE249}"/>
              </a:ext>
            </a:extLst>
          </p:cNvPr>
          <p:cNvGrpSpPr>
            <a:grpSpLocks/>
          </p:cNvGrpSpPr>
          <p:nvPr/>
        </p:nvGrpSpPr>
        <p:grpSpPr bwMode="auto">
          <a:xfrm>
            <a:off x="2030414" y="1717676"/>
            <a:ext cx="8504237" cy="1711325"/>
            <a:chOff x="506774" y="1717022"/>
            <a:chExt cx="8503308" cy="1711874"/>
          </a:xfrm>
        </p:grpSpPr>
        <p:grpSp>
          <p:nvGrpSpPr>
            <p:cNvPr id="52257" name="Group 68">
              <a:extLst>
                <a:ext uri="{FF2B5EF4-FFF2-40B4-BE49-F238E27FC236}">
                  <a16:creationId xmlns:a16="http://schemas.microsoft.com/office/drawing/2014/main" id="{7DD78F5E-4816-7AE1-38FF-B40E60278959}"/>
                </a:ext>
              </a:extLst>
            </p:cNvPr>
            <p:cNvGrpSpPr>
              <a:grpSpLocks noChangeAspect="1"/>
            </p:cNvGrpSpPr>
            <p:nvPr/>
          </p:nvGrpSpPr>
          <p:grpSpPr bwMode="auto">
            <a:xfrm>
              <a:off x="506774" y="1717022"/>
              <a:ext cx="8503308" cy="1080000"/>
              <a:chOff x="506774" y="1717022"/>
              <a:chExt cx="7809642" cy="991898"/>
            </a:xfrm>
          </p:grpSpPr>
          <p:sp>
            <p:nvSpPr>
              <p:cNvPr id="52262" name="Text Box 136">
                <a:extLst>
                  <a:ext uri="{FF2B5EF4-FFF2-40B4-BE49-F238E27FC236}">
                    <a16:creationId xmlns:a16="http://schemas.microsoft.com/office/drawing/2014/main" id="{2D77D73E-2AD6-428B-05E2-194C2919E4B4}"/>
                  </a:ext>
                </a:extLst>
              </p:cNvPr>
              <p:cNvSpPr txBox="1">
                <a:spLocks noChangeArrowheads="1"/>
              </p:cNvSpPr>
              <p:nvPr/>
            </p:nvSpPr>
            <p:spPr bwMode="auto">
              <a:xfrm>
                <a:off x="871260" y="2191525"/>
                <a:ext cx="881734" cy="51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1400" b="1">
                    <a:solidFill>
                      <a:srgbClr val="646464"/>
                    </a:solidFill>
                    <a:latin typeface="EYInterstate Light"/>
                    <a:ea typeface="Times New Roman" panose="02020603050405020304" pitchFamily="18" charset="0"/>
                    <a:cs typeface="Arial Narrow" panose="020B0606020202030204" pitchFamily="34" charset="0"/>
                  </a:rPr>
                  <a:t>Phase 1</a:t>
                </a:r>
                <a:endParaRPr lang="en-US" altLang="en-US" sz="1400">
                  <a:solidFill>
                    <a:schemeClr val="tx1"/>
                  </a:solidFill>
                  <a:ea typeface="Times New Roman" panose="02020603050405020304" pitchFamily="18" charset="0"/>
                  <a:cs typeface="Arial Narrow" panose="020B0606020202030204" pitchFamily="34" charset="0"/>
                </a:endParaRPr>
              </a:p>
            </p:txBody>
          </p:sp>
          <p:grpSp>
            <p:nvGrpSpPr>
              <p:cNvPr id="52263" name="Group 67">
                <a:extLst>
                  <a:ext uri="{FF2B5EF4-FFF2-40B4-BE49-F238E27FC236}">
                    <a16:creationId xmlns:a16="http://schemas.microsoft.com/office/drawing/2014/main" id="{958CA5D1-18C5-1877-056B-D0C81787CD19}"/>
                  </a:ext>
                </a:extLst>
              </p:cNvPr>
              <p:cNvGrpSpPr>
                <a:grpSpLocks/>
              </p:cNvGrpSpPr>
              <p:nvPr/>
            </p:nvGrpSpPr>
            <p:grpSpPr bwMode="auto">
              <a:xfrm>
                <a:off x="506774" y="1717022"/>
                <a:ext cx="7809642" cy="856071"/>
                <a:chOff x="506774" y="1717022"/>
                <a:chExt cx="7809642" cy="856071"/>
              </a:xfrm>
            </p:grpSpPr>
            <p:sp>
              <p:nvSpPr>
                <p:cNvPr id="52264" name="AutoShape 174">
                  <a:extLst>
                    <a:ext uri="{FF2B5EF4-FFF2-40B4-BE49-F238E27FC236}">
                      <a16:creationId xmlns:a16="http://schemas.microsoft.com/office/drawing/2014/main" id="{746A4892-C368-8FA7-ED9A-9BBB0E3397A7}"/>
                    </a:ext>
                  </a:extLst>
                </p:cNvPr>
                <p:cNvSpPr>
                  <a:spLocks noChangeArrowheads="1"/>
                </p:cNvSpPr>
                <p:nvPr/>
              </p:nvSpPr>
              <p:spPr bwMode="auto">
                <a:xfrm>
                  <a:off x="3106415" y="1743830"/>
                  <a:ext cx="618196" cy="342249"/>
                </a:xfrm>
                <a:prstGeom prst="chevron">
                  <a:avLst>
                    <a:gd name="adj" fmla="val 45174"/>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grpSp>
              <p:nvGrpSpPr>
                <p:cNvPr id="52265" name="Group 170">
                  <a:extLst>
                    <a:ext uri="{FF2B5EF4-FFF2-40B4-BE49-F238E27FC236}">
                      <a16:creationId xmlns:a16="http://schemas.microsoft.com/office/drawing/2014/main" id="{7BBC54D1-2B5B-9A92-759A-507184A3B726}"/>
                    </a:ext>
                  </a:extLst>
                </p:cNvPr>
                <p:cNvGrpSpPr>
                  <a:grpSpLocks/>
                </p:cNvGrpSpPr>
                <p:nvPr/>
              </p:nvGrpSpPr>
              <p:grpSpPr bwMode="auto">
                <a:xfrm>
                  <a:off x="3793399" y="1717022"/>
                  <a:ext cx="1426676" cy="482545"/>
                  <a:chOff x="4973" y="9302"/>
                  <a:chExt cx="1597" cy="385"/>
                </a:xfrm>
              </p:grpSpPr>
              <p:sp>
                <p:nvSpPr>
                  <p:cNvPr id="52295" name="AutoShape 173">
                    <a:extLst>
                      <a:ext uri="{FF2B5EF4-FFF2-40B4-BE49-F238E27FC236}">
                        <a16:creationId xmlns:a16="http://schemas.microsoft.com/office/drawing/2014/main" id="{49AF8C19-BE6C-4523-EA70-A6125E541CE4}"/>
                      </a:ext>
                    </a:extLst>
                  </p:cNvPr>
                  <p:cNvSpPr>
                    <a:spLocks noChangeArrowheads="1"/>
                  </p:cNvSpPr>
                  <p:nvPr/>
                </p:nvSpPr>
                <p:spPr bwMode="auto">
                  <a:xfrm>
                    <a:off x="5319" y="9302"/>
                    <a:ext cx="1001" cy="385"/>
                  </a:xfrm>
                  <a:prstGeom prst="chevron">
                    <a:avLst>
                      <a:gd name="adj" fmla="val 6500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96" name="AutoShape 172">
                    <a:extLst>
                      <a:ext uri="{FF2B5EF4-FFF2-40B4-BE49-F238E27FC236}">
                        <a16:creationId xmlns:a16="http://schemas.microsoft.com/office/drawing/2014/main" id="{A1C9B209-ADC7-8BD7-2E70-964BB981BB4B}"/>
                      </a:ext>
                    </a:extLst>
                  </p:cNvPr>
                  <p:cNvSpPr>
                    <a:spLocks noChangeArrowheads="1"/>
                  </p:cNvSpPr>
                  <p:nvPr/>
                </p:nvSpPr>
                <p:spPr bwMode="auto">
                  <a:xfrm>
                    <a:off x="4973"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97" name="AutoShape 171">
                    <a:extLst>
                      <a:ext uri="{FF2B5EF4-FFF2-40B4-BE49-F238E27FC236}">
                        <a16:creationId xmlns:a16="http://schemas.microsoft.com/office/drawing/2014/main" id="{FA66F222-614F-94B9-6AF4-7AD75BA9CFA1}"/>
                      </a:ext>
                    </a:extLst>
                  </p:cNvPr>
                  <p:cNvSpPr>
                    <a:spLocks noChangeArrowheads="1"/>
                  </p:cNvSpPr>
                  <p:nvPr/>
                </p:nvSpPr>
                <p:spPr bwMode="auto">
                  <a:xfrm>
                    <a:off x="5878"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grpSp>
            <p:grpSp>
              <p:nvGrpSpPr>
                <p:cNvPr id="52266" name="Group 165">
                  <a:extLst>
                    <a:ext uri="{FF2B5EF4-FFF2-40B4-BE49-F238E27FC236}">
                      <a16:creationId xmlns:a16="http://schemas.microsoft.com/office/drawing/2014/main" id="{AA003351-052F-7FE8-8F1D-0F66FD203DB0}"/>
                    </a:ext>
                  </a:extLst>
                </p:cNvPr>
                <p:cNvGrpSpPr>
                  <a:grpSpLocks/>
                </p:cNvGrpSpPr>
                <p:nvPr/>
              </p:nvGrpSpPr>
              <p:grpSpPr bwMode="auto">
                <a:xfrm>
                  <a:off x="2113906" y="1717022"/>
                  <a:ext cx="1736667" cy="482545"/>
                  <a:chOff x="3217" y="9302"/>
                  <a:chExt cx="1839" cy="383"/>
                </a:xfrm>
              </p:grpSpPr>
              <p:sp>
                <p:nvSpPr>
                  <p:cNvPr id="52291" name="AutoShape 169">
                    <a:extLst>
                      <a:ext uri="{FF2B5EF4-FFF2-40B4-BE49-F238E27FC236}">
                        <a16:creationId xmlns:a16="http://schemas.microsoft.com/office/drawing/2014/main" id="{3A3EFC69-EC74-B023-99E9-7B0C6E77F17C}"/>
                      </a:ext>
                    </a:extLst>
                  </p:cNvPr>
                  <p:cNvSpPr>
                    <a:spLocks noChangeArrowheads="1"/>
                  </p:cNvSpPr>
                  <p:nvPr/>
                </p:nvSpPr>
                <p:spPr bwMode="auto">
                  <a:xfrm>
                    <a:off x="3217" y="9302"/>
                    <a:ext cx="693" cy="383"/>
                  </a:xfrm>
                  <a:prstGeom prst="chevron">
                    <a:avLst>
                      <a:gd name="adj" fmla="val 45235"/>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92" name="AutoShape 168">
                    <a:extLst>
                      <a:ext uri="{FF2B5EF4-FFF2-40B4-BE49-F238E27FC236}">
                        <a16:creationId xmlns:a16="http://schemas.microsoft.com/office/drawing/2014/main" id="{E16CD2F9-CCF5-C9A7-EF66-4079A485B67B}"/>
                      </a:ext>
                    </a:extLst>
                  </p:cNvPr>
                  <p:cNvSpPr>
                    <a:spLocks noChangeArrowheads="1"/>
                  </p:cNvSpPr>
                  <p:nvPr/>
                </p:nvSpPr>
                <p:spPr bwMode="auto">
                  <a:xfrm>
                    <a:off x="3642" y="9302"/>
                    <a:ext cx="691" cy="383"/>
                  </a:xfrm>
                  <a:prstGeom prst="chevron">
                    <a:avLst>
                      <a:gd name="adj" fmla="val 45104"/>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93" name="AutoShape 167">
                    <a:extLst>
                      <a:ext uri="{FF2B5EF4-FFF2-40B4-BE49-F238E27FC236}">
                        <a16:creationId xmlns:a16="http://schemas.microsoft.com/office/drawing/2014/main" id="{D84E9201-2B92-BAB9-CA0E-80648668F866}"/>
                      </a:ext>
                    </a:extLst>
                  </p:cNvPr>
                  <p:cNvSpPr>
                    <a:spLocks noChangeArrowheads="1"/>
                  </p:cNvSpPr>
                  <p:nvPr/>
                </p:nvSpPr>
                <p:spPr bwMode="auto">
                  <a:xfrm>
                    <a:off x="4364"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94" name="AutoShape 166">
                    <a:extLst>
                      <a:ext uri="{FF2B5EF4-FFF2-40B4-BE49-F238E27FC236}">
                        <a16:creationId xmlns:a16="http://schemas.microsoft.com/office/drawing/2014/main" id="{3F81EF40-E4A2-6104-4521-C037BB1D789D}"/>
                      </a:ext>
                    </a:extLst>
                  </p:cNvPr>
                  <p:cNvSpPr>
                    <a:spLocks noChangeArrowheads="1"/>
                  </p:cNvSpPr>
                  <p:nvPr/>
                </p:nvSpPr>
                <p:spPr bwMode="auto">
                  <a:xfrm>
                    <a:off x="3923"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grpSp>
            <p:grpSp>
              <p:nvGrpSpPr>
                <p:cNvPr id="52267" name="Group 160">
                  <a:extLst>
                    <a:ext uri="{FF2B5EF4-FFF2-40B4-BE49-F238E27FC236}">
                      <a16:creationId xmlns:a16="http://schemas.microsoft.com/office/drawing/2014/main" id="{036D2DF7-F9E4-C072-8E07-C80A4BE84DF2}"/>
                    </a:ext>
                  </a:extLst>
                </p:cNvPr>
                <p:cNvGrpSpPr>
                  <a:grpSpLocks/>
                </p:cNvGrpSpPr>
                <p:nvPr/>
              </p:nvGrpSpPr>
              <p:grpSpPr bwMode="auto">
                <a:xfrm>
                  <a:off x="5114659" y="1717022"/>
                  <a:ext cx="1618745" cy="482545"/>
                  <a:chOff x="6527" y="9302"/>
                  <a:chExt cx="1812" cy="383"/>
                </a:xfrm>
              </p:grpSpPr>
              <p:sp>
                <p:nvSpPr>
                  <p:cNvPr id="52287" name="AutoShape 164">
                    <a:extLst>
                      <a:ext uri="{FF2B5EF4-FFF2-40B4-BE49-F238E27FC236}">
                        <a16:creationId xmlns:a16="http://schemas.microsoft.com/office/drawing/2014/main" id="{403820CB-3CD0-72DA-7D0C-7144B6BEA8C0}"/>
                      </a:ext>
                    </a:extLst>
                  </p:cNvPr>
                  <p:cNvSpPr>
                    <a:spLocks noChangeArrowheads="1"/>
                  </p:cNvSpPr>
                  <p:nvPr/>
                </p:nvSpPr>
                <p:spPr bwMode="auto">
                  <a:xfrm>
                    <a:off x="6527" y="9302"/>
                    <a:ext cx="691" cy="383"/>
                  </a:xfrm>
                  <a:prstGeom prst="chevron">
                    <a:avLst>
                      <a:gd name="adj" fmla="val 45104"/>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8" name="AutoShape 163">
                    <a:extLst>
                      <a:ext uri="{FF2B5EF4-FFF2-40B4-BE49-F238E27FC236}">
                        <a16:creationId xmlns:a16="http://schemas.microsoft.com/office/drawing/2014/main" id="{434C9C55-5860-598B-FC53-0A5E4298512E}"/>
                      </a:ext>
                    </a:extLst>
                  </p:cNvPr>
                  <p:cNvSpPr>
                    <a:spLocks noChangeArrowheads="1"/>
                  </p:cNvSpPr>
                  <p:nvPr/>
                </p:nvSpPr>
                <p:spPr bwMode="auto">
                  <a:xfrm>
                    <a:off x="6862" y="9302"/>
                    <a:ext cx="797" cy="383"/>
                  </a:xfrm>
                  <a:prstGeom prst="chevron">
                    <a:avLst>
                      <a:gd name="adj" fmla="val 52023"/>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9" name="AutoShape 162">
                    <a:extLst>
                      <a:ext uri="{FF2B5EF4-FFF2-40B4-BE49-F238E27FC236}">
                        <a16:creationId xmlns:a16="http://schemas.microsoft.com/office/drawing/2014/main" id="{BD036533-0AE6-915A-B0B0-24D00C2C633C}"/>
                      </a:ext>
                    </a:extLst>
                  </p:cNvPr>
                  <p:cNvSpPr>
                    <a:spLocks noChangeArrowheads="1"/>
                  </p:cNvSpPr>
                  <p:nvPr/>
                </p:nvSpPr>
                <p:spPr bwMode="auto">
                  <a:xfrm>
                    <a:off x="7343" y="9302"/>
                    <a:ext cx="766" cy="383"/>
                  </a:xfrm>
                  <a:prstGeom prst="chevron">
                    <a:avLst>
                      <a:gd name="adj" fmla="val 5000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90" name="AutoShape 161">
                    <a:extLst>
                      <a:ext uri="{FF2B5EF4-FFF2-40B4-BE49-F238E27FC236}">
                        <a16:creationId xmlns:a16="http://schemas.microsoft.com/office/drawing/2014/main" id="{E429586D-AF03-32D8-04D2-1DFBFC5A74A5}"/>
                      </a:ext>
                    </a:extLst>
                  </p:cNvPr>
                  <p:cNvSpPr>
                    <a:spLocks noChangeArrowheads="1"/>
                  </p:cNvSpPr>
                  <p:nvPr/>
                </p:nvSpPr>
                <p:spPr bwMode="auto">
                  <a:xfrm>
                    <a:off x="7647"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grpSp>
            <p:grpSp>
              <p:nvGrpSpPr>
                <p:cNvPr id="52268" name="Group 155">
                  <a:extLst>
                    <a:ext uri="{FF2B5EF4-FFF2-40B4-BE49-F238E27FC236}">
                      <a16:creationId xmlns:a16="http://schemas.microsoft.com/office/drawing/2014/main" id="{4C91CF7D-627A-F7F1-3BCB-C7CAFC506DCE}"/>
                    </a:ext>
                  </a:extLst>
                </p:cNvPr>
                <p:cNvGrpSpPr>
                  <a:grpSpLocks/>
                </p:cNvGrpSpPr>
                <p:nvPr/>
              </p:nvGrpSpPr>
              <p:grpSpPr bwMode="auto">
                <a:xfrm>
                  <a:off x="6626203" y="1717022"/>
                  <a:ext cx="1690213" cy="482545"/>
                  <a:chOff x="8204" y="9302"/>
                  <a:chExt cx="1892" cy="383"/>
                </a:xfrm>
              </p:grpSpPr>
              <p:sp>
                <p:nvSpPr>
                  <p:cNvPr id="52283" name="AutoShape 159">
                    <a:extLst>
                      <a:ext uri="{FF2B5EF4-FFF2-40B4-BE49-F238E27FC236}">
                        <a16:creationId xmlns:a16="http://schemas.microsoft.com/office/drawing/2014/main" id="{0655B223-90C6-959A-6FFE-935E721173AC}"/>
                      </a:ext>
                    </a:extLst>
                  </p:cNvPr>
                  <p:cNvSpPr>
                    <a:spLocks noChangeArrowheads="1"/>
                  </p:cNvSpPr>
                  <p:nvPr/>
                </p:nvSpPr>
                <p:spPr bwMode="auto">
                  <a:xfrm>
                    <a:off x="8204" y="9302"/>
                    <a:ext cx="693" cy="383"/>
                  </a:xfrm>
                  <a:prstGeom prst="chevron">
                    <a:avLst>
                      <a:gd name="adj" fmla="val 45235"/>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4" name="AutoShape 158">
                    <a:extLst>
                      <a:ext uri="{FF2B5EF4-FFF2-40B4-BE49-F238E27FC236}">
                        <a16:creationId xmlns:a16="http://schemas.microsoft.com/office/drawing/2014/main" id="{D016582E-80F0-5E19-097E-7C97BED7F2AD}"/>
                      </a:ext>
                    </a:extLst>
                  </p:cNvPr>
                  <p:cNvSpPr>
                    <a:spLocks noChangeArrowheads="1"/>
                  </p:cNvSpPr>
                  <p:nvPr/>
                </p:nvSpPr>
                <p:spPr bwMode="auto">
                  <a:xfrm>
                    <a:off x="9004" y="9302"/>
                    <a:ext cx="693" cy="383"/>
                  </a:xfrm>
                  <a:prstGeom prst="chevron">
                    <a:avLst>
                      <a:gd name="adj" fmla="val 45235"/>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5" name="AutoShape 157">
                    <a:extLst>
                      <a:ext uri="{FF2B5EF4-FFF2-40B4-BE49-F238E27FC236}">
                        <a16:creationId xmlns:a16="http://schemas.microsoft.com/office/drawing/2014/main" id="{081C1CCF-3685-01D1-30F5-454D332EBE90}"/>
                      </a:ext>
                    </a:extLst>
                  </p:cNvPr>
                  <p:cNvSpPr>
                    <a:spLocks noChangeArrowheads="1"/>
                  </p:cNvSpPr>
                  <p:nvPr/>
                </p:nvSpPr>
                <p:spPr bwMode="auto">
                  <a:xfrm>
                    <a:off x="9404"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6" name="AutoShape 156">
                    <a:extLst>
                      <a:ext uri="{FF2B5EF4-FFF2-40B4-BE49-F238E27FC236}">
                        <a16:creationId xmlns:a16="http://schemas.microsoft.com/office/drawing/2014/main" id="{7611B1F5-F506-2B17-BA68-69A8C3B11065}"/>
                      </a:ext>
                    </a:extLst>
                  </p:cNvPr>
                  <p:cNvSpPr>
                    <a:spLocks noChangeArrowheads="1"/>
                  </p:cNvSpPr>
                  <p:nvPr/>
                </p:nvSpPr>
                <p:spPr bwMode="auto">
                  <a:xfrm>
                    <a:off x="8604"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grpSp>
            <p:sp>
              <p:nvSpPr>
                <p:cNvPr id="52269" name="Rectangle 154">
                  <a:extLst>
                    <a:ext uri="{FF2B5EF4-FFF2-40B4-BE49-F238E27FC236}">
                      <a16:creationId xmlns:a16="http://schemas.microsoft.com/office/drawing/2014/main" id="{FF425FAE-32E0-2E94-72F6-F6D133134944}"/>
                    </a:ext>
                  </a:extLst>
                </p:cNvPr>
                <p:cNvSpPr>
                  <a:spLocks noChangeArrowheads="1"/>
                </p:cNvSpPr>
                <p:nvPr/>
              </p:nvSpPr>
              <p:spPr bwMode="auto">
                <a:xfrm>
                  <a:off x="7021956" y="1792085"/>
                  <a:ext cx="905854" cy="275229"/>
                </a:xfrm>
                <a:prstGeom prst="rect">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900" dirty="0">
                      <a:solidFill>
                        <a:srgbClr val="646464"/>
                      </a:solidFill>
                      <a:latin typeface="EYInterstate Light"/>
                      <a:ea typeface="Times New Roman" panose="02020603050405020304" pitchFamily="18" charset="0"/>
                      <a:cs typeface="EY Gothic Cond Medium"/>
                    </a:rPr>
                    <a:t>Implementation</a:t>
                  </a:r>
                  <a:endParaRPr lang="en-US" altLang="en-US" sz="2000" dirty="0">
                    <a:solidFill>
                      <a:schemeClr val="tx1"/>
                    </a:solidFill>
                    <a:ea typeface="Times New Roman" panose="02020603050405020304" pitchFamily="18" charset="0"/>
                    <a:cs typeface="EY Gothic Cond Medium"/>
                  </a:endParaRPr>
                </a:p>
              </p:txBody>
            </p:sp>
            <p:sp>
              <p:nvSpPr>
                <p:cNvPr id="52270" name="Text Box 137">
                  <a:extLst>
                    <a:ext uri="{FF2B5EF4-FFF2-40B4-BE49-F238E27FC236}">
                      <a16:creationId xmlns:a16="http://schemas.microsoft.com/office/drawing/2014/main" id="{079D75A3-D570-F9D1-1E6D-310A687E24F1}"/>
                    </a:ext>
                  </a:extLst>
                </p:cNvPr>
                <p:cNvSpPr txBox="1">
                  <a:spLocks noChangeArrowheads="1"/>
                </p:cNvSpPr>
                <p:nvPr/>
              </p:nvSpPr>
              <p:spPr bwMode="auto">
                <a:xfrm>
                  <a:off x="2540926" y="2202248"/>
                  <a:ext cx="885307" cy="3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1400" b="1">
                      <a:solidFill>
                        <a:srgbClr val="646464"/>
                      </a:solidFill>
                      <a:latin typeface="EYInterstate Light"/>
                      <a:ea typeface="Times New Roman" panose="02020603050405020304" pitchFamily="18" charset="0"/>
                      <a:cs typeface="Arial Narrow" panose="020B0606020202030204" pitchFamily="34" charset="0"/>
                    </a:rPr>
                    <a:t>Phase 2</a:t>
                  </a:r>
                  <a:endParaRPr lang="en-US" altLang="en-US" sz="1400">
                    <a:solidFill>
                      <a:schemeClr val="tx1"/>
                    </a:solidFill>
                    <a:ea typeface="Times New Roman" panose="02020603050405020304" pitchFamily="18" charset="0"/>
                    <a:cs typeface="Arial Narrow" panose="020B0606020202030204" pitchFamily="34" charset="0"/>
                  </a:endParaRPr>
                </a:p>
              </p:txBody>
            </p:sp>
            <p:sp>
              <p:nvSpPr>
                <p:cNvPr id="52271" name="Text Box 135">
                  <a:extLst>
                    <a:ext uri="{FF2B5EF4-FFF2-40B4-BE49-F238E27FC236}">
                      <a16:creationId xmlns:a16="http://schemas.microsoft.com/office/drawing/2014/main" id="{656914C4-0EAA-13C0-5EB3-67BF96936B4F}"/>
                    </a:ext>
                  </a:extLst>
                </p:cNvPr>
                <p:cNvSpPr txBox="1">
                  <a:spLocks noChangeArrowheads="1"/>
                </p:cNvSpPr>
                <p:nvPr/>
              </p:nvSpPr>
              <p:spPr bwMode="auto">
                <a:xfrm>
                  <a:off x="4020309" y="2202248"/>
                  <a:ext cx="880840" cy="3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1400" b="1">
                      <a:solidFill>
                        <a:srgbClr val="646464"/>
                      </a:solidFill>
                      <a:latin typeface="EYInterstate Light"/>
                      <a:ea typeface="Times New Roman" panose="02020603050405020304" pitchFamily="18" charset="0"/>
                      <a:cs typeface="Arial Narrow" panose="020B0606020202030204" pitchFamily="34" charset="0"/>
                    </a:rPr>
                    <a:t>Phase 3</a:t>
                  </a:r>
                  <a:endParaRPr lang="en-US" altLang="en-US" sz="1400">
                    <a:solidFill>
                      <a:schemeClr val="tx1"/>
                    </a:solidFill>
                    <a:ea typeface="Times New Roman" panose="02020603050405020304" pitchFamily="18" charset="0"/>
                    <a:cs typeface="Arial Narrow" panose="020B0606020202030204" pitchFamily="34" charset="0"/>
                  </a:endParaRPr>
                </a:p>
              </p:txBody>
            </p:sp>
            <p:sp>
              <p:nvSpPr>
                <p:cNvPr id="52272" name="Text Box 134">
                  <a:extLst>
                    <a:ext uri="{FF2B5EF4-FFF2-40B4-BE49-F238E27FC236}">
                      <a16:creationId xmlns:a16="http://schemas.microsoft.com/office/drawing/2014/main" id="{6AFF46DE-58CE-67CB-CAE2-2124663F3023}"/>
                    </a:ext>
                  </a:extLst>
                </p:cNvPr>
                <p:cNvSpPr txBox="1">
                  <a:spLocks noChangeArrowheads="1"/>
                </p:cNvSpPr>
                <p:nvPr/>
              </p:nvSpPr>
              <p:spPr bwMode="auto">
                <a:xfrm>
                  <a:off x="5445198" y="2202248"/>
                  <a:ext cx="882627" cy="3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1400" b="1">
                      <a:solidFill>
                        <a:srgbClr val="646464"/>
                      </a:solidFill>
                      <a:latin typeface="EYInterstate Light"/>
                      <a:ea typeface="Times New Roman" panose="02020603050405020304" pitchFamily="18" charset="0"/>
                      <a:cs typeface="Arial Narrow" panose="020B0606020202030204" pitchFamily="34" charset="0"/>
                    </a:rPr>
                    <a:t>Phase 4</a:t>
                  </a:r>
                  <a:endParaRPr lang="en-US" altLang="en-US" sz="1400">
                    <a:solidFill>
                      <a:schemeClr val="tx1"/>
                    </a:solidFill>
                    <a:ea typeface="Times New Roman" panose="02020603050405020304" pitchFamily="18" charset="0"/>
                    <a:cs typeface="Arial Narrow" panose="020B0606020202030204" pitchFamily="34" charset="0"/>
                  </a:endParaRPr>
                </a:p>
              </p:txBody>
            </p:sp>
            <p:sp>
              <p:nvSpPr>
                <p:cNvPr id="52273" name="Text Box 133">
                  <a:extLst>
                    <a:ext uri="{FF2B5EF4-FFF2-40B4-BE49-F238E27FC236}">
                      <a16:creationId xmlns:a16="http://schemas.microsoft.com/office/drawing/2014/main" id="{9F848005-6C0E-07CB-A86F-30C239E50ED7}"/>
                    </a:ext>
                  </a:extLst>
                </p:cNvPr>
                <p:cNvSpPr txBox="1">
                  <a:spLocks noChangeArrowheads="1"/>
                </p:cNvSpPr>
                <p:nvPr/>
              </p:nvSpPr>
              <p:spPr bwMode="auto">
                <a:xfrm>
                  <a:off x="7083597" y="2202248"/>
                  <a:ext cx="880840" cy="3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35" tIns="30267" rIns="60535" bIns="30267"/>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1400" b="1">
                      <a:solidFill>
                        <a:srgbClr val="646464"/>
                      </a:solidFill>
                      <a:latin typeface="EYInterstate Light"/>
                      <a:ea typeface="Times New Roman" panose="02020603050405020304" pitchFamily="18" charset="0"/>
                      <a:cs typeface="Arial Narrow" panose="020B0606020202030204" pitchFamily="34" charset="0"/>
                    </a:rPr>
                    <a:t>Phase 5</a:t>
                  </a:r>
                  <a:endParaRPr lang="en-US" altLang="en-US" sz="1400">
                    <a:solidFill>
                      <a:schemeClr val="tx1"/>
                    </a:solidFill>
                    <a:ea typeface="Times New Roman" panose="02020603050405020304" pitchFamily="18" charset="0"/>
                    <a:cs typeface="Arial Narrow" panose="020B0606020202030204" pitchFamily="34" charset="0"/>
                  </a:endParaRPr>
                </a:p>
              </p:txBody>
            </p:sp>
            <p:grpSp>
              <p:nvGrpSpPr>
                <p:cNvPr id="52274" name="Group 107">
                  <a:extLst>
                    <a:ext uri="{FF2B5EF4-FFF2-40B4-BE49-F238E27FC236}">
                      <a16:creationId xmlns:a16="http://schemas.microsoft.com/office/drawing/2014/main" id="{7F3AEFFE-76F1-668B-CB5F-994A4B9DC2CD}"/>
                    </a:ext>
                  </a:extLst>
                </p:cNvPr>
                <p:cNvGrpSpPr>
                  <a:grpSpLocks/>
                </p:cNvGrpSpPr>
                <p:nvPr/>
              </p:nvGrpSpPr>
              <p:grpSpPr bwMode="auto">
                <a:xfrm>
                  <a:off x="506774" y="1717022"/>
                  <a:ext cx="1624999" cy="482545"/>
                  <a:chOff x="3237" y="9302"/>
                  <a:chExt cx="1819" cy="383"/>
                </a:xfrm>
              </p:grpSpPr>
              <p:sp>
                <p:nvSpPr>
                  <p:cNvPr id="52279" name="AutoShape 111">
                    <a:extLst>
                      <a:ext uri="{FF2B5EF4-FFF2-40B4-BE49-F238E27FC236}">
                        <a16:creationId xmlns:a16="http://schemas.microsoft.com/office/drawing/2014/main" id="{EBF6D8DD-4FDD-8A89-FAAC-B6751D86BF83}"/>
                      </a:ext>
                    </a:extLst>
                  </p:cNvPr>
                  <p:cNvSpPr>
                    <a:spLocks noChangeArrowheads="1"/>
                  </p:cNvSpPr>
                  <p:nvPr/>
                </p:nvSpPr>
                <p:spPr bwMode="auto">
                  <a:xfrm>
                    <a:off x="3237" y="9302"/>
                    <a:ext cx="693" cy="383"/>
                  </a:xfrm>
                  <a:prstGeom prst="chevron">
                    <a:avLst>
                      <a:gd name="adj" fmla="val 45235"/>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0" name="AutoShape 110">
                    <a:extLst>
                      <a:ext uri="{FF2B5EF4-FFF2-40B4-BE49-F238E27FC236}">
                        <a16:creationId xmlns:a16="http://schemas.microsoft.com/office/drawing/2014/main" id="{08243C53-14F9-F2E9-7624-E9F1D91B910A}"/>
                      </a:ext>
                    </a:extLst>
                  </p:cNvPr>
                  <p:cNvSpPr>
                    <a:spLocks noChangeArrowheads="1"/>
                  </p:cNvSpPr>
                  <p:nvPr/>
                </p:nvSpPr>
                <p:spPr bwMode="auto">
                  <a:xfrm>
                    <a:off x="3642" y="9302"/>
                    <a:ext cx="691" cy="383"/>
                  </a:xfrm>
                  <a:prstGeom prst="chevron">
                    <a:avLst>
                      <a:gd name="adj" fmla="val 45104"/>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1" name="AutoShape 109">
                    <a:extLst>
                      <a:ext uri="{FF2B5EF4-FFF2-40B4-BE49-F238E27FC236}">
                        <a16:creationId xmlns:a16="http://schemas.microsoft.com/office/drawing/2014/main" id="{8A420F6F-EFB0-ABCC-E18C-1AFAA3316CF4}"/>
                      </a:ext>
                    </a:extLst>
                  </p:cNvPr>
                  <p:cNvSpPr>
                    <a:spLocks noChangeArrowheads="1"/>
                  </p:cNvSpPr>
                  <p:nvPr/>
                </p:nvSpPr>
                <p:spPr bwMode="auto">
                  <a:xfrm>
                    <a:off x="4364"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sp>
                <p:nvSpPr>
                  <p:cNvPr id="52282" name="AutoShape 108">
                    <a:extLst>
                      <a:ext uri="{FF2B5EF4-FFF2-40B4-BE49-F238E27FC236}">
                        <a16:creationId xmlns:a16="http://schemas.microsoft.com/office/drawing/2014/main" id="{76A466E3-A4DC-63CC-81C5-479BE28FC180}"/>
                      </a:ext>
                    </a:extLst>
                  </p:cNvPr>
                  <p:cNvSpPr>
                    <a:spLocks noChangeArrowheads="1"/>
                  </p:cNvSpPr>
                  <p:nvPr/>
                </p:nvSpPr>
                <p:spPr bwMode="auto">
                  <a:xfrm>
                    <a:off x="3923" y="9302"/>
                    <a:ext cx="692" cy="383"/>
                  </a:xfrm>
                  <a:prstGeom prst="chevron">
                    <a:avLst>
                      <a:gd name="adj" fmla="val 45170"/>
                    </a:avLst>
                  </a:prstGeom>
                  <a:solidFill>
                    <a:srgbClr val="DEE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endParaRPr lang="en-US" altLang="en-US" sz="2000">
                      <a:solidFill>
                        <a:schemeClr val="tx1"/>
                      </a:solidFill>
                    </a:endParaRPr>
                  </a:p>
                </p:txBody>
              </p:sp>
            </p:grpSp>
            <p:sp>
              <p:nvSpPr>
                <p:cNvPr id="52275" name="Rectangle 106">
                  <a:extLst>
                    <a:ext uri="{FF2B5EF4-FFF2-40B4-BE49-F238E27FC236}">
                      <a16:creationId xmlns:a16="http://schemas.microsoft.com/office/drawing/2014/main" id="{1BED721E-8B9C-DC51-15BD-B604688A76C7}"/>
                    </a:ext>
                  </a:extLst>
                </p:cNvPr>
                <p:cNvSpPr>
                  <a:spLocks noChangeArrowheads="1"/>
                </p:cNvSpPr>
                <p:nvPr/>
              </p:nvSpPr>
              <p:spPr bwMode="auto">
                <a:xfrm>
                  <a:off x="580922" y="1847488"/>
                  <a:ext cx="1419529" cy="37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900">
                      <a:solidFill>
                        <a:srgbClr val="646464"/>
                      </a:solidFill>
                      <a:latin typeface="EYInterstate Light"/>
                      <a:ea typeface="Times New Roman" panose="02020603050405020304" pitchFamily="18" charset="0"/>
                      <a:cs typeface="EY Gothic Cond Medium"/>
                    </a:rPr>
                    <a:t>Strategic Assessment</a:t>
                  </a:r>
                  <a:endParaRPr lang="en-US" altLang="en-US" sz="2000">
                    <a:solidFill>
                      <a:schemeClr val="tx1"/>
                    </a:solidFill>
                    <a:ea typeface="Times New Roman" panose="02020603050405020304" pitchFamily="18" charset="0"/>
                    <a:cs typeface="EY Gothic Cond Medium"/>
                  </a:endParaRPr>
                </a:p>
              </p:txBody>
            </p:sp>
            <p:sp>
              <p:nvSpPr>
                <p:cNvPr id="52276" name="Rectangle 105">
                  <a:extLst>
                    <a:ext uri="{FF2B5EF4-FFF2-40B4-BE49-F238E27FC236}">
                      <a16:creationId xmlns:a16="http://schemas.microsoft.com/office/drawing/2014/main" id="{8B7FCBFA-2C12-37C9-A7EF-78794C131C98}"/>
                    </a:ext>
                  </a:extLst>
                </p:cNvPr>
                <p:cNvSpPr>
                  <a:spLocks noChangeArrowheads="1"/>
                </p:cNvSpPr>
                <p:nvPr/>
              </p:nvSpPr>
              <p:spPr bwMode="auto">
                <a:xfrm>
                  <a:off x="2339923" y="1746511"/>
                  <a:ext cx="1421316" cy="37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900">
                      <a:solidFill>
                        <a:srgbClr val="646464"/>
                      </a:solidFill>
                      <a:latin typeface="EYInterstate Light"/>
                      <a:ea typeface="Times New Roman" panose="02020603050405020304" pitchFamily="18" charset="0"/>
                      <a:cs typeface="EY Gothic Cond Medium"/>
                    </a:rPr>
                    <a:t>Location Screening, </a:t>
                  </a:r>
                </a:p>
                <a:p>
                  <a:pPr algn="ctr">
                    <a:spcBef>
                      <a:spcPct val="0"/>
                    </a:spcBef>
                    <a:buClrTx/>
                    <a:buFontTx/>
                    <a:buNone/>
                  </a:pPr>
                  <a:r>
                    <a:rPr lang="en-US" altLang="en-US" sz="900">
                      <a:solidFill>
                        <a:srgbClr val="646464"/>
                      </a:solidFill>
                      <a:latin typeface="EYInterstate Light"/>
                      <a:ea typeface="Times New Roman" panose="02020603050405020304" pitchFamily="18" charset="0"/>
                      <a:cs typeface="EY Gothic Cond Medium"/>
                    </a:rPr>
                    <a:t>modeling &amp; benchmarking</a:t>
                  </a:r>
                  <a:endParaRPr lang="en-US" altLang="en-US" sz="2000">
                    <a:solidFill>
                      <a:schemeClr val="tx1"/>
                    </a:solidFill>
                    <a:ea typeface="Times New Roman" panose="02020603050405020304" pitchFamily="18" charset="0"/>
                    <a:cs typeface="EY Gothic Cond Medium"/>
                  </a:endParaRPr>
                </a:p>
              </p:txBody>
            </p:sp>
            <p:sp>
              <p:nvSpPr>
                <p:cNvPr id="52277" name="Rectangle 104">
                  <a:extLst>
                    <a:ext uri="{FF2B5EF4-FFF2-40B4-BE49-F238E27FC236}">
                      <a16:creationId xmlns:a16="http://schemas.microsoft.com/office/drawing/2014/main" id="{ECE4EDB1-CFCE-374E-2F84-25B4ECF55BDA}"/>
                    </a:ext>
                  </a:extLst>
                </p:cNvPr>
                <p:cNvSpPr>
                  <a:spLocks noChangeArrowheads="1"/>
                </p:cNvSpPr>
                <p:nvPr/>
              </p:nvSpPr>
              <p:spPr bwMode="auto">
                <a:xfrm>
                  <a:off x="3998869" y="1744724"/>
                  <a:ext cx="997869" cy="38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900">
                      <a:solidFill>
                        <a:srgbClr val="646464"/>
                      </a:solidFill>
                      <a:latin typeface="EYInterstate Light"/>
                      <a:ea typeface="Times New Roman" panose="02020603050405020304" pitchFamily="18" charset="0"/>
                      <a:cs typeface="EY Gothic Cond Medium"/>
                    </a:rPr>
                    <a:t>Cost comparison</a:t>
                  </a:r>
                  <a:endParaRPr lang="en-US" altLang="en-US" sz="2000">
                    <a:solidFill>
                      <a:schemeClr val="tx1"/>
                    </a:solidFill>
                    <a:ea typeface="Times New Roman" panose="02020603050405020304" pitchFamily="18" charset="0"/>
                    <a:cs typeface="EY Gothic Cond Medium"/>
                  </a:endParaRPr>
                </a:p>
              </p:txBody>
            </p:sp>
            <p:sp>
              <p:nvSpPr>
                <p:cNvPr id="52278" name="Rectangle 103">
                  <a:extLst>
                    <a:ext uri="{FF2B5EF4-FFF2-40B4-BE49-F238E27FC236}">
                      <a16:creationId xmlns:a16="http://schemas.microsoft.com/office/drawing/2014/main" id="{3768B9A3-BB64-FB5B-54FC-84FCEF2026D3}"/>
                    </a:ext>
                  </a:extLst>
                </p:cNvPr>
                <p:cNvSpPr>
                  <a:spLocks noChangeArrowheads="1"/>
                </p:cNvSpPr>
                <p:nvPr/>
              </p:nvSpPr>
              <p:spPr bwMode="auto">
                <a:xfrm>
                  <a:off x="5340676" y="1806382"/>
                  <a:ext cx="1239073" cy="27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sz="900">
                      <a:solidFill>
                        <a:srgbClr val="646464"/>
                      </a:solidFill>
                      <a:latin typeface="EYInterstate Light"/>
                      <a:ea typeface="Times New Roman" panose="02020603050405020304" pitchFamily="18" charset="0"/>
                      <a:cs typeface="EY Gothic Cond Medium"/>
                    </a:rPr>
                    <a:t>Community Evaluations</a:t>
                  </a:r>
                  <a:endParaRPr lang="en-US" altLang="en-US" sz="2000">
                    <a:solidFill>
                      <a:schemeClr val="tx1"/>
                    </a:solidFill>
                    <a:ea typeface="Times New Roman" panose="02020603050405020304" pitchFamily="18" charset="0"/>
                    <a:cs typeface="EY Gothic Cond Medium"/>
                  </a:endParaRPr>
                </a:p>
              </p:txBody>
            </p:sp>
          </p:grpSp>
        </p:grpSp>
        <p:sp>
          <p:nvSpPr>
            <p:cNvPr id="7" name="Up-Down Arrow 70">
              <a:extLst>
                <a:ext uri="{FF2B5EF4-FFF2-40B4-BE49-F238E27FC236}">
                  <a16:creationId xmlns:a16="http://schemas.microsoft.com/office/drawing/2014/main" id="{08BF56E9-A9FE-7F08-22A4-D92EA2A96D2A}"/>
                </a:ext>
              </a:extLst>
            </p:cNvPr>
            <p:cNvSpPr>
              <a:spLocks noChangeAspect="1"/>
            </p:cNvSpPr>
            <p:nvPr/>
          </p:nvSpPr>
          <p:spPr>
            <a:xfrm>
              <a:off x="898843" y="2493559"/>
              <a:ext cx="1144463" cy="935337"/>
            </a:xfrm>
            <a:prstGeom prst="upDownArrow">
              <a:avLst>
                <a:gd name="adj1" fmla="val 52205"/>
                <a:gd name="adj2" fmla="val 34127"/>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Up-Down Arrow 78">
              <a:extLst>
                <a:ext uri="{FF2B5EF4-FFF2-40B4-BE49-F238E27FC236}">
                  <a16:creationId xmlns:a16="http://schemas.microsoft.com/office/drawing/2014/main" id="{7A6ADDD4-AA5E-A67E-D1DC-D59EBF96CEB1}"/>
                </a:ext>
              </a:extLst>
            </p:cNvPr>
            <p:cNvSpPr>
              <a:spLocks noChangeAspect="1"/>
            </p:cNvSpPr>
            <p:nvPr/>
          </p:nvSpPr>
          <p:spPr>
            <a:xfrm>
              <a:off x="3062370" y="2493559"/>
              <a:ext cx="1144462" cy="935337"/>
            </a:xfrm>
            <a:prstGeom prst="upDownArrow">
              <a:avLst>
                <a:gd name="adj1" fmla="val 52205"/>
                <a:gd name="adj2" fmla="val 34127"/>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Up-Down Arrow 79">
              <a:extLst>
                <a:ext uri="{FF2B5EF4-FFF2-40B4-BE49-F238E27FC236}">
                  <a16:creationId xmlns:a16="http://schemas.microsoft.com/office/drawing/2014/main" id="{0FCF2F93-1260-C4A7-1E5E-CB6BCAA3287D}"/>
                </a:ext>
              </a:extLst>
            </p:cNvPr>
            <p:cNvSpPr>
              <a:spLocks noChangeAspect="1"/>
            </p:cNvSpPr>
            <p:nvPr/>
          </p:nvSpPr>
          <p:spPr>
            <a:xfrm>
              <a:off x="5225895" y="2493559"/>
              <a:ext cx="1142875" cy="935337"/>
            </a:xfrm>
            <a:prstGeom prst="upDownArrow">
              <a:avLst>
                <a:gd name="adj1" fmla="val 52205"/>
                <a:gd name="adj2" fmla="val 34127"/>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Up-Down Arrow 80">
              <a:extLst>
                <a:ext uri="{FF2B5EF4-FFF2-40B4-BE49-F238E27FC236}">
                  <a16:creationId xmlns:a16="http://schemas.microsoft.com/office/drawing/2014/main" id="{50287FB1-6407-EAF7-DB79-1F0ADE8E409C}"/>
                </a:ext>
              </a:extLst>
            </p:cNvPr>
            <p:cNvSpPr>
              <a:spLocks noChangeAspect="1"/>
            </p:cNvSpPr>
            <p:nvPr/>
          </p:nvSpPr>
          <p:spPr>
            <a:xfrm>
              <a:off x="7387834" y="2493559"/>
              <a:ext cx="1144463" cy="935337"/>
            </a:xfrm>
            <a:prstGeom prst="upDownArrow">
              <a:avLst>
                <a:gd name="adj1" fmla="val 52205"/>
                <a:gd name="adj2" fmla="val 34127"/>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52229" name="Group 4">
            <a:extLst>
              <a:ext uri="{FF2B5EF4-FFF2-40B4-BE49-F238E27FC236}">
                <a16:creationId xmlns:a16="http://schemas.microsoft.com/office/drawing/2014/main" id="{AEFB50B0-8702-5457-0538-EDAFF31750B9}"/>
              </a:ext>
            </a:extLst>
          </p:cNvPr>
          <p:cNvGrpSpPr>
            <a:grpSpLocks/>
          </p:cNvGrpSpPr>
          <p:nvPr/>
        </p:nvGrpSpPr>
        <p:grpSpPr bwMode="auto">
          <a:xfrm>
            <a:off x="2063750" y="3429000"/>
            <a:ext cx="8339138" cy="2808288"/>
            <a:chOff x="265859" y="1854032"/>
            <a:chExt cx="8612281" cy="3149935"/>
          </a:xfrm>
        </p:grpSpPr>
        <p:grpSp>
          <p:nvGrpSpPr>
            <p:cNvPr id="52230" name="Groep 16">
              <a:extLst>
                <a:ext uri="{FF2B5EF4-FFF2-40B4-BE49-F238E27FC236}">
                  <a16:creationId xmlns:a16="http://schemas.microsoft.com/office/drawing/2014/main" id="{1A07F182-3DB8-FF0C-B10E-F300726510D7}"/>
                </a:ext>
              </a:extLst>
            </p:cNvPr>
            <p:cNvGrpSpPr>
              <a:grpSpLocks/>
            </p:cNvGrpSpPr>
            <p:nvPr/>
          </p:nvGrpSpPr>
          <p:grpSpPr bwMode="auto">
            <a:xfrm>
              <a:off x="265859" y="2729482"/>
              <a:ext cx="1765452" cy="1456128"/>
              <a:chOff x="52" y="1778535"/>
              <a:chExt cx="1765452" cy="1456128"/>
            </a:xfrm>
          </p:grpSpPr>
          <p:sp>
            <p:nvSpPr>
              <p:cNvPr id="73" name="Afgeronde rechthoek 55">
                <a:extLst>
                  <a:ext uri="{FF2B5EF4-FFF2-40B4-BE49-F238E27FC236}">
                    <a16:creationId xmlns:a16="http://schemas.microsoft.com/office/drawing/2014/main" id="{63D83E06-9B1C-8893-4A4D-A6E5C99243FD}"/>
                  </a:ext>
                </a:extLst>
              </p:cNvPr>
              <p:cNvSpPr/>
              <p:nvPr/>
            </p:nvSpPr>
            <p:spPr>
              <a:xfrm>
                <a:off x="52" y="1779155"/>
                <a:ext cx="1765739" cy="1454775"/>
              </a:xfrm>
              <a:prstGeom prst="roundRect">
                <a:avLst>
                  <a:gd name="adj" fmla="val 10000"/>
                </a:avLst>
              </a:prstGeom>
              <a:solidFill>
                <a:schemeClr val="tx1">
                  <a:alpha val="59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74" name="Afgeronde rechthoek 4">
                <a:extLst>
                  <a:ext uri="{FF2B5EF4-FFF2-40B4-BE49-F238E27FC236}">
                    <a16:creationId xmlns:a16="http://schemas.microsoft.com/office/drawing/2014/main" id="{8FABA852-9856-E413-1085-AF1E430EE135}"/>
                  </a:ext>
                </a:extLst>
              </p:cNvPr>
              <p:cNvSpPr/>
              <p:nvPr/>
            </p:nvSpPr>
            <p:spPr>
              <a:xfrm>
                <a:off x="32842" y="1812988"/>
                <a:ext cx="1700159" cy="10755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19050" rIns="19050" bIns="19050" spcCol="1270"/>
              <a:lstStyle/>
              <a:p>
                <a:pPr marL="84138" lvl="1" indent="-84138" defTabSz="444500">
                  <a:lnSpc>
                    <a:spcPct val="90000"/>
                  </a:lnSpc>
                  <a:spcAft>
                    <a:spcPct val="15000"/>
                  </a:spcAft>
                  <a:buFontTx/>
                  <a:buChar char="••"/>
                  <a:defRPr/>
                </a:pPr>
                <a:r>
                  <a:rPr lang="en-US" sz="1000" dirty="0">
                    <a:solidFill>
                      <a:schemeClr val="bg1"/>
                    </a:solidFill>
                  </a:rPr>
                  <a:t>Information &amp; Sales Packs</a:t>
                </a:r>
                <a:endParaRPr lang="nl-NL" sz="1000" dirty="0">
                  <a:solidFill>
                    <a:schemeClr val="bg1"/>
                  </a:solidFill>
                </a:endParaRPr>
              </a:p>
              <a:p>
                <a:pPr marL="84138" lvl="1" indent="-84138" defTabSz="444500">
                  <a:lnSpc>
                    <a:spcPct val="90000"/>
                  </a:lnSpc>
                  <a:spcAft>
                    <a:spcPct val="15000"/>
                  </a:spcAft>
                  <a:buFontTx/>
                  <a:buChar char="••"/>
                  <a:defRPr/>
                </a:pPr>
                <a:r>
                  <a:rPr lang="en-US" sz="1000" dirty="0">
                    <a:solidFill>
                      <a:schemeClr val="bg1"/>
                    </a:solidFill>
                  </a:rPr>
                  <a:t>Investment plans</a:t>
                </a:r>
                <a:endParaRPr lang="nl-NL" sz="1000" dirty="0">
                  <a:solidFill>
                    <a:schemeClr val="bg1"/>
                  </a:solidFill>
                </a:endParaRPr>
              </a:p>
              <a:p>
                <a:pPr marL="84138" lvl="1" indent="-84138" defTabSz="444500">
                  <a:lnSpc>
                    <a:spcPct val="90000"/>
                  </a:lnSpc>
                  <a:spcAft>
                    <a:spcPct val="15000"/>
                  </a:spcAft>
                  <a:buFontTx/>
                  <a:buChar char="••"/>
                  <a:defRPr/>
                </a:pPr>
                <a:r>
                  <a:rPr lang="en-US" sz="1000" dirty="0">
                    <a:solidFill>
                      <a:schemeClr val="bg1"/>
                    </a:solidFill>
                  </a:rPr>
                  <a:t>Policies and incentives</a:t>
                </a:r>
                <a:endParaRPr lang="nl-NL" sz="1000" dirty="0">
                  <a:solidFill>
                    <a:schemeClr val="bg1"/>
                  </a:solidFill>
                </a:endParaRPr>
              </a:p>
              <a:p>
                <a:pPr marL="84138" lvl="1" indent="-84138" defTabSz="444500">
                  <a:lnSpc>
                    <a:spcPct val="90000"/>
                  </a:lnSpc>
                  <a:spcAft>
                    <a:spcPct val="15000"/>
                  </a:spcAft>
                  <a:buFontTx/>
                  <a:buChar char="••"/>
                  <a:defRPr/>
                </a:pPr>
                <a:r>
                  <a:rPr lang="en-US" sz="1000" dirty="0">
                    <a:solidFill>
                      <a:schemeClr val="bg1"/>
                    </a:solidFill>
                  </a:rPr>
                  <a:t>Procedures and requirements</a:t>
                </a:r>
                <a:endParaRPr lang="nl-NL" sz="1000" dirty="0">
                  <a:solidFill>
                    <a:schemeClr val="bg1"/>
                  </a:solidFill>
                </a:endParaRPr>
              </a:p>
              <a:p>
                <a:pPr marL="84138" lvl="1" indent="-84138" defTabSz="444500">
                  <a:lnSpc>
                    <a:spcPct val="90000"/>
                  </a:lnSpc>
                  <a:spcAft>
                    <a:spcPct val="15000"/>
                  </a:spcAft>
                  <a:buFontTx/>
                  <a:buChar char="••"/>
                  <a:defRPr/>
                </a:pPr>
                <a:r>
                  <a:rPr lang="en-US" sz="1000" dirty="0">
                    <a:solidFill>
                      <a:schemeClr val="bg1"/>
                    </a:solidFill>
                  </a:rPr>
                  <a:t>Progress and achievements</a:t>
                </a:r>
                <a:endParaRPr lang="nl-NL" sz="1000" dirty="0">
                  <a:solidFill>
                    <a:schemeClr val="bg1"/>
                  </a:solidFill>
                </a:endParaRPr>
              </a:p>
              <a:p>
                <a:pPr marL="84138" lvl="1" indent="-84138" defTabSz="444500">
                  <a:lnSpc>
                    <a:spcPct val="90000"/>
                  </a:lnSpc>
                  <a:spcAft>
                    <a:spcPct val="15000"/>
                  </a:spcAft>
                  <a:buFontTx/>
                  <a:buChar char="••"/>
                  <a:defRPr/>
                </a:pPr>
                <a:r>
                  <a:rPr lang="en-US" sz="1000" dirty="0">
                    <a:solidFill>
                      <a:schemeClr val="bg1"/>
                    </a:solidFill>
                  </a:rPr>
                  <a:t>Create awareness</a:t>
                </a:r>
                <a:endParaRPr lang="nl-NL" sz="1000" dirty="0">
                  <a:solidFill>
                    <a:schemeClr val="bg1"/>
                  </a:solidFill>
                </a:endParaRPr>
              </a:p>
            </p:txBody>
          </p:sp>
        </p:grpSp>
        <p:sp>
          <p:nvSpPr>
            <p:cNvPr id="49" name=" 5">
              <a:extLst>
                <a:ext uri="{FF2B5EF4-FFF2-40B4-BE49-F238E27FC236}">
                  <a16:creationId xmlns:a16="http://schemas.microsoft.com/office/drawing/2014/main" id="{1523F24B-33E6-9E9B-2A93-1F492E1C5582}"/>
                </a:ext>
              </a:extLst>
            </p:cNvPr>
            <p:cNvSpPr/>
            <p:nvPr/>
          </p:nvSpPr>
          <p:spPr>
            <a:xfrm>
              <a:off x="1269231" y="3116499"/>
              <a:ext cx="1887062" cy="1887468"/>
            </a:xfrm>
            <a:prstGeom prst="leftCircularArrow">
              <a:avLst>
                <a:gd name="adj1" fmla="val 2840"/>
                <a:gd name="adj2" fmla="val 346964"/>
                <a:gd name="adj3" fmla="val 2122475"/>
                <a:gd name="adj4" fmla="val 9024489"/>
                <a:gd name="adj5" fmla="val 331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grpSp>
          <p:nvGrpSpPr>
            <p:cNvPr id="52232" name="Groep 18">
              <a:extLst>
                <a:ext uri="{FF2B5EF4-FFF2-40B4-BE49-F238E27FC236}">
                  <a16:creationId xmlns:a16="http://schemas.microsoft.com/office/drawing/2014/main" id="{FE878ED4-9608-78C2-B50F-757F407A6701}"/>
                </a:ext>
              </a:extLst>
            </p:cNvPr>
            <p:cNvGrpSpPr>
              <a:grpSpLocks/>
            </p:cNvGrpSpPr>
            <p:nvPr/>
          </p:nvGrpSpPr>
          <p:grpSpPr bwMode="auto">
            <a:xfrm>
              <a:off x="658182" y="3873583"/>
              <a:ext cx="1569291" cy="624055"/>
              <a:chOff x="392375" y="2922636"/>
              <a:chExt cx="1569291" cy="624055"/>
            </a:xfrm>
          </p:grpSpPr>
          <p:sp>
            <p:nvSpPr>
              <p:cNvPr id="71" name="Afgeronde rechthoek 53">
                <a:extLst>
                  <a:ext uri="{FF2B5EF4-FFF2-40B4-BE49-F238E27FC236}">
                    <a16:creationId xmlns:a16="http://schemas.microsoft.com/office/drawing/2014/main" id="{C5AF9E8C-4835-ED0E-7EDE-61F6883FCFEE}"/>
                  </a:ext>
                </a:extLst>
              </p:cNvPr>
              <p:cNvSpPr/>
              <p:nvPr/>
            </p:nvSpPr>
            <p:spPr>
              <a:xfrm>
                <a:off x="391893" y="2922320"/>
                <a:ext cx="1568999" cy="625002"/>
              </a:xfrm>
              <a:prstGeom prst="roundRect">
                <a:avLst>
                  <a:gd name="adj" fmla="val 1000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solidFill>
                    <a:schemeClr val="bg1"/>
                  </a:solidFill>
                </a:endParaRPr>
              </a:p>
            </p:txBody>
          </p:sp>
          <p:sp>
            <p:nvSpPr>
              <p:cNvPr id="72" name="Afgeronde rechthoek 7">
                <a:extLst>
                  <a:ext uri="{FF2B5EF4-FFF2-40B4-BE49-F238E27FC236}">
                    <a16:creationId xmlns:a16="http://schemas.microsoft.com/office/drawing/2014/main" id="{5C796ED7-B20F-687E-358C-968C3376DC5D}"/>
                  </a:ext>
                </a:extLst>
              </p:cNvPr>
              <p:cNvSpPr/>
              <p:nvPr/>
            </p:nvSpPr>
            <p:spPr>
              <a:xfrm>
                <a:off x="409927" y="2940126"/>
                <a:ext cx="1532931" cy="589389"/>
              </a:xfrm>
              <a:prstGeom prst="rect">
                <a:avLst/>
              </a:prstGeom>
            </p:spPr>
            <p:style>
              <a:lnRef idx="0">
                <a:scrgbClr r="0" g="0" b="0"/>
              </a:lnRef>
              <a:fillRef idx="0">
                <a:scrgbClr r="0" g="0" b="0"/>
              </a:fillRef>
              <a:effectRef idx="0">
                <a:scrgbClr r="0" g="0" b="0"/>
              </a:effectRef>
              <a:fontRef idx="minor">
                <a:schemeClr val="lt1"/>
              </a:fontRef>
            </p:style>
            <p:txBody>
              <a:bodyPr lIns="32385" tIns="21590" rIns="32385" bIns="21590" spcCol="1270" anchor="ctr"/>
              <a:lstStyle/>
              <a:p>
                <a:pPr algn="ctr" defTabSz="755650">
                  <a:lnSpc>
                    <a:spcPct val="90000"/>
                  </a:lnSpc>
                  <a:spcAft>
                    <a:spcPct val="35000"/>
                  </a:spcAft>
                  <a:defRPr/>
                </a:pPr>
                <a:r>
                  <a:rPr lang="en-US" sz="1400" dirty="0">
                    <a:solidFill>
                      <a:schemeClr val="bg1"/>
                    </a:solidFill>
                  </a:rPr>
                  <a:t>Image Building</a:t>
                </a:r>
                <a:endParaRPr lang="nl-NL" sz="1400" dirty="0">
                  <a:solidFill>
                    <a:schemeClr val="bg1"/>
                  </a:solidFill>
                </a:endParaRPr>
              </a:p>
            </p:txBody>
          </p:sp>
        </p:grpSp>
        <p:grpSp>
          <p:nvGrpSpPr>
            <p:cNvPr id="52233" name="Groep 19">
              <a:extLst>
                <a:ext uri="{FF2B5EF4-FFF2-40B4-BE49-F238E27FC236}">
                  <a16:creationId xmlns:a16="http://schemas.microsoft.com/office/drawing/2014/main" id="{C635AAA4-EB4E-4714-ADFF-85EDC08C65F4}"/>
                </a:ext>
              </a:extLst>
            </p:cNvPr>
            <p:cNvGrpSpPr>
              <a:grpSpLocks/>
            </p:cNvGrpSpPr>
            <p:nvPr/>
          </p:nvGrpSpPr>
          <p:grpSpPr bwMode="auto">
            <a:xfrm>
              <a:off x="2482731" y="2729482"/>
              <a:ext cx="1765452" cy="1456128"/>
              <a:chOff x="2216924" y="1778535"/>
              <a:chExt cx="1765452" cy="1456128"/>
            </a:xfrm>
          </p:grpSpPr>
          <p:sp>
            <p:nvSpPr>
              <p:cNvPr id="69" name="Afgeronde rechthoek 51">
                <a:extLst>
                  <a:ext uri="{FF2B5EF4-FFF2-40B4-BE49-F238E27FC236}">
                    <a16:creationId xmlns:a16="http://schemas.microsoft.com/office/drawing/2014/main" id="{1E84905A-52B4-CBC3-52BA-21093AB7862E}"/>
                  </a:ext>
                </a:extLst>
              </p:cNvPr>
              <p:cNvSpPr/>
              <p:nvPr/>
            </p:nvSpPr>
            <p:spPr>
              <a:xfrm>
                <a:off x="2216652" y="1779155"/>
                <a:ext cx="1765739" cy="1454775"/>
              </a:xfrm>
              <a:prstGeom prst="roundRect">
                <a:avLst>
                  <a:gd name="adj" fmla="val 10000"/>
                </a:avLst>
              </a:prstGeom>
              <a:solidFill>
                <a:schemeClr val="tx1">
                  <a:alpha val="59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70" name="Afgeronde rechthoek 9">
                <a:extLst>
                  <a:ext uri="{FF2B5EF4-FFF2-40B4-BE49-F238E27FC236}">
                    <a16:creationId xmlns:a16="http://schemas.microsoft.com/office/drawing/2014/main" id="{D6118481-5F00-75C9-F5B9-0DDAA475DA60}"/>
                  </a:ext>
                </a:extLst>
              </p:cNvPr>
              <p:cNvSpPr/>
              <p:nvPr/>
            </p:nvSpPr>
            <p:spPr>
              <a:xfrm>
                <a:off x="2249442" y="2124597"/>
                <a:ext cx="1700159" cy="10755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19050" rIns="19050" bIns="19050" spcCol="1270"/>
              <a:lstStyle/>
              <a:p>
                <a:pPr marL="84138" lvl="1" indent="-84138" defTabSz="444500">
                  <a:lnSpc>
                    <a:spcPct val="90000"/>
                  </a:lnSpc>
                  <a:spcAft>
                    <a:spcPct val="15000"/>
                  </a:spcAft>
                  <a:buFontTx/>
                  <a:buChar char="••"/>
                  <a:defRPr/>
                </a:pPr>
                <a:r>
                  <a:rPr lang="nl-NL" sz="1000" dirty="0">
                    <a:solidFill>
                      <a:schemeClr val="bg1"/>
                    </a:solidFill>
                  </a:rPr>
                  <a:t>Advertizing and PR</a:t>
                </a:r>
              </a:p>
              <a:p>
                <a:pPr marL="84138" lvl="1" indent="-84138" defTabSz="444500">
                  <a:lnSpc>
                    <a:spcPct val="90000"/>
                  </a:lnSpc>
                  <a:spcAft>
                    <a:spcPct val="15000"/>
                  </a:spcAft>
                  <a:buFontTx/>
                  <a:buChar char="••"/>
                  <a:defRPr/>
                </a:pPr>
                <a:r>
                  <a:rPr lang="nl-NL" sz="1000" dirty="0">
                    <a:solidFill>
                      <a:schemeClr val="bg1"/>
                    </a:solidFill>
                  </a:rPr>
                  <a:t>Information &amp; </a:t>
                </a:r>
                <a:r>
                  <a:rPr lang="en-US" sz="1000" dirty="0">
                    <a:solidFill>
                      <a:schemeClr val="bg1"/>
                    </a:solidFill>
                  </a:rPr>
                  <a:t>Marketing</a:t>
                </a:r>
                <a:endParaRPr lang="nl-NL" sz="1000" dirty="0">
                  <a:solidFill>
                    <a:schemeClr val="bg1"/>
                  </a:solidFill>
                </a:endParaRPr>
              </a:p>
              <a:p>
                <a:pPr marL="84138" lvl="1" indent="-84138" defTabSz="444500">
                  <a:lnSpc>
                    <a:spcPct val="90000"/>
                  </a:lnSpc>
                  <a:spcAft>
                    <a:spcPct val="15000"/>
                  </a:spcAft>
                  <a:buFontTx/>
                  <a:buChar char="••"/>
                  <a:defRPr/>
                </a:pPr>
                <a:r>
                  <a:rPr lang="en-US" sz="1000" dirty="0">
                    <a:solidFill>
                      <a:schemeClr val="bg1"/>
                    </a:solidFill>
                  </a:rPr>
                  <a:t>Missions &amp; Events</a:t>
                </a:r>
                <a:endParaRPr lang="nl-NL" sz="1000" dirty="0">
                  <a:solidFill>
                    <a:schemeClr val="bg1"/>
                  </a:solidFill>
                </a:endParaRPr>
              </a:p>
              <a:p>
                <a:pPr marL="84138" lvl="1" indent="-84138" defTabSz="444500">
                  <a:lnSpc>
                    <a:spcPct val="90000"/>
                  </a:lnSpc>
                  <a:spcAft>
                    <a:spcPct val="15000"/>
                  </a:spcAft>
                  <a:buFontTx/>
                  <a:buChar char="••"/>
                  <a:defRPr/>
                </a:pPr>
                <a:r>
                  <a:rPr lang="nl-NL" sz="1000" dirty="0">
                    <a:solidFill>
                      <a:schemeClr val="bg1"/>
                    </a:solidFill>
                  </a:rPr>
                  <a:t>Company targeting</a:t>
                </a:r>
              </a:p>
              <a:p>
                <a:pPr marL="84138" lvl="1" indent="-84138" defTabSz="444500">
                  <a:lnSpc>
                    <a:spcPct val="90000"/>
                  </a:lnSpc>
                  <a:spcAft>
                    <a:spcPct val="15000"/>
                  </a:spcAft>
                  <a:buFontTx/>
                  <a:buChar char="••"/>
                  <a:defRPr/>
                </a:pPr>
                <a:r>
                  <a:rPr lang="nl-NL" sz="1000" dirty="0">
                    <a:solidFill>
                      <a:schemeClr val="bg1"/>
                    </a:solidFill>
                  </a:rPr>
                  <a:t>Company visits</a:t>
                </a:r>
              </a:p>
              <a:p>
                <a:pPr marL="84138" lvl="1" indent="-84138" defTabSz="444500">
                  <a:lnSpc>
                    <a:spcPct val="90000"/>
                  </a:lnSpc>
                  <a:spcAft>
                    <a:spcPct val="15000"/>
                  </a:spcAft>
                  <a:buFontTx/>
                  <a:buChar char="••"/>
                  <a:defRPr/>
                </a:pPr>
                <a:r>
                  <a:rPr lang="nl-NL" sz="1000" dirty="0">
                    <a:solidFill>
                      <a:schemeClr val="bg1"/>
                    </a:solidFill>
                  </a:rPr>
                  <a:t>Follow-up</a:t>
                </a:r>
              </a:p>
            </p:txBody>
          </p:sp>
        </p:grpSp>
        <p:sp>
          <p:nvSpPr>
            <p:cNvPr id="52" name="Draaiende pijl 20">
              <a:extLst>
                <a:ext uri="{FF2B5EF4-FFF2-40B4-BE49-F238E27FC236}">
                  <a16:creationId xmlns:a16="http://schemas.microsoft.com/office/drawing/2014/main" id="{775A4B3B-D681-02A0-8755-19F869949AFF}"/>
                </a:ext>
              </a:extLst>
            </p:cNvPr>
            <p:cNvSpPr/>
            <p:nvPr/>
          </p:nvSpPr>
          <p:spPr>
            <a:xfrm>
              <a:off x="3471077" y="1854032"/>
              <a:ext cx="2113312" cy="2113608"/>
            </a:xfrm>
            <a:prstGeom prst="circularArrow">
              <a:avLst>
                <a:gd name="adj1" fmla="val 2537"/>
                <a:gd name="adj2" fmla="val 307737"/>
                <a:gd name="adj3" fmla="val 19516752"/>
                <a:gd name="adj4" fmla="val 12575511"/>
                <a:gd name="adj5" fmla="val 296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grpSp>
          <p:nvGrpSpPr>
            <p:cNvPr id="52235" name="Groep 22">
              <a:extLst>
                <a:ext uri="{FF2B5EF4-FFF2-40B4-BE49-F238E27FC236}">
                  <a16:creationId xmlns:a16="http://schemas.microsoft.com/office/drawing/2014/main" id="{A78463A5-7645-BA49-9FF2-0401B54A8737}"/>
                </a:ext>
              </a:extLst>
            </p:cNvPr>
            <p:cNvGrpSpPr>
              <a:grpSpLocks/>
            </p:cNvGrpSpPr>
            <p:nvPr/>
          </p:nvGrpSpPr>
          <p:grpSpPr bwMode="auto">
            <a:xfrm>
              <a:off x="2875053" y="2417454"/>
              <a:ext cx="1569291" cy="624055"/>
              <a:chOff x="2609246" y="1466507"/>
              <a:chExt cx="1569291" cy="624055"/>
            </a:xfrm>
          </p:grpSpPr>
          <p:sp>
            <p:nvSpPr>
              <p:cNvPr id="67" name="Afgeronde rechthoek 49">
                <a:extLst>
                  <a:ext uri="{FF2B5EF4-FFF2-40B4-BE49-F238E27FC236}">
                    <a16:creationId xmlns:a16="http://schemas.microsoft.com/office/drawing/2014/main" id="{44C5ADDD-098E-6ABB-521B-5FE1A44FF04C}"/>
                  </a:ext>
                </a:extLst>
              </p:cNvPr>
              <p:cNvSpPr/>
              <p:nvPr/>
            </p:nvSpPr>
            <p:spPr>
              <a:xfrm>
                <a:off x="2608493" y="1465764"/>
                <a:ext cx="1570639" cy="625002"/>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68" name="Afgeronde rechthoek 12">
                <a:extLst>
                  <a:ext uri="{FF2B5EF4-FFF2-40B4-BE49-F238E27FC236}">
                    <a16:creationId xmlns:a16="http://schemas.microsoft.com/office/drawing/2014/main" id="{3E1CDEE3-4DCD-2186-EBDD-E9A59956ED30}"/>
                  </a:ext>
                </a:extLst>
              </p:cNvPr>
              <p:cNvSpPr/>
              <p:nvPr/>
            </p:nvSpPr>
            <p:spPr>
              <a:xfrm>
                <a:off x="2626527" y="1483571"/>
                <a:ext cx="1534570" cy="589389"/>
              </a:xfrm>
              <a:prstGeom prst="rect">
                <a:avLst/>
              </a:prstGeom>
            </p:spPr>
            <p:style>
              <a:lnRef idx="0">
                <a:scrgbClr r="0" g="0" b="0"/>
              </a:lnRef>
              <a:fillRef idx="0">
                <a:scrgbClr r="0" g="0" b="0"/>
              </a:fillRef>
              <a:effectRef idx="0">
                <a:scrgbClr r="0" g="0" b="0"/>
              </a:effectRef>
              <a:fontRef idx="minor">
                <a:schemeClr val="lt1"/>
              </a:fontRef>
            </p:style>
            <p:txBody>
              <a:bodyPr lIns="32385" tIns="21590" rIns="32385" bIns="21590" spcCol="1270" anchor="ctr"/>
              <a:lstStyle/>
              <a:p>
                <a:pPr marL="84138" indent="-84138" algn="ctr" defTabSz="755650">
                  <a:lnSpc>
                    <a:spcPct val="90000"/>
                  </a:lnSpc>
                  <a:spcAft>
                    <a:spcPct val="35000"/>
                  </a:spcAft>
                  <a:defRPr/>
                </a:pPr>
                <a:r>
                  <a:rPr lang="en-US" sz="1400" dirty="0">
                    <a:solidFill>
                      <a:schemeClr val="bg1"/>
                    </a:solidFill>
                  </a:rPr>
                  <a:t>Lead Generation and Targeting</a:t>
                </a:r>
                <a:endParaRPr lang="nl-NL" sz="1400" dirty="0">
                  <a:solidFill>
                    <a:schemeClr val="bg1"/>
                  </a:solidFill>
                </a:endParaRPr>
              </a:p>
            </p:txBody>
          </p:sp>
        </p:grpSp>
        <p:grpSp>
          <p:nvGrpSpPr>
            <p:cNvPr id="52236" name="Groep 27">
              <a:extLst>
                <a:ext uri="{FF2B5EF4-FFF2-40B4-BE49-F238E27FC236}">
                  <a16:creationId xmlns:a16="http://schemas.microsoft.com/office/drawing/2014/main" id="{77D881E4-865A-A43E-4F58-D70844C41F69}"/>
                </a:ext>
              </a:extLst>
            </p:cNvPr>
            <p:cNvGrpSpPr>
              <a:grpSpLocks/>
            </p:cNvGrpSpPr>
            <p:nvPr/>
          </p:nvGrpSpPr>
          <p:grpSpPr bwMode="auto">
            <a:xfrm>
              <a:off x="4699603" y="2729482"/>
              <a:ext cx="1765452" cy="1456128"/>
              <a:chOff x="4433796" y="1778535"/>
              <a:chExt cx="1765452" cy="1456128"/>
            </a:xfrm>
          </p:grpSpPr>
          <p:sp>
            <p:nvSpPr>
              <p:cNvPr id="65" name="Afgeronde rechthoek 47">
                <a:extLst>
                  <a:ext uri="{FF2B5EF4-FFF2-40B4-BE49-F238E27FC236}">
                    <a16:creationId xmlns:a16="http://schemas.microsoft.com/office/drawing/2014/main" id="{14B4353D-9A54-8EA0-43FD-F4D537F59C98}"/>
                  </a:ext>
                </a:extLst>
              </p:cNvPr>
              <p:cNvSpPr/>
              <p:nvPr/>
            </p:nvSpPr>
            <p:spPr>
              <a:xfrm>
                <a:off x="4433254" y="1779155"/>
                <a:ext cx="1765739" cy="1454775"/>
              </a:xfrm>
              <a:prstGeom prst="roundRect">
                <a:avLst>
                  <a:gd name="adj" fmla="val 10000"/>
                </a:avLst>
              </a:prstGeom>
              <a:solidFill>
                <a:schemeClr val="lt1">
                  <a:hueOff val="0"/>
                  <a:satOff val="0"/>
                  <a:lumOff val="0"/>
                  <a:alpha val="59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66" name="Afgeronde rechthoek 14">
                <a:extLst>
                  <a:ext uri="{FF2B5EF4-FFF2-40B4-BE49-F238E27FC236}">
                    <a16:creationId xmlns:a16="http://schemas.microsoft.com/office/drawing/2014/main" id="{D866F6A1-AF4F-5ADE-CAA5-EFC4DFAAB895}"/>
                  </a:ext>
                </a:extLst>
              </p:cNvPr>
              <p:cNvSpPr/>
              <p:nvPr/>
            </p:nvSpPr>
            <p:spPr>
              <a:xfrm>
                <a:off x="4466044" y="1812988"/>
                <a:ext cx="1700159" cy="10755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19050" rIns="19050" bIns="19050" spcCol="1270"/>
              <a:lstStyle/>
              <a:p>
                <a:pPr marL="84138" lvl="1" indent="-84138" defTabSz="444500">
                  <a:lnSpc>
                    <a:spcPct val="90000"/>
                  </a:lnSpc>
                  <a:spcAft>
                    <a:spcPct val="15000"/>
                  </a:spcAft>
                  <a:buFontTx/>
                  <a:buChar char="••"/>
                  <a:defRPr/>
                </a:pPr>
                <a:r>
                  <a:rPr lang="nl-NL" sz="1000" dirty="0"/>
                  <a:t>Information provision</a:t>
                </a:r>
              </a:p>
              <a:p>
                <a:pPr marL="84138" lvl="1" indent="-84138" defTabSz="444500">
                  <a:lnSpc>
                    <a:spcPct val="90000"/>
                  </a:lnSpc>
                  <a:spcAft>
                    <a:spcPct val="15000"/>
                  </a:spcAft>
                  <a:buFontTx/>
                  <a:buChar char="••"/>
                  <a:defRPr/>
                </a:pPr>
                <a:r>
                  <a:rPr lang="nl-NL" sz="1000" dirty="0"/>
                  <a:t>Assistance with contacts</a:t>
                </a:r>
              </a:p>
              <a:p>
                <a:pPr marL="84138" lvl="1" indent="-84138" defTabSz="444500">
                  <a:lnSpc>
                    <a:spcPct val="90000"/>
                  </a:lnSpc>
                  <a:spcAft>
                    <a:spcPct val="15000"/>
                  </a:spcAft>
                  <a:buFontTx/>
                  <a:buChar char="••"/>
                  <a:defRPr/>
                </a:pPr>
                <a:r>
                  <a:rPr lang="nl-NL" sz="1000" dirty="0"/>
                  <a:t>One-stop-shop services</a:t>
                </a:r>
              </a:p>
              <a:p>
                <a:pPr marL="84138" lvl="1" indent="-84138" defTabSz="444500">
                  <a:lnSpc>
                    <a:spcPct val="90000"/>
                  </a:lnSpc>
                  <a:spcAft>
                    <a:spcPct val="15000"/>
                  </a:spcAft>
                  <a:buFontTx/>
                  <a:buChar char="••"/>
                  <a:defRPr/>
                </a:pPr>
                <a:r>
                  <a:rPr lang="nl-NL" sz="1000" dirty="0"/>
                  <a:t>Assessment of manpower,,</a:t>
                </a:r>
                <a:r>
                  <a:rPr lang="nl-NL" sz="1000" dirty="0">
                    <a:solidFill>
                      <a:srgbClr val="FF0000"/>
                    </a:solidFill>
                  </a:rPr>
                  <a:t> </a:t>
                </a:r>
                <a:r>
                  <a:rPr lang="nl-NL" sz="1000" dirty="0"/>
                  <a:t>Infrastructure service needs</a:t>
                </a:r>
              </a:p>
              <a:p>
                <a:pPr marL="84138" lvl="1" indent="-84138" defTabSz="444500">
                  <a:lnSpc>
                    <a:spcPct val="90000"/>
                  </a:lnSpc>
                  <a:spcAft>
                    <a:spcPct val="15000"/>
                  </a:spcAft>
                  <a:buFontTx/>
                  <a:buChar char="••"/>
                  <a:defRPr/>
                </a:pPr>
                <a:r>
                  <a:rPr lang="nl-NL" sz="1000" dirty="0"/>
                  <a:t>Follow-up</a:t>
                </a:r>
              </a:p>
            </p:txBody>
          </p:sp>
        </p:grpSp>
        <p:sp>
          <p:nvSpPr>
            <p:cNvPr id="55" name=" 15">
              <a:extLst>
                <a:ext uri="{FF2B5EF4-FFF2-40B4-BE49-F238E27FC236}">
                  <a16:creationId xmlns:a16="http://schemas.microsoft.com/office/drawing/2014/main" id="{E45D86F7-9275-5D77-EDF4-D87FDE768AA2}"/>
                </a:ext>
              </a:extLst>
            </p:cNvPr>
            <p:cNvSpPr/>
            <p:nvPr/>
          </p:nvSpPr>
          <p:spPr>
            <a:xfrm>
              <a:off x="5702433" y="3116499"/>
              <a:ext cx="1887062" cy="1887468"/>
            </a:xfrm>
            <a:prstGeom prst="leftCircularArrow">
              <a:avLst>
                <a:gd name="adj1" fmla="val 2840"/>
                <a:gd name="adj2" fmla="val 346964"/>
                <a:gd name="adj3" fmla="val 2122475"/>
                <a:gd name="adj4" fmla="val 9024489"/>
                <a:gd name="adj5" fmla="val 331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grpSp>
          <p:nvGrpSpPr>
            <p:cNvPr id="52238" name="Groep 38">
              <a:extLst>
                <a:ext uri="{FF2B5EF4-FFF2-40B4-BE49-F238E27FC236}">
                  <a16:creationId xmlns:a16="http://schemas.microsoft.com/office/drawing/2014/main" id="{943828D9-224A-09F8-B1D1-68BA0433A091}"/>
                </a:ext>
              </a:extLst>
            </p:cNvPr>
            <p:cNvGrpSpPr>
              <a:grpSpLocks/>
            </p:cNvGrpSpPr>
            <p:nvPr/>
          </p:nvGrpSpPr>
          <p:grpSpPr bwMode="auto">
            <a:xfrm>
              <a:off x="5091925" y="3873583"/>
              <a:ext cx="1569291" cy="624055"/>
              <a:chOff x="4826118" y="2922636"/>
              <a:chExt cx="1569291" cy="624055"/>
            </a:xfrm>
          </p:grpSpPr>
          <p:sp>
            <p:nvSpPr>
              <p:cNvPr id="63" name="Afgeronde rechthoek 45">
                <a:extLst>
                  <a:ext uri="{FF2B5EF4-FFF2-40B4-BE49-F238E27FC236}">
                    <a16:creationId xmlns:a16="http://schemas.microsoft.com/office/drawing/2014/main" id="{8432D3E6-FC40-9C90-49B8-40C49A2C45F0}"/>
                  </a:ext>
                </a:extLst>
              </p:cNvPr>
              <p:cNvSpPr/>
              <p:nvPr/>
            </p:nvSpPr>
            <p:spPr>
              <a:xfrm>
                <a:off x="4826732" y="2922320"/>
                <a:ext cx="1569000" cy="625002"/>
              </a:xfrm>
              <a:prstGeom prst="roundRect">
                <a:avLst>
                  <a:gd name="adj" fmla="val 1000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solidFill>
                    <a:schemeClr val="bg1"/>
                  </a:solidFill>
                </a:endParaRPr>
              </a:p>
            </p:txBody>
          </p:sp>
          <p:sp>
            <p:nvSpPr>
              <p:cNvPr id="64" name="Afgeronde rechthoek 17">
                <a:extLst>
                  <a:ext uri="{FF2B5EF4-FFF2-40B4-BE49-F238E27FC236}">
                    <a16:creationId xmlns:a16="http://schemas.microsoft.com/office/drawing/2014/main" id="{FC140765-6E01-F09A-E31D-0A56CCB63330}"/>
                  </a:ext>
                </a:extLst>
              </p:cNvPr>
              <p:cNvSpPr/>
              <p:nvPr/>
            </p:nvSpPr>
            <p:spPr>
              <a:xfrm>
                <a:off x="4844767" y="2940126"/>
                <a:ext cx="1532930" cy="589389"/>
              </a:xfrm>
              <a:prstGeom prst="rect">
                <a:avLst/>
              </a:prstGeom>
            </p:spPr>
            <p:style>
              <a:lnRef idx="0">
                <a:scrgbClr r="0" g="0" b="0"/>
              </a:lnRef>
              <a:fillRef idx="0">
                <a:scrgbClr r="0" g="0" b="0"/>
              </a:fillRef>
              <a:effectRef idx="0">
                <a:scrgbClr r="0" g="0" b="0"/>
              </a:effectRef>
              <a:fontRef idx="minor">
                <a:schemeClr val="lt1"/>
              </a:fontRef>
            </p:style>
            <p:txBody>
              <a:bodyPr lIns="32385" tIns="21590" rIns="32385" bIns="21590" spcCol="1270" anchor="ctr"/>
              <a:lstStyle/>
              <a:p>
                <a:pPr algn="ctr" defTabSz="755650">
                  <a:lnSpc>
                    <a:spcPct val="90000"/>
                  </a:lnSpc>
                  <a:spcAft>
                    <a:spcPct val="35000"/>
                  </a:spcAft>
                  <a:defRPr/>
                </a:pPr>
                <a:r>
                  <a:rPr lang="en-US" sz="1400" dirty="0">
                    <a:solidFill>
                      <a:schemeClr val="bg1"/>
                    </a:solidFill>
                  </a:rPr>
                  <a:t>Investor Servicing </a:t>
                </a:r>
                <a:endParaRPr lang="nl-NL" sz="1400" dirty="0">
                  <a:solidFill>
                    <a:schemeClr val="bg1"/>
                  </a:solidFill>
                </a:endParaRPr>
              </a:p>
            </p:txBody>
          </p:sp>
        </p:grpSp>
        <p:grpSp>
          <p:nvGrpSpPr>
            <p:cNvPr id="52239" name="Groep 39">
              <a:extLst>
                <a:ext uri="{FF2B5EF4-FFF2-40B4-BE49-F238E27FC236}">
                  <a16:creationId xmlns:a16="http://schemas.microsoft.com/office/drawing/2014/main" id="{95DC2DF1-5A8C-8FCB-0489-893C9B06EBFA}"/>
                </a:ext>
              </a:extLst>
            </p:cNvPr>
            <p:cNvGrpSpPr>
              <a:grpSpLocks/>
            </p:cNvGrpSpPr>
            <p:nvPr/>
          </p:nvGrpSpPr>
          <p:grpSpPr bwMode="auto">
            <a:xfrm>
              <a:off x="6916474" y="2729482"/>
              <a:ext cx="1765452" cy="1456128"/>
              <a:chOff x="6650667" y="1778535"/>
              <a:chExt cx="1765452" cy="1456128"/>
            </a:xfrm>
          </p:grpSpPr>
          <p:sp>
            <p:nvSpPr>
              <p:cNvPr id="61" name="Afgeronde rechthoek 43">
                <a:extLst>
                  <a:ext uri="{FF2B5EF4-FFF2-40B4-BE49-F238E27FC236}">
                    <a16:creationId xmlns:a16="http://schemas.microsoft.com/office/drawing/2014/main" id="{228A6871-E0C3-3224-A03A-4B456F37D862}"/>
                  </a:ext>
                </a:extLst>
              </p:cNvPr>
              <p:cNvSpPr/>
              <p:nvPr/>
            </p:nvSpPr>
            <p:spPr>
              <a:xfrm>
                <a:off x="6649854" y="1779155"/>
                <a:ext cx="1765739" cy="1454775"/>
              </a:xfrm>
              <a:prstGeom prst="roundRect">
                <a:avLst>
                  <a:gd name="adj" fmla="val 10000"/>
                </a:avLst>
              </a:prstGeom>
              <a:solidFill>
                <a:schemeClr val="tx1">
                  <a:alpha val="59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62" name="Afgeronde rechthoek 19">
                <a:extLst>
                  <a:ext uri="{FF2B5EF4-FFF2-40B4-BE49-F238E27FC236}">
                    <a16:creationId xmlns:a16="http://schemas.microsoft.com/office/drawing/2014/main" id="{52ADF8DC-7B50-40EB-1FDB-E868C7D953DD}"/>
                  </a:ext>
                </a:extLst>
              </p:cNvPr>
              <p:cNvSpPr/>
              <p:nvPr/>
            </p:nvSpPr>
            <p:spPr>
              <a:xfrm>
                <a:off x="6682644" y="2124597"/>
                <a:ext cx="1700159" cy="10755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19050" rIns="19050" bIns="19050" spcCol="1270"/>
              <a:lstStyle/>
              <a:p>
                <a:pPr marL="84138" lvl="1" indent="-84138" defTabSz="444500">
                  <a:lnSpc>
                    <a:spcPct val="90000"/>
                  </a:lnSpc>
                  <a:spcAft>
                    <a:spcPct val="15000"/>
                  </a:spcAft>
                  <a:buFontTx/>
                  <a:buChar char="••"/>
                  <a:defRPr/>
                </a:pPr>
                <a:r>
                  <a:rPr lang="nl-NL" sz="1000" dirty="0">
                    <a:solidFill>
                      <a:schemeClr val="bg1"/>
                    </a:solidFill>
                  </a:rPr>
                  <a:t>Continued “account executive attention”</a:t>
                </a:r>
              </a:p>
              <a:p>
                <a:pPr marL="84138" lvl="1" indent="-84138" defTabSz="444500">
                  <a:lnSpc>
                    <a:spcPct val="90000"/>
                  </a:lnSpc>
                  <a:spcAft>
                    <a:spcPct val="15000"/>
                  </a:spcAft>
                  <a:buFontTx/>
                  <a:buChar char="••"/>
                  <a:defRPr/>
                </a:pPr>
                <a:r>
                  <a:rPr lang="nl-NL" sz="1000" dirty="0">
                    <a:solidFill>
                      <a:schemeClr val="bg1"/>
                    </a:solidFill>
                  </a:rPr>
                  <a:t>“Ombudsman” role and trouble-shooting function</a:t>
                </a:r>
              </a:p>
              <a:p>
                <a:pPr marL="84138" lvl="1" indent="-84138" defTabSz="444500">
                  <a:lnSpc>
                    <a:spcPct val="90000"/>
                  </a:lnSpc>
                  <a:spcAft>
                    <a:spcPct val="15000"/>
                  </a:spcAft>
                  <a:buFontTx/>
                  <a:buChar char="••"/>
                  <a:defRPr/>
                </a:pPr>
                <a:r>
                  <a:rPr lang="nl-NL" sz="1000" dirty="0">
                    <a:solidFill>
                      <a:schemeClr val="bg1"/>
                    </a:solidFill>
                  </a:rPr>
                  <a:t>Follow-up on manpower, infrastructure, service needs</a:t>
                </a:r>
              </a:p>
            </p:txBody>
          </p:sp>
        </p:grpSp>
        <p:grpSp>
          <p:nvGrpSpPr>
            <p:cNvPr id="52240" name="Groep 40">
              <a:extLst>
                <a:ext uri="{FF2B5EF4-FFF2-40B4-BE49-F238E27FC236}">
                  <a16:creationId xmlns:a16="http://schemas.microsoft.com/office/drawing/2014/main" id="{54CED124-DC90-B353-E07F-7ACB80062DE2}"/>
                </a:ext>
              </a:extLst>
            </p:cNvPr>
            <p:cNvGrpSpPr>
              <a:grpSpLocks/>
            </p:cNvGrpSpPr>
            <p:nvPr/>
          </p:nvGrpSpPr>
          <p:grpSpPr bwMode="auto">
            <a:xfrm>
              <a:off x="7308849" y="2313555"/>
              <a:ext cx="1569291" cy="624055"/>
              <a:chOff x="7043042" y="1362608"/>
              <a:chExt cx="1569291" cy="624055"/>
            </a:xfrm>
          </p:grpSpPr>
          <p:sp>
            <p:nvSpPr>
              <p:cNvPr id="59" name="Afgeronde rechthoek 41">
                <a:extLst>
                  <a:ext uri="{FF2B5EF4-FFF2-40B4-BE49-F238E27FC236}">
                    <a16:creationId xmlns:a16="http://schemas.microsoft.com/office/drawing/2014/main" id="{6C5981FA-24BB-B8A4-0D73-E7D5113C22C8}"/>
                  </a:ext>
                </a:extLst>
              </p:cNvPr>
              <p:cNvSpPr/>
              <p:nvPr/>
            </p:nvSpPr>
            <p:spPr>
              <a:xfrm>
                <a:off x="7043333" y="1362488"/>
                <a:ext cx="1569000" cy="625002"/>
              </a:xfrm>
              <a:prstGeom prst="roundRect">
                <a:avLst>
                  <a:gd name="adj" fmla="val 1000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60" name="Afgeronde rechthoek 21">
                <a:extLst>
                  <a:ext uri="{FF2B5EF4-FFF2-40B4-BE49-F238E27FC236}">
                    <a16:creationId xmlns:a16="http://schemas.microsoft.com/office/drawing/2014/main" id="{53456B43-A18F-B20A-252C-FA4BBC57AB65}"/>
                  </a:ext>
                </a:extLst>
              </p:cNvPr>
              <p:cNvSpPr/>
              <p:nvPr/>
            </p:nvSpPr>
            <p:spPr>
              <a:xfrm>
                <a:off x="7061368" y="1380294"/>
                <a:ext cx="1532930" cy="589389"/>
              </a:xfrm>
              <a:prstGeom prst="rect">
                <a:avLst/>
              </a:prstGeom>
            </p:spPr>
            <p:style>
              <a:lnRef idx="0">
                <a:scrgbClr r="0" g="0" b="0"/>
              </a:lnRef>
              <a:fillRef idx="0">
                <a:scrgbClr r="0" g="0" b="0"/>
              </a:fillRef>
              <a:effectRef idx="0">
                <a:scrgbClr r="0" g="0" b="0"/>
              </a:effectRef>
              <a:fontRef idx="minor">
                <a:schemeClr val="lt1"/>
              </a:fontRef>
            </p:style>
            <p:txBody>
              <a:bodyPr lIns="32385" tIns="21590" rIns="32385" bIns="21590" spcCol="1270" anchor="ctr"/>
              <a:lstStyle/>
              <a:p>
                <a:pPr algn="ctr" defTabSz="755650">
                  <a:lnSpc>
                    <a:spcPct val="90000"/>
                  </a:lnSpc>
                  <a:spcAft>
                    <a:spcPct val="35000"/>
                  </a:spcAft>
                  <a:defRPr/>
                </a:pPr>
                <a:r>
                  <a:rPr lang="nl-NL" sz="1400" dirty="0">
                    <a:solidFill>
                      <a:schemeClr val="bg1"/>
                    </a:solidFill>
                  </a:rPr>
                  <a:t>Aftercare and Policy Advocacy</a:t>
                </a: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D7CF-BCF9-673F-1091-2A261FC39056}"/>
              </a:ext>
            </a:extLst>
          </p:cNvPr>
          <p:cNvSpPr>
            <a:spLocks noGrp="1"/>
          </p:cNvSpPr>
          <p:nvPr>
            <p:ph type="title"/>
          </p:nvPr>
        </p:nvSpPr>
        <p:spPr/>
        <p:txBody>
          <a:bodyPr/>
          <a:lstStyle/>
          <a:p>
            <a:pPr>
              <a:defRPr/>
            </a:pPr>
            <a:r>
              <a:rPr lang="en-US" dirty="0"/>
              <a:t>Cherry on top principle</a:t>
            </a:r>
          </a:p>
        </p:txBody>
      </p:sp>
      <p:pic>
        <p:nvPicPr>
          <p:cNvPr id="53252" name="Picture 2" descr="Hand And Cherry Stock Photo - Download Image Now - Cherry, Cake, On Top Of  - iStock">
            <a:extLst>
              <a:ext uri="{FF2B5EF4-FFF2-40B4-BE49-F238E27FC236}">
                <a16:creationId xmlns:a16="http://schemas.microsoft.com/office/drawing/2014/main" id="{021574AB-5AC2-F71D-1A0A-242D8CF9F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6" y="1878014"/>
            <a:ext cx="38258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Black Forest Cake Cherry on Top">
            <a:extLst>
              <a:ext uri="{FF2B5EF4-FFF2-40B4-BE49-F238E27FC236}">
                <a16:creationId xmlns:a16="http://schemas.microsoft.com/office/drawing/2014/main" id="{AF2B4495-34EC-7B72-46F3-5A05EBA4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4" y="2928939"/>
            <a:ext cx="2376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830D-05E1-D22F-40F5-E209E548BD9B}"/>
              </a:ext>
            </a:extLst>
          </p:cNvPr>
          <p:cNvSpPr>
            <a:spLocks noGrp="1"/>
          </p:cNvSpPr>
          <p:nvPr>
            <p:ph type="title"/>
          </p:nvPr>
        </p:nvSpPr>
        <p:spPr/>
        <p:txBody>
          <a:bodyPr>
            <a:normAutofit fontScale="90000"/>
          </a:bodyPr>
          <a:lstStyle/>
          <a:p>
            <a:pPr>
              <a:defRPr/>
            </a:pPr>
            <a:br>
              <a:rPr lang="en-US" dirty="0"/>
            </a:br>
            <a:br>
              <a:rPr lang="en-US" dirty="0"/>
            </a:br>
            <a:r>
              <a:rPr lang="en-US" sz="4000" dirty="0"/>
              <a:t>Section 3</a:t>
            </a:r>
            <a:br>
              <a:rPr lang="en-US" dirty="0"/>
            </a:br>
            <a:r>
              <a:rPr lang="en-US" dirty="0"/>
              <a:t>The cost and benefits of </a:t>
            </a:r>
            <a:br>
              <a:rPr lang="en-US" dirty="0"/>
            </a:br>
            <a:r>
              <a:rPr lang="en-US" dirty="0"/>
              <a:t>incentives</a:t>
            </a:r>
          </a:p>
        </p:txBody>
      </p:sp>
      <p:pic>
        <p:nvPicPr>
          <p:cNvPr id="6" name="Picture 5" descr="A green and yellow logo&#10;&#10;Description automatically generated">
            <a:extLst>
              <a:ext uri="{FF2B5EF4-FFF2-40B4-BE49-F238E27FC236}">
                <a16:creationId xmlns:a16="http://schemas.microsoft.com/office/drawing/2014/main" id="{262A2697-E0AD-9864-A0CB-EE6CD3364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72" y="276225"/>
            <a:ext cx="1441128" cy="67072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D9101-7FBF-D816-E402-8E037D75F91E}"/>
              </a:ext>
            </a:extLst>
          </p:cNvPr>
          <p:cNvSpPr>
            <a:spLocks noGrp="1"/>
          </p:cNvSpPr>
          <p:nvPr>
            <p:ph type="title"/>
          </p:nvPr>
        </p:nvSpPr>
        <p:spPr/>
        <p:txBody>
          <a:bodyPr/>
          <a:lstStyle/>
          <a:p>
            <a:pPr>
              <a:defRPr/>
            </a:pPr>
            <a:r>
              <a:rPr lang="nl-NL" sz="3200" dirty="0"/>
              <a:t>Technical part </a:t>
            </a:r>
            <a:r>
              <a:rPr lang="nl-NL" sz="3200" dirty="0" err="1"/>
              <a:t>towards</a:t>
            </a:r>
            <a:r>
              <a:rPr lang="nl-NL" sz="3200" dirty="0"/>
              <a:t> incentives</a:t>
            </a:r>
          </a:p>
        </p:txBody>
      </p:sp>
      <p:graphicFrame>
        <p:nvGraphicFramePr>
          <p:cNvPr id="24" name="Tijdelijke aanduiding voor inhoud 4">
            <a:extLst>
              <a:ext uri="{FF2B5EF4-FFF2-40B4-BE49-F238E27FC236}">
                <a16:creationId xmlns:a16="http://schemas.microsoft.com/office/drawing/2014/main" id="{822B7B4E-0384-7486-A33D-2572DFE17BC8}"/>
              </a:ext>
            </a:extLst>
          </p:cNvPr>
          <p:cNvGraphicFramePr>
            <a:graphicFrameLocks noGrp="1"/>
          </p:cNvGraphicFramePr>
          <p:nvPr>
            <p:ph idx="1"/>
          </p:nvPr>
        </p:nvGraphicFramePr>
        <p:xfrm>
          <a:off x="2208213" y="1684338"/>
          <a:ext cx="5543551" cy="1745340"/>
        </p:xfrm>
        <a:graphic>
          <a:graphicData uri="http://schemas.openxmlformats.org/drawingml/2006/table">
            <a:tbl>
              <a:tblPr/>
              <a:tblGrid>
                <a:gridCol w="2761047">
                  <a:extLst>
                    <a:ext uri="{9D8B030D-6E8A-4147-A177-3AD203B41FA5}">
                      <a16:colId xmlns:a16="http://schemas.microsoft.com/office/drawing/2014/main" val="20000"/>
                    </a:ext>
                  </a:extLst>
                </a:gridCol>
                <a:gridCol w="1276805">
                  <a:extLst>
                    <a:ext uri="{9D8B030D-6E8A-4147-A177-3AD203B41FA5}">
                      <a16:colId xmlns:a16="http://schemas.microsoft.com/office/drawing/2014/main" val="20001"/>
                    </a:ext>
                  </a:extLst>
                </a:gridCol>
                <a:gridCol w="228894">
                  <a:extLst>
                    <a:ext uri="{9D8B030D-6E8A-4147-A177-3AD203B41FA5}">
                      <a16:colId xmlns:a16="http://schemas.microsoft.com/office/drawing/2014/main" val="20002"/>
                    </a:ext>
                  </a:extLst>
                </a:gridCol>
                <a:gridCol w="1276805">
                  <a:extLst>
                    <a:ext uri="{9D8B030D-6E8A-4147-A177-3AD203B41FA5}">
                      <a16:colId xmlns:a16="http://schemas.microsoft.com/office/drawing/2014/main" val="20003"/>
                    </a:ext>
                  </a:extLst>
                </a:gridCol>
              </a:tblGrid>
              <a:tr h="145389">
                <a:tc>
                  <a:txBody>
                    <a:bodyPr/>
                    <a:lstStyle/>
                    <a:p>
                      <a:pPr algn="l" fontAlgn="b"/>
                      <a:r>
                        <a:rPr lang="en-US" sz="900" b="1" i="0" u="none" strike="noStrike" dirty="0">
                          <a:solidFill>
                            <a:srgbClr val="000000"/>
                          </a:solidFill>
                          <a:latin typeface="Calibri"/>
                        </a:rPr>
                        <a:t>Investment Project</a:t>
                      </a:r>
                    </a:p>
                  </a:txBody>
                  <a:tcPr marL="8290" marR="8290" marT="8285"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latin typeface="Calibri"/>
                        </a:rPr>
                        <a:t>Without incentives</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latin typeface="Calibri"/>
                        </a:rPr>
                        <a:t>With incentives</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45389">
                <a:tc>
                  <a:txBody>
                    <a:bodyPr/>
                    <a:lstStyle/>
                    <a:p>
                      <a:pPr algn="l" fontAlgn="b"/>
                      <a:r>
                        <a:rPr lang="en-US" sz="900" b="1" i="0" u="none" strike="noStrike" dirty="0">
                          <a:solidFill>
                            <a:srgbClr val="000000"/>
                          </a:solidFill>
                          <a:latin typeface="Calibri"/>
                        </a:rPr>
                        <a:t>Capital Allowance</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latin typeface="Calibri"/>
                        </a:rPr>
                        <a:t> </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145389">
                <a:tc>
                  <a:txBody>
                    <a:bodyPr/>
                    <a:lstStyle/>
                    <a:p>
                      <a:pPr algn="l" fontAlgn="b"/>
                      <a:r>
                        <a:rPr lang="en-US" sz="900" b="1" i="0" u="none" strike="noStrike">
                          <a:solidFill>
                            <a:srgbClr val="000000"/>
                          </a:solidFill>
                          <a:latin typeface="Calibri"/>
                        </a:rPr>
                        <a:t>Depreciation</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145389">
                <a:tc>
                  <a:txBody>
                    <a:bodyPr/>
                    <a:lstStyle/>
                    <a:p>
                      <a:pPr algn="l" fontAlgn="b"/>
                      <a:r>
                        <a:rPr lang="en-US" sz="900" b="0" i="0" u="none" strike="noStrike">
                          <a:solidFill>
                            <a:srgbClr val="000000"/>
                          </a:solidFill>
                          <a:latin typeface="Calibri"/>
                        </a:rPr>
                        <a:t>Annual Depreciation Rate Yr1 on Building</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10%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20%</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145389">
                <a:tc>
                  <a:txBody>
                    <a:bodyPr/>
                    <a:lstStyle/>
                    <a:p>
                      <a:pPr algn="l" fontAlgn="b"/>
                      <a:r>
                        <a:rPr lang="en-US" sz="900" b="0" i="0" u="none" strike="noStrike">
                          <a:solidFill>
                            <a:srgbClr val="000000"/>
                          </a:solidFill>
                          <a:latin typeface="Calibri"/>
                        </a:rPr>
                        <a:t>Subsequent Yrs on Building</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10%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8%</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145389">
                <a:tc>
                  <a:txBody>
                    <a:bodyPr/>
                    <a:lstStyle/>
                    <a:p>
                      <a:pPr algn="l" fontAlgn="b"/>
                      <a:r>
                        <a:rPr lang="en-US" sz="900" b="0" i="0" u="none" strike="noStrike">
                          <a:solidFill>
                            <a:srgbClr val="000000"/>
                          </a:solidFill>
                          <a:latin typeface="Calibri"/>
                        </a:rPr>
                        <a:t>Annual Depreciation Rate on Equipment and Utilities</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10%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10%</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45389">
                <a:tc>
                  <a:txBody>
                    <a:bodyPr/>
                    <a:lstStyle/>
                    <a:p>
                      <a:pPr algn="l" fontAlgn="b"/>
                      <a:r>
                        <a:rPr lang="en-US" sz="900" b="0" i="0" u="none" strike="noStrike">
                          <a:solidFill>
                            <a:srgbClr val="000000"/>
                          </a:solidFill>
                          <a:latin typeface="Calibri"/>
                        </a:rPr>
                        <a:t>Transportation Allowance</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25%</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45389">
                <a:tc>
                  <a:txBody>
                    <a:bodyPr/>
                    <a:lstStyle/>
                    <a:p>
                      <a:pPr algn="l" fontAlgn="b"/>
                      <a:r>
                        <a:rPr lang="en-US" sz="900" b="0" i="0" u="none" strike="noStrike">
                          <a:solidFill>
                            <a:srgbClr val="000000"/>
                          </a:solidFill>
                          <a:latin typeface="Calibri"/>
                        </a:rPr>
                        <a:t>Training Incentive</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50%</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45389">
                <a:tc>
                  <a:txBody>
                    <a:bodyPr/>
                    <a:lstStyle/>
                    <a:p>
                      <a:pPr algn="l" fontAlgn="b"/>
                      <a:r>
                        <a:rPr lang="en-US" sz="900" b="0" i="0" u="none" strike="noStrike">
                          <a:solidFill>
                            <a:srgbClr val="000000"/>
                          </a:solidFill>
                          <a:latin typeface="Calibri"/>
                        </a:rPr>
                        <a:t>Wage allowance for production workers</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25%</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145389">
                <a:tc>
                  <a:txBody>
                    <a:bodyPr/>
                    <a:lstStyle/>
                    <a:p>
                      <a:pPr algn="l"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145389">
                <a:tc>
                  <a:txBody>
                    <a:bodyPr/>
                    <a:lstStyle/>
                    <a:p>
                      <a:pPr algn="l" fontAlgn="b"/>
                      <a:r>
                        <a:rPr lang="en-US" sz="900" b="1" i="0" u="none" strike="noStrike" dirty="0">
                          <a:solidFill>
                            <a:srgbClr val="000000"/>
                          </a:solidFill>
                          <a:latin typeface="Calibri"/>
                        </a:rPr>
                        <a:t>Corporate Income Tax Rate</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33.0%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latin typeface="Calibri"/>
                        </a:rPr>
                        <a:t>18.0%</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145389">
                <a:tc>
                  <a:txBody>
                    <a:bodyPr/>
                    <a:lstStyle/>
                    <a:p>
                      <a:pPr algn="l" fontAlgn="b"/>
                      <a:r>
                        <a:rPr lang="en-US" sz="900" b="1" i="0" u="none" strike="noStrike" dirty="0">
                          <a:solidFill>
                            <a:srgbClr val="000000"/>
                          </a:solidFill>
                          <a:latin typeface="Calibri"/>
                        </a:rPr>
                        <a:t>Weighted Average Cost of Capital WACC</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latin typeface="Calibri"/>
                        </a:rPr>
                        <a:t>10%</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latin typeface="Calibri"/>
                        </a:rPr>
                        <a:t> </a:t>
                      </a:r>
                    </a:p>
                  </a:txBody>
                  <a:tcPr marL="8290" marR="8290" marT="8285"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latin typeface="Calibri"/>
                        </a:rPr>
                        <a:t>10%</a:t>
                      </a:r>
                    </a:p>
                  </a:txBody>
                  <a:tcPr marL="8290" marR="8290" marT="8285" marB="0" anchor="b">
                    <a:lnL>
                      <a:noFill/>
                    </a:lnL>
                    <a:lnR>
                      <a:noFill/>
                    </a:lnR>
                    <a:lnT>
                      <a:noFill/>
                    </a:lnT>
                    <a:lnB>
                      <a:noFill/>
                    </a:lnB>
                    <a:solidFill>
                      <a:srgbClr val="FFFFFF"/>
                    </a:solidFill>
                  </a:tcPr>
                </a:tc>
                <a:extLst>
                  <a:ext uri="{0D108BD9-81ED-4DB2-BD59-A6C34878D82A}">
                    <a16:rowId xmlns:a16="http://schemas.microsoft.com/office/drawing/2014/main" val="10011"/>
                  </a:ext>
                </a:extLst>
              </a:tr>
            </a:tbl>
          </a:graphicData>
        </a:graphic>
      </p:graphicFrame>
      <p:graphicFrame>
        <p:nvGraphicFramePr>
          <p:cNvPr id="25" name="Tabel 24">
            <a:extLst>
              <a:ext uri="{FF2B5EF4-FFF2-40B4-BE49-F238E27FC236}">
                <a16:creationId xmlns:a16="http://schemas.microsoft.com/office/drawing/2014/main" id="{32055A02-4F19-D2BD-E922-EAC3DCD32532}"/>
              </a:ext>
            </a:extLst>
          </p:cNvPr>
          <p:cNvGraphicFramePr>
            <a:graphicFrameLocks noGrp="1"/>
          </p:cNvGraphicFramePr>
          <p:nvPr/>
        </p:nvGraphicFramePr>
        <p:xfrm>
          <a:off x="2208213" y="3644901"/>
          <a:ext cx="8208962" cy="2232027"/>
        </p:xfrm>
        <a:graphic>
          <a:graphicData uri="http://schemas.openxmlformats.org/drawingml/2006/table">
            <a:tbl>
              <a:tblPr/>
              <a:tblGrid>
                <a:gridCol w="2409971">
                  <a:extLst>
                    <a:ext uri="{9D8B030D-6E8A-4147-A177-3AD203B41FA5}">
                      <a16:colId xmlns:a16="http://schemas.microsoft.com/office/drawing/2014/main" val="20000"/>
                    </a:ext>
                  </a:extLst>
                </a:gridCol>
                <a:gridCol w="5798991">
                  <a:extLst>
                    <a:ext uri="{9D8B030D-6E8A-4147-A177-3AD203B41FA5}">
                      <a16:colId xmlns:a16="http://schemas.microsoft.com/office/drawing/2014/main" val="20001"/>
                    </a:ext>
                  </a:extLst>
                </a:gridCol>
              </a:tblGrid>
              <a:tr h="183567">
                <a:tc>
                  <a:txBody>
                    <a:bodyPr/>
                    <a:lstStyle/>
                    <a:p>
                      <a:pPr algn="just" fontAlgn="b"/>
                      <a:r>
                        <a:rPr lang="en-US" sz="1100" b="1" i="0" u="none" strike="noStrike" dirty="0">
                          <a:solidFill>
                            <a:srgbClr val="000000"/>
                          </a:solidFill>
                          <a:latin typeface="Calibri"/>
                        </a:rPr>
                        <a:t>Support</a:t>
                      </a:r>
                    </a:p>
                  </a:txBody>
                  <a:tcPr marL="7458" marR="7458" marT="7458" marB="0" anchor="b">
                    <a:lnL>
                      <a:noFill/>
                    </a:lnL>
                    <a:lnR>
                      <a:noFill/>
                    </a:lnR>
                    <a:lnT>
                      <a:noFill/>
                    </a:lnT>
                    <a:lnB>
                      <a:noFill/>
                    </a:lnB>
                    <a:solidFill>
                      <a:srgbClr val="FFFFFF"/>
                    </a:solidFill>
                  </a:tcPr>
                </a:tc>
                <a:tc>
                  <a:txBody>
                    <a:bodyPr/>
                    <a:lstStyle/>
                    <a:p>
                      <a:pPr algn="just" fontAlgn="b"/>
                      <a:r>
                        <a:rPr lang="en-US" sz="1100" b="1" i="0" u="none" strike="noStrike">
                          <a:solidFill>
                            <a:srgbClr val="000000"/>
                          </a:solidFill>
                          <a:latin typeface="Calibri"/>
                        </a:rPr>
                        <a:t>Registered Manufacturers</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70705">
                <a:tc rowSpan="2">
                  <a:txBody>
                    <a:bodyPr/>
                    <a:lstStyle/>
                    <a:p>
                      <a:pPr algn="just" fontAlgn="b"/>
                      <a:r>
                        <a:rPr lang="en-US" sz="900" b="0" i="0" u="none" strike="noStrike" dirty="0">
                          <a:solidFill>
                            <a:srgbClr val="000000"/>
                          </a:solidFill>
                          <a:latin typeface="Calibri"/>
                        </a:rPr>
                        <a:t>Eligibility and Registration</a:t>
                      </a:r>
                    </a:p>
                  </a:txBody>
                  <a:tcPr marL="7458" marR="7458" marT="7458" marB="0" anchor="b">
                    <a:lnL>
                      <a:noFill/>
                    </a:lnL>
                    <a:lnR>
                      <a:noFill/>
                    </a:lnR>
                    <a:lnT>
                      <a:noFill/>
                    </a:lnT>
                    <a:lnB>
                      <a:noFill/>
                    </a:lnB>
                    <a:solidFill>
                      <a:srgbClr val="FFFFFF"/>
                    </a:solidFill>
                  </a:tcPr>
                </a:tc>
                <a:tc>
                  <a:txBody>
                    <a:bodyPr/>
                    <a:lstStyle/>
                    <a:p>
                      <a:pPr algn="just" fontAlgn="b"/>
                      <a:endParaRPr lang="en-US" sz="900" b="0" i="0" u="none" strike="noStrike" dirty="0">
                        <a:solidFill>
                          <a:srgbClr val="000000"/>
                        </a:solidFill>
                        <a:latin typeface="Calibri"/>
                      </a:endParaRP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170705">
                <a:tc vMerge="1">
                  <a:txBody>
                    <a:bodyPr/>
                    <a:lstStyle/>
                    <a:p>
                      <a:endParaRPr lang="en-US"/>
                    </a:p>
                  </a:txBody>
                  <a:tcPr/>
                </a:tc>
                <a:tc>
                  <a:txBody>
                    <a:bodyPr/>
                    <a:lstStyle/>
                    <a:p>
                      <a:pPr algn="just" fontAlgn="b"/>
                      <a:r>
                        <a:rPr lang="en-US" sz="900" b="0" i="0" u="none" strike="noStrike">
                          <a:solidFill>
                            <a:srgbClr val="000000"/>
                          </a:solidFill>
                          <a:latin typeface="Calibri"/>
                        </a:rPr>
                        <a:t>Application to the Ministry of Trade and Industry and approval by the Ministry of Finance.</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170705">
                <a:tc>
                  <a:txBody>
                    <a:bodyPr/>
                    <a:lstStyle/>
                    <a:p>
                      <a:pPr algn="just" fontAlgn="b"/>
                      <a:r>
                        <a:rPr lang="en-US" sz="900" b="0" i="0" u="none" strike="noStrike" dirty="0">
                          <a:solidFill>
                            <a:srgbClr val="000000"/>
                          </a:solidFill>
                          <a:latin typeface="Calibri"/>
                        </a:rPr>
                        <a:t>Corporate Tax</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Set at a rate of 18% for a period of 10 years, where after it will revert to the general prevailing rate.</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170705">
                <a:tc>
                  <a:txBody>
                    <a:bodyPr/>
                    <a:lstStyle/>
                    <a:p>
                      <a:pPr algn="just" fontAlgn="b"/>
                      <a:r>
                        <a:rPr lang="en-US" sz="900" b="0" i="0" u="none" strike="noStrike">
                          <a:solidFill>
                            <a:srgbClr val="000000"/>
                          </a:solidFill>
                          <a:latin typeface="Calibri"/>
                        </a:rPr>
                        <a:t>VAT</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Exemption on purchase and import of manufacturing machinery and equipment</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170705">
                <a:tc>
                  <a:txBody>
                    <a:bodyPr/>
                    <a:lstStyle/>
                    <a:p>
                      <a:pPr algn="just" fontAlgn="b"/>
                      <a:r>
                        <a:rPr lang="en-US" sz="900" b="0" i="0" u="none" strike="noStrike">
                          <a:solidFill>
                            <a:srgbClr val="000000"/>
                          </a:solidFill>
                          <a:latin typeface="Calibri"/>
                        </a:rPr>
                        <a:t>Stamp &amp; Transfer Duty</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Normal treatment</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70705">
                <a:tc>
                  <a:txBody>
                    <a:bodyPr/>
                    <a:lstStyle/>
                    <a:p>
                      <a:pPr algn="just" fontAlgn="b"/>
                      <a:r>
                        <a:rPr lang="en-US" sz="900" b="0" i="0" u="none" strike="noStrike">
                          <a:solidFill>
                            <a:srgbClr val="000000"/>
                          </a:solidFill>
                          <a:latin typeface="Calibri"/>
                        </a:rPr>
                        <a:t>Established Tax Package</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Negotiable rates and terms by special tax package.</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70705">
                <a:tc>
                  <a:txBody>
                    <a:bodyPr/>
                    <a:lstStyle/>
                    <a:p>
                      <a:pPr algn="just" fontAlgn="b"/>
                      <a:r>
                        <a:rPr lang="en-US" sz="900" b="0" i="0" u="none" strike="noStrike">
                          <a:solidFill>
                            <a:srgbClr val="000000"/>
                          </a:solidFill>
                          <a:latin typeface="Calibri"/>
                        </a:rPr>
                        <a:t>Special Building Allowance</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a:solidFill>
                            <a:srgbClr val="000000"/>
                          </a:solidFill>
                          <a:latin typeface="Calibri"/>
                        </a:rPr>
                        <a:t>Factory buildings written off at 20% in first year and balance at 8% for 10 years</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70705">
                <a:tc>
                  <a:txBody>
                    <a:bodyPr/>
                    <a:lstStyle/>
                    <a:p>
                      <a:pPr algn="just" fontAlgn="b"/>
                      <a:r>
                        <a:rPr lang="en-US" sz="900" b="0" i="0" u="none" strike="noStrike">
                          <a:solidFill>
                            <a:srgbClr val="000000"/>
                          </a:solidFill>
                          <a:latin typeface="Calibri"/>
                        </a:rPr>
                        <a:t>Transportation Allowance</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Allowance for land-based transportation by road or rail of 25% deduction form total cost</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170705">
                <a:tc>
                  <a:txBody>
                    <a:bodyPr/>
                    <a:lstStyle/>
                    <a:p>
                      <a:pPr algn="just" fontAlgn="b"/>
                      <a:r>
                        <a:rPr lang="en-US" sz="900" b="0" i="0" u="none" strike="noStrike">
                          <a:solidFill>
                            <a:srgbClr val="000000"/>
                          </a:solidFill>
                          <a:latin typeface="Calibri"/>
                        </a:rPr>
                        <a:t>Export Promotion Allowance</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Additional deduction from taxable income of between 25% - 75%.</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170705">
                <a:tc>
                  <a:txBody>
                    <a:bodyPr/>
                    <a:lstStyle/>
                    <a:p>
                      <a:pPr algn="just" fontAlgn="b"/>
                      <a:r>
                        <a:rPr lang="en-US" sz="900" b="0" i="0" u="none" strike="noStrike">
                          <a:solidFill>
                            <a:srgbClr val="000000"/>
                          </a:solidFill>
                          <a:latin typeface="Calibri"/>
                        </a:rPr>
                        <a:t>Incentive for Training</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Additional deduction from taxable income of 25%.</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170705">
                <a:tc>
                  <a:txBody>
                    <a:bodyPr/>
                    <a:lstStyle/>
                    <a:p>
                      <a:pPr algn="just" fontAlgn="b"/>
                      <a:r>
                        <a:rPr lang="en-US" sz="900" b="0" i="0" u="none" strike="noStrike">
                          <a:solidFill>
                            <a:srgbClr val="000000"/>
                          </a:solidFill>
                          <a:latin typeface="Calibri"/>
                        </a:rPr>
                        <a:t>Industrial Studies</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Available at 50% of cost</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170705">
                <a:tc>
                  <a:txBody>
                    <a:bodyPr/>
                    <a:lstStyle/>
                    <a:p>
                      <a:pPr algn="just" fontAlgn="b"/>
                      <a:r>
                        <a:rPr lang="en-US" sz="900" b="0" i="0" u="none" strike="noStrike">
                          <a:solidFill>
                            <a:srgbClr val="000000"/>
                          </a:solidFill>
                          <a:latin typeface="Calibri"/>
                        </a:rPr>
                        <a:t>Cash Grants</a:t>
                      </a:r>
                    </a:p>
                  </a:txBody>
                  <a:tcPr marL="7458" marR="7458" marT="7458" marB="0" anchor="b">
                    <a:lnL>
                      <a:noFill/>
                    </a:lnL>
                    <a:lnR>
                      <a:noFill/>
                    </a:lnR>
                    <a:lnT>
                      <a:noFill/>
                    </a:lnT>
                    <a:lnB>
                      <a:noFill/>
                    </a:lnB>
                    <a:solidFill>
                      <a:srgbClr val="FFFFFF"/>
                    </a:solidFill>
                  </a:tcPr>
                </a:tc>
                <a:tc>
                  <a:txBody>
                    <a:bodyPr/>
                    <a:lstStyle/>
                    <a:p>
                      <a:pPr algn="just" fontAlgn="b"/>
                      <a:r>
                        <a:rPr lang="en-US" sz="900" b="0" i="0" u="none" strike="noStrike" dirty="0">
                          <a:solidFill>
                            <a:srgbClr val="000000"/>
                          </a:solidFill>
                          <a:latin typeface="Calibri"/>
                        </a:rPr>
                        <a:t>50% of direct cost of approved export promotion activities.</a:t>
                      </a:r>
                    </a:p>
                  </a:txBody>
                  <a:tcPr marL="7458" marR="7458" marT="7458" marB="0" anchor="b">
                    <a:lnL>
                      <a:noFill/>
                    </a:lnL>
                    <a:lnR>
                      <a:noFill/>
                    </a:lnR>
                    <a:lnT>
                      <a:noFill/>
                    </a:lnT>
                    <a:lnB>
                      <a:noFill/>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97614-2AD6-9BF1-2ED2-C13447E9489F}"/>
              </a:ext>
            </a:extLst>
          </p:cNvPr>
          <p:cNvSpPr>
            <a:spLocks noGrp="1"/>
          </p:cNvSpPr>
          <p:nvPr>
            <p:ph type="title"/>
          </p:nvPr>
        </p:nvSpPr>
        <p:spPr/>
        <p:txBody>
          <a:bodyPr/>
          <a:lstStyle/>
          <a:p>
            <a:pPr>
              <a:defRPr/>
            </a:pPr>
            <a:r>
              <a:rPr lang="nl-NL" sz="3200" dirty="0"/>
              <a:t>NPV Analysis – without incentives</a:t>
            </a:r>
          </a:p>
        </p:txBody>
      </p:sp>
      <p:graphicFrame>
        <p:nvGraphicFramePr>
          <p:cNvPr id="8" name="Tabel 7">
            <a:extLst>
              <a:ext uri="{FF2B5EF4-FFF2-40B4-BE49-F238E27FC236}">
                <a16:creationId xmlns:a16="http://schemas.microsoft.com/office/drawing/2014/main" id="{EE5A0982-47C3-3262-EDFF-9FFEE73506BB}"/>
              </a:ext>
            </a:extLst>
          </p:cNvPr>
          <p:cNvGraphicFramePr>
            <a:graphicFrameLocks noGrp="1"/>
          </p:cNvGraphicFramePr>
          <p:nvPr/>
        </p:nvGraphicFramePr>
        <p:xfrm>
          <a:off x="2063751" y="1649413"/>
          <a:ext cx="7993061" cy="4559292"/>
        </p:xfrm>
        <a:graphic>
          <a:graphicData uri="http://schemas.openxmlformats.org/drawingml/2006/table">
            <a:tbl>
              <a:tblPr/>
              <a:tblGrid>
                <a:gridCol w="642102">
                  <a:extLst>
                    <a:ext uri="{9D8B030D-6E8A-4147-A177-3AD203B41FA5}">
                      <a16:colId xmlns:a16="http://schemas.microsoft.com/office/drawing/2014/main" val="20000"/>
                    </a:ext>
                  </a:extLst>
                </a:gridCol>
                <a:gridCol w="294022">
                  <a:extLst>
                    <a:ext uri="{9D8B030D-6E8A-4147-A177-3AD203B41FA5}">
                      <a16:colId xmlns:a16="http://schemas.microsoft.com/office/drawing/2014/main" val="20001"/>
                    </a:ext>
                  </a:extLst>
                </a:gridCol>
                <a:gridCol w="60241">
                  <a:extLst>
                    <a:ext uri="{9D8B030D-6E8A-4147-A177-3AD203B41FA5}">
                      <a16:colId xmlns:a16="http://schemas.microsoft.com/office/drawing/2014/main" val="20002"/>
                    </a:ext>
                  </a:extLst>
                </a:gridCol>
                <a:gridCol w="354264">
                  <a:extLst>
                    <a:ext uri="{9D8B030D-6E8A-4147-A177-3AD203B41FA5}">
                      <a16:colId xmlns:a16="http://schemas.microsoft.com/office/drawing/2014/main" val="20003"/>
                    </a:ext>
                  </a:extLst>
                </a:gridCol>
                <a:gridCol w="89562">
                  <a:extLst>
                    <a:ext uri="{9D8B030D-6E8A-4147-A177-3AD203B41FA5}">
                      <a16:colId xmlns:a16="http://schemas.microsoft.com/office/drawing/2014/main" val="20004"/>
                    </a:ext>
                  </a:extLst>
                </a:gridCol>
                <a:gridCol w="264702">
                  <a:extLst>
                    <a:ext uri="{9D8B030D-6E8A-4147-A177-3AD203B41FA5}">
                      <a16:colId xmlns:a16="http://schemas.microsoft.com/office/drawing/2014/main" val="20005"/>
                    </a:ext>
                  </a:extLst>
                </a:gridCol>
                <a:gridCol w="524014">
                  <a:extLst>
                    <a:ext uri="{9D8B030D-6E8A-4147-A177-3AD203B41FA5}">
                      <a16:colId xmlns:a16="http://schemas.microsoft.com/office/drawing/2014/main" val="20006"/>
                    </a:ext>
                  </a:extLst>
                </a:gridCol>
                <a:gridCol w="524014">
                  <a:extLst>
                    <a:ext uri="{9D8B030D-6E8A-4147-A177-3AD203B41FA5}">
                      <a16:colId xmlns:a16="http://schemas.microsoft.com/office/drawing/2014/main" val="20007"/>
                    </a:ext>
                  </a:extLst>
                </a:gridCol>
                <a:gridCol w="524014">
                  <a:extLst>
                    <a:ext uri="{9D8B030D-6E8A-4147-A177-3AD203B41FA5}">
                      <a16:colId xmlns:a16="http://schemas.microsoft.com/office/drawing/2014/main" val="20008"/>
                    </a:ext>
                  </a:extLst>
                </a:gridCol>
                <a:gridCol w="524014">
                  <a:extLst>
                    <a:ext uri="{9D8B030D-6E8A-4147-A177-3AD203B41FA5}">
                      <a16:colId xmlns:a16="http://schemas.microsoft.com/office/drawing/2014/main" val="20009"/>
                    </a:ext>
                  </a:extLst>
                </a:gridCol>
                <a:gridCol w="524014">
                  <a:extLst>
                    <a:ext uri="{9D8B030D-6E8A-4147-A177-3AD203B41FA5}">
                      <a16:colId xmlns:a16="http://schemas.microsoft.com/office/drawing/2014/main" val="20010"/>
                    </a:ext>
                  </a:extLst>
                </a:gridCol>
                <a:gridCol w="524014">
                  <a:extLst>
                    <a:ext uri="{9D8B030D-6E8A-4147-A177-3AD203B41FA5}">
                      <a16:colId xmlns:a16="http://schemas.microsoft.com/office/drawing/2014/main" val="20011"/>
                    </a:ext>
                  </a:extLst>
                </a:gridCol>
                <a:gridCol w="524014">
                  <a:extLst>
                    <a:ext uri="{9D8B030D-6E8A-4147-A177-3AD203B41FA5}">
                      <a16:colId xmlns:a16="http://schemas.microsoft.com/office/drawing/2014/main" val="20012"/>
                    </a:ext>
                  </a:extLst>
                </a:gridCol>
                <a:gridCol w="524014">
                  <a:extLst>
                    <a:ext uri="{9D8B030D-6E8A-4147-A177-3AD203B41FA5}">
                      <a16:colId xmlns:a16="http://schemas.microsoft.com/office/drawing/2014/main" val="20013"/>
                    </a:ext>
                  </a:extLst>
                </a:gridCol>
                <a:gridCol w="524014">
                  <a:extLst>
                    <a:ext uri="{9D8B030D-6E8A-4147-A177-3AD203B41FA5}">
                      <a16:colId xmlns:a16="http://schemas.microsoft.com/office/drawing/2014/main" val="20014"/>
                    </a:ext>
                  </a:extLst>
                </a:gridCol>
                <a:gridCol w="524014">
                  <a:extLst>
                    <a:ext uri="{9D8B030D-6E8A-4147-A177-3AD203B41FA5}">
                      <a16:colId xmlns:a16="http://schemas.microsoft.com/office/drawing/2014/main" val="20015"/>
                    </a:ext>
                  </a:extLst>
                </a:gridCol>
                <a:gridCol w="524014">
                  <a:extLst>
                    <a:ext uri="{9D8B030D-6E8A-4147-A177-3AD203B41FA5}">
                      <a16:colId xmlns:a16="http://schemas.microsoft.com/office/drawing/2014/main" val="20016"/>
                    </a:ext>
                  </a:extLst>
                </a:gridCol>
                <a:gridCol w="524014">
                  <a:extLst>
                    <a:ext uri="{9D8B030D-6E8A-4147-A177-3AD203B41FA5}">
                      <a16:colId xmlns:a16="http://schemas.microsoft.com/office/drawing/2014/main" val="20017"/>
                    </a:ext>
                  </a:extLst>
                </a:gridCol>
              </a:tblGrid>
              <a:tr h="95674">
                <a:tc>
                  <a:txBody>
                    <a:bodyPr/>
                    <a:lstStyle/>
                    <a:p>
                      <a:pPr algn="l" fontAlgn="b"/>
                      <a:r>
                        <a:rPr lang="en-US" sz="600" b="0" i="0" u="none" strike="noStrike" dirty="0">
                          <a:solidFill>
                            <a:srgbClr val="1F497D"/>
                          </a:solidFill>
                          <a:latin typeface="Calibri"/>
                        </a:rPr>
                        <a:t>Case 1</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5">
                  <a:txBody>
                    <a:bodyPr/>
                    <a:lstStyle/>
                    <a:p>
                      <a:pPr algn="l" fontAlgn="b"/>
                      <a:r>
                        <a:rPr lang="en-US" sz="600" b="0" i="0" u="none" strike="noStrike" dirty="0">
                          <a:solidFill>
                            <a:srgbClr val="1F497D"/>
                          </a:solidFill>
                          <a:latin typeface="Calibri"/>
                        </a:rPr>
                        <a:t>Food Processing Company</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5674">
                <a:tc gridSpan="4">
                  <a:txBody>
                    <a:bodyPr/>
                    <a:lstStyle/>
                    <a:p>
                      <a:pPr algn="l" fontAlgn="b"/>
                      <a:r>
                        <a:rPr lang="en-US" sz="600" b="0" i="0" u="none" strike="noStrike" dirty="0">
                          <a:solidFill>
                            <a:srgbClr val="1F497D"/>
                          </a:solidFill>
                          <a:latin typeface="Calibri"/>
                        </a:rPr>
                        <a:t>Namibia - Without Incentives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6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0432">
                <a:tc>
                  <a:txBody>
                    <a:bodyPr/>
                    <a:lstStyle/>
                    <a:p>
                      <a:pPr algn="l" fontAlgn="b"/>
                      <a:r>
                        <a:rPr lang="en-US" sz="500" b="0" i="0" u="none" strike="noStrike" dirty="0">
                          <a:solidFill>
                            <a:srgbClr val="000000"/>
                          </a:solidFill>
                          <a:latin typeface="Calibri"/>
                        </a:rPr>
                        <a:t>All in USD</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Present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2013</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2014</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dirty="0">
                          <a:solidFill>
                            <a:srgbClr val="000000"/>
                          </a:solidFill>
                          <a:latin typeface="Calibri"/>
                        </a:rPr>
                        <a:t>2015</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2016</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2017</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2018</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2019</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2020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2021</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dirty="0">
                          <a:solidFill>
                            <a:srgbClr val="000000"/>
                          </a:solidFill>
                          <a:latin typeface="Calibri"/>
                        </a:rPr>
                        <a:t>2022</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dirty="0">
                          <a:solidFill>
                            <a:srgbClr val="000000"/>
                          </a:solidFill>
                          <a:latin typeface="Calibri"/>
                        </a:rPr>
                        <a:t>2023</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5674">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dirty="0">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a:solidFill>
                            <a:srgbClr val="000000"/>
                          </a:solidFill>
                          <a:latin typeface="Calibri"/>
                        </a:rPr>
                        <a:t>1</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dirty="0">
                          <a:solidFill>
                            <a:srgbClr val="000000"/>
                          </a:solidFill>
                          <a:latin typeface="Calibri"/>
                        </a:rPr>
                        <a:t>2</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a:solidFill>
                            <a:srgbClr val="000000"/>
                          </a:solidFill>
                          <a:latin typeface="Calibri"/>
                        </a:rPr>
                        <a:t>3</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a:solidFill>
                            <a:srgbClr val="000000"/>
                          </a:solidFill>
                          <a:latin typeface="Calibri"/>
                        </a:rPr>
                        <a:t>4</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a:solidFill>
                            <a:srgbClr val="000000"/>
                          </a:solidFill>
                          <a:latin typeface="Calibri"/>
                        </a:rPr>
                        <a:t>5</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a:solidFill>
                            <a:srgbClr val="000000"/>
                          </a:solidFill>
                          <a:latin typeface="Calibri"/>
                        </a:rPr>
                        <a:t>6</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a:solidFill>
                            <a:srgbClr val="000000"/>
                          </a:solidFill>
                          <a:latin typeface="Calibri"/>
                        </a:rPr>
                        <a:t>7</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dirty="0">
                          <a:solidFill>
                            <a:srgbClr val="000000"/>
                          </a:solidFill>
                          <a:latin typeface="Calibri"/>
                        </a:rPr>
                        <a:t>8</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dirty="0">
                          <a:solidFill>
                            <a:srgbClr val="000000"/>
                          </a:solidFill>
                          <a:latin typeface="Calibri"/>
                        </a:rPr>
                        <a:t>9</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600" b="0" i="0" u="none" strike="noStrike" dirty="0">
                          <a:solidFill>
                            <a:srgbClr val="000000"/>
                          </a:solidFill>
                          <a:latin typeface="Calibri"/>
                        </a:rPr>
                        <a:t>10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0916">
                <a:tc>
                  <a:txBody>
                    <a:bodyPr/>
                    <a:lstStyle/>
                    <a:p>
                      <a:pPr algn="l" fontAlgn="b"/>
                      <a:r>
                        <a:rPr lang="en-US" sz="700" b="1" i="0" u="none" strike="noStrike" dirty="0" err="1">
                          <a:solidFill>
                            <a:srgbClr val="000000"/>
                          </a:solidFill>
                          <a:latin typeface="Calibri"/>
                        </a:rPr>
                        <a:t>Capex</a:t>
                      </a:r>
                      <a:endParaRPr lang="en-US" sz="700" b="1" i="0" u="none" strike="noStrike" dirty="0">
                        <a:solidFill>
                          <a:srgbClr val="000000"/>
                        </a:solidFill>
                        <a:latin typeface="Calibri"/>
                      </a:endParaRP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0432">
                <a:tc>
                  <a:txBody>
                    <a:bodyPr/>
                    <a:lstStyle/>
                    <a:p>
                      <a:pPr algn="l" fontAlgn="b"/>
                      <a:r>
                        <a:rPr lang="en-US" sz="500" b="0" i="0" u="none" strike="noStrike" dirty="0">
                          <a:solidFill>
                            <a:srgbClr val="000000"/>
                          </a:solidFill>
                          <a:latin typeface="Calibri"/>
                        </a:rPr>
                        <a:t>Site</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dirty="0">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dirty="0">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80432">
                <a:tc>
                  <a:txBody>
                    <a:bodyPr/>
                    <a:lstStyle/>
                    <a:p>
                      <a:pPr algn="l" fontAlgn="b"/>
                      <a:r>
                        <a:rPr lang="en-US" sz="500" b="0" i="0" u="none" strike="noStrike" dirty="0">
                          <a:solidFill>
                            <a:srgbClr val="000000"/>
                          </a:solidFill>
                          <a:latin typeface="Calibri"/>
                        </a:rPr>
                        <a:t>Building</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3937500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1312500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80432">
                <a:tc>
                  <a:txBody>
                    <a:bodyPr/>
                    <a:lstStyle/>
                    <a:p>
                      <a:pPr algn="l" fontAlgn="b"/>
                      <a:r>
                        <a:rPr lang="en-US" sz="500" b="0" i="0" u="none" strike="noStrike" dirty="0">
                          <a:solidFill>
                            <a:srgbClr val="000000"/>
                          </a:solidFill>
                          <a:latin typeface="Calibri"/>
                        </a:rPr>
                        <a:t>Equipment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dirty="0">
                          <a:solidFill>
                            <a:srgbClr val="000000"/>
                          </a:solidFill>
                          <a:latin typeface="Calibri"/>
                        </a:rPr>
                        <a:t>8250000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8250000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80432">
                <a:tc>
                  <a:txBody>
                    <a:bodyPr/>
                    <a:lstStyle/>
                    <a:p>
                      <a:pPr algn="l" fontAlgn="b"/>
                      <a:r>
                        <a:rPr lang="en-US" sz="500" b="0" i="0" u="none" strike="noStrike" dirty="0">
                          <a:solidFill>
                            <a:srgbClr val="000000"/>
                          </a:solidFill>
                          <a:latin typeface="Calibri"/>
                        </a:rPr>
                        <a:t>Utilities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10916">
                <a:tc>
                  <a:txBody>
                    <a:bodyPr/>
                    <a:lstStyle/>
                    <a:p>
                      <a:pPr algn="l" fontAlgn="b"/>
                      <a:r>
                        <a:rPr lang="en-US" sz="700" b="1" i="0" u="none" strike="noStrike" dirty="0">
                          <a:solidFill>
                            <a:srgbClr val="000000"/>
                          </a:solidFill>
                          <a:latin typeface="Calibri"/>
                        </a:rPr>
                        <a:t>Total </a:t>
                      </a:r>
                      <a:r>
                        <a:rPr lang="en-US" sz="700" b="1" i="0" u="none" strike="noStrike" dirty="0" err="1">
                          <a:solidFill>
                            <a:srgbClr val="000000"/>
                          </a:solidFill>
                          <a:latin typeface="Calibri"/>
                        </a:rPr>
                        <a:t>Capex</a:t>
                      </a:r>
                      <a:endParaRPr lang="en-US" sz="700" b="1" i="0" u="none" strike="noStrike" dirty="0">
                        <a:solidFill>
                          <a:srgbClr val="000000"/>
                        </a:solidFill>
                        <a:latin typeface="Calibri"/>
                      </a:endParaRP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15687500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11562500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26158">
                <a:tc>
                  <a:txBody>
                    <a:bodyPr/>
                    <a:lstStyle/>
                    <a:p>
                      <a:pPr algn="l" fontAlgn="b"/>
                      <a:r>
                        <a:rPr lang="en-US" sz="800" b="1" i="0" u="none" strike="noStrike" dirty="0">
                          <a:solidFill>
                            <a:srgbClr val="000000"/>
                          </a:solidFill>
                          <a:latin typeface="Calibri"/>
                        </a:rPr>
                        <a:t>Turnover</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80432">
                <a:tc>
                  <a:txBody>
                    <a:bodyPr/>
                    <a:lstStyle/>
                    <a:p>
                      <a:pPr algn="l" fontAlgn="b"/>
                      <a:r>
                        <a:rPr lang="en-US" sz="500" b="0" i="0" u="none" strike="noStrike" dirty="0">
                          <a:solidFill>
                            <a:srgbClr val="000000"/>
                          </a:solidFill>
                          <a:latin typeface="Calibri"/>
                        </a:rPr>
                        <a:t>Sales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10916">
                <a:tc gridSpan="3">
                  <a:txBody>
                    <a:bodyPr/>
                    <a:lstStyle/>
                    <a:p>
                      <a:pPr algn="l" fontAlgn="b"/>
                      <a:r>
                        <a:rPr lang="en-US" sz="700" b="1" i="0" u="none" strike="noStrike" dirty="0">
                          <a:solidFill>
                            <a:srgbClr val="000000"/>
                          </a:solidFill>
                          <a:latin typeface="Calibri"/>
                        </a:rPr>
                        <a:t>Operational Expenditures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80432">
                <a:tc>
                  <a:txBody>
                    <a:bodyPr/>
                    <a:lstStyle/>
                    <a:p>
                      <a:pPr algn="l" fontAlgn="b"/>
                      <a:r>
                        <a:rPr lang="en-US" sz="500" b="0" i="0" u="none" strike="noStrike" dirty="0">
                          <a:solidFill>
                            <a:srgbClr val="000000"/>
                          </a:solidFill>
                          <a:latin typeface="Calibri"/>
                        </a:rPr>
                        <a:t>Raw material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10000000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80432">
                <a:tc>
                  <a:txBody>
                    <a:bodyPr/>
                    <a:lstStyle/>
                    <a:p>
                      <a:pPr algn="l" fontAlgn="b"/>
                      <a:r>
                        <a:rPr lang="en-US" sz="500" b="0" i="0" u="none" strike="noStrike" dirty="0">
                          <a:solidFill>
                            <a:srgbClr val="000000"/>
                          </a:solidFill>
                          <a:latin typeface="Calibri"/>
                        </a:rPr>
                        <a:t>Labour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80432">
                <a:tc>
                  <a:txBody>
                    <a:bodyPr/>
                    <a:lstStyle/>
                    <a:p>
                      <a:pPr algn="l" fontAlgn="b"/>
                      <a:r>
                        <a:rPr lang="en-US" sz="500" b="0" i="0" u="none" strike="noStrike" dirty="0">
                          <a:solidFill>
                            <a:srgbClr val="000000"/>
                          </a:solidFill>
                          <a:latin typeface="Calibri"/>
                        </a:rPr>
                        <a:t>Power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80432">
                <a:tc>
                  <a:txBody>
                    <a:bodyPr/>
                    <a:lstStyle/>
                    <a:p>
                      <a:pPr algn="l" fontAlgn="b"/>
                      <a:r>
                        <a:rPr lang="en-US" sz="500" b="0" i="0" u="none" strike="noStrike" dirty="0">
                          <a:solidFill>
                            <a:srgbClr val="000000"/>
                          </a:solidFill>
                          <a:latin typeface="Calibri"/>
                        </a:rPr>
                        <a:t>Water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80432">
                <a:tc>
                  <a:txBody>
                    <a:bodyPr/>
                    <a:lstStyle/>
                    <a:p>
                      <a:pPr algn="l" fontAlgn="b"/>
                      <a:r>
                        <a:rPr lang="en-US" sz="500" b="0" i="0" u="none" strike="noStrike" dirty="0">
                          <a:solidFill>
                            <a:srgbClr val="000000"/>
                          </a:solidFill>
                          <a:latin typeface="Calibri"/>
                        </a:rPr>
                        <a:t>Gas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80432">
                <a:tc>
                  <a:txBody>
                    <a:bodyPr/>
                    <a:lstStyle/>
                    <a:p>
                      <a:pPr algn="l" fontAlgn="b"/>
                      <a:r>
                        <a:rPr lang="en-US" sz="500" b="0" i="0" u="none" strike="noStrike" dirty="0">
                          <a:solidFill>
                            <a:srgbClr val="000000"/>
                          </a:solidFill>
                          <a:latin typeface="Calibri"/>
                        </a:rPr>
                        <a:t>Sewerage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80432">
                <a:tc>
                  <a:txBody>
                    <a:bodyPr/>
                    <a:lstStyle/>
                    <a:p>
                      <a:pPr algn="l" fontAlgn="b"/>
                      <a:r>
                        <a:rPr lang="en-US" sz="500" b="0" i="0" u="none" strike="noStrike" dirty="0">
                          <a:solidFill>
                            <a:srgbClr val="000000"/>
                          </a:solidFill>
                          <a:latin typeface="Calibri"/>
                        </a:rPr>
                        <a:t>Transport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1750000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80432">
                <a:tc>
                  <a:txBody>
                    <a:bodyPr/>
                    <a:lstStyle/>
                    <a:p>
                      <a:pPr algn="l" fontAlgn="b"/>
                      <a:r>
                        <a:rPr lang="en-US" sz="500" b="0" i="0" u="none" strike="noStrike" dirty="0">
                          <a:solidFill>
                            <a:srgbClr val="000000"/>
                          </a:solidFill>
                          <a:latin typeface="Calibri"/>
                        </a:rPr>
                        <a:t>Training</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300000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10916">
                <a:tc>
                  <a:txBody>
                    <a:bodyPr/>
                    <a:lstStyle/>
                    <a:p>
                      <a:pPr algn="l" fontAlgn="b"/>
                      <a:r>
                        <a:rPr lang="en-US" sz="700" b="1" i="0" u="none" strike="noStrike" dirty="0">
                          <a:solidFill>
                            <a:srgbClr val="000000"/>
                          </a:solidFill>
                          <a:latin typeface="Calibri"/>
                        </a:rPr>
                        <a:t>Total </a:t>
                      </a:r>
                      <a:r>
                        <a:rPr lang="en-US" sz="700" b="1" i="0" u="none" strike="noStrike" dirty="0" err="1">
                          <a:solidFill>
                            <a:srgbClr val="000000"/>
                          </a:solidFill>
                          <a:latin typeface="Calibri"/>
                        </a:rPr>
                        <a:t>OpEx</a:t>
                      </a:r>
                      <a:endParaRPr lang="en-US" sz="700" b="1" i="0" u="none" strike="noStrike" dirty="0">
                        <a:solidFill>
                          <a:srgbClr val="000000"/>
                        </a:solidFill>
                        <a:latin typeface="Calibri"/>
                      </a:endParaRP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10916">
                <a:tc gridSpan="3">
                  <a:txBody>
                    <a:bodyPr/>
                    <a:lstStyle/>
                    <a:p>
                      <a:pPr algn="l" fontAlgn="b"/>
                      <a:r>
                        <a:rPr lang="en-US" sz="700" b="1" i="0" u="none" strike="noStrike" dirty="0" err="1">
                          <a:solidFill>
                            <a:srgbClr val="000000"/>
                          </a:solidFill>
                          <a:latin typeface="Calibri"/>
                        </a:rPr>
                        <a:t>Cashflow</a:t>
                      </a:r>
                      <a:r>
                        <a:rPr lang="en-US" sz="700" b="1" i="0" u="none" strike="noStrike" dirty="0">
                          <a:solidFill>
                            <a:srgbClr val="000000"/>
                          </a:solidFill>
                          <a:latin typeface="Calibri"/>
                        </a:rPr>
                        <a:t> before taxes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-15687500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-26712500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dirty="0">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14850000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10916">
                <a:tc gridSpan="4">
                  <a:txBody>
                    <a:bodyPr/>
                    <a:lstStyle/>
                    <a:p>
                      <a:pPr algn="l" fontAlgn="b"/>
                      <a:r>
                        <a:rPr lang="en-US" sz="700" b="1" i="0" u="none" strike="noStrike" dirty="0">
                          <a:solidFill>
                            <a:srgbClr val="000000"/>
                          </a:solidFill>
                          <a:latin typeface="Calibri"/>
                        </a:rPr>
                        <a:t>Capital Allowance and Depreciation</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80432">
                <a:tc>
                  <a:txBody>
                    <a:bodyPr/>
                    <a:lstStyle/>
                    <a:p>
                      <a:pPr algn="l" fontAlgn="b"/>
                      <a:r>
                        <a:rPr lang="en-US" sz="500" b="0" i="0" u="none" strike="noStrike" dirty="0">
                          <a:solidFill>
                            <a:srgbClr val="000000"/>
                          </a:solidFill>
                          <a:latin typeface="Calibri"/>
                        </a:rPr>
                        <a:t>Building</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0"/>
                  </a:ext>
                </a:extLst>
              </a:tr>
              <a:tr h="80432">
                <a:tc gridSpan="3">
                  <a:txBody>
                    <a:bodyPr/>
                    <a:lstStyle/>
                    <a:p>
                      <a:pPr algn="l" fontAlgn="b"/>
                      <a:r>
                        <a:rPr lang="en-US" sz="500" b="0" i="0" u="none" strike="noStrike" dirty="0">
                          <a:solidFill>
                            <a:srgbClr val="000000"/>
                          </a:solidFill>
                          <a:latin typeface="Calibri"/>
                        </a:rPr>
                        <a:t>Equipment and Utilities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2050000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1"/>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2"/>
                  </a:ext>
                </a:extLst>
              </a:tr>
              <a:tr h="110916">
                <a:tc gridSpan="3">
                  <a:txBody>
                    <a:bodyPr/>
                    <a:lstStyle/>
                    <a:p>
                      <a:pPr algn="l" fontAlgn="b"/>
                      <a:r>
                        <a:rPr lang="en-US" sz="700" b="1" i="0" u="none" strike="noStrike" dirty="0">
                          <a:solidFill>
                            <a:srgbClr val="000000"/>
                          </a:solidFill>
                          <a:latin typeface="Calibri"/>
                        </a:rPr>
                        <a:t>Total Capital Allowance</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2575000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3"/>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4"/>
                  </a:ext>
                </a:extLst>
              </a:tr>
              <a:tr h="110916">
                <a:tc gridSpan="6">
                  <a:txBody>
                    <a:bodyPr/>
                    <a:lstStyle/>
                    <a:p>
                      <a:pPr algn="l" fontAlgn="b"/>
                      <a:r>
                        <a:rPr lang="en-US" sz="700" b="1" i="0" u="none" strike="noStrike" dirty="0">
                          <a:solidFill>
                            <a:srgbClr val="000000"/>
                          </a:solidFill>
                          <a:latin typeface="Calibri"/>
                        </a:rPr>
                        <a:t>Gross Profit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-15150000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12275000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5"/>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6"/>
                  </a:ext>
                </a:extLst>
              </a:tr>
              <a:tr h="110916">
                <a:tc gridSpan="3">
                  <a:txBody>
                    <a:bodyPr/>
                    <a:lstStyle/>
                    <a:p>
                      <a:pPr algn="l" fontAlgn="b"/>
                      <a:r>
                        <a:rPr lang="en-US" sz="700" b="1" i="0" u="none" strike="noStrike" dirty="0">
                          <a:solidFill>
                            <a:srgbClr val="000000"/>
                          </a:solidFill>
                          <a:latin typeface="Calibri"/>
                        </a:rPr>
                        <a:t>Corporate Income Tax</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33.0%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7"/>
                  </a:ext>
                </a:extLst>
              </a:tr>
              <a:tr h="80432">
                <a:tc gridSpan="2">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8"/>
                  </a:ext>
                </a:extLst>
              </a:tr>
              <a:tr h="110916">
                <a:tc gridSpan="2">
                  <a:txBody>
                    <a:bodyPr/>
                    <a:lstStyle/>
                    <a:p>
                      <a:pPr algn="l" fontAlgn="b"/>
                      <a:r>
                        <a:rPr lang="en-US" sz="700" b="1" i="0" u="none" strike="noStrike" dirty="0" err="1">
                          <a:solidFill>
                            <a:srgbClr val="000000"/>
                          </a:solidFill>
                          <a:latin typeface="Calibri"/>
                        </a:rPr>
                        <a:t>Cashflow</a:t>
                      </a:r>
                      <a:r>
                        <a:rPr lang="en-US" sz="700" b="1" i="0" u="none" strike="noStrike" dirty="0">
                          <a:solidFill>
                            <a:srgbClr val="000000"/>
                          </a:solidFill>
                          <a:latin typeface="Calibri"/>
                        </a:rPr>
                        <a:t> After Tax</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-15687500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-26712500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10799250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9"/>
                  </a:ext>
                </a:extLst>
              </a:tr>
              <a:tr h="80432">
                <a:tc gridSpan="3">
                  <a:txBody>
                    <a:bodyPr/>
                    <a:lstStyle/>
                    <a:p>
                      <a:pPr algn="l" fontAlgn="b"/>
                      <a:r>
                        <a:rPr lang="en-US" sz="500" b="1" i="0" u="none" strike="noStrike" dirty="0">
                          <a:solidFill>
                            <a:srgbClr val="000000"/>
                          </a:solidFill>
                          <a:latin typeface="Calibri"/>
                        </a:rPr>
                        <a:t>Discounted </a:t>
                      </a:r>
                      <a:r>
                        <a:rPr lang="en-US" sz="500" b="1" i="0" u="none" strike="noStrike" dirty="0" err="1">
                          <a:solidFill>
                            <a:srgbClr val="000000"/>
                          </a:solidFill>
                          <a:latin typeface="Calibri"/>
                        </a:rPr>
                        <a:t>Cashflow</a:t>
                      </a:r>
                      <a:r>
                        <a:rPr lang="en-US" sz="500" b="1" i="0" u="none" strike="noStrike" dirty="0">
                          <a:solidFill>
                            <a:srgbClr val="000000"/>
                          </a:solidFill>
                          <a:latin typeface="Calibri"/>
                        </a:rPr>
                        <a:t> After Tax</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-15687500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-24284091</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8925000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8113636</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7376033</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6705485</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6095895</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5541723</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5037930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dirty="0">
                          <a:solidFill>
                            <a:srgbClr val="000000"/>
                          </a:solidFill>
                          <a:latin typeface="Calibri"/>
                        </a:rPr>
                        <a:t>4579936</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4163578</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0"/>
                  </a:ext>
                </a:extLst>
              </a:tr>
              <a:tr h="110916">
                <a:tc gridSpan="3">
                  <a:txBody>
                    <a:bodyPr/>
                    <a:lstStyle/>
                    <a:p>
                      <a:pPr algn="l" fontAlgn="b"/>
                      <a:r>
                        <a:rPr lang="en-US" sz="700" b="1" i="0" u="none" strike="noStrike" dirty="0">
                          <a:solidFill>
                            <a:srgbClr val="FF0000"/>
                          </a:solidFill>
                          <a:latin typeface="Calibri"/>
                        </a:rPr>
                        <a:t>NPV without incentives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gridSpan="2">
                  <a:txBody>
                    <a:bodyPr/>
                    <a:lstStyle/>
                    <a:p>
                      <a:pPr algn="l" fontAlgn="b"/>
                      <a:r>
                        <a:rPr lang="en-US" sz="700" b="0" i="0" u="none" strike="noStrike" dirty="0">
                          <a:solidFill>
                            <a:srgbClr val="FF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700" b="0" i="0" u="none" strike="noStrike" dirty="0">
                        <a:solidFill>
                          <a:srgbClr val="FF0000"/>
                        </a:solidFill>
                        <a:latin typeface="Calibri"/>
                      </a:endParaRPr>
                    </a:p>
                  </a:txBody>
                  <a:tcPr marL="4222" marR="4222" marT="42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700" b="0" i="0" u="none" strike="noStrike" dirty="0">
                          <a:solidFill>
                            <a:srgbClr val="FF0000"/>
                          </a:solidFill>
                          <a:latin typeface="Calibri"/>
                        </a:rPr>
                        <a:t> </a:t>
                      </a:r>
                    </a:p>
                  </a:txBody>
                  <a:tcPr marL="4222" marR="4222" marT="422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700" b="1" i="0" u="none" strike="noStrike" dirty="0">
                          <a:solidFill>
                            <a:srgbClr val="FF0000"/>
                          </a:solidFill>
                          <a:latin typeface="Calibri"/>
                        </a:rPr>
                        <a:t>16567625</a:t>
                      </a:r>
                    </a:p>
                  </a:txBody>
                  <a:tcPr marL="4222" marR="4222" marT="422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1"/>
                  </a:ext>
                </a:extLst>
              </a:tr>
              <a:tr h="80432">
                <a:tc>
                  <a:txBody>
                    <a:bodyPr/>
                    <a:lstStyle/>
                    <a:p>
                      <a:pPr algn="l" fontAlgn="b"/>
                      <a:r>
                        <a:rPr lang="en-US" sz="500" b="1" i="0" u="none" strike="noStrike" dirty="0">
                          <a:solidFill>
                            <a:srgbClr val="000000"/>
                          </a:solidFill>
                          <a:latin typeface="Calibri"/>
                        </a:rPr>
                        <a:t>WACC Rate</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r" fontAlgn="b"/>
                      <a:r>
                        <a:rPr lang="en-US" sz="500" b="0" i="0" u="none" strike="noStrike">
                          <a:solidFill>
                            <a:srgbClr val="000000"/>
                          </a:solidFill>
                          <a:latin typeface="Calibri"/>
                        </a:rPr>
                        <a:t>10%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2"/>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3"/>
                  </a:ext>
                </a:extLst>
              </a:tr>
              <a:tr h="80432">
                <a:tc>
                  <a:txBody>
                    <a:bodyPr/>
                    <a:lstStyle/>
                    <a:p>
                      <a:pPr algn="l" fontAlgn="b"/>
                      <a:r>
                        <a:rPr lang="en-US" sz="500" b="1" i="0" u="none" strike="noStrike" dirty="0">
                          <a:solidFill>
                            <a:srgbClr val="000000"/>
                          </a:solidFill>
                          <a:latin typeface="Calibri"/>
                        </a:rPr>
                        <a:t>Discounted CAPEX</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a:t>
                      </a:r>
                    </a:p>
                  </a:txBody>
                  <a:tcPr marL="4222" marR="4222" marT="4223"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15687500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10511364</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4"/>
                  </a:ext>
                </a:extLst>
              </a:tr>
              <a:tr h="80432">
                <a:tc gridSpan="5">
                  <a:txBody>
                    <a:bodyPr/>
                    <a:lstStyle/>
                    <a:p>
                      <a:pPr algn="l" fontAlgn="b"/>
                      <a:r>
                        <a:rPr lang="en-US" sz="500" b="1" i="0" u="none" strike="noStrike" dirty="0">
                          <a:solidFill>
                            <a:srgbClr val="000000"/>
                          </a:solidFill>
                          <a:latin typeface="Calibri"/>
                        </a:rPr>
                        <a:t>Present Value CAPEX (expenditure = minus)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1" i="0" u="none" strike="noStrike">
                          <a:solidFill>
                            <a:srgbClr val="000000"/>
                          </a:solidFill>
                          <a:latin typeface="Calibri"/>
                        </a:rPr>
                        <a:t>-26198864</a:t>
                      </a:r>
                    </a:p>
                  </a:txBody>
                  <a:tcPr marL="4222" marR="4222" marT="422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5"/>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6"/>
                  </a:ext>
                </a:extLst>
              </a:tr>
              <a:tr h="80432">
                <a:tc gridSpan="5">
                  <a:txBody>
                    <a:bodyPr/>
                    <a:lstStyle/>
                    <a:p>
                      <a:pPr algn="l" fontAlgn="b"/>
                      <a:r>
                        <a:rPr lang="en-US" sz="500" b="1" i="0" u="none" strike="noStrike" dirty="0">
                          <a:solidFill>
                            <a:srgbClr val="000000"/>
                          </a:solidFill>
                          <a:latin typeface="Calibri"/>
                        </a:rPr>
                        <a:t>Discounted Cash Flow (Excl. </a:t>
                      </a:r>
                      <a:r>
                        <a:rPr lang="en-US" sz="500" b="1" i="0" u="none" strike="noStrike" dirty="0" err="1">
                          <a:solidFill>
                            <a:srgbClr val="000000"/>
                          </a:solidFill>
                          <a:latin typeface="Calibri"/>
                        </a:rPr>
                        <a:t>Capex</a:t>
                      </a:r>
                      <a:r>
                        <a:rPr lang="en-US" sz="500" b="1" i="0" u="none" strike="noStrike" dirty="0">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-13772727</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8925000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8113636</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7376033</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6705485</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6095895</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5541723</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5037930</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4579936</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0" i="0" u="none" strike="noStrike">
                          <a:solidFill>
                            <a:srgbClr val="000000"/>
                          </a:solidFill>
                          <a:latin typeface="Calibri"/>
                        </a:rPr>
                        <a:t>4163578</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7"/>
                  </a:ext>
                </a:extLst>
              </a:tr>
              <a:tr h="80432">
                <a:tc gridSpan="3">
                  <a:txBody>
                    <a:bodyPr/>
                    <a:lstStyle/>
                    <a:p>
                      <a:pPr algn="l" fontAlgn="b"/>
                      <a:r>
                        <a:rPr lang="en-US" sz="500" b="1" i="0" u="none" strike="noStrike" dirty="0">
                          <a:solidFill>
                            <a:srgbClr val="000000"/>
                          </a:solidFill>
                          <a:latin typeface="Calibri"/>
                        </a:rPr>
                        <a:t>Present Value (Excl. </a:t>
                      </a:r>
                      <a:r>
                        <a:rPr lang="en-US" sz="500" b="1" i="0" u="none" strike="noStrike" dirty="0" err="1">
                          <a:solidFill>
                            <a:srgbClr val="000000"/>
                          </a:solidFill>
                          <a:latin typeface="Calibri"/>
                        </a:rPr>
                        <a:t>Capex</a:t>
                      </a:r>
                      <a:r>
                        <a:rPr lang="en-US" sz="500" b="1" i="0" u="none" strike="noStrike" dirty="0">
                          <a:solidFill>
                            <a:srgbClr val="000000"/>
                          </a:solidFill>
                          <a:latin typeface="Calibri"/>
                        </a:rPr>
                        <a:t>)</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500" b="1" i="0" u="none" strike="noStrike">
                          <a:solidFill>
                            <a:srgbClr val="000000"/>
                          </a:solidFill>
                          <a:latin typeface="Calibri"/>
                        </a:rPr>
                        <a:t>42766489</a:t>
                      </a:r>
                    </a:p>
                  </a:txBody>
                  <a:tcPr marL="4222" marR="4222" marT="422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8"/>
                  </a:ext>
                </a:extLst>
              </a:tr>
              <a:tr h="80432">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500" b="0" i="0" u="none" strike="noStrike">
                        <a:solidFill>
                          <a:srgbClr val="000000"/>
                        </a:solidFill>
                        <a:latin typeface="Calibri"/>
                      </a:endParaRPr>
                    </a:p>
                  </a:txBody>
                  <a:tcPr marL="4222" marR="4222" marT="4222"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9"/>
                  </a:ext>
                </a:extLst>
              </a:tr>
              <a:tr h="110916">
                <a:tc gridSpan="5">
                  <a:txBody>
                    <a:bodyPr/>
                    <a:lstStyle/>
                    <a:p>
                      <a:pPr algn="l" fontAlgn="b"/>
                      <a:r>
                        <a:rPr lang="en-US" sz="700" b="1" i="0" u="none" strike="noStrike" dirty="0">
                          <a:solidFill>
                            <a:srgbClr val="FF0000"/>
                          </a:solidFill>
                          <a:latin typeface="Calibri"/>
                        </a:rPr>
                        <a:t>Profitability Index without Incentives</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0" i="0" u="none" strike="noStrike" dirty="0">
                        <a:solidFill>
                          <a:srgbClr val="FF0000"/>
                        </a:solidFill>
                        <a:latin typeface="Calibri"/>
                      </a:endParaRPr>
                    </a:p>
                  </a:txBody>
                  <a:tcPr marL="4222" marR="4222" marT="42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700" b="0" i="0" u="none" strike="noStrike" dirty="0">
                          <a:solidFill>
                            <a:srgbClr val="FF0000"/>
                          </a:solidFill>
                          <a:latin typeface="Calibri"/>
                        </a:rPr>
                        <a:t> </a:t>
                      </a:r>
                    </a:p>
                  </a:txBody>
                  <a:tcPr marL="4222" marR="4222" marT="422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en-US" sz="700" b="1" i="0" u="none" strike="noStrike" dirty="0">
                          <a:solidFill>
                            <a:srgbClr val="FF0000"/>
                          </a:solidFill>
                          <a:latin typeface="Calibri"/>
                        </a:rPr>
                        <a:t>1.63</a:t>
                      </a:r>
                    </a:p>
                  </a:txBody>
                  <a:tcPr marL="4222" marR="4222" marT="422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500" b="0" i="0" u="none" strike="noStrike" dirty="0">
                          <a:solidFill>
                            <a:srgbClr val="000000"/>
                          </a:solidFill>
                          <a:latin typeface="Calibri"/>
                        </a:rPr>
                        <a:t> </a:t>
                      </a:r>
                    </a:p>
                  </a:txBody>
                  <a:tcPr marL="4222" marR="4222" marT="4223"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0"/>
                  </a:ext>
                </a:extLst>
              </a:tr>
            </a:tbl>
          </a:graphicData>
        </a:graphic>
      </p:graphicFrame>
      <p:sp>
        <p:nvSpPr>
          <p:cNvPr id="57118" name="Tekstvak 8">
            <a:extLst>
              <a:ext uri="{FF2B5EF4-FFF2-40B4-BE49-F238E27FC236}">
                <a16:creationId xmlns:a16="http://schemas.microsoft.com/office/drawing/2014/main" id="{C1FAC2D0-EC23-D30A-F290-9D5DA6C484F7}"/>
              </a:ext>
            </a:extLst>
          </p:cNvPr>
          <p:cNvSpPr txBox="1">
            <a:spLocks noChangeArrowheads="1"/>
          </p:cNvSpPr>
          <p:nvPr/>
        </p:nvSpPr>
        <p:spPr bwMode="auto">
          <a:xfrm>
            <a:off x="5880101" y="3357563"/>
            <a:ext cx="1076325" cy="368300"/>
          </a:xfrm>
          <a:prstGeom prst="rect">
            <a:avLst/>
          </a:prstGeom>
          <a:solidFill>
            <a:srgbClr val="BAB8B8"/>
          </a:solidFill>
          <a:ln>
            <a:noFill/>
          </a:ln>
        </p:spPr>
        <p:txBody>
          <a:bodyPr wrap="non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1800" dirty="0">
                <a:solidFill>
                  <a:schemeClr val="tx1"/>
                </a:solidFill>
              </a:rPr>
              <a:t>EXAMPLE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243BA-9AD2-659C-37A5-6AB79F4E6AC1}"/>
              </a:ext>
            </a:extLst>
          </p:cNvPr>
          <p:cNvSpPr>
            <a:spLocks noGrp="1"/>
          </p:cNvSpPr>
          <p:nvPr>
            <p:ph type="title"/>
          </p:nvPr>
        </p:nvSpPr>
        <p:spPr/>
        <p:txBody>
          <a:bodyPr/>
          <a:lstStyle/>
          <a:p>
            <a:pPr>
              <a:defRPr/>
            </a:pPr>
            <a:r>
              <a:rPr lang="nl-NL" sz="3200" dirty="0"/>
              <a:t>NPV Analysis – with incentives</a:t>
            </a:r>
          </a:p>
        </p:txBody>
      </p:sp>
      <p:graphicFrame>
        <p:nvGraphicFramePr>
          <p:cNvPr id="33" name="Tabel 32">
            <a:extLst>
              <a:ext uri="{FF2B5EF4-FFF2-40B4-BE49-F238E27FC236}">
                <a16:creationId xmlns:a16="http://schemas.microsoft.com/office/drawing/2014/main" id="{28FA49C9-5AAD-1014-4532-F0570C24A1A2}"/>
              </a:ext>
            </a:extLst>
          </p:cNvPr>
          <p:cNvGraphicFramePr>
            <a:graphicFrameLocks noGrp="1"/>
          </p:cNvGraphicFramePr>
          <p:nvPr/>
        </p:nvGraphicFramePr>
        <p:xfrm>
          <a:off x="1919288" y="1541464"/>
          <a:ext cx="8424867" cy="4624402"/>
        </p:xfrm>
        <a:graphic>
          <a:graphicData uri="http://schemas.openxmlformats.org/drawingml/2006/table">
            <a:tbl>
              <a:tblPr/>
              <a:tblGrid>
                <a:gridCol w="676789">
                  <a:extLst>
                    <a:ext uri="{9D8B030D-6E8A-4147-A177-3AD203B41FA5}">
                      <a16:colId xmlns:a16="http://schemas.microsoft.com/office/drawing/2014/main" val="20000"/>
                    </a:ext>
                  </a:extLst>
                </a:gridCol>
                <a:gridCol w="331536">
                  <a:extLst>
                    <a:ext uri="{9D8B030D-6E8A-4147-A177-3AD203B41FA5}">
                      <a16:colId xmlns:a16="http://schemas.microsoft.com/office/drawing/2014/main" val="20001"/>
                    </a:ext>
                  </a:extLst>
                </a:gridCol>
                <a:gridCol w="41864">
                  <a:extLst>
                    <a:ext uri="{9D8B030D-6E8A-4147-A177-3AD203B41FA5}">
                      <a16:colId xmlns:a16="http://schemas.microsoft.com/office/drawing/2014/main" val="20002"/>
                    </a:ext>
                  </a:extLst>
                </a:gridCol>
                <a:gridCol w="318162">
                  <a:extLst>
                    <a:ext uri="{9D8B030D-6E8A-4147-A177-3AD203B41FA5}">
                      <a16:colId xmlns:a16="http://schemas.microsoft.com/office/drawing/2014/main" val="20003"/>
                    </a:ext>
                  </a:extLst>
                </a:gridCol>
                <a:gridCol w="55239">
                  <a:extLst>
                    <a:ext uri="{9D8B030D-6E8A-4147-A177-3AD203B41FA5}">
                      <a16:colId xmlns:a16="http://schemas.microsoft.com/office/drawing/2014/main" val="20004"/>
                    </a:ext>
                  </a:extLst>
                </a:gridCol>
                <a:gridCol w="373401">
                  <a:extLst>
                    <a:ext uri="{9D8B030D-6E8A-4147-A177-3AD203B41FA5}">
                      <a16:colId xmlns:a16="http://schemas.microsoft.com/office/drawing/2014/main" val="20005"/>
                    </a:ext>
                  </a:extLst>
                </a:gridCol>
                <a:gridCol w="552323">
                  <a:extLst>
                    <a:ext uri="{9D8B030D-6E8A-4147-A177-3AD203B41FA5}">
                      <a16:colId xmlns:a16="http://schemas.microsoft.com/office/drawing/2014/main" val="20006"/>
                    </a:ext>
                  </a:extLst>
                </a:gridCol>
                <a:gridCol w="552323">
                  <a:extLst>
                    <a:ext uri="{9D8B030D-6E8A-4147-A177-3AD203B41FA5}">
                      <a16:colId xmlns:a16="http://schemas.microsoft.com/office/drawing/2014/main" val="20007"/>
                    </a:ext>
                  </a:extLst>
                </a:gridCol>
                <a:gridCol w="552323">
                  <a:extLst>
                    <a:ext uri="{9D8B030D-6E8A-4147-A177-3AD203B41FA5}">
                      <a16:colId xmlns:a16="http://schemas.microsoft.com/office/drawing/2014/main" val="20008"/>
                    </a:ext>
                  </a:extLst>
                </a:gridCol>
                <a:gridCol w="552323">
                  <a:extLst>
                    <a:ext uri="{9D8B030D-6E8A-4147-A177-3AD203B41FA5}">
                      <a16:colId xmlns:a16="http://schemas.microsoft.com/office/drawing/2014/main" val="20009"/>
                    </a:ext>
                  </a:extLst>
                </a:gridCol>
                <a:gridCol w="552323">
                  <a:extLst>
                    <a:ext uri="{9D8B030D-6E8A-4147-A177-3AD203B41FA5}">
                      <a16:colId xmlns:a16="http://schemas.microsoft.com/office/drawing/2014/main" val="20010"/>
                    </a:ext>
                  </a:extLst>
                </a:gridCol>
                <a:gridCol w="552323">
                  <a:extLst>
                    <a:ext uri="{9D8B030D-6E8A-4147-A177-3AD203B41FA5}">
                      <a16:colId xmlns:a16="http://schemas.microsoft.com/office/drawing/2014/main" val="20011"/>
                    </a:ext>
                  </a:extLst>
                </a:gridCol>
                <a:gridCol w="552323">
                  <a:extLst>
                    <a:ext uri="{9D8B030D-6E8A-4147-A177-3AD203B41FA5}">
                      <a16:colId xmlns:a16="http://schemas.microsoft.com/office/drawing/2014/main" val="20012"/>
                    </a:ext>
                  </a:extLst>
                </a:gridCol>
                <a:gridCol w="552323">
                  <a:extLst>
                    <a:ext uri="{9D8B030D-6E8A-4147-A177-3AD203B41FA5}">
                      <a16:colId xmlns:a16="http://schemas.microsoft.com/office/drawing/2014/main" val="20013"/>
                    </a:ext>
                  </a:extLst>
                </a:gridCol>
                <a:gridCol w="552323">
                  <a:extLst>
                    <a:ext uri="{9D8B030D-6E8A-4147-A177-3AD203B41FA5}">
                      <a16:colId xmlns:a16="http://schemas.microsoft.com/office/drawing/2014/main" val="20014"/>
                    </a:ext>
                  </a:extLst>
                </a:gridCol>
                <a:gridCol w="552323">
                  <a:extLst>
                    <a:ext uri="{9D8B030D-6E8A-4147-A177-3AD203B41FA5}">
                      <a16:colId xmlns:a16="http://schemas.microsoft.com/office/drawing/2014/main" val="20015"/>
                    </a:ext>
                  </a:extLst>
                </a:gridCol>
                <a:gridCol w="552323">
                  <a:extLst>
                    <a:ext uri="{9D8B030D-6E8A-4147-A177-3AD203B41FA5}">
                      <a16:colId xmlns:a16="http://schemas.microsoft.com/office/drawing/2014/main" val="20016"/>
                    </a:ext>
                  </a:extLst>
                </a:gridCol>
                <a:gridCol w="552323">
                  <a:extLst>
                    <a:ext uri="{9D8B030D-6E8A-4147-A177-3AD203B41FA5}">
                      <a16:colId xmlns:a16="http://schemas.microsoft.com/office/drawing/2014/main" val="20017"/>
                    </a:ext>
                  </a:extLst>
                </a:gridCol>
              </a:tblGrid>
              <a:tr h="95644">
                <a:tc>
                  <a:txBody>
                    <a:bodyPr/>
                    <a:lstStyle/>
                    <a:p>
                      <a:pPr algn="l" fontAlgn="b"/>
                      <a:r>
                        <a:rPr lang="en-US" sz="600" b="0" i="0" u="none" strike="noStrike" dirty="0">
                          <a:solidFill>
                            <a:srgbClr val="1F497D"/>
                          </a:solidFill>
                          <a:latin typeface="Calibri"/>
                        </a:rPr>
                        <a:t>Case 1</a:t>
                      </a:r>
                    </a:p>
                  </a:txBody>
                  <a:tcPr marL="4181" marR="4181" marT="4182" marB="0" anchor="b">
                    <a:lnL>
                      <a:noFill/>
                    </a:lnL>
                    <a:lnR>
                      <a:noFill/>
                    </a:lnR>
                    <a:lnT>
                      <a:noFill/>
                    </a:lnT>
                    <a:lnB>
                      <a:noFill/>
                    </a:lnB>
                    <a:solidFill>
                      <a:srgbClr val="FFFFFF"/>
                    </a:solidFill>
                  </a:tcPr>
                </a:tc>
                <a:tc gridSpan="5">
                  <a:txBody>
                    <a:bodyPr/>
                    <a:lstStyle/>
                    <a:p>
                      <a:pPr algn="l" fontAlgn="b"/>
                      <a:r>
                        <a:rPr lang="en-US" sz="600" b="0" i="0" u="none" strike="noStrike">
                          <a:solidFill>
                            <a:srgbClr val="1F497D"/>
                          </a:solidFill>
                          <a:latin typeface="Calibri"/>
                        </a:rPr>
                        <a:t>Food Processing Company</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95644">
                <a:tc gridSpan="3">
                  <a:txBody>
                    <a:bodyPr/>
                    <a:lstStyle/>
                    <a:p>
                      <a:pPr algn="l" fontAlgn="b"/>
                      <a:r>
                        <a:rPr lang="en-US" sz="600" b="0" i="0" u="none" strike="noStrike" dirty="0">
                          <a:solidFill>
                            <a:srgbClr val="1F497D"/>
                          </a:solidFill>
                          <a:latin typeface="Calibri"/>
                        </a:rPr>
                        <a:t>Namibia - With Incentives</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95644">
                <a:tc>
                  <a:txBody>
                    <a:bodyPr/>
                    <a:lstStyle/>
                    <a:p>
                      <a:pPr algn="l" fontAlgn="b"/>
                      <a:r>
                        <a:rPr lang="en-US" sz="6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80401">
                <a:tc>
                  <a:txBody>
                    <a:bodyPr/>
                    <a:lstStyle/>
                    <a:p>
                      <a:pPr algn="l" fontAlgn="b"/>
                      <a:r>
                        <a:rPr lang="en-US" sz="500" b="0" i="0" u="none" strike="noStrike" dirty="0">
                          <a:solidFill>
                            <a:srgbClr val="000000"/>
                          </a:solidFill>
                          <a:latin typeface="Calibri"/>
                        </a:rPr>
                        <a:t>All in USD</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Present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2013</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2014</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2015</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2016</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2017</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2018</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2019</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2020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2021</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2022</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2023</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95644">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1</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2</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3</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4</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5</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6</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7</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8</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9</a:t>
                      </a:r>
                    </a:p>
                  </a:txBody>
                  <a:tcPr marL="4181" marR="4181" marT="4182" marB="0" anchor="b">
                    <a:lnL>
                      <a:noFill/>
                    </a:lnL>
                    <a:lnR>
                      <a:noFill/>
                    </a:lnR>
                    <a:lnT>
                      <a:noFill/>
                    </a:lnT>
                    <a:lnB>
                      <a:noFill/>
                    </a:lnB>
                    <a:solidFill>
                      <a:srgbClr val="FFFFFF"/>
                    </a:solidFill>
                  </a:tcPr>
                </a:tc>
                <a:tc>
                  <a:txBody>
                    <a:bodyPr/>
                    <a:lstStyle/>
                    <a:p>
                      <a:pPr algn="r" fontAlgn="b"/>
                      <a:r>
                        <a:rPr lang="en-US" sz="600" b="0" i="0" u="none" strike="noStrike">
                          <a:solidFill>
                            <a:srgbClr val="000000"/>
                          </a:solidFill>
                          <a:latin typeface="Calibri"/>
                        </a:rPr>
                        <a:t>10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80401">
                <a:tc>
                  <a:txBody>
                    <a:bodyPr/>
                    <a:lstStyle/>
                    <a:p>
                      <a:pPr algn="l" fontAlgn="b"/>
                      <a:r>
                        <a:rPr lang="en-US" sz="500" b="1" i="0" u="none" strike="noStrike" dirty="0" err="1">
                          <a:solidFill>
                            <a:srgbClr val="000000"/>
                          </a:solidFill>
                          <a:latin typeface="Calibri"/>
                        </a:rPr>
                        <a:t>Capex</a:t>
                      </a:r>
                      <a:endParaRPr lang="en-US" sz="500" b="1" i="0" u="none" strike="noStrike" dirty="0">
                        <a:solidFill>
                          <a:srgbClr val="000000"/>
                        </a:solidFill>
                        <a:latin typeface="Calibri"/>
                      </a:endParaRP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80401">
                <a:tc>
                  <a:txBody>
                    <a:bodyPr/>
                    <a:lstStyle/>
                    <a:p>
                      <a:pPr algn="l" fontAlgn="b"/>
                      <a:r>
                        <a:rPr lang="en-US" sz="500" b="0" i="0" u="none" strike="noStrike" dirty="0">
                          <a:solidFill>
                            <a:srgbClr val="000000"/>
                          </a:solidFill>
                          <a:latin typeface="Calibri"/>
                        </a:rPr>
                        <a:t>Site</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80401">
                <a:tc>
                  <a:txBody>
                    <a:bodyPr/>
                    <a:lstStyle/>
                    <a:p>
                      <a:pPr algn="l" fontAlgn="b"/>
                      <a:r>
                        <a:rPr lang="en-US" sz="500" b="0" i="0" u="none" strike="noStrike" dirty="0">
                          <a:solidFill>
                            <a:srgbClr val="000000"/>
                          </a:solidFill>
                          <a:latin typeface="Calibri"/>
                        </a:rPr>
                        <a:t>Building</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3937500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1312500</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80401">
                <a:tc>
                  <a:txBody>
                    <a:bodyPr/>
                    <a:lstStyle/>
                    <a:p>
                      <a:pPr algn="l" fontAlgn="b"/>
                      <a:r>
                        <a:rPr lang="en-US" sz="500" b="0" i="0" u="none" strike="noStrike" dirty="0">
                          <a:solidFill>
                            <a:srgbClr val="000000"/>
                          </a:solidFill>
                          <a:latin typeface="Calibri"/>
                        </a:rPr>
                        <a:t>Equipment</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8250000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8250000</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80401">
                <a:tc>
                  <a:txBody>
                    <a:bodyPr/>
                    <a:lstStyle/>
                    <a:p>
                      <a:pPr algn="l" fontAlgn="b"/>
                      <a:r>
                        <a:rPr lang="en-US" sz="500" b="0" i="0" u="none" strike="noStrike" dirty="0">
                          <a:solidFill>
                            <a:srgbClr val="000000"/>
                          </a:solidFill>
                          <a:latin typeface="Calibri"/>
                        </a:rPr>
                        <a:t>Utilities</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2000000</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80401">
                <a:tc>
                  <a:txBody>
                    <a:bodyPr/>
                    <a:lstStyle/>
                    <a:p>
                      <a:pPr algn="l" fontAlgn="b"/>
                      <a:r>
                        <a:rPr lang="en-US" sz="500" b="1" i="0" u="none" strike="noStrike" dirty="0">
                          <a:solidFill>
                            <a:srgbClr val="000000"/>
                          </a:solidFill>
                          <a:latin typeface="Calibri"/>
                        </a:rPr>
                        <a:t>Total </a:t>
                      </a:r>
                      <a:r>
                        <a:rPr lang="en-US" sz="500" b="1" i="0" u="none" strike="noStrike" dirty="0" err="1">
                          <a:solidFill>
                            <a:srgbClr val="000000"/>
                          </a:solidFill>
                          <a:latin typeface="Calibri"/>
                        </a:rPr>
                        <a:t>Capex</a:t>
                      </a:r>
                      <a:endParaRPr lang="en-US" sz="500" b="1" i="0" u="none" strike="noStrike" dirty="0">
                        <a:solidFill>
                          <a:srgbClr val="000000"/>
                        </a:solidFill>
                        <a:latin typeface="Calibri"/>
                      </a:endParaRP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15687500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11562500</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80401">
                <a:tc>
                  <a:txBody>
                    <a:bodyPr/>
                    <a:lstStyle/>
                    <a:p>
                      <a:pPr algn="l" fontAlgn="b"/>
                      <a:r>
                        <a:rPr lang="en-US" sz="500" b="1" i="0" u="none" strike="noStrike" dirty="0">
                          <a:solidFill>
                            <a:srgbClr val="000000"/>
                          </a:solidFill>
                          <a:latin typeface="Calibri"/>
                        </a:rPr>
                        <a:t>Turnover</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80401">
                <a:tc>
                  <a:txBody>
                    <a:bodyPr/>
                    <a:lstStyle/>
                    <a:p>
                      <a:pPr algn="l" fontAlgn="b"/>
                      <a:r>
                        <a:rPr lang="en-US" sz="500" b="0" i="0" u="none" strike="noStrike" dirty="0">
                          <a:solidFill>
                            <a:srgbClr val="000000"/>
                          </a:solidFill>
                          <a:latin typeface="Calibri"/>
                        </a:rPr>
                        <a:t>Sales</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5"/>
                  </a:ext>
                </a:extLst>
              </a:tr>
              <a:tr h="80401">
                <a:tc gridSpan="3">
                  <a:txBody>
                    <a:bodyPr/>
                    <a:lstStyle/>
                    <a:p>
                      <a:pPr algn="l" fontAlgn="b"/>
                      <a:r>
                        <a:rPr lang="en-US" sz="500" b="1" i="0" u="none" strike="noStrike" dirty="0">
                          <a:solidFill>
                            <a:srgbClr val="000000"/>
                          </a:solidFill>
                          <a:latin typeface="Calibri"/>
                        </a:rPr>
                        <a:t>Operational Expenditures</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80401">
                <a:tc>
                  <a:txBody>
                    <a:bodyPr/>
                    <a:lstStyle/>
                    <a:p>
                      <a:pPr algn="l" fontAlgn="b"/>
                      <a:r>
                        <a:rPr lang="en-US" sz="500" b="0" i="0" u="none" strike="noStrike" dirty="0">
                          <a:solidFill>
                            <a:srgbClr val="000000"/>
                          </a:solidFill>
                          <a:latin typeface="Calibri"/>
                        </a:rPr>
                        <a:t>Raw material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10000000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7"/>
                  </a:ext>
                </a:extLst>
              </a:tr>
              <a:tr h="80401">
                <a:tc>
                  <a:txBody>
                    <a:bodyPr/>
                    <a:lstStyle/>
                    <a:p>
                      <a:pPr algn="l" fontAlgn="b"/>
                      <a:r>
                        <a:rPr lang="en-US" sz="500" b="0" i="0" u="none" strike="noStrike" dirty="0">
                          <a:solidFill>
                            <a:srgbClr val="000000"/>
                          </a:solidFill>
                          <a:latin typeface="Calibri"/>
                        </a:rPr>
                        <a:t>Labour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8"/>
                  </a:ext>
                </a:extLst>
              </a:tr>
              <a:tr h="80401">
                <a:tc>
                  <a:txBody>
                    <a:bodyPr/>
                    <a:lstStyle/>
                    <a:p>
                      <a:pPr algn="l" fontAlgn="b"/>
                      <a:r>
                        <a:rPr lang="en-US" sz="500" b="0" i="0" u="none" strike="noStrike" dirty="0">
                          <a:solidFill>
                            <a:srgbClr val="000000"/>
                          </a:solidFill>
                          <a:latin typeface="Calibri"/>
                        </a:rPr>
                        <a:t>Power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600000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19"/>
                  </a:ext>
                </a:extLst>
              </a:tr>
              <a:tr h="80401">
                <a:tc>
                  <a:txBody>
                    <a:bodyPr/>
                    <a:lstStyle/>
                    <a:p>
                      <a:pPr algn="l" fontAlgn="b"/>
                      <a:r>
                        <a:rPr lang="en-US" sz="500" b="0" i="0" u="none" strike="noStrike" dirty="0">
                          <a:solidFill>
                            <a:srgbClr val="000000"/>
                          </a:solidFill>
                          <a:latin typeface="Calibri"/>
                        </a:rPr>
                        <a:t>Water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0"/>
                  </a:ext>
                </a:extLst>
              </a:tr>
              <a:tr h="80401">
                <a:tc>
                  <a:txBody>
                    <a:bodyPr/>
                    <a:lstStyle/>
                    <a:p>
                      <a:pPr algn="l" fontAlgn="b"/>
                      <a:r>
                        <a:rPr lang="en-US" sz="500" b="0" i="0" u="none" strike="noStrike" dirty="0">
                          <a:solidFill>
                            <a:srgbClr val="000000"/>
                          </a:solidFill>
                          <a:latin typeface="Calibri"/>
                        </a:rPr>
                        <a:t>Gas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1"/>
                  </a:ext>
                </a:extLst>
              </a:tr>
              <a:tr h="80401">
                <a:tc>
                  <a:txBody>
                    <a:bodyPr/>
                    <a:lstStyle/>
                    <a:p>
                      <a:pPr algn="l" fontAlgn="b"/>
                      <a:r>
                        <a:rPr lang="en-US" sz="500" b="0" i="0" u="none" strike="noStrike" dirty="0">
                          <a:solidFill>
                            <a:srgbClr val="000000"/>
                          </a:solidFill>
                          <a:latin typeface="Calibri"/>
                        </a:rPr>
                        <a:t>Sewerage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2"/>
                  </a:ext>
                </a:extLst>
              </a:tr>
              <a:tr h="80401">
                <a:tc>
                  <a:txBody>
                    <a:bodyPr/>
                    <a:lstStyle/>
                    <a:p>
                      <a:pPr algn="l" fontAlgn="b"/>
                      <a:r>
                        <a:rPr lang="en-US" sz="500" b="0" i="0" u="none" strike="noStrike" dirty="0">
                          <a:solidFill>
                            <a:srgbClr val="000000"/>
                          </a:solidFill>
                          <a:latin typeface="Calibri"/>
                        </a:rPr>
                        <a:t>Transport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1,750,000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3"/>
                  </a:ext>
                </a:extLst>
              </a:tr>
              <a:tr h="80401">
                <a:tc>
                  <a:txBody>
                    <a:bodyPr/>
                    <a:lstStyle/>
                    <a:p>
                      <a:pPr algn="l" fontAlgn="b"/>
                      <a:r>
                        <a:rPr lang="en-US" sz="500" b="0" i="0" u="none" strike="noStrike" dirty="0">
                          <a:solidFill>
                            <a:srgbClr val="000000"/>
                          </a:solidFill>
                          <a:latin typeface="Calibri"/>
                        </a:rPr>
                        <a:t>Training</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300,000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4"/>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5"/>
                  </a:ext>
                </a:extLst>
              </a:tr>
              <a:tr h="80401">
                <a:tc>
                  <a:txBody>
                    <a:bodyPr/>
                    <a:lstStyle/>
                    <a:p>
                      <a:pPr algn="l" fontAlgn="b"/>
                      <a:r>
                        <a:rPr lang="en-US" sz="500" b="1" i="0" u="none" strike="noStrike" dirty="0">
                          <a:solidFill>
                            <a:srgbClr val="000000"/>
                          </a:solidFill>
                          <a:latin typeface="Calibri"/>
                        </a:rPr>
                        <a:t>Total </a:t>
                      </a:r>
                      <a:r>
                        <a:rPr lang="en-US" sz="500" b="1" i="0" u="none" strike="noStrike" dirty="0" err="1">
                          <a:solidFill>
                            <a:srgbClr val="000000"/>
                          </a:solidFill>
                          <a:latin typeface="Calibri"/>
                        </a:rPr>
                        <a:t>OpEx</a:t>
                      </a:r>
                      <a:endParaRPr lang="en-US" sz="500" b="1" i="0" u="none" strike="noStrike" dirty="0">
                        <a:solidFill>
                          <a:srgbClr val="000000"/>
                        </a:solidFill>
                        <a:latin typeface="Calibri"/>
                      </a:endParaRP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15150000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6"/>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7"/>
                  </a:ext>
                </a:extLst>
              </a:tr>
              <a:tr h="80401">
                <a:tc gridSpan="3">
                  <a:txBody>
                    <a:bodyPr/>
                    <a:lstStyle/>
                    <a:p>
                      <a:pPr algn="l" fontAlgn="b"/>
                      <a:r>
                        <a:rPr lang="en-US" sz="500" b="1" i="0" u="none" strike="noStrike" dirty="0" err="1">
                          <a:solidFill>
                            <a:srgbClr val="000000"/>
                          </a:solidFill>
                          <a:latin typeface="Calibri"/>
                        </a:rPr>
                        <a:t>Cashflow</a:t>
                      </a:r>
                      <a:r>
                        <a:rPr lang="en-US" sz="500" b="1" i="0" u="none" strike="noStrike" dirty="0">
                          <a:solidFill>
                            <a:srgbClr val="000000"/>
                          </a:solidFill>
                          <a:latin typeface="Calibri"/>
                        </a:rPr>
                        <a:t> before taxes</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-15687500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-26712500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14850000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8"/>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29"/>
                  </a:ext>
                </a:extLst>
              </a:tr>
              <a:tr h="80401">
                <a:tc gridSpan="5">
                  <a:txBody>
                    <a:bodyPr/>
                    <a:lstStyle/>
                    <a:p>
                      <a:pPr algn="l" fontAlgn="b"/>
                      <a:r>
                        <a:rPr lang="en-US" sz="500" b="1" i="0" u="none" strike="noStrike" dirty="0">
                          <a:solidFill>
                            <a:srgbClr val="000000"/>
                          </a:solidFill>
                          <a:latin typeface="Calibri"/>
                        </a:rPr>
                        <a:t>Capital Allowance and Depreciation</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0"/>
                  </a:ext>
                </a:extLst>
              </a:tr>
              <a:tr h="80401">
                <a:tc gridSpan="3">
                  <a:txBody>
                    <a:bodyPr/>
                    <a:lstStyle/>
                    <a:p>
                      <a:pPr algn="l" fontAlgn="b"/>
                      <a:r>
                        <a:rPr lang="en-US" sz="500" b="0" i="0" u="none" strike="noStrike" dirty="0">
                          <a:solidFill>
                            <a:srgbClr val="000000"/>
                          </a:solidFill>
                          <a:latin typeface="Calibri"/>
                        </a:rPr>
                        <a:t>Special Building Allowance</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336000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1"/>
                  </a:ext>
                </a:extLst>
              </a:tr>
              <a:tr h="80401">
                <a:tc gridSpan="3">
                  <a:txBody>
                    <a:bodyPr/>
                    <a:lstStyle/>
                    <a:p>
                      <a:pPr algn="l" fontAlgn="b"/>
                      <a:r>
                        <a:rPr lang="en-US" sz="500" b="0" i="0" u="none" strike="noStrike" dirty="0">
                          <a:solidFill>
                            <a:srgbClr val="000000"/>
                          </a:solidFill>
                          <a:latin typeface="Calibri"/>
                        </a:rPr>
                        <a:t>Equipment and Utilities</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2050000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2"/>
                  </a:ext>
                </a:extLst>
              </a:tr>
              <a:tr h="80401">
                <a:tc gridSpan="3">
                  <a:txBody>
                    <a:bodyPr/>
                    <a:lstStyle/>
                    <a:p>
                      <a:pPr algn="l" fontAlgn="b"/>
                      <a:r>
                        <a:rPr lang="en-US" sz="500" b="0" i="0" u="none" strike="noStrike" dirty="0">
                          <a:solidFill>
                            <a:srgbClr val="000000"/>
                          </a:solidFill>
                          <a:latin typeface="Calibri"/>
                        </a:rPr>
                        <a:t>Transportation Allowance</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437500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3"/>
                  </a:ext>
                </a:extLst>
              </a:tr>
              <a:tr h="80401">
                <a:tc>
                  <a:txBody>
                    <a:bodyPr/>
                    <a:lstStyle/>
                    <a:p>
                      <a:pPr algn="l" fontAlgn="b"/>
                      <a:r>
                        <a:rPr lang="en-US" sz="500" b="0" i="0" u="none" strike="noStrike" dirty="0">
                          <a:solidFill>
                            <a:srgbClr val="000000"/>
                          </a:solidFill>
                          <a:latin typeface="Calibri"/>
                        </a:rPr>
                        <a:t>Training Incentive</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4"/>
                  </a:ext>
                </a:extLst>
              </a:tr>
              <a:tr h="80401">
                <a:tc>
                  <a:txBody>
                    <a:bodyPr/>
                    <a:lstStyle/>
                    <a:p>
                      <a:pPr algn="l" fontAlgn="b"/>
                      <a:r>
                        <a:rPr lang="en-US" sz="500" b="0" i="0" u="none" strike="noStrike" dirty="0">
                          <a:solidFill>
                            <a:srgbClr val="000000"/>
                          </a:solidFill>
                          <a:latin typeface="Calibri"/>
                        </a:rPr>
                        <a:t>Wage allowance</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750000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5"/>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6"/>
                  </a:ext>
                </a:extLst>
              </a:tr>
              <a:tr h="80401">
                <a:tc gridSpan="3">
                  <a:txBody>
                    <a:bodyPr/>
                    <a:lstStyle/>
                    <a:p>
                      <a:pPr algn="l" fontAlgn="b"/>
                      <a:r>
                        <a:rPr lang="en-US" sz="500" b="1" i="0" u="none" strike="noStrike" dirty="0">
                          <a:solidFill>
                            <a:srgbClr val="000000"/>
                          </a:solidFill>
                          <a:latin typeface="Calibri"/>
                        </a:rPr>
                        <a:t>Total Capital Allowance</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1337500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4437500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3723500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7"/>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8"/>
                  </a:ext>
                </a:extLst>
              </a:tr>
              <a:tr h="80401">
                <a:tc gridSpan="6">
                  <a:txBody>
                    <a:bodyPr/>
                    <a:lstStyle/>
                    <a:p>
                      <a:pPr algn="l" fontAlgn="b"/>
                      <a:r>
                        <a:rPr lang="en-US" sz="500" b="1" i="0" u="none" strike="noStrike" dirty="0">
                          <a:solidFill>
                            <a:srgbClr val="000000"/>
                          </a:solidFill>
                          <a:latin typeface="Calibri"/>
                        </a:rPr>
                        <a:t>Gross Profit</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-16487500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10412500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11126500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39"/>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3">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0"/>
                  </a:ext>
                </a:extLst>
              </a:tr>
              <a:tr h="80401">
                <a:tc gridSpan="4">
                  <a:txBody>
                    <a:bodyPr/>
                    <a:lstStyle/>
                    <a:p>
                      <a:pPr algn="l" fontAlgn="b"/>
                      <a:r>
                        <a:rPr lang="en-US" sz="500" b="0" i="0" u="none" strike="noStrike" dirty="0">
                          <a:solidFill>
                            <a:srgbClr val="000000"/>
                          </a:solidFill>
                          <a:latin typeface="Calibri"/>
                        </a:rPr>
                        <a:t>Corporate Income Tax</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18.0%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1"/>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3">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2"/>
                  </a:ext>
                </a:extLst>
              </a:tr>
              <a:tr h="80401">
                <a:tc>
                  <a:txBody>
                    <a:bodyPr/>
                    <a:lstStyle/>
                    <a:p>
                      <a:pPr algn="l" fontAlgn="b"/>
                      <a:r>
                        <a:rPr lang="en-US" sz="500" b="1" i="0" u="none" strike="noStrike" dirty="0" err="1">
                          <a:solidFill>
                            <a:srgbClr val="000000"/>
                          </a:solidFill>
                          <a:latin typeface="Calibri"/>
                        </a:rPr>
                        <a:t>Cashflow</a:t>
                      </a:r>
                      <a:r>
                        <a:rPr lang="en-US" sz="500" b="1" i="0" u="none" strike="noStrike" dirty="0">
                          <a:solidFill>
                            <a:srgbClr val="000000"/>
                          </a:solidFill>
                          <a:latin typeface="Calibri"/>
                        </a:rPr>
                        <a:t> After Tax</a:t>
                      </a:r>
                    </a:p>
                  </a:txBody>
                  <a:tcPr marL="4181" marR="4181" marT="4182" marB="0" anchor="b">
                    <a:lnL>
                      <a:noFill/>
                    </a:lnL>
                    <a:lnR>
                      <a:noFill/>
                    </a:lnR>
                    <a:lnT>
                      <a:noFill/>
                    </a:lnT>
                    <a:lnB>
                      <a:noFill/>
                    </a:lnB>
                    <a:solidFill>
                      <a:srgbClr val="FFFFFF"/>
                    </a:solidFill>
                  </a:tcPr>
                </a:tc>
                <a:tc gridSpan="3">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-15687500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-26712500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12975750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12847230</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3"/>
                  </a:ext>
                </a:extLst>
              </a:tr>
              <a:tr h="80401">
                <a:tc gridSpan="4">
                  <a:txBody>
                    <a:bodyPr/>
                    <a:lstStyle/>
                    <a:p>
                      <a:pPr algn="l" fontAlgn="b"/>
                      <a:r>
                        <a:rPr lang="en-US" sz="500" b="1" i="0" u="none" strike="noStrike" dirty="0">
                          <a:solidFill>
                            <a:srgbClr val="000000"/>
                          </a:solidFill>
                          <a:latin typeface="Calibri"/>
                        </a:rPr>
                        <a:t>Discounted </a:t>
                      </a:r>
                      <a:r>
                        <a:rPr lang="en-US" sz="500" b="1" i="0" u="none" strike="noStrike" dirty="0" err="1">
                          <a:solidFill>
                            <a:srgbClr val="000000"/>
                          </a:solidFill>
                          <a:latin typeface="Calibri"/>
                        </a:rPr>
                        <a:t>Cashflow</a:t>
                      </a:r>
                      <a:r>
                        <a:rPr lang="en-US" sz="500" b="1" i="0" u="none" strike="noStrike" dirty="0">
                          <a:solidFill>
                            <a:srgbClr val="000000"/>
                          </a:solidFill>
                          <a:latin typeface="Calibri"/>
                        </a:rPr>
                        <a:t> After Tax</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solidFill>
                            <a:srgbClr val="000000"/>
                          </a:solidFill>
                          <a:latin typeface="Calibri"/>
                        </a:rPr>
                        <a:t>-15687500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-24284091</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10723760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9652314</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8774831</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7977119</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7251926</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6592660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5993328</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5448480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4953163</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4"/>
                  </a:ext>
                </a:extLst>
              </a:tr>
              <a:tr h="110888">
                <a:tc gridSpan="2">
                  <a:txBody>
                    <a:bodyPr/>
                    <a:lstStyle/>
                    <a:p>
                      <a:pPr algn="l" fontAlgn="b"/>
                      <a:r>
                        <a:rPr lang="en-US" sz="700" b="1" i="0" u="none" strike="noStrike" dirty="0">
                          <a:solidFill>
                            <a:srgbClr val="FF0000"/>
                          </a:solidFill>
                          <a:latin typeface="Calibri"/>
                        </a:rPr>
                        <a:t>NPV with incentives</a:t>
                      </a:r>
                    </a:p>
                  </a:txBody>
                  <a:tcPr marL="4181" marR="4181" marT="4182" marB="0" anchor="b">
                    <a:lnL>
                      <a:noFill/>
                    </a:lnL>
                    <a:lnR>
                      <a:noFill/>
                    </a:lnR>
                    <a:lnT>
                      <a:noFill/>
                    </a:lnT>
                    <a:lnB>
                      <a:noFill/>
                    </a:lnB>
                    <a:solidFill>
                      <a:srgbClr val="FFFFFF"/>
                    </a:solidFill>
                  </a:tcPr>
                </a:tc>
                <a:tc hMerge="1">
                  <a:txBody>
                    <a:bodyPr/>
                    <a:lstStyle/>
                    <a:p>
                      <a:pPr algn="l" fontAlgn="b"/>
                      <a:endParaRPr lang="en-US" sz="700" b="0" i="0" u="none" strike="noStrike" dirty="0">
                        <a:solidFill>
                          <a:srgbClr val="FF0000"/>
                        </a:solidFill>
                        <a:latin typeface="Calibri"/>
                      </a:endParaRPr>
                    </a:p>
                  </a:txBody>
                  <a:tcPr marL="4181" marR="4181" marT="4181" marB="0" anchor="b">
                    <a:lnL>
                      <a:noFill/>
                    </a:lnL>
                    <a:lnR>
                      <a:noFill/>
                    </a:lnR>
                    <a:lnT>
                      <a:noFill/>
                    </a:lnT>
                    <a:lnB>
                      <a:noFill/>
                    </a:lnB>
                    <a:solidFill>
                      <a:srgbClr val="FFFFFF"/>
                    </a:solidFill>
                  </a:tcPr>
                </a:tc>
                <a:tc gridSpan="2">
                  <a:txBody>
                    <a:bodyPr/>
                    <a:lstStyle/>
                    <a:p>
                      <a:pPr algn="l" fontAlgn="b"/>
                      <a:r>
                        <a:rPr lang="en-US" sz="700" b="0" i="0" u="none" strike="noStrike" dirty="0">
                          <a:solidFill>
                            <a:srgbClr val="FF0000"/>
                          </a:solidFill>
                          <a:latin typeface="Calibri"/>
                        </a:rPr>
                        <a:t> </a:t>
                      </a:r>
                    </a:p>
                  </a:txBody>
                  <a:tcPr marL="4181" marR="4181" marT="4182" marB="0" anchor="b">
                    <a:lnL>
                      <a:noFill/>
                    </a:lnL>
                    <a:lnR>
                      <a:noFill/>
                    </a:lnR>
                    <a:lnT>
                      <a:noFill/>
                    </a:lnT>
                    <a:lnB>
                      <a:noFill/>
                    </a:lnB>
                    <a:solidFill>
                      <a:srgbClr val="FFFFFF"/>
                    </a:solidFill>
                  </a:tcPr>
                </a:tc>
                <a:tc hMerge="1">
                  <a:txBody>
                    <a:bodyPr/>
                    <a:lstStyle/>
                    <a:p>
                      <a:pPr algn="l" fontAlgn="b"/>
                      <a:endParaRPr lang="en-US" sz="700" b="0" i="0" u="none" strike="noStrike" dirty="0">
                        <a:solidFill>
                          <a:srgbClr val="FF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700" b="0" i="0" u="none" strike="noStrike" dirty="0">
                          <a:solidFill>
                            <a:srgbClr val="FF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700" b="0" i="0" u="none" strike="noStrike" dirty="0">
                          <a:solidFill>
                            <a:srgbClr val="FF0000"/>
                          </a:solidFill>
                          <a:latin typeface="Calibri"/>
                        </a:rPr>
                        <a:t> </a:t>
                      </a:r>
                    </a:p>
                  </a:txBody>
                  <a:tcPr marL="4181" marR="4181" marT="4182"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700" b="1" i="0" u="none" strike="noStrike" dirty="0">
                          <a:solidFill>
                            <a:srgbClr val="FF0000"/>
                          </a:solidFill>
                          <a:latin typeface="Calibri"/>
                        </a:rPr>
                        <a:t>27395991</a:t>
                      </a:r>
                    </a:p>
                  </a:txBody>
                  <a:tcPr marL="4181" marR="4181"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dirty="0">
                          <a:solidFill>
                            <a:srgbClr val="000000"/>
                          </a:solidFill>
                          <a:latin typeface="Calibri"/>
                        </a:rPr>
                        <a:t> </a:t>
                      </a:r>
                    </a:p>
                  </a:txBody>
                  <a:tcPr marL="4181" marR="4181" marT="4182"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5"/>
                  </a:ext>
                </a:extLst>
              </a:tr>
              <a:tr h="80401">
                <a:tc gridSpan="2">
                  <a:txBody>
                    <a:bodyPr/>
                    <a:lstStyle/>
                    <a:p>
                      <a:pPr algn="l" fontAlgn="b"/>
                      <a:r>
                        <a:rPr lang="en-US" sz="500" b="1" i="0" u="none" strike="noStrike" dirty="0">
                          <a:solidFill>
                            <a:srgbClr val="000000"/>
                          </a:solidFill>
                          <a:latin typeface="Calibri"/>
                        </a:rPr>
                        <a:t>WACC Rate</a:t>
                      </a:r>
                    </a:p>
                  </a:txBody>
                  <a:tcPr marL="4181" marR="4181" marT="4182" marB="0" anchor="b">
                    <a:lnL>
                      <a:noFill/>
                    </a:lnL>
                    <a:lnR>
                      <a:noFill/>
                    </a:lnR>
                    <a:lnT>
                      <a:noFill/>
                    </a:lnT>
                    <a:lnB>
                      <a:noFill/>
                    </a:lnB>
                    <a:solidFill>
                      <a:srgbClr val="FFFFFF"/>
                    </a:solidFill>
                  </a:tcPr>
                </a:tc>
                <a:tc hMerge="1">
                  <a:txBody>
                    <a:bodyPr/>
                    <a:lstStyle/>
                    <a:p>
                      <a:pPr algn="r"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gridSpan="2">
                  <a:txBody>
                    <a:bodyPr/>
                    <a:lstStyle/>
                    <a:p>
                      <a:pPr algn="r" fontAlgn="b"/>
                      <a:r>
                        <a:rPr lang="en-US" sz="500" b="0" i="0" u="none" strike="noStrike">
                          <a:solidFill>
                            <a:srgbClr val="000000"/>
                          </a:solidFill>
                          <a:latin typeface="Calibri"/>
                        </a:rPr>
                        <a:t>10%</a:t>
                      </a:r>
                    </a:p>
                  </a:txBody>
                  <a:tcPr marL="4181" marR="4181" marT="4182" marB="0" anchor="b">
                    <a:lnL>
                      <a:noFill/>
                    </a:lnL>
                    <a:lnR>
                      <a:noFill/>
                    </a:lnR>
                    <a:lnT>
                      <a:noFill/>
                    </a:lnT>
                    <a:lnB>
                      <a:noFill/>
                    </a:lnB>
                    <a:solidFill>
                      <a:srgbClr val="FFFFFF"/>
                    </a:solidFill>
                  </a:tcPr>
                </a:tc>
                <a:tc hMerge="1">
                  <a:txBody>
                    <a:bodyPr/>
                    <a:lstStyle/>
                    <a:p>
                      <a:pPr algn="l" fontAlgn="b"/>
                      <a:endParaRPr lang="en-US" sz="500" b="0" i="0" u="none" strike="noStrike" dirty="0">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6"/>
                  </a:ext>
                </a:extLst>
              </a:tr>
              <a:tr h="80401">
                <a:tc gridSpan="2">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7"/>
                  </a:ext>
                </a:extLst>
              </a:tr>
              <a:tr h="80401">
                <a:tc gridSpan="2">
                  <a:txBody>
                    <a:bodyPr/>
                    <a:lstStyle/>
                    <a:p>
                      <a:pPr algn="l" fontAlgn="b"/>
                      <a:r>
                        <a:rPr lang="en-US" sz="500" b="1" i="0" u="none" strike="noStrike" dirty="0">
                          <a:solidFill>
                            <a:srgbClr val="000000"/>
                          </a:solidFill>
                          <a:latin typeface="Calibri"/>
                        </a:rPr>
                        <a:t>Discounted CAPEX</a:t>
                      </a:r>
                    </a:p>
                  </a:txBody>
                  <a:tcPr marL="4181" marR="4181" marT="4182" marB="0" anchor="b">
                    <a:lnL>
                      <a:noFill/>
                    </a:lnL>
                    <a:lnR>
                      <a:noFill/>
                    </a:lnR>
                    <a:lnT>
                      <a:noFill/>
                    </a:lnT>
                    <a:lnB>
                      <a:noFill/>
                    </a:lnB>
                    <a:solidFill>
                      <a:srgbClr val="FFFFFF"/>
                    </a:solidFill>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pPr algn="l" fontAlgn="b"/>
                      <a:endParaRPr lang="en-US" sz="500" b="0" i="0" u="none" strike="noStrike">
                        <a:solidFill>
                          <a:srgbClr val="000000"/>
                        </a:solidFill>
                        <a:latin typeface="Calibri"/>
                      </a:endParaRPr>
                    </a:p>
                  </a:txBody>
                  <a:tcPr marL="4181" marR="4181" marT="4181"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a:t>
                      </a:r>
                    </a:p>
                  </a:txBody>
                  <a:tcPr marL="4181" marR="4181" marT="418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solidFill>
                            <a:srgbClr val="000000"/>
                          </a:solidFill>
                          <a:latin typeface="Calibri"/>
                        </a:rPr>
                        <a:t>15687500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10511364</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8"/>
                  </a:ext>
                </a:extLst>
              </a:tr>
              <a:tr h="80401">
                <a:tc gridSpan="5">
                  <a:txBody>
                    <a:bodyPr/>
                    <a:lstStyle/>
                    <a:p>
                      <a:pPr algn="l" fontAlgn="b"/>
                      <a:r>
                        <a:rPr lang="en-US" sz="500" b="1" i="0" u="none" strike="noStrike" dirty="0">
                          <a:solidFill>
                            <a:srgbClr val="000000"/>
                          </a:solidFill>
                          <a:latin typeface="Calibri"/>
                        </a:rPr>
                        <a:t>Present Value CAPEX (expenditure = minus)</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500" b="1" i="0" u="none" strike="noStrike">
                          <a:solidFill>
                            <a:srgbClr val="000000"/>
                          </a:solidFill>
                          <a:latin typeface="Calibri"/>
                        </a:rPr>
                        <a:t>-26198864</a:t>
                      </a:r>
                    </a:p>
                  </a:txBody>
                  <a:tcPr marL="4181" marR="4181"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49"/>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50"/>
                  </a:ext>
                </a:extLst>
              </a:tr>
              <a:tr h="80401">
                <a:tc gridSpan="5">
                  <a:txBody>
                    <a:bodyPr/>
                    <a:lstStyle/>
                    <a:p>
                      <a:pPr algn="l" fontAlgn="b"/>
                      <a:r>
                        <a:rPr lang="en-US" sz="500" b="1" i="0" u="none" strike="noStrike" dirty="0">
                          <a:solidFill>
                            <a:srgbClr val="000000"/>
                          </a:solidFill>
                          <a:latin typeface="Calibri"/>
                        </a:rPr>
                        <a:t>Discounted Cash Flow (Excl. </a:t>
                      </a:r>
                      <a:r>
                        <a:rPr lang="en-US" sz="500" b="1" i="0" u="none" strike="noStrike" dirty="0" err="1">
                          <a:solidFill>
                            <a:srgbClr val="000000"/>
                          </a:solidFill>
                          <a:latin typeface="Calibri"/>
                        </a:rPr>
                        <a:t>Capex</a:t>
                      </a:r>
                      <a:r>
                        <a:rPr lang="en-US" sz="500" b="1" i="0" u="none" strike="noStrike" dirty="0">
                          <a:solidFill>
                            <a:srgbClr val="000000"/>
                          </a:solidFill>
                          <a:latin typeface="Calibri"/>
                        </a:rPr>
                        <a:t>)</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solidFill>
                            <a:srgbClr val="000000"/>
                          </a:solidFill>
                          <a:latin typeface="Calibri"/>
                        </a:rPr>
                        <a:t>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-13772727</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10723760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9652314</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8774831</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7977119</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7251926</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6592660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5993328</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5448480</a:t>
                      </a:r>
                    </a:p>
                  </a:txBody>
                  <a:tcPr marL="4181" marR="4181" marT="4182" marB="0" anchor="b">
                    <a:lnL>
                      <a:noFill/>
                    </a:lnL>
                    <a:lnR>
                      <a:noFill/>
                    </a:lnR>
                    <a:lnT>
                      <a:noFill/>
                    </a:lnT>
                    <a:lnB>
                      <a:noFill/>
                    </a:lnB>
                    <a:solidFill>
                      <a:srgbClr val="FFFFFF"/>
                    </a:solidFill>
                  </a:tcPr>
                </a:tc>
                <a:tc>
                  <a:txBody>
                    <a:bodyPr/>
                    <a:lstStyle/>
                    <a:p>
                      <a:pPr algn="r" fontAlgn="b"/>
                      <a:r>
                        <a:rPr lang="en-US" sz="500" b="0" i="0" u="none" strike="noStrike">
                          <a:solidFill>
                            <a:srgbClr val="000000"/>
                          </a:solidFill>
                          <a:latin typeface="Calibri"/>
                        </a:rPr>
                        <a:t>4953163</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51"/>
                  </a:ext>
                </a:extLst>
              </a:tr>
              <a:tr h="80401">
                <a:tc gridSpan="3">
                  <a:txBody>
                    <a:bodyPr/>
                    <a:lstStyle/>
                    <a:p>
                      <a:pPr algn="l" fontAlgn="b"/>
                      <a:r>
                        <a:rPr lang="en-US" sz="500" b="1" i="0" u="none" strike="noStrike" dirty="0">
                          <a:solidFill>
                            <a:srgbClr val="000000"/>
                          </a:solidFill>
                          <a:latin typeface="Calibri"/>
                        </a:rPr>
                        <a:t>Present Value (Excl. </a:t>
                      </a:r>
                      <a:r>
                        <a:rPr lang="en-US" sz="500" b="1" i="0" u="none" strike="noStrike" dirty="0" err="1">
                          <a:solidFill>
                            <a:srgbClr val="000000"/>
                          </a:solidFill>
                          <a:latin typeface="Calibri"/>
                        </a:rPr>
                        <a:t>Capex</a:t>
                      </a:r>
                      <a:r>
                        <a:rPr lang="en-US" sz="500" b="1" i="0" u="none" strike="noStrike" dirty="0">
                          <a:solidFill>
                            <a:srgbClr val="000000"/>
                          </a:solidFill>
                          <a:latin typeface="Calibri"/>
                        </a:rPr>
                        <a:t>)</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500" b="1" i="0" u="none" strike="noStrike">
                          <a:solidFill>
                            <a:srgbClr val="000000"/>
                          </a:solidFill>
                          <a:latin typeface="Calibri"/>
                        </a:rPr>
                        <a:t>53594854</a:t>
                      </a:r>
                    </a:p>
                  </a:txBody>
                  <a:tcPr marL="4181" marR="4181"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52"/>
                  </a:ext>
                </a:extLst>
              </a:tr>
              <a:tr h="80401">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53"/>
                  </a:ext>
                </a:extLst>
              </a:tr>
              <a:tr h="110888">
                <a:tc gridSpan="5">
                  <a:txBody>
                    <a:bodyPr/>
                    <a:lstStyle/>
                    <a:p>
                      <a:pPr algn="l" fontAlgn="b"/>
                      <a:r>
                        <a:rPr lang="en-US" sz="700" b="1" i="0" u="none" strike="noStrike" dirty="0">
                          <a:solidFill>
                            <a:srgbClr val="FF0000"/>
                          </a:solidFill>
                          <a:latin typeface="Calibri"/>
                        </a:rPr>
                        <a:t>Profitability Index without Incentives</a:t>
                      </a:r>
                    </a:p>
                  </a:txBody>
                  <a:tcPr marL="4181" marR="4181" marT="41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dirty="0">
                          <a:solidFill>
                            <a:srgbClr val="FF0000"/>
                          </a:solidFill>
                          <a:latin typeface="Calibri"/>
                        </a:rPr>
                        <a:t> </a:t>
                      </a:r>
                    </a:p>
                  </a:txBody>
                  <a:tcPr marL="4181" marR="4181" marT="4182"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700" b="1" i="0" u="none" strike="noStrike" dirty="0">
                          <a:solidFill>
                            <a:srgbClr val="FF0000"/>
                          </a:solidFill>
                          <a:latin typeface="Calibri"/>
                        </a:rPr>
                        <a:t>2.05</a:t>
                      </a:r>
                    </a:p>
                  </a:txBody>
                  <a:tcPr marL="4181" marR="4181"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dirty="0">
                          <a:solidFill>
                            <a:srgbClr val="000000"/>
                          </a:solidFill>
                          <a:latin typeface="Calibri"/>
                        </a:rPr>
                        <a:t> </a:t>
                      </a:r>
                    </a:p>
                  </a:txBody>
                  <a:tcPr marL="4181" marR="4181" marT="4182"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54"/>
                  </a:ext>
                </a:extLst>
              </a:tr>
              <a:tr h="80401">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a:solidFill>
                            <a:srgbClr val="000000"/>
                          </a:solidFill>
                          <a:latin typeface="Calibri"/>
                        </a:rPr>
                        <a:t> </a:t>
                      </a:r>
                    </a:p>
                  </a:txBody>
                  <a:tcPr marL="4181" marR="4181" marT="4182" marB="0" anchor="b">
                    <a:lnL>
                      <a:noFill/>
                    </a:lnL>
                    <a:lnR>
                      <a:noFill/>
                    </a:lnR>
                    <a:lnT>
                      <a:noFill/>
                    </a:lnT>
                    <a:lnB>
                      <a:noFill/>
                    </a:lnB>
                    <a:solidFill>
                      <a:srgbClr val="FFFFFF"/>
                    </a:solidFill>
                  </a:tcPr>
                </a:tc>
                <a:tc>
                  <a:txBody>
                    <a:bodyPr/>
                    <a:lstStyle/>
                    <a:p>
                      <a:pPr algn="l" fontAlgn="b"/>
                      <a:r>
                        <a:rPr lang="en-US" sz="500" b="0" i="0" u="none" strike="noStrike" dirty="0">
                          <a:solidFill>
                            <a:srgbClr val="000000"/>
                          </a:solidFill>
                          <a:latin typeface="Calibri"/>
                        </a:rPr>
                        <a:t> </a:t>
                      </a:r>
                    </a:p>
                  </a:txBody>
                  <a:tcPr marL="4181" marR="4181" marT="4182" marB="0" anchor="b">
                    <a:lnL>
                      <a:noFill/>
                    </a:lnL>
                    <a:lnR>
                      <a:noFill/>
                    </a:lnR>
                    <a:lnT>
                      <a:noFill/>
                    </a:lnT>
                    <a:lnB>
                      <a:noFill/>
                    </a:lnB>
                    <a:solidFill>
                      <a:srgbClr val="FFFFFF"/>
                    </a:solidFill>
                  </a:tcPr>
                </a:tc>
                <a:extLst>
                  <a:ext uri="{0D108BD9-81ED-4DB2-BD59-A6C34878D82A}">
                    <a16:rowId xmlns:a16="http://schemas.microsoft.com/office/drawing/2014/main" val="10055"/>
                  </a:ext>
                </a:extLst>
              </a:tr>
            </a:tbl>
          </a:graphicData>
        </a:graphic>
      </p:graphicFrame>
      <p:sp>
        <p:nvSpPr>
          <p:cNvPr id="58238" name="Tekstvak 33">
            <a:extLst>
              <a:ext uri="{FF2B5EF4-FFF2-40B4-BE49-F238E27FC236}">
                <a16:creationId xmlns:a16="http://schemas.microsoft.com/office/drawing/2014/main" id="{54161277-1E68-DB57-F4B0-454410EDC035}"/>
              </a:ext>
            </a:extLst>
          </p:cNvPr>
          <p:cNvSpPr txBox="1">
            <a:spLocks noChangeArrowheads="1"/>
          </p:cNvSpPr>
          <p:nvPr/>
        </p:nvSpPr>
        <p:spPr bwMode="auto">
          <a:xfrm>
            <a:off x="5880101" y="3357563"/>
            <a:ext cx="1076325" cy="368300"/>
          </a:xfrm>
          <a:prstGeom prst="rect">
            <a:avLst/>
          </a:prstGeom>
          <a:solidFill>
            <a:srgbClr val="BAB8B8"/>
          </a:solidFill>
          <a:ln>
            <a:noFill/>
          </a:ln>
        </p:spPr>
        <p:txBody>
          <a:bodyPr wrap="non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1800" dirty="0">
                <a:solidFill>
                  <a:schemeClr val="tx1"/>
                </a:solidFill>
              </a:rPr>
              <a:t>EXAMPLE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4F210-1FB5-8EB3-589C-26F85FAD8414}"/>
              </a:ext>
            </a:extLst>
          </p:cNvPr>
          <p:cNvSpPr>
            <a:spLocks noGrp="1"/>
          </p:cNvSpPr>
          <p:nvPr>
            <p:ph type="title"/>
          </p:nvPr>
        </p:nvSpPr>
        <p:spPr/>
        <p:txBody>
          <a:bodyPr/>
          <a:lstStyle/>
          <a:p>
            <a:pPr>
              <a:defRPr/>
            </a:pPr>
            <a:r>
              <a:rPr lang="nl-NL" sz="3200" dirty="0"/>
              <a:t>Financial </a:t>
            </a:r>
            <a:r>
              <a:rPr lang="nl-NL" sz="3200" dirty="0" err="1"/>
              <a:t>modeling</a:t>
            </a:r>
            <a:r>
              <a:rPr lang="nl-NL" sz="3200" dirty="0"/>
              <a:t> – </a:t>
            </a:r>
            <a:r>
              <a:rPr lang="nl-NL" sz="3200" dirty="0" err="1"/>
              <a:t>incorporating</a:t>
            </a:r>
            <a:r>
              <a:rPr lang="nl-NL" sz="3200" dirty="0"/>
              <a:t> incentives</a:t>
            </a:r>
          </a:p>
        </p:txBody>
      </p:sp>
      <p:graphicFrame>
        <p:nvGraphicFramePr>
          <p:cNvPr id="28" name="Tijdelijke aanduiding voor inhoud 9">
            <a:extLst>
              <a:ext uri="{FF2B5EF4-FFF2-40B4-BE49-F238E27FC236}">
                <a16:creationId xmlns:a16="http://schemas.microsoft.com/office/drawing/2014/main" id="{53520229-BD09-FF01-7681-C7C142EBCC86}"/>
              </a:ext>
            </a:extLst>
          </p:cNvPr>
          <p:cNvGraphicFramePr>
            <a:graphicFrameLocks noGrp="1"/>
          </p:cNvGraphicFramePr>
          <p:nvPr>
            <p:ph sz="half" idx="4294967295"/>
          </p:nvPr>
        </p:nvGraphicFramePr>
        <p:xfrm>
          <a:off x="1919289" y="2420938"/>
          <a:ext cx="4040186" cy="2360610"/>
        </p:xfrm>
        <a:graphic>
          <a:graphicData uri="http://schemas.openxmlformats.org/drawingml/2006/table">
            <a:tbl>
              <a:tblPr/>
              <a:tblGrid>
                <a:gridCol w="1080368">
                  <a:extLst>
                    <a:ext uri="{9D8B030D-6E8A-4147-A177-3AD203B41FA5}">
                      <a16:colId xmlns:a16="http://schemas.microsoft.com/office/drawing/2014/main" val="20000"/>
                    </a:ext>
                  </a:extLst>
                </a:gridCol>
                <a:gridCol w="802183">
                  <a:extLst>
                    <a:ext uri="{9D8B030D-6E8A-4147-A177-3AD203B41FA5}">
                      <a16:colId xmlns:a16="http://schemas.microsoft.com/office/drawing/2014/main" val="20001"/>
                    </a:ext>
                  </a:extLst>
                </a:gridCol>
                <a:gridCol w="777021">
                  <a:extLst>
                    <a:ext uri="{9D8B030D-6E8A-4147-A177-3AD203B41FA5}">
                      <a16:colId xmlns:a16="http://schemas.microsoft.com/office/drawing/2014/main" val="20002"/>
                    </a:ext>
                  </a:extLst>
                </a:gridCol>
                <a:gridCol w="690307">
                  <a:extLst>
                    <a:ext uri="{9D8B030D-6E8A-4147-A177-3AD203B41FA5}">
                      <a16:colId xmlns:a16="http://schemas.microsoft.com/office/drawing/2014/main" val="20003"/>
                    </a:ext>
                  </a:extLst>
                </a:gridCol>
                <a:gridCol w="690307">
                  <a:extLst>
                    <a:ext uri="{9D8B030D-6E8A-4147-A177-3AD203B41FA5}">
                      <a16:colId xmlns:a16="http://schemas.microsoft.com/office/drawing/2014/main" val="20004"/>
                    </a:ext>
                  </a:extLst>
                </a:gridCol>
              </a:tblGrid>
              <a:tr h="288024">
                <a:tc>
                  <a:txBody>
                    <a:bodyPr/>
                    <a:lstStyle/>
                    <a:p>
                      <a:pPr algn="l" fontAlgn="b"/>
                      <a:r>
                        <a:rPr lang="en-US" sz="1000" b="0" i="0" u="none" strike="noStrike" dirty="0">
                          <a:solidFill>
                            <a:srgbClr val="000000"/>
                          </a:solidFill>
                          <a:latin typeface="Calibri"/>
                        </a:rPr>
                        <a:t>Net Present Value</a:t>
                      </a:r>
                    </a:p>
                  </a:txBody>
                  <a:tcPr marL="0" marR="0" marT="0" marB="0" anchor="b">
                    <a:lnL>
                      <a:noFill/>
                    </a:lnL>
                    <a:lnR>
                      <a:noFill/>
                    </a:lnR>
                    <a:lnT>
                      <a:noFill/>
                    </a:lnT>
                    <a:lnB>
                      <a:noFill/>
                    </a:lnB>
                    <a:solidFill>
                      <a:srgbClr val="DBE5F1"/>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0"/>
                  </a:ext>
                </a:extLst>
              </a:tr>
              <a:tr h="152400">
                <a:tc>
                  <a:txBody>
                    <a:bodyPr/>
                    <a:lstStyle/>
                    <a:p>
                      <a:pPr algn="l" fontAlgn="b"/>
                      <a:r>
                        <a:rPr lang="en-US" sz="1000" b="0" i="0" u="none" strike="noStrike" dirty="0">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320031">
                <a:tc>
                  <a:txBody>
                    <a:bodyPr/>
                    <a:lstStyle/>
                    <a:p>
                      <a:pPr algn="l" fontAlgn="ctr"/>
                      <a:r>
                        <a:rPr lang="en-US" sz="1000" b="0" i="0" u="none" strike="noStrike" dirty="0">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dirty="0">
                          <a:solidFill>
                            <a:srgbClr val="000000"/>
                          </a:solidFill>
                          <a:latin typeface="Calibri"/>
                        </a:rPr>
                        <a:t>Country 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dirty="0">
                          <a:solidFill>
                            <a:srgbClr val="000000"/>
                          </a:solidFill>
                          <a:latin typeface="+mn-lt"/>
                        </a:rPr>
                        <a:t>Country 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dirty="0">
                          <a:solidFill>
                            <a:srgbClr val="000000"/>
                          </a:solidFill>
                          <a:latin typeface="+mn-lt"/>
                        </a:rPr>
                        <a:t>Country 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dirty="0">
                          <a:solidFill>
                            <a:srgbClr val="000000"/>
                          </a:solidFill>
                          <a:latin typeface="+mn-lt"/>
                        </a:rPr>
                        <a:t>Country 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20031">
                <a:tc>
                  <a:txBody>
                    <a:bodyPr/>
                    <a:lstStyle/>
                    <a:p>
                      <a:pPr algn="l" fontAlgn="ctr"/>
                      <a:r>
                        <a:rPr lang="en-US" sz="1000" b="0" i="0" u="none" strike="noStrike" dirty="0">
                          <a:solidFill>
                            <a:srgbClr val="000000"/>
                          </a:solidFill>
                          <a:latin typeface="Calibri"/>
                        </a:rPr>
                        <a:t>Without Incentives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dirty="0">
                          <a:solidFill>
                            <a:srgbClr val="000000"/>
                          </a:solidFill>
                          <a:latin typeface="Calibri"/>
                        </a:rPr>
                        <a:t> $16,567,625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dirty="0">
                          <a:solidFill>
                            <a:srgbClr val="000000"/>
                          </a:solidFill>
                          <a:latin typeface="Calibri"/>
                        </a:rPr>
                        <a:t> $20,630,740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dirty="0">
                          <a:solidFill>
                            <a:srgbClr val="000000"/>
                          </a:solidFill>
                          <a:latin typeface="Calibri"/>
                        </a:rPr>
                        <a:t> $18,737,794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dirty="0">
                          <a:solidFill>
                            <a:srgbClr val="000000"/>
                          </a:solidFill>
                          <a:latin typeface="Calibri"/>
                        </a:rPr>
                        <a:t> $15,282,316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320031">
                <a:tc>
                  <a:txBody>
                    <a:bodyPr/>
                    <a:lstStyle/>
                    <a:p>
                      <a:pPr algn="l" fontAlgn="ctr"/>
                      <a:r>
                        <a:rPr lang="en-US" sz="1000" b="0" i="0" u="none" strike="noStrike">
                          <a:solidFill>
                            <a:srgbClr val="000000"/>
                          </a:solidFill>
                          <a:latin typeface="Calibri"/>
                        </a:rPr>
                        <a:t>Rank</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3</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1</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latin typeface="Calibri"/>
                        </a:rPr>
                        <a:t>2</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20031">
                <a:tc>
                  <a:txBody>
                    <a:bodyPr/>
                    <a:lstStyle/>
                    <a:p>
                      <a:pPr algn="l" fontAlgn="ctr"/>
                      <a:r>
                        <a:rPr lang="en-US" sz="1000" b="0" i="0" u="none" strike="noStrike">
                          <a:solidFill>
                            <a:srgbClr val="000000"/>
                          </a:solidFill>
                          <a:latin typeface="Calibri"/>
                        </a:rPr>
                        <a:t>With Incentives</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 $27,395,991 </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 $28,735,666 </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 $25,713,125 </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 $19,811,165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320031">
                <a:tc>
                  <a:txBody>
                    <a:bodyPr/>
                    <a:lstStyle/>
                    <a:p>
                      <a:pPr algn="l" fontAlgn="ctr"/>
                      <a:r>
                        <a:rPr lang="en-US" sz="1000" b="0" i="0" u="none" strike="noStrike">
                          <a:solidFill>
                            <a:srgbClr val="000000"/>
                          </a:solidFill>
                          <a:latin typeface="Calibri"/>
                        </a:rPr>
                        <a:t>Rank</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latin typeface="Calibri"/>
                        </a:rPr>
                        <a:t>2</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1</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3</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320031">
                <a:tc>
                  <a:txBody>
                    <a:bodyPr/>
                    <a:lstStyle/>
                    <a:p>
                      <a:pPr algn="l" fontAlgn="ctr"/>
                      <a:r>
                        <a:rPr lang="en-US" sz="1000" b="0" i="0" u="none" strike="noStrike">
                          <a:solidFill>
                            <a:srgbClr val="000000"/>
                          </a:solidFill>
                          <a:latin typeface="Calibri"/>
                        </a:rPr>
                        <a:t>Gain in %</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latin typeface="Calibri"/>
                        </a:rPr>
                        <a:t>65%</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latin typeface="Calibri"/>
                        </a:rPr>
                        <a:t>39%</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37%</a:t>
                      </a:r>
                    </a:p>
                  </a:txBody>
                  <a:tcPr marL="0" marR="0" marT="0" marB="0" anchor="ctr">
                    <a:lnL>
                      <a:noFill/>
                    </a:lnL>
                    <a:lnR>
                      <a:noFill/>
                    </a:lnR>
                    <a:lnT>
                      <a:noFill/>
                    </a:lnT>
                    <a:lnB>
                      <a:noFill/>
                    </a:lnB>
                    <a:solidFill>
                      <a:srgbClr val="FFFFFF"/>
                    </a:solidFill>
                  </a:tcPr>
                </a:tc>
                <a:tc>
                  <a:txBody>
                    <a:bodyPr/>
                    <a:lstStyle/>
                    <a:p>
                      <a:pPr algn="r" fontAlgn="ctr"/>
                      <a:r>
                        <a:rPr lang="en-US" sz="1000" b="0" i="0" u="none" strike="noStrike" dirty="0">
                          <a:solidFill>
                            <a:srgbClr val="000000"/>
                          </a:solidFill>
                          <a:latin typeface="Calibri"/>
                        </a:rPr>
                        <a:t>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bl>
          </a:graphicData>
        </a:graphic>
      </p:graphicFrame>
      <p:graphicFrame>
        <p:nvGraphicFramePr>
          <p:cNvPr id="29" name="Tijdelijke aanduiding voor inhoud 10">
            <a:extLst>
              <a:ext uri="{FF2B5EF4-FFF2-40B4-BE49-F238E27FC236}">
                <a16:creationId xmlns:a16="http://schemas.microsoft.com/office/drawing/2014/main" id="{9D1DE602-36A2-55C7-7F1A-B21D5F76D01C}"/>
              </a:ext>
            </a:extLst>
          </p:cNvPr>
          <p:cNvGraphicFramePr>
            <a:graphicFrameLocks noGrp="1"/>
          </p:cNvGraphicFramePr>
          <p:nvPr>
            <p:ph sz="quarter" idx="4294967295"/>
          </p:nvPr>
        </p:nvGraphicFramePr>
        <p:xfrm>
          <a:off x="6169026" y="2174875"/>
          <a:ext cx="4041775"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8415" name="Tijdelijke aanduiding voor tekst 7">
            <a:extLst>
              <a:ext uri="{FF2B5EF4-FFF2-40B4-BE49-F238E27FC236}">
                <a16:creationId xmlns:a16="http://schemas.microsoft.com/office/drawing/2014/main" id="{70C46DB2-29E4-8DD3-32E6-3931CFC13F29}"/>
              </a:ext>
            </a:extLst>
          </p:cNvPr>
          <p:cNvSpPr txBox="1">
            <a:spLocks/>
          </p:cNvSpPr>
          <p:nvPr/>
        </p:nvSpPr>
        <p:spPr bwMode="auto">
          <a:xfrm>
            <a:off x="6169026" y="1535113"/>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r>
              <a:rPr lang="en-US" altLang="en-US"/>
              <a:t>Net Gain Incentives</a:t>
            </a:r>
          </a:p>
        </p:txBody>
      </p:sp>
      <p:sp>
        <p:nvSpPr>
          <p:cNvPr id="58416" name="Tijdelijke aanduiding voor tekst 5">
            <a:extLst>
              <a:ext uri="{FF2B5EF4-FFF2-40B4-BE49-F238E27FC236}">
                <a16:creationId xmlns:a16="http://schemas.microsoft.com/office/drawing/2014/main" id="{E489BB8C-E9AB-1060-B12A-E3140372E896}"/>
              </a:ext>
            </a:extLst>
          </p:cNvPr>
          <p:cNvSpPr txBox="1">
            <a:spLocks/>
          </p:cNvSpPr>
          <p:nvPr/>
        </p:nvSpPr>
        <p:spPr bwMode="auto">
          <a:xfrm>
            <a:off x="1981200" y="1535113"/>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r>
              <a:rPr lang="en-US" altLang="en-US"/>
              <a:t>NPV Analysis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9E16-E6D6-0360-11B5-7B83F6B19AF4}"/>
              </a:ext>
            </a:extLst>
          </p:cNvPr>
          <p:cNvSpPr>
            <a:spLocks noGrp="1"/>
          </p:cNvSpPr>
          <p:nvPr>
            <p:ph type="title"/>
          </p:nvPr>
        </p:nvSpPr>
        <p:spPr>
          <a:xfrm>
            <a:off x="838200" y="1329492"/>
            <a:ext cx="10515600" cy="2852737"/>
          </a:xfrm>
        </p:spPr>
        <p:txBody>
          <a:bodyPr/>
          <a:lstStyle/>
          <a:p>
            <a:pPr>
              <a:defRPr/>
            </a:pPr>
            <a:r>
              <a:rPr lang="en-US" sz="4000" dirty="0"/>
              <a:t>Pointers</a:t>
            </a:r>
            <a:br>
              <a:rPr lang="en-US" dirty="0"/>
            </a:br>
            <a:r>
              <a:rPr lang="en-US" dirty="0"/>
              <a:t>The future of incentives</a:t>
            </a:r>
          </a:p>
        </p:txBody>
      </p:sp>
      <p:pic>
        <p:nvPicPr>
          <p:cNvPr id="6" name="Picture 5" descr="A green and yellow logo&#10;&#10;Description automatically generated">
            <a:extLst>
              <a:ext uri="{FF2B5EF4-FFF2-40B4-BE49-F238E27FC236}">
                <a16:creationId xmlns:a16="http://schemas.microsoft.com/office/drawing/2014/main" id="{DD52327D-A814-CDE6-74A1-0E12FABEE8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72" y="276225"/>
            <a:ext cx="1441128" cy="6707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EB4F1-0BE9-C8C4-C462-D2F3924136F3}"/>
              </a:ext>
            </a:extLst>
          </p:cNvPr>
          <p:cNvSpPr>
            <a:spLocks noGrp="1"/>
          </p:cNvSpPr>
          <p:nvPr>
            <p:ph type="title"/>
          </p:nvPr>
        </p:nvSpPr>
        <p:spPr/>
        <p:txBody>
          <a:bodyPr>
            <a:normAutofit fontScale="90000"/>
          </a:bodyPr>
          <a:lstStyle/>
          <a:p>
            <a:pPr>
              <a:defRPr/>
            </a:pPr>
            <a:r>
              <a:rPr lang="en-US" dirty="0"/>
              <a:t>Intelligent incentive design</a:t>
            </a:r>
            <a:br>
              <a:rPr lang="en-US" dirty="0"/>
            </a:br>
            <a:r>
              <a:rPr lang="en-US" sz="2800" dirty="0"/>
              <a:t>introduction &amp; agenda</a:t>
            </a:r>
            <a:endParaRPr lang="en-US" dirty="0"/>
          </a:p>
        </p:txBody>
      </p:sp>
      <p:grpSp>
        <p:nvGrpSpPr>
          <p:cNvPr id="60420" name="Groep 5">
            <a:extLst>
              <a:ext uri="{FF2B5EF4-FFF2-40B4-BE49-F238E27FC236}">
                <a16:creationId xmlns:a16="http://schemas.microsoft.com/office/drawing/2014/main" id="{5A416401-027D-60EC-39F8-3F5BC3F6196C}"/>
              </a:ext>
            </a:extLst>
          </p:cNvPr>
          <p:cNvGrpSpPr>
            <a:grpSpLocks/>
          </p:cNvGrpSpPr>
          <p:nvPr/>
        </p:nvGrpSpPr>
        <p:grpSpPr bwMode="auto">
          <a:xfrm>
            <a:off x="1774826" y="1620838"/>
            <a:ext cx="8785225" cy="4616450"/>
            <a:chOff x="251519" y="1620852"/>
            <a:chExt cx="8784978" cy="4616460"/>
          </a:xfrm>
        </p:grpSpPr>
        <p:sp>
          <p:nvSpPr>
            <p:cNvPr id="5" name="Rechthoek 4">
              <a:extLst>
                <a:ext uri="{FF2B5EF4-FFF2-40B4-BE49-F238E27FC236}">
                  <a16:creationId xmlns:a16="http://schemas.microsoft.com/office/drawing/2014/main" id="{6F41D2A7-B2C4-CA84-3F7C-78F415A5B1E2}"/>
                </a:ext>
              </a:extLst>
            </p:cNvPr>
            <p:cNvSpPr/>
            <p:nvPr/>
          </p:nvSpPr>
          <p:spPr>
            <a:xfrm>
              <a:off x="251519" y="1620852"/>
              <a:ext cx="8784978" cy="3540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Design Considerations for Incentive Programs</a:t>
              </a:r>
            </a:p>
          </p:txBody>
        </p:sp>
        <p:grpSp>
          <p:nvGrpSpPr>
            <p:cNvPr id="60422" name="Groep 2">
              <a:extLst>
                <a:ext uri="{FF2B5EF4-FFF2-40B4-BE49-F238E27FC236}">
                  <a16:creationId xmlns:a16="http://schemas.microsoft.com/office/drawing/2014/main" id="{4197E262-5DDD-8A08-9FAD-1C18BFDF05A9}"/>
                </a:ext>
              </a:extLst>
            </p:cNvPr>
            <p:cNvGrpSpPr>
              <a:grpSpLocks/>
            </p:cNvGrpSpPr>
            <p:nvPr/>
          </p:nvGrpSpPr>
          <p:grpSpPr bwMode="auto">
            <a:xfrm>
              <a:off x="251519" y="2085990"/>
              <a:ext cx="8784978" cy="4151322"/>
              <a:chOff x="251519" y="2085990"/>
              <a:chExt cx="8784978" cy="4151322"/>
            </a:xfrm>
          </p:grpSpPr>
          <p:sp>
            <p:nvSpPr>
              <p:cNvPr id="45" name="Rechthoek 44">
                <a:extLst>
                  <a:ext uri="{FF2B5EF4-FFF2-40B4-BE49-F238E27FC236}">
                    <a16:creationId xmlns:a16="http://schemas.microsoft.com/office/drawing/2014/main" id="{6A788EE6-34BF-1EF3-49E2-BB379A1AEF00}"/>
                  </a:ext>
                </a:extLst>
              </p:cNvPr>
              <p:cNvSpPr/>
              <p:nvPr/>
            </p:nvSpPr>
            <p:spPr>
              <a:xfrm>
                <a:off x="6644202" y="3438543"/>
                <a:ext cx="2392295" cy="1751017"/>
              </a:xfrm>
              <a:prstGeom prst="rect">
                <a:avLst/>
              </a:prstGeom>
              <a:solidFill>
                <a:schemeClr val="bg2">
                  <a:lumMod val="90000"/>
                </a:schemeClr>
              </a:solidFill>
              <a:ln>
                <a:solidFill>
                  <a:srgbClr val="002060"/>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Rechthoek 43">
                <a:extLst>
                  <a:ext uri="{FF2B5EF4-FFF2-40B4-BE49-F238E27FC236}">
                    <a16:creationId xmlns:a16="http://schemas.microsoft.com/office/drawing/2014/main" id="{2E73D718-A2D8-B186-8E04-1ADAE144A4BA}"/>
                  </a:ext>
                </a:extLst>
              </p:cNvPr>
              <p:cNvSpPr/>
              <p:nvPr/>
            </p:nvSpPr>
            <p:spPr>
              <a:xfrm>
                <a:off x="4494788" y="3438543"/>
                <a:ext cx="2020830" cy="2798769"/>
              </a:xfrm>
              <a:prstGeom prst="rect">
                <a:avLst/>
              </a:prstGeom>
              <a:solidFill>
                <a:schemeClr val="bg2">
                  <a:lumMod val="90000"/>
                </a:schemeClr>
              </a:solidFill>
              <a:ln>
                <a:solidFill>
                  <a:srgbClr val="002060"/>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Rechthoek 42">
                <a:extLst>
                  <a:ext uri="{FF2B5EF4-FFF2-40B4-BE49-F238E27FC236}">
                    <a16:creationId xmlns:a16="http://schemas.microsoft.com/office/drawing/2014/main" id="{7CFE61DA-49CE-EE44-0C68-2AEFB589B872}"/>
                  </a:ext>
                </a:extLst>
              </p:cNvPr>
              <p:cNvSpPr/>
              <p:nvPr/>
            </p:nvSpPr>
            <p:spPr>
              <a:xfrm>
                <a:off x="2358073" y="3444893"/>
                <a:ext cx="1874784" cy="2792419"/>
              </a:xfrm>
              <a:prstGeom prst="rect">
                <a:avLst/>
              </a:prstGeom>
              <a:solidFill>
                <a:schemeClr val="bg2">
                  <a:lumMod val="90000"/>
                </a:schemeClr>
              </a:solidFill>
              <a:ln>
                <a:solidFill>
                  <a:srgbClr val="002060"/>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Rechthoek 41">
                <a:extLst>
                  <a:ext uri="{FF2B5EF4-FFF2-40B4-BE49-F238E27FC236}">
                    <a16:creationId xmlns:a16="http://schemas.microsoft.com/office/drawing/2014/main" id="{33BED011-757A-D5CF-6FE9-34577509E0E3}"/>
                  </a:ext>
                </a:extLst>
              </p:cNvPr>
              <p:cNvSpPr/>
              <p:nvPr/>
            </p:nvSpPr>
            <p:spPr>
              <a:xfrm>
                <a:off x="251519" y="3444893"/>
                <a:ext cx="1874785" cy="1766892"/>
              </a:xfrm>
              <a:prstGeom prst="rect">
                <a:avLst/>
              </a:prstGeom>
              <a:solidFill>
                <a:schemeClr val="bg2">
                  <a:lumMod val="90000"/>
                </a:schemeClr>
              </a:solidFill>
              <a:ln>
                <a:solidFill>
                  <a:srgbClr val="002060"/>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Afgeronde rechthoek 31">
                <a:extLst>
                  <a:ext uri="{FF2B5EF4-FFF2-40B4-BE49-F238E27FC236}">
                    <a16:creationId xmlns:a16="http://schemas.microsoft.com/office/drawing/2014/main" id="{D425F404-4F74-E3C2-5FD0-4EA6F2F3334A}"/>
                  </a:ext>
                </a:extLst>
              </p:cNvPr>
              <p:cNvSpPr/>
              <p:nvPr/>
            </p:nvSpPr>
            <p:spPr>
              <a:xfrm>
                <a:off x="2461257" y="5634061"/>
                <a:ext cx="1666828" cy="53022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Beneficiary Requirements</a:t>
                </a:r>
              </a:p>
            </p:txBody>
          </p:sp>
          <p:sp>
            <p:nvSpPr>
              <p:cNvPr id="33" name="Afgeronde rechthoek 32">
                <a:extLst>
                  <a:ext uri="{FF2B5EF4-FFF2-40B4-BE49-F238E27FC236}">
                    <a16:creationId xmlns:a16="http://schemas.microsoft.com/office/drawing/2014/main" id="{77CA6E81-5542-F6F2-8CA3-67727DEF9BB3}"/>
                  </a:ext>
                </a:extLst>
              </p:cNvPr>
              <p:cNvSpPr/>
              <p:nvPr/>
            </p:nvSpPr>
            <p:spPr>
              <a:xfrm>
                <a:off x="4575747" y="5638823"/>
                <a:ext cx="1803349" cy="54133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Transparency and Accountability</a:t>
                </a:r>
              </a:p>
            </p:txBody>
          </p:sp>
          <p:sp>
            <p:nvSpPr>
              <p:cNvPr id="39" name="Punthaak 38">
                <a:extLst>
                  <a:ext uri="{FF2B5EF4-FFF2-40B4-BE49-F238E27FC236}">
                    <a16:creationId xmlns:a16="http://schemas.microsoft.com/office/drawing/2014/main" id="{1D4A1413-BC44-B7A2-C065-B80ABDA9A59E}"/>
                  </a:ext>
                </a:extLst>
              </p:cNvPr>
              <p:cNvSpPr/>
              <p:nvPr/>
            </p:nvSpPr>
            <p:spPr>
              <a:xfrm>
                <a:off x="6644202" y="2106628"/>
                <a:ext cx="2392295" cy="992189"/>
              </a:xfrm>
              <a:prstGeom prst="chevron">
                <a:avLst/>
              </a:prstGeom>
              <a:solidFill>
                <a:srgbClr val="002060"/>
              </a:solidFill>
              <a:ln>
                <a:solidFill>
                  <a:srgbClr val="00206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sp>
            <p:nvSpPr>
              <p:cNvPr id="11" name="PIJL-OMLAAG 10">
                <a:extLst>
                  <a:ext uri="{FF2B5EF4-FFF2-40B4-BE49-F238E27FC236}">
                    <a16:creationId xmlns:a16="http://schemas.microsoft.com/office/drawing/2014/main" id="{A04FF17F-F8FD-A76D-F6CA-7B00DCD53E58}"/>
                  </a:ext>
                </a:extLst>
              </p:cNvPr>
              <p:cNvSpPr/>
              <p:nvPr/>
            </p:nvSpPr>
            <p:spPr>
              <a:xfrm>
                <a:off x="967462" y="3155967"/>
                <a:ext cx="431788" cy="228600"/>
              </a:xfrm>
              <a:prstGeom prst="downArrow">
                <a:avLst/>
              </a:prstGeom>
              <a:solidFill>
                <a:srgbClr val="BAB8B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PIJL-OMLAAG 11">
                <a:extLst>
                  <a:ext uri="{FF2B5EF4-FFF2-40B4-BE49-F238E27FC236}">
                    <a16:creationId xmlns:a16="http://schemas.microsoft.com/office/drawing/2014/main" id="{4348AC4A-9C9C-1BDA-1E24-A57961432475}"/>
                  </a:ext>
                </a:extLst>
              </p:cNvPr>
              <p:cNvSpPr/>
              <p:nvPr/>
            </p:nvSpPr>
            <p:spPr>
              <a:xfrm>
                <a:off x="3202599" y="3163905"/>
                <a:ext cx="431788" cy="223837"/>
              </a:xfrm>
              <a:prstGeom prst="downArrow">
                <a:avLst/>
              </a:prstGeom>
              <a:solidFill>
                <a:srgbClr val="D0CEC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PIJL-OMLAAG 12">
                <a:extLst>
                  <a:ext uri="{FF2B5EF4-FFF2-40B4-BE49-F238E27FC236}">
                    <a16:creationId xmlns:a16="http://schemas.microsoft.com/office/drawing/2014/main" id="{C9C51087-321E-B5A4-C69B-D0FEF5B3F1E6}"/>
                  </a:ext>
                </a:extLst>
              </p:cNvPr>
              <p:cNvSpPr/>
              <p:nvPr/>
            </p:nvSpPr>
            <p:spPr>
              <a:xfrm>
                <a:off x="5437736" y="3159142"/>
                <a:ext cx="431788" cy="223838"/>
              </a:xfrm>
              <a:prstGeom prst="downArrow">
                <a:avLst/>
              </a:prstGeom>
              <a:solidFill>
                <a:srgbClr val="D0CEC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PIJL-OMLAAG 13">
                <a:extLst>
                  <a:ext uri="{FF2B5EF4-FFF2-40B4-BE49-F238E27FC236}">
                    <a16:creationId xmlns:a16="http://schemas.microsoft.com/office/drawing/2014/main" id="{7234B20B-E5DB-BC05-5E26-1C59F8BCD49D}"/>
                  </a:ext>
                </a:extLst>
              </p:cNvPr>
              <p:cNvSpPr/>
              <p:nvPr/>
            </p:nvSpPr>
            <p:spPr>
              <a:xfrm>
                <a:off x="7610962" y="3163905"/>
                <a:ext cx="431788" cy="219075"/>
              </a:xfrm>
              <a:prstGeom prst="downArrow">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Afgeronde rechthoek 14">
                <a:extLst>
                  <a:ext uri="{FF2B5EF4-FFF2-40B4-BE49-F238E27FC236}">
                    <a16:creationId xmlns:a16="http://schemas.microsoft.com/office/drawing/2014/main" id="{C28A9C50-9959-B74F-BD49-6B6A4F44020E}"/>
                  </a:ext>
                </a:extLst>
              </p:cNvPr>
              <p:cNvSpPr/>
              <p:nvPr/>
            </p:nvSpPr>
            <p:spPr>
              <a:xfrm>
                <a:off x="349941" y="3519506"/>
                <a:ext cx="1666828" cy="28733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Objective(s)</a:t>
                </a:r>
              </a:p>
            </p:txBody>
          </p:sp>
          <p:sp>
            <p:nvSpPr>
              <p:cNvPr id="16" name="Afgeronde rechthoek 15">
                <a:extLst>
                  <a:ext uri="{FF2B5EF4-FFF2-40B4-BE49-F238E27FC236}">
                    <a16:creationId xmlns:a16="http://schemas.microsoft.com/office/drawing/2014/main" id="{49CB42F4-9E52-4F7D-547A-0A8CBBD9DD9F}"/>
                  </a:ext>
                </a:extLst>
              </p:cNvPr>
              <p:cNvSpPr/>
              <p:nvPr/>
            </p:nvSpPr>
            <p:spPr>
              <a:xfrm>
                <a:off x="349941" y="3941782"/>
                <a:ext cx="1666828" cy="28892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Strategy</a:t>
                </a:r>
                <a:endParaRPr lang="en-US" b="1" dirty="0"/>
              </a:p>
            </p:txBody>
          </p:sp>
          <p:sp>
            <p:nvSpPr>
              <p:cNvPr id="17" name="Afgeronde rechthoek 16">
                <a:extLst>
                  <a:ext uri="{FF2B5EF4-FFF2-40B4-BE49-F238E27FC236}">
                    <a16:creationId xmlns:a16="http://schemas.microsoft.com/office/drawing/2014/main" id="{322935B9-1F05-684D-9A11-B72DF0E1D4E7}"/>
                  </a:ext>
                </a:extLst>
              </p:cNvPr>
              <p:cNvSpPr/>
              <p:nvPr/>
            </p:nvSpPr>
            <p:spPr>
              <a:xfrm>
                <a:off x="349941" y="4365645"/>
                <a:ext cx="1666828" cy="28733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Vision</a:t>
                </a:r>
                <a:endParaRPr lang="en-US" b="1" dirty="0"/>
              </a:p>
            </p:txBody>
          </p:sp>
          <p:sp>
            <p:nvSpPr>
              <p:cNvPr id="18" name="Afgeronde rechthoek 17">
                <a:extLst>
                  <a:ext uri="{FF2B5EF4-FFF2-40B4-BE49-F238E27FC236}">
                    <a16:creationId xmlns:a16="http://schemas.microsoft.com/office/drawing/2014/main" id="{BE9EBAE4-192D-78B3-38C6-CFD8A82DB33C}"/>
                  </a:ext>
                </a:extLst>
              </p:cNvPr>
              <p:cNvSpPr/>
              <p:nvPr/>
            </p:nvSpPr>
            <p:spPr>
              <a:xfrm>
                <a:off x="349941" y="4789509"/>
                <a:ext cx="1666828" cy="28733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Mission</a:t>
                </a:r>
                <a:endParaRPr lang="en-US" b="1" dirty="0"/>
              </a:p>
            </p:txBody>
          </p:sp>
          <p:sp>
            <p:nvSpPr>
              <p:cNvPr id="20" name="Afgeronde rechthoek 19">
                <a:extLst>
                  <a:ext uri="{FF2B5EF4-FFF2-40B4-BE49-F238E27FC236}">
                    <a16:creationId xmlns:a16="http://schemas.microsoft.com/office/drawing/2014/main" id="{82A74C80-14F9-FA4B-00F0-89936B05CD8F}"/>
                  </a:ext>
                </a:extLst>
              </p:cNvPr>
              <p:cNvSpPr/>
              <p:nvPr/>
            </p:nvSpPr>
            <p:spPr>
              <a:xfrm>
                <a:off x="4570986" y="3519506"/>
                <a:ext cx="1808111" cy="32226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M&amp;E Systems</a:t>
                </a:r>
                <a:endParaRPr lang="en-US" sz="1600" b="1" dirty="0"/>
              </a:p>
            </p:txBody>
          </p:sp>
          <p:sp>
            <p:nvSpPr>
              <p:cNvPr id="21" name="Afgeronde rechthoek 20">
                <a:extLst>
                  <a:ext uri="{FF2B5EF4-FFF2-40B4-BE49-F238E27FC236}">
                    <a16:creationId xmlns:a16="http://schemas.microsoft.com/office/drawing/2014/main" id="{9E0950EC-5357-D747-8E38-9340B3703CD3}"/>
                  </a:ext>
                </a:extLst>
              </p:cNvPr>
              <p:cNvSpPr/>
              <p:nvPr/>
            </p:nvSpPr>
            <p:spPr>
              <a:xfrm>
                <a:off x="4570986" y="3952894"/>
                <a:ext cx="1808111" cy="30321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KPIs</a:t>
                </a:r>
                <a:endParaRPr lang="en-US" b="1" dirty="0"/>
              </a:p>
            </p:txBody>
          </p:sp>
          <p:sp>
            <p:nvSpPr>
              <p:cNvPr id="22" name="Afgeronde rechthoek 21">
                <a:extLst>
                  <a:ext uri="{FF2B5EF4-FFF2-40B4-BE49-F238E27FC236}">
                    <a16:creationId xmlns:a16="http://schemas.microsoft.com/office/drawing/2014/main" id="{53C39A51-C266-C3A6-D8D7-67AF2C963F32}"/>
                  </a:ext>
                </a:extLst>
              </p:cNvPr>
              <p:cNvSpPr/>
              <p:nvPr/>
            </p:nvSpPr>
            <p:spPr>
              <a:xfrm>
                <a:off x="4570986" y="4360883"/>
                <a:ext cx="1808111" cy="29210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Clawback Provisions</a:t>
                </a:r>
                <a:endParaRPr lang="en-US" b="1" dirty="0"/>
              </a:p>
            </p:txBody>
          </p:sp>
          <p:sp>
            <p:nvSpPr>
              <p:cNvPr id="23" name="Afgeronde rechthoek 22">
                <a:extLst>
                  <a:ext uri="{FF2B5EF4-FFF2-40B4-BE49-F238E27FC236}">
                    <a16:creationId xmlns:a16="http://schemas.microsoft.com/office/drawing/2014/main" id="{EC5C85F0-21EC-9230-9464-AB64F97046E9}"/>
                  </a:ext>
                </a:extLst>
              </p:cNvPr>
              <p:cNvSpPr/>
              <p:nvPr/>
            </p:nvSpPr>
            <p:spPr>
              <a:xfrm>
                <a:off x="4570986" y="4789509"/>
                <a:ext cx="1808111" cy="75565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Unforeseen Circumstances</a:t>
                </a:r>
                <a:endParaRPr lang="en-US" b="1" dirty="0"/>
              </a:p>
            </p:txBody>
          </p:sp>
          <p:sp>
            <p:nvSpPr>
              <p:cNvPr id="24" name="Afgeronde rechthoek 23">
                <a:extLst>
                  <a:ext uri="{FF2B5EF4-FFF2-40B4-BE49-F238E27FC236}">
                    <a16:creationId xmlns:a16="http://schemas.microsoft.com/office/drawing/2014/main" id="{D8B26EA1-2330-168E-4087-49D7BAF8E74F}"/>
                  </a:ext>
                </a:extLst>
              </p:cNvPr>
              <p:cNvSpPr/>
              <p:nvPr/>
            </p:nvSpPr>
            <p:spPr>
              <a:xfrm>
                <a:off x="6715637" y="3519506"/>
                <a:ext cx="2185927" cy="71120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Administrative Responsibility</a:t>
                </a:r>
              </a:p>
            </p:txBody>
          </p:sp>
          <p:sp>
            <p:nvSpPr>
              <p:cNvPr id="28" name="Afgeronde rechthoek 27">
                <a:extLst>
                  <a:ext uri="{FF2B5EF4-FFF2-40B4-BE49-F238E27FC236}">
                    <a16:creationId xmlns:a16="http://schemas.microsoft.com/office/drawing/2014/main" id="{E043457F-D089-451C-0545-86A7CD88C68F}"/>
                  </a:ext>
                </a:extLst>
              </p:cNvPr>
              <p:cNvSpPr/>
              <p:nvPr/>
            </p:nvSpPr>
            <p:spPr>
              <a:xfrm>
                <a:off x="2461257" y="3519506"/>
                <a:ext cx="1666828" cy="71120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Application Procedure</a:t>
                </a:r>
              </a:p>
            </p:txBody>
          </p:sp>
          <p:sp>
            <p:nvSpPr>
              <p:cNvPr id="29" name="Afgeronde rechthoek 28">
                <a:extLst>
                  <a:ext uri="{FF2B5EF4-FFF2-40B4-BE49-F238E27FC236}">
                    <a16:creationId xmlns:a16="http://schemas.microsoft.com/office/drawing/2014/main" id="{700B321C-06AB-9FE8-F7DC-9539717A4D02}"/>
                  </a:ext>
                </a:extLst>
              </p:cNvPr>
              <p:cNvSpPr/>
              <p:nvPr/>
            </p:nvSpPr>
            <p:spPr>
              <a:xfrm>
                <a:off x="2461257" y="4365645"/>
                <a:ext cx="1666828" cy="28733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Eligibility Criteria</a:t>
                </a:r>
              </a:p>
            </p:txBody>
          </p:sp>
          <p:sp>
            <p:nvSpPr>
              <p:cNvPr id="30" name="Afgeronde rechthoek 29">
                <a:extLst>
                  <a:ext uri="{FF2B5EF4-FFF2-40B4-BE49-F238E27FC236}">
                    <a16:creationId xmlns:a16="http://schemas.microsoft.com/office/drawing/2014/main" id="{0DBC0EDB-9A19-D32E-CF96-3A2137908AE7}"/>
                  </a:ext>
                </a:extLst>
              </p:cNvPr>
              <p:cNvSpPr/>
              <p:nvPr/>
            </p:nvSpPr>
            <p:spPr>
              <a:xfrm>
                <a:off x="2461257" y="4786334"/>
                <a:ext cx="1666828" cy="28733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Financial Benefits</a:t>
                </a:r>
                <a:endParaRPr lang="en-US" sz="1600" b="1" dirty="0"/>
              </a:p>
            </p:txBody>
          </p:sp>
          <p:sp>
            <p:nvSpPr>
              <p:cNvPr id="31" name="Afgeronde rechthoek 30">
                <a:extLst>
                  <a:ext uri="{FF2B5EF4-FFF2-40B4-BE49-F238E27FC236}">
                    <a16:creationId xmlns:a16="http://schemas.microsoft.com/office/drawing/2014/main" id="{8A44A132-CCEB-B640-5BE3-0D754A276BC3}"/>
                  </a:ext>
                </a:extLst>
              </p:cNvPr>
              <p:cNvSpPr/>
              <p:nvPr/>
            </p:nvSpPr>
            <p:spPr>
              <a:xfrm>
                <a:off x="2461257" y="5207022"/>
                <a:ext cx="1666828" cy="28892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Payment</a:t>
                </a:r>
              </a:p>
            </p:txBody>
          </p:sp>
          <p:sp>
            <p:nvSpPr>
              <p:cNvPr id="34" name="Afgeronde rechthoek 33">
                <a:extLst>
                  <a:ext uri="{FF2B5EF4-FFF2-40B4-BE49-F238E27FC236}">
                    <a16:creationId xmlns:a16="http://schemas.microsoft.com/office/drawing/2014/main" id="{8094670B-A1C6-0BFA-8C4A-51032793C3B6}"/>
                  </a:ext>
                </a:extLst>
              </p:cNvPr>
              <p:cNvSpPr/>
              <p:nvPr/>
            </p:nvSpPr>
            <p:spPr>
              <a:xfrm>
                <a:off x="6715637" y="4360883"/>
                <a:ext cx="2185927" cy="29210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Financial Responsibility</a:t>
                </a:r>
              </a:p>
            </p:txBody>
          </p:sp>
          <p:sp>
            <p:nvSpPr>
              <p:cNvPr id="35" name="Afgeronde rechthoek 34">
                <a:extLst>
                  <a:ext uri="{FF2B5EF4-FFF2-40B4-BE49-F238E27FC236}">
                    <a16:creationId xmlns:a16="http://schemas.microsoft.com/office/drawing/2014/main" id="{BB794D01-6E1A-CDFE-DE02-83BA1D5C614C}"/>
                  </a:ext>
                </a:extLst>
              </p:cNvPr>
              <p:cNvSpPr/>
              <p:nvPr/>
            </p:nvSpPr>
            <p:spPr>
              <a:xfrm>
                <a:off x="6710875" y="4787921"/>
                <a:ext cx="2184339" cy="28575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M&amp;E Responsibility</a:t>
                </a:r>
              </a:p>
            </p:txBody>
          </p:sp>
          <p:sp>
            <p:nvSpPr>
              <p:cNvPr id="36" name="Vijfhoek 35">
                <a:extLst>
                  <a:ext uri="{FF2B5EF4-FFF2-40B4-BE49-F238E27FC236}">
                    <a16:creationId xmlns:a16="http://schemas.microsoft.com/office/drawing/2014/main" id="{BEA6AA72-DD6F-C19D-C3C5-EE62A33D6243}"/>
                  </a:ext>
                </a:extLst>
              </p:cNvPr>
              <p:cNvSpPr/>
              <p:nvPr/>
            </p:nvSpPr>
            <p:spPr>
              <a:xfrm>
                <a:off x="251519" y="2087578"/>
                <a:ext cx="2157352" cy="1008064"/>
              </a:xfrm>
              <a:prstGeom prst="homePlate">
                <a:avLst/>
              </a:prstGeom>
              <a:solidFill>
                <a:srgbClr val="002060"/>
              </a:solidFill>
              <a:ln>
                <a:solidFill>
                  <a:srgbClr val="00206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t>Basic Structure &amp; Targets</a:t>
                </a:r>
              </a:p>
            </p:txBody>
          </p:sp>
          <p:sp>
            <p:nvSpPr>
              <p:cNvPr id="37" name="Punthaak 36">
                <a:extLst>
                  <a:ext uri="{FF2B5EF4-FFF2-40B4-BE49-F238E27FC236}">
                    <a16:creationId xmlns:a16="http://schemas.microsoft.com/office/drawing/2014/main" id="{60AC8389-A03B-AC39-D431-9062B3A93B4A}"/>
                  </a:ext>
                </a:extLst>
              </p:cNvPr>
              <p:cNvSpPr/>
              <p:nvPr/>
            </p:nvSpPr>
            <p:spPr>
              <a:xfrm>
                <a:off x="2408871" y="2108215"/>
                <a:ext cx="2236724" cy="984252"/>
              </a:xfrm>
              <a:prstGeom prst="chevron">
                <a:avLst/>
              </a:prstGeom>
              <a:solidFill>
                <a:srgbClr val="002060"/>
              </a:solidFill>
              <a:ln>
                <a:solidFill>
                  <a:srgbClr val="00206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chemeClr val="bg1"/>
                    </a:solidFill>
                  </a:rPr>
                  <a:t>Eligibility &amp; Benefits</a:t>
                </a:r>
              </a:p>
            </p:txBody>
          </p:sp>
          <p:sp>
            <p:nvSpPr>
              <p:cNvPr id="38" name="Punthaak 37">
                <a:extLst>
                  <a:ext uri="{FF2B5EF4-FFF2-40B4-BE49-F238E27FC236}">
                    <a16:creationId xmlns:a16="http://schemas.microsoft.com/office/drawing/2014/main" id="{064343ED-B842-307A-6807-8C82241CDA20}"/>
                  </a:ext>
                </a:extLst>
              </p:cNvPr>
              <p:cNvSpPr/>
              <p:nvPr/>
            </p:nvSpPr>
            <p:spPr>
              <a:xfrm>
                <a:off x="4494788" y="2085990"/>
                <a:ext cx="2363721" cy="1008065"/>
              </a:xfrm>
              <a:prstGeom prst="chevron">
                <a:avLst/>
              </a:prstGeom>
              <a:solidFill>
                <a:srgbClr val="002060"/>
              </a:solidFill>
              <a:ln>
                <a:solidFill>
                  <a:srgbClr val="00206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chemeClr val="bg1"/>
                    </a:solidFill>
                  </a:rPr>
                  <a:t>Monitoring &amp; Evaluation</a:t>
                </a:r>
              </a:p>
            </p:txBody>
          </p:sp>
          <p:sp>
            <p:nvSpPr>
              <p:cNvPr id="60452" name="Tekstvak 39">
                <a:extLst>
                  <a:ext uri="{FF2B5EF4-FFF2-40B4-BE49-F238E27FC236}">
                    <a16:creationId xmlns:a16="http://schemas.microsoft.com/office/drawing/2014/main" id="{85B41BEE-1B5C-C4F9-701E-29DA89977910}"/>
                  </a:ext>
                </a:extLst>
              </p:cNvPr>
              <p:cNvSpPr txBox="1">
                <a:spLocks noChangeArrowheads="1"/>
              </p:cNvSpPr>
              <p:nvPr/>
            </p:nvSpPr>
            <p:spPr bwMode="auto">
              <a:xfrm>
                <a:off x="7092279" y="2124936"/>
                <a:ext cx="162639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700" b="1">
                    <a:solidFill>
                      <a:schemeClr val="bg1"/>
                    </a:solidFill>
                  </a:rPr>
                  <a:t>Resources,     </a:t>
                </a:r>
                <a:br>
                  <a:rPr lang="en-US" altLang="en-US" sz="1700" b="1">
                    <a:solidFill>
                      <a:schemeClr val="bg1"/>
                    </a:solidFill>
                  </a:rPr>
                </a:br>
                <a:r>
                  <a:rPr lang="en-US" altLang="en-US" sz="1700" b="1">
                    <a:solidFill>
                      <a:schemeClr val="bg1"/>
                    </a:solidFill>
                  </a:rPr>
                  <a:t>  Roles &amp; Responsibilities</a:t>
                </a:r>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D2DA3-BD88-A669-E734-D714AF973327}"/>
              </a:ext>
            </a:extLst>
          </p:cNvPr>
          <p:cNvSpPr>
            <a:spLocks noGrp="1"/>
          </p:cNvSpPr>
          <p:nvPr>
            <p:ph type="title"/>
          </p:nvPr>
        </p:nvSpPr>
        <p:spPr/>
        <p:txBody>
          <a:bodyPr>
            <a:normAutofit fontScale="90000"/>
          </a:bodyPr>
          <a:lstStyle/>
          <a:p>
            <a:pPr>
              <a:defRPr/>
            </a:pPr>
            <a:r>
              <a:rPr lang="en-US" dirty="0"/>
              <a:t>Intelligent incentive design</a:t>
            </a:r>
            <a:br>
              <a:rPr lang="en-US" dirty="0"/>
            </a:br>
            <a:r>
              <a:rPr lang="en-US" sz="2800" dirty="0"/>
              <a:t>monitoring &amp; evaluation</a:t>
            </a:r>
            <a:endParaRPr lang="en-US" dirty="0"/>
          </a:p>
        </p:txBody>
      </p:sp>
      <p:graphicFrame>
        <p:nvGraphicFramePr>
          <p:cNvPr id="5" name="Tijdelijke aanduiding voor inhoud 4">
            <a:extLst>
              <a:ext uri="{FF2B5EF4-FFF2-40B4-BE49-F238E27FC236}">
                <a16:creationId xmlns:a16="http://schemas.microsoft.com/office/drawing/2014/main" id="{8592DD30-57D0-4B0B-A504-326B2E2BD28B}"/>
              </a:ext>
            </a:extLst>
          </p:cNvPr>
          <p:cNvGraphicFramePr>
            <a:graphicFrameLocks noGrp="1"/>
          </p:cNvGraphicFramePr>
          <p:nvPr>
            <p:ph idx="1"/>
          </p:nvPr>
        </p:nvGraphicFramePr>
        <p:xfrm>
          <a:off x="1981200" y="155679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3C9E-EB3D-3A04-3CA1-0B6FE154BFA6}"/>
              </a:ext>
            </a:extLst>
          </p:cNvPr>
          <p:cNvSpPr>
            <a:spLocks noGrp="1"/>
          </p:cNvSpPr>
          <p:nvPr>
            <p:ph type="title"/>
          </p:nvPr>
        </p:nvSpPr>
        <p:spPr/>
        <p:txBody>
          <a:bodyPr/>
          <a:lstStyle/>
          <a:p>
            <a:pPr>
              <a:defRPr/>
            </a:pPr>
            <a:r>
              <a:rPr lang="en-US" dirty="0"/>
              <a:t>FRAMING THE INCENTIVES DEBATE</a:t>
            </a:r>
          </a:p>
        </p:txBody>
      </p:sp>
      <p:grpSp>
        <p:nvGrpSpPr>
          <p:cNvPr id="16387" name="Groupe 7">
            <a:extLst>
              <a:ext uri="{FF2B5EF4-FFF2-40B4-BE49-F238E27FC236}">
                <a16:creationId xmlns:a16="http://schemas.microsoft.com/office/drawing/2014/main" id="{97E4ED68-6E15-E6A8-85BB-481794239945}"/>
              </a:ext>
            </a:extLst>
          </p:cNvPr>
          <p:cNvGrpSpPr>
            <a:grpSpLocks/>
          </p:cNvGrpSpPr>
          <p:nvPr/>
        </p:nvGrpSpPr>
        <p:grpSpPr bwMode="auto">
          <a:xfrm>
            <a:off x="4405313" y="1507332"/>
            <a:ext cx="4932362" cy="1368425"/>
            <a:chOff x="431540" y="1556792"/>
            <a:chExt cx="8280920" cy="2592288"/>
          </a:xfrm>
        </p:grpSpPr>
        <p:pic>
          <p:nvPicPr>
            <p:cNvPr id="16403" name="Picture 3" descr="http://unityjournalists.org/wp-content/uploads/2013/04/NewYorkTimes_Logo.jpg">
              <a:extLst>
                <a:ext uri="{FF2B5EF4-FFF2-40B4-BE49-F238E27FC236}">
                  <a16:creationId xmlns:a16="http://schemas.microsoft.com/office/drawing/2014/main" id="{27A531AC-838D-81CD-3654-5648363825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5798" t="34125" r="5557" b="33458"/>
            <a:stretch>
              <a:fillRect/>
            </a:stretch>
          </p:blipFill>
          <p:spPr bwMode="auto">
            <a:xfrm>
              <a:off x="1907704" y="1556792"/>
              <a:ext cx="5328592" cy="9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4" name="Groupe 9">
              <a:extLst>
                <a:ext uri="{FF2B5EF4-FFF2-40B4-BE49-F238E27FC236}">
                  <a16:creationId xmlns:a16="http://schemas.microsoft.com/office/drawing/2014/main" id="{D80DEA6A-008E-2879-00F4-E7C261AF50FB}"/>
                </a:ext>
              </a:extLst>
            </p:cNvPr>
            <p:cNvGrpSpPr>
              <a:grpSpLocks/>
            </p:cNvGrpSpPr>
            <p:nvPr/>
          </p:nvGrpSpPr>
          <p:grpSpPr bwMode="auto">
            <a:xfrm>
              <a:off x="431540" y="2420888"/>
              <a:ext cx="8280920" cy="1728192"/>
              <a:chOff x="251520" y="2420888"/>
              <a:chExt cx="8280920" cy="1728192"/>
            </a:xfrm>
          </p:grpSpPr>
          <p:pic>
            <p:nvPicPr>
              <p:cNvPr id="16405" name="Picture 6">
                <a:extLst>
                  <a:ext uri="{FF2B5EF4-FFF2-40B4-BE49-F238E27FC236}">
                    <a16:creationId xmlns:a16="http://schemas.microsoft.com/office/drawing/2014/main" id="{9F41E6DD-3540-6D9C-FDA5-A733E1EB38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2285" t="28560" r="34323" b="52119"/>
              <a:stretch>
                <a:fillRect/>
              </a:stretch>
            </p:blipFill>
            <p:spPr bwMode="auto">
              <a:xfrm>
                <a:off x="251520" y="2420888"/>
                <a:ext cx="813690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79251CBF-0E06-DE0D-E011-C11B5BC381ED}"/>
                  </a:ext>
                </a:extLst>
              </p:cNvPr>
              <p:cNvSpPr/>
              <p:nvPr/>
            </p:nvSpPr>
            <p:spPr>
              <a:xfrm>
                <a:off x="5003654" y="3355154"/>
                <a:ext cx="3528786" cy="793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Gill Sans"/>
                  <a:cs typeface="Gill Sans"/>
                </a:endParaRPr>
              </a:p>
            </p:txBody>
          </p:sp>
        </p:grpSp>
      </p:grpSp>
      <p:sp>
        <p:nvSpPr>
          <p:cNvPr id="16388" name="Rectangle 13">
            <a:extLst>
              <a:ext uri="{FF2B5EF4-FFF2-40B4-BE49-F238E27FC236}">
                <a16:creationId xmlns:a16="http://schemas.microsoft.com/office/drawing/2014/main" id="{8D28A2EA-3B88-0D5B-9D6E-9A35FC5D42C0}"/>
              </a:ext>
            </a:extLst>
          </p:cNvPr>
          <p:cNvSpPr>
            <a:spLocks noChangeArrowheads="1"/>
          </p:cNvSpPr>
          <p:nvPr>
            <p:custDataLst>
              <p:tags r:id="rId1"/>
            </p:custDataLst>
          </p:nvPr>
        </p:nvSpPr>
        <p:spPr bwMode="auto">
          <a:xfrm>
            <a:off x="1968834" y="1687513"/>
            <a:ext cx="1917034" cy="969962"/>
          </a:xfrm>
          <a:prstGeom prst="rect">
            <a:avLst/>
          </a:prstGeom>
          <a:solidFill>
            <a:srgbClr val="002060"/>
          </a:solidFill>
          <a:ln>
            <a:noFill/>
          </a:ln>
        </p:spPr>
        <p:txBody>
          <a:bodyPr wrap="none" lIns="93296" tIns="46648" rIns="93296" bIns="4664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FFFFFF"/>
              </a:solidFill>
              <a:latin typeface="Gill Sans"/>
              <a:ea typeface="Gill Sans"/>
              <a:cs typeface="Gill Sans"/>
            </a:endParaRPr>
          </a:p>
        </p:txBody>
      </p:sp>
      <p:sp>
        <p:nvSpPr>
          <p:cNvPr id="16389" name="Rectangle 14">
            <a:extLst>
              <a:ext uri="{FF2B5EF4-FFF2-40B4-BE49-F238E27FC236}">
                <a16:creationId xmlns:a16="http://schemas.microsoft.com/office/drawing/2014/main" id="{9A762999-5E6A-466E-008D-BE9CBC548905}"/>
              </a:ext>
            </a:extLst>
          </p:cNvPr>
          <p:cNvSpPr>
            <a:spLocks noChangeArrowheads="1"/>
          </p:cNvSpPr>
          <p:nvPr>
            <p:custDataLst>
              <p:tags r:id="rId2"/>
            </p:custDataLst>
          </p:nvPr>
        </p:nvSpPr>
        <p:spPr bwMode="auto">
          <a:xfrm>
            <a:off x="2205039" y="1878013"/>
            <a:ext cx="1514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buClr>
                <a:srgbClr val="000000"/>
              </a:buClr>
            </a:pPr>
            <a:r>
              <a:rPr lang="en-GB" altLang="en-US" sz="1600">
                <a:solidFill>
                  <a:srgbClr val="FFFFFF"/>
                </a:solidFill>
                <a:latin typeface="Gill Sans"/>
                <a:ea typeface="Gill Sans"/>
                <a:cs typeface="Gill Sans"/>
              </a:rPr>
              <a:t>Increased Media Attention</a:t>
            </a:r>
          </a:p>
        </p:txBody>
      </p:sp>
      <p:sp>
        <p:nvSpPr>
          <p:cNvPr id="16390" name="Rectangle 13">
            <a:extLst>
              <a:ext uri="{FF2B5EF4-FFF2-40B4-BE49-F238E27FC236}">
                <a16:creationId xmlns:a16="http://schemas.microsoft.com/office/drawing/2014/main" id="{F966597C-DF99-D464-B954-56064823B208}"/>
              </a:ext>
            </a:extLst>
          </p:cNvPr>
          <p:cNvSpPr>
            <a:spLocks noChangeArrowheads="1"/>
          </p:cNvSpPr>
          <p:nvPr>
            <p:custDataLst>
              <p:tags r:id="rId3"/>
            </p:custDataLst>
          </p:nvPr>
        </p:nvSpPr>
        <p:spPr bwMode="auto">
          <a:xfrm>
            <a:off x="1968834" y="4568826"/>
            <a:ext cx="1917034" cy="968375"/>
          </a:xfrm>
          <a:prstGeom prst="rect">
            <a:avLst/>
          </a:prstGeom>
          <a:solidFill>
            <a:srgbClr val="002060"/>
          </a:solidFill>
          <a:ln>
            <a:noFill/>
          </a:ln>
        </p:spPr>
        <p:txBody>
          <a:bodyPr wrap="none" lIns="93296" tIns="46648" rIns="93296" bIns="4664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1600">
              <a:solidFill>
                <a:srgbClr val="FFFFFF"/>
              </a:solidFill>
              <a:latin typeface="Gill Sans"/>
              <a:ea typeface="Gill Sans"/>
              <a:cs typeface="Gill Sans"/>
            </a:endParaRPr>
          </a:p>
        </p:txBody>
      </p:sp>
      <p:sp>
        <p:nvSpPr>
          <p:cNvPr id="16391" name="Rectangle 14">
            <a:extLst>
              <a:ext uri="{FF2B5EF4-FFF2-40B4-BE49-F238E27FC236}">
                <a16:creationId xmlns:a16="http://schemas.microsoft.com/office/drawing/2014/main" id="{7363305D-8C69-5E59-E544-8E2A7523013A}"/>
              </a:ext>
            </a:extLst>
          </p:cNvPr>
          <p:cNvSpPr>
            <a:spLocks noChangeArrowheads="1"/>
          </p:cNvSpPr>
          <p:nvPr>
            <p:custDataLst>
              <p:tags r:id="rId4"/>
            </p:custDataLst>
          </p:nvPr>
        </p:nvSpPr>
        <p:spPr bwMode="auto">
          <a:xfrm>
            <a:off x="2205039" y="4757738"/>
            <a:ext cx="1514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Clr>
                <a:srgbClr val="000000"/>
              </a:buClr>
            </a:pPr>
            <a:r>
              <a:rPr lang="en-GB" altLang="en-US">
                <a:solidFill>
                  <a:srgbClr val="FFFFFF"/>
                </a:solidFill>
                <a:latin typeface="Gill Sans"/>
                <a:ea typeface="Gill Sans"/>
                <a:cs typeface="Gill Sans"/>
              </a:rPr>
              <a:t>Financial Crisis</a:t>
            </a:r>
          </a:p>
        </p:txBody>
      </p:sp>
      <p:pic>
        <p:nvPicPr>
          <p:cNvPr id="16392" name="Picture 1">
            <a:extLst>
              <a:ext uri="{FF2B5EF4-FFF2-40B4-BE49-F238E27FC236}">
                <a16:creationId xmlns:a16="http://schemas.microsoft.com/office/drawing/2014/main" id="{BD17235B-88F5-7146-D06E-421B7E4C4C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9295" t="29401" r="40938" b="43721"/>
          <a:stretch>
            <a:fillRect/>
          </a:stretch>
        </p:blipFill>
        <p:spPr bwMode="auto">
          <a:xfrm>
            <a:off x="4078289" y="4537075"/>
            <a:ext cx="30638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descr="http://theswarmminute.com/wp-content/uploads/2013/04/financial-incentive.jpg">
            <a:extLst>
              <a:ext uri="{FF2B5EF4-FFF2-40B4-BE49-F238E27FC236}">
                <a16:creationId xmlns:a16="http://schemas.microsoft.com/office/drawing/2014/main" id="{8F9DFB57-21BA-997B-E494-659ACE3442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2475" y="4495800"/>
            <a:ext cx="20907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avec flèche 19">
            <a:extLst>
              <a:ext uri="{FF2B5EF4-FFF2-40B4-BE49-F238E27FC236}">
                <a16:creationId xmlns:a16="http://schemas.microsoft.com/office/drawing/2014/main" id="{4FBF7653-E90D-210E-81FE-A961722BCACF}"/>
              </a:ext>
            </a:extLst>
          </p:cNvPr>
          <p:cNvCxnSpPr>
            <a:cxnSpLocks noChangeShapeType="1"/>
          </p:cNvCxnSpPr>
          <p:nvPr/>
        </p:nvCxnSpPr>
        <p:spPr bwMode="auto">
          <a:xfrm>
            <a:off x="2566988" y="2695576"/>
            <a:ext cx="0" cy="1800225"/>
          </a:xfrm>
          <a:prstGeom prst="straightConnector1">
            <a:avLst/>
          </a:prstGeom>
          <a:noFill/>
          <a:ln w="38100">
            <a:solidFill>
              <a:schemeClr val="tx1"/>
            </a:solidFill>
            <a:round/>
            <a:headEnd/>
            <a:tailEnd type="arrow" w="med" len="med"/>
          </a:ln>
          <a:effectLst>
            <a:outerShdw blurRad="40000" dist="23000" dir="5400000" rotWithShape="0">
              <a:srgbClr val="000000">
                <a:alpha val="34999"/>
              </a:srgbClr>
            </a:outerShdw>
          </a:effectLst>
        </p:spPr>
      </p:cxnSp>
      <p:cxnSp>
        <p:nvCxnSpPr>
          <p:cNvPr id="16" name="Connecteur droit avec flèche 20">
            <a:extLst>
              <a:ext uri="{FF2B5EF4-FFF2-40B4-BE49-F238E27FC236}">
                <a16:creationId xmlns:a16="http://schemas.microsoft.com/office/drawing/2014/main" id="{BC9272DF-2E40-64B4-4268-656C4D7084F1}"/>
              </a:ext>
            </a:extLst>
          </p:cNvPr>
          <p:cNvCxnSpPr>
            <a:cxnSpLocks noChangeShapeType="1"/>
          </p:cNvCxnSpPr>
          <p:nvPr/>
        </p:nvCxnSpPr>
        <p:spPr bwMode="auto">
          <a:xfrm flipH="1" flipV="1">
            <a:off x="2854325" y="2695576"/>
            <a:ext cx="7938" cy="1736725"/>
          </a:xfrm>
          <a:prstGeom prst="straightConnector1">
            <a:avLst/>
          </a:prstGeom>
          <a:noFill/>
          <a:ln w="38100">
            <a:solidFill>
              <a:schemeClr val="tx1"/>
            </a:solidFill>
            <a:round/>
            <a:headEnd/>
            <a:tailEnd type="arrow" w="med" len="med"/>
          </a:ln>
          <a:effectLst>
            <a:outerShdw blurRad="40000" dist="23000" dir="5400000" rotWithShape="0">
              <a:srgbClr val="000000">
                <a:alpha val="34999"/>
              </a:srgbClr>
            </a:outerShdw>
          </a:effectLst>
        </p:spPr>
      </p:cxnSp>
      <p:sp>
        <p:nvSpPr>
          <p:cNvPr id="16396" name="Rectangle 13">
            <a:extLst>
              <a:ext uri="{FF2B5EF4-FFF2-40B4-BE49-F238E27FC236}">
                <a16:creationId xmlns:a16="http://schemas.microsoft.com/office/drawing/2014/main" id="{66FE5B9D-F5F9-8002-E98C-238B01F7E7A2}"/>
              </a:ext>
            </a:extLst>
          </p:cNvPr>
          <p:cNvSpPr>
            <a:spLocks noChangeArrowheads="1"/>
          </p:cNvSpPr>
          <p:nvPr>
            <p:custDataLst>
              <p:tags r:id="rId5"/>
            </p:custDataLst>
          </p:nvPr>
        </p:nvSpPr>
        <p:spPr bwMode="auto">
          <a:xfrm>
            <a:off x="4703930" y="3128964"/>
            <a:ext cx="1918954" cy="968375"/>
          </a:xfrm>
          <a:prstGeom prst="rect">
            <a:avLst/>
          </a:prstGeom>
          <a:solidFill>
            <a:srgbClr val="002060"/>
          </a:solidFill>
          <a:ln>
            <a:noFill/>
          </a:ln>
        </p:spPr>
        <p:txBody>
          <a:bodyPr wrap="none" lIns="93296" tIns="46648" rIns="93296" bIns="4664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1600">
              <a:solidFill>
                <a:srgbClr val="FFFFFF"/>
              </a:solidFill>
              <a:latin typeface="Gill Sans"/>
              <a:ea typeface="Gill Sans"/>
              <a:cs typeface="Gill Sans"/>
            </a:endParaRPr>
          </a:p>
        </p:txBody>
      </p:sp>
      <p:sp>
        <p:nvSpPr>
          <p:cNvPr id="16397" name="Rectangle 14">
            <a:extLst>
              <a:ext uri="{FF2B5EF4-FFF2-40B4-BE49-F238E27FC236}">
                <a16:creationId xmlns:a16="http://schemas.microsoft.com/office/drawing/2014/main" id="{D5D71840-C61B-A6B1-C788-F76B23BFE989}"/>
              </a:ext>
            </a:extLst>
          </p:cNvPr>
          <p:cNvSpPr>
            <a:spLocks noChangeArrowheads="1"/>
          </p:cNvSpPr>
          <p:nvPr>
            <p:custDataLst>
              <p:tags r:id="rId6"/>
            </p:custDataLst>
          </p:nvPr>
        </p:nvSpPr>
        <p:spPr bwMode="auto">
          <a:xfrm>
            <a:off x="4941889" y="3317875"/>
            <a:ext cx="1514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buClr>
                <a:srgbClr val="000000"/>
              </a:buClr>
            </a:pPr>
            <a:r>
              <a:rPr lang="en-GB" altLang="en-US">
                <a:solidFill>
                  <a:srgbClr val="FFFFFF"/>
                </a:solidFill>
                <a:latin typeface="Gill Sans"/>
                <a:ea typeface="Gill Sans"/>
                <a:cs typeface="Gill Sans"/>
              </a:rPr>
              <a:t>Public Debate on Investment Incentives</a:t>
            </a:r>
          </a:p>
        </p:txBody>
      </p:sp>
      <p:cxnSp>
        <p:nvCxnSpPr>
          <p:cNvPr id="19" name="Connecteur droit avec flèche 26">
            <a:extLst>
              <a:ext uri="{FF2B5EF4-FFF2-40B4-BE49-F238E27FC236}">
                <a16:creationId xmlns:a16="http://schemas.microsoft.com/office/drawing/2014/main" id="{14F713FE-3DD2-602E-60AF-984F8CCBC940}"/>
              </a:ext>
            </a:extLst>
          </p:cNvPr>
          <p:cNvCxnSpPr>
            <a:cxnSpLocks noChangeShapeType="1"/>
          </p:cNvCxnSpPr>
          <p:nvPr/>
        </p:nvCxnSpPr>
        <p:spPr bwMode="auto">
          <a:xfrm flipV="1">
            <a:off x="2998789" y="3776664"/>
            <a:ext cx="1800225" cy="719137"/>
          </a:xfrm>
          <a:prstGeom prst="straightConnector1">
            <a:avLst/>
          </a:prstGeom>
          <a:noFill/>
          <a:ln w="38100">
            <a:solidFill>
              <a:schemeClr val="tx1"/>
            </a:solidFill>
            <a:round/>
            <a:headEnd/>
            <a:tailEnd type="arrow" w="med" len="med"/>
          </a:ln>
          <a:effectLst>
            <a:outerShdw blurRad="40000" dist="23000" dir="5400000" rotWithShape="0">
              <a:srgbClr val="000000">
                <a:alpha val="34999"/>
              </a:srgbClr>
            </a:outerShdw>
          </a:effectLst>
        </p:spPr>
      </p:cxnSp>
      <p:cxnSp>
        <p:nvCxnSpPr>
          <p:cNvPr id="20" name="Connecteur droit avec flèche 30">
            <a:extLst>
              <a:ext uri="{FF2B5EF4-FFF2-40B4-BE49-F238E27FC236}">
                <a16:creationId xmlns:a16="http://schemas.microsoft.com/office/drawing/2014/main" id="{6F9F8240-7961-90A1-2970-797C5F244D55}"/>
              </a:ext>
            </a:extLst>
          </p:cNvPr>
          <p:cNvCxnSpPr>
            <a:cxnSpLocks noChangeShapeType="1"/>
          </p:cNvCxnSpPr>
          <p:nvPr/>
        </p:nvCxnSpPr>
        <p:spPr bwMode="auto">
          <a:xfrm>
            <a:off x="3070225" y="2695576"/>
            <a:ext cx="1728788" cy="720725"/>
          </a:xfrm>
          <a:prstGeom prst="straightConnector1">
            <a:avLst/>
          </a:prstGeom>
          <a:noFill/>
          <a:ln w="38100">
            <a:solidFill>
              <a:schemeClr val="tx1"/>
            </a:solidFill>
            <a:round/>
            <a:headEnd/>
            <a:tailEnd type="arrow" w="med" len="med"/>
          </a:ln>
          <a:effectLst>
            <a:outerShdw blurRad="40000" dist="23000" dir="5400000" rotWithShape="0">
              <a:srgbClr val="000000">
                <a:alpha val="34999"/>
              </a:srgbClr>
            </a:outerShdw>
          </a:effectLst>
        </p:spPr>
      </p:cxnSp>
      <p:cxnSp>
        <p:nvCxnSpPr>
          <p:cNvPr id="21" name="Connecteur droit avec flèche 36">
            <a:extLst>
              <a:ext uri="{FF2B5EF4-FFF2-40B4-BE49-F238E27FC236}">
                <a16:creationId xmlns:a16="http://schemas.microsoft.com/office/drawing/2014/main" id="{A01C6B5F-39AA-AD9F-185E-303D9E416FD1}"/>
              </a:ext>
            </a:extLst>
          </p:cNvPr>
          <p:cNvCxnSpPr>
            <a:cxnSpLocks noChangeShapeType="1"/>
          </p:cNvCxnSpPr>
          <p:nvPr/>
        </p:nvCxnSpPr>
        <p:spPr bwMode="auto">
          <a:xfrm>
            <a:off x="6670676" y="3560763"/>
            <a:ext cx="1655763" cy="0"/>
          </a:xfrm>
          <a:prstGeom prst="straightConnector1">
            <a:avLst/>
          </a:prstGeom>
          <a:noFill/>
          <a:ln w="38100">
            <a:solidFill>
              <a:schemeClr val="tx1"/>
            </a:solidFill>
            <a:round/>
            <a:headEnd/>
            <a:tailEnd type="arrow" w="med" len="med"/>
          </a:ln>
          <a:effectLst>
            <a:outerShdw blurRad="40000" dist="23000" dir="5400000" rotWithShape="0">
              <a:srgbClr val="000000">
                <a:alpha val="34999"/>
              </a:srgbClr>
            </a:outerShdw>
          </a:effectLst>
        </p:spPr>
      </p:cxnSp>
      <p:sp>
        <p:nvSpPr>
          <p:cNvPr id="16401" name="Rectangle 13">
            <a:extLst>
              <a:ext uri="{FF2B5EF4-FFF2-40B4-BE49-F238E27FC236}">
                <a16:creationId xmlns:a16="http://schemas.microsoft.com/office/drawing/2014/main" id="{85160538-7282-6822-EE1E-11157F18AC34}"/>
              </a:ext>
            </a:extLst>
          </p:cNvPr>
          <p:cNvSpPr>
            <a:spLocks noChangeArrowheads="1"/>
          </p:cNvSpPr>
          <p:nvPr>
            <p:custDataLst>
              <p:tags r:id="rId7"/>
            </p:custDataLst>
          </p:nvPr>
        </p:nvSpPr>
        <p:spPr bwMode="auto">
          <a:xfrm>
            <a:off x="8330479" y="3055939"/>
            <a:ext cx="2441431" cy="1152525"/>
          </a:xfrm>
          <a:prstGeom prst="rect">
            <a:avLst/>
          </a:prstGeom>
          <a:solidFill>
            <a:srgbClr val="002060"/>
          </a:solidFill>
          <a:ln>
            <a:noFill/>
          </a:ln>
        </p:spPr>
        <p:txBody>
          <a:bodyPr wrap="none" lIns="93296" tIns="46648" rIns="93296" bIns="4664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1600">
              <a:solidFill>
                <a:srgbClr val="FFFFFF"/>
              </a:solidFill>
              <a:latin typeface="Gill Sans"/>
              <a:ea typeface="Gill Sans"/>
              <a:cs typeface="Gill Sans"/>
            </a:endParaRPr>
          </a:p>
        </p:txBody>
      </p:sp>
      <p:sp>
        <p:nvSpPr>
          <p:cNvPr id="16402" name="Rectangle 14">
            <a:extLst>
              <a:ext uri="{FF2B5EF4-FFF2-40B4-BE49-F238E27FC236}">
                <a16:creationId xmlns:a16="http://schemas.microsoft.com/office/drawing/2014/main" id="{9627C579-FE18-E4CC-2F47-8D1DCF301A15}"/>
              </a:ext>
            </a:extLst>
          </p:cNvPr>
          <p:cNvSpPr>
            <a:spLocks noChangeArrowheads="1"/>
          </p:cNvSpPr>
          <p:nvPr>
            <p:custDataLst>
              <p:tags r:id="rId8"/>
            </p:custDataLst>
          </p:nvPr>
        </p:nvSpPr>
        <p:spPr bwMode="auto">
          <a:xfrm>
            <a:off x="8424586" y="3317875"/>
            <a:ext cx="2180193" cy="552450"/>
          </a:xfrm>
          <a:prstGeom prst="rect">
            <a:avLst/>
          </a:prstGeom>
          <a:solidFill>
            <a:srgbClr val="002060"/>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buClr>
                <a:srgbClr val="000000"/>
              </a:buClr>
            </a:pPr>
            <a:r>
              <a:rPr lang="en-GB" altLang="en-US" dirty="0">
                <a:solidFill>
                  <a:srgbClr val="FFFFFF"/>
                </a:solidFill>
                <a:latin typeface="Gill Sans"/>
                <a:ea typeface="Gill Sans"/>
                <a:cs typeface="Gill Sans"/>
              </a:rPr>
              <a:t>Emotional but without a depth of understanding</a:t>
            </a:r>
          </a:p>
        </p:txBody>
      </p:sp>
      <p:sp>
        <p:nvSpPr>
          <p:cNvPr id="4" name="object 15">
            <a:extLst>
              <a:ext uri="{FF2B5EF4-FFF2-40B4-BE49-F238E27FC236}">
                <a16:creationId xmlns:a16="http://schemas.microsoft.com/office/drawing/2014/main" id="{D26FAE96-A537-002F-19E5-747BBEFCAA66}"/>
              </a:ext>
            </a:extLst>
          </p:cNvPr>
          <p:cNvSpPr/>
          <p:nvPr/>
        </p:nvSpPr>
        <p:spPr>
          <a:xfrm>
            <a:off x="334007" y="1093839"/>
            <a:ext cx="5557800" cy="53988"/>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pPr defTabSz="829178"/>
            <a:endParaRPr sz="1632" kern="0">
              <a:solidFill>
                <a:sysClr val="windowText" lastClr="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07A35-1FDB-6CF5-A5C6-439A2EC3A058}"/>
              </a:ext>
            </a:extLst>
          </p:cNvPr>
          <p:cNvSpPr>
            <a:spLocks noGrp="1"/>
          </p:cNvSpPr>
          <p:nvPr>
            <p:ph type="title"/>
          </p:nvPr>
        </p:nvSpPr>
        <p:spPr/>
        <p:txBody>
          <a:bodyPr>
            <a:normAutofit fontScale="90000"/>
          </a:bodyPr>
          <a:lstStyle/>
          <a:p>
            <a:pPr>
              <a:defRPr/>
            </a:pPr>
            <a:r>
              <a:rPr lang="en-US" sz="4000" dirty="0"/>
              <a:t>Intelligent incentive design</a:t>
            </a:r>
            <a:br>
              <a:rPr lang="en-US" dirty="0"/>
            </a:br>
            <a:r>
              <a:rPr lang="en-US" sz="2800" dirty="0"/>
              <a:t>conclusion</a:t>
            </a:r>
            <a:endParaRPr lang="en-US" dirty="0"/>
          </a:p>
        </p:txBody>
      </p:sp>
      <p:sp>
        <p:nvSpPr>
          <p:cNvPr id="64515" name="Tijdelijke aanduiding voor inhoud 2">
            <a:extLst>
              <a:ext uri="{FF2B5EF4-FFF2-40B4-BE49-F238E27FC236}">
                <a16:creationId xmlns:a16="http://schemas.microsoft.com/office/drawing/2014/main" id="{7350EF62-967B-7EEB-456E-25D37F458D0C}"/>
              </a:ext>
            </a:extLst>
          </p:cNvPr>
          <p:cNvSpPr>
            <a:spLocks noGrp="1"/>
          </p:cNvSpPr>
          <p:nvPr>
            <p:ph idx="1"/>
          </p:nvPr>
        </p:nvSpPr>
        <p:spPr/>
        <p:txBody>
          <a:bodyPr/>
          <a:lstStyle/>
          <a:p>
            <a:pPr marL="400050" lvl="1" indent="0">
              <a:buNone/>
            </a:pPr>
            <a:r>
              <a:rPr lang="en-US" altLang="en-US" dirty="0"/>
              <a:t>“The key is to make sure the programs are properly designed with clear </a:t>
            </a:r>
            <a:r>
              <a:rPr lang="en-US" altLang="en-US" b="1" dirty="0">
                <a:solidFill>
                  <a:srgbClr val="002060"/>
                </a:solidFill>
              </a:rPr>
              <a:t>goals</a:t>
            </a:r>
            <a:r>
              <a:rPr lang="en-US" altLang="en-US" dirty="0">
                <a:solidFill>
                  <a:srgbClr val="0070C0"/>
                </a:solidFill>
              </a:rPr>
              <a:t> </a:t>
            </a:r>
            <a:r>
              <a:rPr lang="en-US" altLang="en-US" dirty="0"/>
              <a:t>and </a:t>
            </a:r>
            <a:r>
              <a:rPr lang="en-US" altLang="en-US" b="1" dirty="0">
                <a:solidFill>
                  <a:srgbClr val="002060"/>
                </a:solidFill>
              </a:rPr>
              <a:t>measurable outcomes</a:t>
            </a:r>
            <a:r>
              <a:rPr lang="en-US" altLang="en-US" dirty="0"/>
              <a:t>, offer high </a:t>
            </a:r>
            <a:r>
              <a:rPr lang="en-US" altLang="en-US" b="1" dirty="0">
                <a:solidFill>
                  <a:srgbClr val="002060"/>
                </a:solidFill>
              </a:rPr>
              <a:t>transparency</a:t>
            </a:r>
            <a:r>
              <a:rPr lang="en-US" altLang="en-US" dirty="0">
                <a:solidFill>
                  <a:srgbClr val="0070C0"/>
                </a:solidFill>
              </a:rPr>
              <a:t> </a:t>
            </a:r>
            <a:r>
              <a:rPr lang="en-US" altLang="en-US" dirty="0"/>
              <a:t>to increase </a:t>
            </a:r>
            <a:r>
              <a:rPr lang="en-US" altLang="en-US" b="1" dirty="0">
                <a:solidFill>
                  <a:srgbClr val="002060"/>
                </a:solidFill>
              </a:rPr>
              <a:t>accountability</a:t>
            </a:r>
            <a:r>
              <a:rPr lang="en-US" altLang="en-US" dirty="0"/>
              <a:t>, and be carefully </a:t>
            </a:r>
            <a:r>
              <a:rPr lang="en-US" altLang="en-US" b="1" dirty="0">
                <a:solidFill>
                  <a:srgbClr val="002060"/>
                </a:solidFill>
              </a:rPr>
              <a:t>monitored</a:t>
            </a:r>
            <a:r>
              <a:rPr lang="en-US" altLang="en-US" dirty="0">
                <a:solidFill>
                  <a:srgbClr val="0070C0"/>
                </a:solidFill>
              </a:rPr>
              <a:t> </a:t>
            </a:r>
            <a:r>
              <a:rPr lang="en-US" altLang="en-US" dirty="0"/>
              <a:t>to ensure performance”</a:t>
            </a:r>
          </a:p>
          <a:p>
            <a:endParaRPr lang="en-US" altLang="en-US" dirty="0"/>
          </a:p>
          <a:p>
            <a:pPr marL="400050" lvl="1" indent="0">
              <a:buNone/>
            </a:pPr>
            <a:r>
              <a:rPr lang="en-US" altLang="en-US" dirty="0"/>
              <a:t>“Taxpayers are entitled to and should receive a reasonable </a:t>
            </a:r>
            <a:r>
              <a:rPr lang="en-US" altLang="en-US" b="1" dirty="0">
                <a:solidFill>
                  <a:srgbClr val="002060"/>
                </a:solidFill>
              </a:rPr>
              <a:t>return on their investment</a:t>
            </a:r>
            <a:r>
              <a:rPr lang="en-US" altLang="en-US" dirty="0">
                <a:solidFill>
                  <a:srgbClr val="002060"/>
                </a:solidFill>
              </a:rPr>
              <a:t>. </a:t>
            </a:r>
            <a:r>
              <a:rPr lang="en-US" altLang="en-US" dirty="0"/>
              <a:t>When properly employed, incentive programs are </a:t>
            </a:r>
            <a:r>
              <a:rPr lang="en-US" altLang="en-US" b="1" dirty="0">
                <a:solidFill>
                  <a:srgbClr val="002060"/>
                </a:solidFill>
              </a:rPr>
              <a:t>effective tools </a:t>
            </a:r>
            <a:r>
              <a:rPr lang="en-US" altLang="en-US" dirty="0"/>
              <a:t>for promoting economic development”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46CE1-84EC-FF89-67E5-C9688918C82D}"/>
              </a:ext>
            </a:extLst>
          </p:cNvPr>
          <p:cNvSpPr>
            <a:spLocks noGrp="1"/>
          </p:cNvSpPr>
          <p:nvPr>
            <p:ph type="title"/>
          </p:nvPr>
        </p:nvSpPr>
        <p:spPr/>
        <p:txBody>
          <a:bodyPr/>
          <a:lstStyle/>
          <a:p>
            <a:pPr>
              <a:defRPr/>
            </a:pPr>
            <a:r>
              <a:rPr lang="nl-NL" sz="3200" dirty="0"/>
              <a:t>Criteria </a:t>
            </a:r>
            <a:r>
              <a:rPr lang="nl-NL" sz="3200" dirty="0" err="1"/>
              <a:t>to</a:t>
            </a:r>
            <a:r>
              <a:rPr lang="nl-NL" sz="3200" dirty="0"/>
              <a:t> award incentives </a:t>
            </a:r>
          </a:p>
        </p:txBody>
      </p:sp>
      <p:sp>
        <p:nvSpPr>
          <p:cNvPr id="8" name="Content Placeholder 2">
            <a:extLst>
              <a:ext uri="{FF2B5EF4-FFF2-40B4-BE49-F238E27FC236}">
                <a16:creationId xmlns:a16="http://schemas.microsoft.com/office/drawing/2014/main" id="{6A22330A-8D18-73FE-0D78-4D40841797A5}"/>
              </a:ext>
            </a:extLst>
          </p:cNvPr>
          <p:cNvSpPr>
            <a:spLocks noGrp="1"/>
          </p:cNvSpPr>
          <p:nvPr>
            <p:ph idx="1"/>
          </p:nvPr>
        </p:nvSpPr>
        <p:spPr>
          <a:xfrm>
            <a:off x="556260" y="1414145"/>
            <a:ext cx="10515600" cy="4351338"/>
          </a:xfrm>
        </p:spPr>
        <p:txBody>
          <a:bodyPr>
            <a:noAutofit/>
          </a:bodyPr>
          <a:lstStyle/>
          <a:p>
            <a:pPr>
              <a:lnSpc>
                <a:spcPct val="100000"/>
              </a:lnSpc>
              <a:defRPr/>
            </a:pPr>
            <a:r>
              <a:rPr lang="en-US" sz="1900" dirty="0"/>
              <a:t>The most straightforward criteria are based on capital investment and employment creation, which can be measured accurately </a:t>
            </a:r>
          </a:p>
          <a:p>
            <a:pPr>
              <a:lnSpc>
                <a:spcPct val="150000"/>
              </a:lnSpc>
              <a:defRPr/>
            </a:pPr>
            <a:r>
              <a:rPr lang="en-US" sz="1900" dirty="0"/>
              <a:t>Quality criteria. Incentives often vary depending on:</a:t>
            </a:r>
          </a:p>
          <a:p>
            <a:pPr lvl="1">
              <a:lnSpc>
                <a:spcPct val="100000"/>
              </a:lnSpc>
              <a:defRPr/>
            </a:pPr>
            <a:r>
              <a:rPr lang="en-US" sz="1900" dirty="0"/>
              <a:t>Quality of jobs created</a:t>
            </a:r>
          </a:p>
          <a:p>
            <a:pPr lvl="1">
              <a:lnSpc>
                <a:spcPct val="100000"/>
              </a:lnSpc>
              <a:defRPr/>
            </a:pPr>
            <a:r>
              <a:rPr lang="en-US" sz="1900" dirty="0"/>
              <a:t>Sector and/or the type of activity</a:t>
            </a:r>
          </a:p>
          <a:p>
            <a:pPr>
              <a:lnSpc>
                <a:spcPct val="100000"/>
              </a:lnSpc>
              <a:defRPr/>
            </a:pPr>
            <a:r>
              <a:rPr lang="en-US" sz="1900" dirty="0"/>
              <a:t>Incentives awarded should be the amount needed to attract the project (not the maximum available!). This is influenced by:</a:t>
            </a:r>
          </a:p>
          <a:p>
            <a:pPr lvl="1">
              <a:lnSpc>
                <a:spcPct val="100000"/>
              </a:lnSpc>
              <a:defRPr/>
            </a:pPr>
            <a:r>
              <a:rPr lang="en-US" sz="1900" dirty="0"/>
              <a:t>Market size</a:t>
            </a:r>
          </a:p>
          <a:p>
            <a:pPr lvl="1">
              <a:lnSpc>
                <a:spcPct val="100000"/>
              </a:lnSpc>
              <a:defRPr/>
            </a:pPr>
            <a:r>
              <a:rPr lang="en-US" sz="1900" dirty="0"/>
              <a:t>Corporate tax rate</a:t>
            </a:r>
          </a:p>
          <a:p>
            <a:pPr lvl="1">
              <a:lnSpc>
                <a:spcPct val="100000"/>
              </a:lnSpc>
              <a:defRPr/>
            </a:pPr>
            <a:r>
              <a:rPr lang="en-US" sz="1900" dirty="0"/>
              <a:t>What other locations are offering</a:t>
            </a:r>
          </a:p>
          <a:p>
            <a:pPr>
              <a:lnSpc>
                <a:spcPct val="100000"/>
              </a:lnSpc>
              <a:defRPr/>
            </a:pPr>
            <a:r>
              <a:rPr lang="en-US" sz="1900" dirty="0"/>
              <a:t>The incentive awarded should always take into account what the net economic and social benefits of the project will be</a:t>
            </a:r>
          </a:p>
          <a:p>
            <a:pPr>
              <a:lnSpc>
                <a:spcPct val="150000"/>
              </a:lnSpc>
              <a:defRPr/>
            </a:pPr>
            <a:endParaRPr lang="en-GB" sz="19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39BDB-1531-3626-0EC6-03B43CEB5E00}"/>
              </a:ext>
            </a:extLst>
          </p:cNvPr>
          <p:cNvSpPr>
            <a:spLocks noGrp="1"/>
          </p:cNvSpPr>
          <p:nvPr>
            <p:ph type="title"/>
          </p:nvPr>
        </p:nvSpPr>
        <p:spPr/>
        <p:txBody>
          <a:bodyPr/>
          <a:lstStyle/>
          <a:p>
            <a:pPr>
              <a:defRPr/>
            </a:pPr>
            <a:r>
              <a:rPr lang="nl-NL" sz="3200" dirty="0" err="1"/>
              <a:t>What</a:t>
            </a:r>
            <a:r>
              <a:rPr lang="nl-NL" sz="3200" dirty="0"/>
              <a:t> a proper Incentive solution </a:t>
            </a:r>
            <a:r>
              <a:rPr lang="nl-NL" sz="3200" dirty="0" err="1"/>
              <a:t>provides</a:t>
            </a:r>
            <a:endParaRPr lang="nl-NL" sz="3200" dirty="0"/>
          </a:p>
        </p:txBody>
      </p:sp>
      <p:sp>
        <p:nvSpPr>
          <p:cNvPr id="66564" name="13 Rectángulo">
            <a:extLst>
              <a:ext uri="{FF2B5EF4-FFF2-40B4-BE49-F238E27FC236}">
                <a16:creationId xmlns:a16="http://schemas.microsoft.com/office/drawing/2014/main" id="{74CEE73F-AA7A-7667-22FD-F6A748EEA168}"/>
              </a:ext>
            </a:extLst>
          </p:cNvPr>
          <p:cNvSpPr>
            <a:spLocks noChangeArrowheads="1"/>
          </p:cNvSpPr>
          <p:nvPr/>
        </p:nvSpPr>
        <p:spPr bwMode="auto">
          <a:xfrm>
            <a:off x="8518525" y="4573588"/>
            <a:ext cx="1898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s-CL" altLang="nl-NL" sz="1600" b="1">
                <a:solidFill>
                  <a:schemeClr val="bg1"/>
                </a:solidFill>
                <a:latin typeface="Verdana" panose="020B0604030504040204" pitchFamily="34" charset="0"/>
              </a:rPr>
              <a:t>Over 4X in 10 years</a:t>
            </a:r>
          </a:p>
        </p:txBody>
      </p:sp>
      <p:sp>
        <p:nvSpPr>
          <p:cNvPr id="66565" name="Rectangle 3">
            <a:extLst>
              <a:ext uri="{FF2B5EF4-FFF2-40B4-BE49-F238E27FC236}">
                <a16:creationId xmlns:a16="http://schemas.microsoft.com/office/drawing/2014/main" id="{D55F11C7-FDAD-C0E1-1302-37931C09363D}"/>
              </a:ext>
            </a:extLst>
          </p:cNvPr>
          <p:cNvSpPr txBox="1">
            <a:spLocks noChangeArrowheads="1"/>
          </p:cNvSpPr>
          <p:nvPr/>
        </p:nvSpPr>
        <p:spPr bwMode="auto">
          <a:xfrm>
            <a:off x="658812" y="1493521"/>
            <a:ext cx="949864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lstStyle>
            <a:lvl1pPr marL="285750" indent="-28575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260350" indent="-257175">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buFontTx/>
              <a:buNone/>
            </a:pPr>
            <a:r>
              <a:rPr lang="en-US" altLang="en-US" sz="1800" b="1" dirty="0">
                <a:solidFill>
                  <a:srgbClr val="002060"/>
                </a:solidFill>
              </a:rPr>
              <a:t>Maximizes return on investment through:</a:t>
            </a:r>
          </a:p>
          <a:p>
            <a:pPr lvl="2" eaLnBrk="1" hangingPunct="1">
              <a:buFont typeface="Arial Unicode MS"/>
              <a:buChar char="•"/>
            </a:pPr>
            <a:r>
              <a:rPr lang="en-US" altLang="en-US" sz="1600" dirty="0">
                <a:solidFill>
                  <a:schemeClr val="tx1"/>
                </a:solidFill>
              </a:rPr>
              <a:t>Earlier revenue generation through accelerated start up</a:t>
            </a:r>
          </a:p>
          <a:p>
            <a:pPr lvl="2" eaLnBrk="1" hangingPunct="1">
              <a:buFont typeface="Arial Unicode MS"/>
              <a:buChar char="•"/>
            </a:pPr>
            <a:r>
              <a:rPr lang="en-US" altLang="en-US" sz="1600" dirty="0">
                <a:solidFill>
                  <a:schemeClr val="tx1"/>
                </a:solidFill>
              </a:rPr>
              <a:t>Cost optimization; and</a:t>
            </a:r>
          </a:p>
          <a:p>
            <a:pPr lvl="2" eaLnBrk="1" hangingPunct="1">
              <a:buFont typeface="Arial Unicode MS"/>
              <a:buChar char="•"/>
            </a:pPr>
            <a:r>
              <a:rPr lang="en-US" altLang="en-US" sz="1600" dirty="0">
                <a:solidFill>
                  <a:schemeClr val="tx1"/>
                </a:solidFill>
              </a:rPr>
              <a:t>Maintained or Improved quality/service levels</a:t>
            </a:r>
          </a:p>
          <a:p>
            <a:pPr lvl="2" eaLnBrk="1" hangingPunct="1">
              <a:buFont typeface="Arial Unicode MS"/>
              <a:buChar char="•"/>
            </a:pPr>
            <a:endParaRPr lang="en-US" altLang="en-US" sz="1600" dirty="0">
              <a:solidFill>
                <a:schemeClr val="tx1"/>
              </a:solidFill>
            </a:endParaRPr>
          </a:p>
          <a:p>
            <a:pPr lvl="2" eaLnBrk="1" hangingPunct="1">
              <a:buFontTx/>
              <a:buNone/>
            </a:pPr>
            <a:r>
              <a:rPr lang="en-US" altLang="en-US" b="1" dirty="0">
                <a:solidFill>
                  <a:srgbClr val="002060"/>
                </a:solidFill>
              </a:rPr>
              <a:t>Achieves ‘best deal’ with:</a:t>
            </a:r>
          </a:p>
          <a:p>
            <a:pPr lvl="2" eaLnBrk="1" hangingPunct="1">
              <a:buFont typeface="Arial Unicode MS"/>
              <a:buChar char="•"/>
            </a:pPr>
            <a:r>
              <a:rPr lang="en-US" altLang="en-US" sz="1600" dirty="0">
                <a:solidFill>
                  <a:schemeClr val="tx1"/>
                </a:solidFill>
              </a:rPr>
              <a:t>Financial grants and incentives </a:t>
            </a:r>
          </a:p>
          <a:p>
            <a:pPr lvl="2" eaLnBrk="1" hangingPunct="1">
              <a:buFont typeface="Arial Unicode MS"/>
              <a:buChar char="•"/>
            </a:pPr>
            <a:r>
              <a:rPr lang="en-US" altLang="en-US" sz="1600" dirty="0">
                <a:solidFill>
                  <a:schemeClr val="tx1"/>
                </a:solidFill>
              </a:rPr>
              <a:t>Efficient VAT</a:t>
            </a:r>
          </a:p>
          <a:p>
            <a:pPr lvl="2" eaLnBrk="1" hangingPunct="1">
              <a:buFont typeface="Arial Unicode MS"/>
              <a:buChar char="•"/>
            </a:pPr>
            <a:r>
              <a:rPr lang="en-US" altLang="en-US" sz="1600" dirty="0">
                <a:solidFill>
                  <a:schemeClr val="tx1"/>
                </a:solidFill>
              </a:rPr>
              <a:t>Transparent Taxation and Transfer Pricing issues</a:t>
            </a:r>
          </a:p>
          <a:p>
            <a:pPr lvl="2" eaLnBrk="1" hangingPunct="1">
              <a:buFont typeface="Arial Unicode MS"/>
              <a:buChar char="•"/>
            </a:pPr>
            <a:endParaRPr lang="en-US" altLang="en-US" dirty="0">
              <a:solidFill>
                <a:schemeClr val="tx1"/>
              </a:solidFill>
            </a:endParaRPr>
          </a:p>
          <a:p>
            <a:pPr lvl="2">
              <a:buFontTx/>
              <a:buNone/>
            </a:pPr>
            <a:r>
              <a:rPr lang="en-US" altLang="en-US" b="1" dirty="0">
                <a:solidFill>
                  <a:srgbClr val="002060"/>
                </a:solidFill>
              </a:rPr>
              <a:t>Provides an objective decision process:</a:t>
            </a:r>
          </a:p>
          <a:p>
            <a:pPr lvl="2" eaLnBrk="1" hangingPunct="1">
              <a:buFont typeface="Arial Unicode MS"/>
              <a:buChar char="•"/>
            </a:pPr>
            <a:r>
              <a:rPr lang="en-US" altLang="en-US" sz="1600" dirty="0">
                <a:solidFill>
                  <a:schemeClr val="tx1"/>
                </a:solidFill>
              </a:rPr>
              <a:t>Independent and transparent</a:t>
            </a:r>
          </a:p>
          <a:p>
            <a:pPr lvl="2" eaLnBrk="1" hangingPunct="1">
              <a:buFont typeface="Arial Unicode MS"/>
              <a:buChar char="•"/>
            </a:pPr>
            <a:r>
              <a:rPr lang="en-US" altLang="en-US" sz="1600" dirty="0">
                <a:solidFill>
                  <a:schemeClr val="tx1"/>
                </a:solidFill>
              </a:rPr>
              <a:t>Based on “Best Practices”</a:t>
            </a:r>
          </a:p>
          <a:p>
            <a:pPr lvl="2" eaLnBrk="1" hangingPunct="1">
              <a:buFont typeface="Arial Unicode MS"/>
              <a:buChar char="•"/>
            </a:pPr>
            <a:r>
              <a:rPr lang="en-US" altLang="en-US" sz="1600" dirty="0">
                <a:solidFill>
                  <a:schemeClr val="tx1"/>
                </a:solidFill>
              </a:rPr>
              <a:t>Minimum use of resources and time to administer and monitor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16413-B181-3D9F-DC98-11D16A0BD857}"/>
              </a:ext>
            </a:extLst>
          </p:cNvPr>
          <p:cNvSpPr>
            <a:spLocks noGrp="1"/>
          </p:cNvSpPr>
          <p:nvPr>
            <p:ph type="title"/>
          </p:nvPr>
        </p:nvSpPr>
        <p:spPr/>
        <p:txBody>
          <a:bodyPr/>
          <a:lstStyle/>
          <a:p>
            <a:pPr>
              <a:defRPr/>
            </a:pPr>
            <a:r>
              <a:rPr lang="en-US" sz="3200" dirty="0"/>
              <a:t>Summary: The Role of Smart Incentives</a:t>
            </a:r>
            <a:endParaRPr lang="nl-NL" sz="3200" dirty="0"/>
          </a:p>
        </p:txBody>
      </p:sp>
      <p:grpSp>
        <p:nvGrpSpPr>
          <p:cNvPr id="67588" name="Group 4">
            <a:extLst>
              <a:ext uri="{FF2B5EF4-FFF2-40B4-BE49-F238E27FC236}">
                <a16:creationId xmlns:a16="http://schemas.microsoft.com/office/drawing/2014/main" id="{3330B6F8-876E-73A0-F32C-6D2213A729A7}"/>
              </a:ext>
            </a:extLst>
          </p:cNvPr>
          <p:cNvGrpSpPr>
            <a:grpSpLocks/>
          </p:cNvGrpSpPr>
          <p:nvPr/>
        </p:nvGrpSpPr>
        <p:grpSpPr bwMode="auto">
          <a:xfrm>
            <a:off x="1828800" y="1525588"/>
            <a:ext cx="8001000" cy="2119312"/>
            <a:chOff x="304800" y="914400"/>
            <a:chExt cx="8001000" cy="2119193"/>
          </a:xfrm>
        </p:grpSpPr>
        <p:sp>
          <p:nvSpPr>
            <p:cNvPr id="67592" name="Rectangle 9">
              <a:extLst>
                <a:ext uri="{FF2B5EF4-FFF2-40B4-BE49-F238E27FC236}">
                  <a16:creationId xmlns:a16="http://schemas.microsoft.com/office/drawing/2014/main" id="{39E74E76-8B0B-DAAC-196B-D2512402E2D9}"/>
                </a:ext>
              </a:extLst>
            </p:cNvPr>
            <p:cNvSpPr>
              <a:spLocks noChangeArrowheads="1"/>
            </p:cNvSpPr>
            <p:nvPr/>
          </p:nvSpPr>
          <p:spPr bwMode="auto">
            <a:xfrm>
              <a:off x="304800" y="1371600"/>
              <a:ext cx="8001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nSpc>
                  <a:spcPct val="90000"/>
                </a:lnSpc>
                <a:spcBef>
                  <a:spcPct val="50000"/>
                </a:spcBef>
                <a:buClrTx/>
                <a:buFont typeface="Arial" panose="020B0604020202020204" pitchFamily="34" charset="0"/>
                <a:buChar char="•"/>
              </a:pPr>
              <a:r>
                <a:rPr lang="en-US" altLang="en-US" sz="2000">
                  <a:solidFill>
                    <a:schemeClr val="tx2"/>
                  </a:solidFill>
                </a:rPr>
                <a:t>Make a bad location into a good one</a:t>
              </a:r>
            </a:p>
            <a:p>
              <a:pPr>
                <a:lnSpc>
                  <a:spcPct val="90000"/>
                </a:lnSpc>
                <a:spcBef>
                  <a:spcPct val="50000"/>
                </a:spcBef>
                <a:buClrTx/>
                <a:buFont typeface="Arial" panose="020B0604020202020204" pitchFamily="34" charset="0"/>
                <a:buChar char="•"/>
              </a:pPr>
              <a:r>
                <a:rPr lang="en-US" altLang="en-US" sz="2000">
                  <a:solidFill>
                    <a:schemeClr val="tx2"/>
                  </a:solidFill>
                </a:rPr>
                <a:t>Address gross disconnects between location and business need</a:t>
              </a:r>
            </a:p>
            <a:p>
              <a:pPr>
                <a:lnSpc>
                  <a:spcPct val="90000"/>
                </a:lnSpc>
                <a:spcBef>
                  <a:spcPct val="50000"/>
                </a:spcBef>
                <a:buClrTx/>
                <a:buFont typeface="Arial" panose="020B0604020202020204" pitchFamily="34" charset="0"/>
                <a:buChar char="•"/>
              </a:pPr>
              <a:r>
                <a:rPr lang="en-US" altLang="en-US" sz="2000">
                  <a:solidFill>
                    <a:schemeClr val="tx2"/>
                  </a:solidFill>
                </a:rPr>
                <a:t>Create an industry cluster where it doesn’t already want to exist</a:t>
              </a:r>
            </a:p>
            <a:p>
              <a:pPr>
                <a:lnSpc>
                  <a:spcPct val="90000"/>
                </a:lnSpc>
                <a:spcBef>
                  <a:spcPct val="50000"/>
                </a:spcBef>
                <a:buClrTx/>
                <a:buFont typeface="Arial" panose="020B0604020202020204" pitchFamily="34" charset="0"/>
                <a:buChar char="•"/>
              </a:pPr>
              <a:r>
                <a:rPr lang="en-US" altLang="en-US" sz="2000">
                  <a:solidFill>
                    <a:schemeClr val="tx2"/>
                  </a:solidFill>
                </a:rPr>
                <a:t>Ensure a long-term connection between business and community</a:t>
              </a:r>
            </a:p>
          </p:txBody>
        </p:sp>
        <p:sp>
          <p:nvSpPr>
            <p:cNvPr id="67593" name="TextBox 6">
              <a:extLst>
                <a:ext uri="{FF2B5EF4-FFF2-40B4-BE49-F238E27FC236}">
                  <a16:creationId xmlns:a16="http://schemas.microsoft.com/office/drawing/2014/main" id="{8F5EA9CE-3BDC-8E0C-BF97-3FF205ED9CFE}"/>
                </a:ext>
              </a:extLst>
            </p:cNvPr>
            <p:cNvSpPr txBox="1">
              <a:spLocks noChangeArrowheads="1"/>
            </p:cNvSpPr>
            <p:nvPr/>
          </p:nvSpPr>
          <p:spPr bwMode="auto">
            <a:xfrm>
              <a:off x="322474" y="914400"/>
              <a:ext cx="1879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2000" b="1" dirty="0">
                  <a:solidFill>
                    <a:srgbClr val="002060"/>
                  </a:solidFill>
                </a:rPr>
                <a:t>Incentives Can’t</a:t>
              </a:r>
            </a:p>
          </p:txBody>
        </p:sp>
      </p:grpSp>
      <p:grpSp>
        <p:nvGrpSpPr>
          <p:cNvPr id="67589" name="Group 7">
            <a:extLst>
              <a:ext uri="{FF2B5EF4-FFF2-40B4-BE49-F238E27FC236}">
                <a16:creationId xmlns:a16="http://schemas.microsoft.com/office/drawing/2014/main" id="{79675302-10C4-4E4C-BFE6-2C5BC7D8A931}"/>
              </a:ext>
            </a:extLst>
          </p:cNvPr>
          <p:cNvGrpSpPr>
            <a:grpSpLocks/>
          </p:cNvGrpSpPr>
          <p:nvPr/>
        </p:nvGrpSpPr>
        <p:grpSpPr bwMode="auto">
          <a:xfrm>
            <a:off x="1828800" y="3811588"/>
            <a:ext cx="7543800" cy="2138362"/>
            <a:chOff x="304800" y="3505200"/>
            <a:chExt cx="7543800" cy="2138303"/>
          </a:xfrm>
        </p:grpSpPr>
        <p:sp>
          <p:nvSpPr>
            <p:cNvPr id="67590" name="Rectangle 9">
              <a:extLst>
                <a:ext uri="{FF2B5EF4-FFF2-40B4-BE49-F238E27FC236}">
                  <a16:creationId xmlns:a16="http://schemas.microsoft.com/office/drawing/2014/main" id="{8C83A710-4181-A423-A06B-CD36B5FC52BF}"/>
                </a:ext>
              </a:extLst>
            </p:cNvPr>
            <p:cNvSpPr>
              <a:spLocks noChangeArrowheads="1"/>
            </p:cNvSpPr>
            <p:nvPr/>
          </p:nvSpPr>
          <p:spPr bwMode="auto">
            <a:xfrm>
              <a:off x="304800" y="3981510"/>
              <a:ext cx="7543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nSpc>
                  <a:spcPct val="90000"/>
                </a:lnSpc>
                <a:spcBef>
                  <a:spcPct val="50000"/>
                </a:spcBef>
                <a:buClrTx/>
                <a:buFont typeface="Arial" panose="020B0604020202020204" pitchFamily="34" charset="0"/>
                <a:buChar char="•"/>
              </a:pPr>
              <a:r>
                <a:rPr lang="en-US" altLang="en-US" sz="2000">
                  <a:solidFill>
                    <a:schemeClr val="tx2"/>
                  </a:solidFill>
                </a:rPr>
                <a:t>Create partnerships which benefit both community and company</a:t>
              </a:r>
            </a:p>
            <a:p>
              <a:pPr>
                <a:lnSpc>
                  <a:spcPct val="90000"/>
                </a:lnSpc>
                <a:spcBef>
                  <a:spcPct val="50000"/>
                </a:spcBef>
                <a:buClrTx/>
                <a:buFont typeface="Arial" panose="020B0604020202020204" pitchFamily="34" charset="0"/>
                <a:buChar char="•"/>
              </a:pPr>
              <a:r>
                <a:rPr lang="en-US" altLang="en-US" sz="2000">
                  <a:solidFill>
                    <a:schemeClr val="tx2"/>
                  </a:solidFill>
                </a:rPr>
                <a:t>Address short-term hurdles</a:t>
              </a:r>
            </a:p>
            <a:p>
              <a:pPr>
                <a:lnSpc>
                  <a:spcPct val="90000"/>
                </a:lnSpc>
                <a:spcBef>
                  <a:spcPct val="50000"/>
                </a:spcBef>
                <a:buClrTx/>
                <a:buFont typeface="Arial" panose="020B0604020202020204" pitchFamily="34" charset="0"/>
                <a:buChar char="•"/>
              </a:pPr>
              <a:r>
                <a:rPr lang="en-US" altLang="en-US" sz="2000">
                  <a:solidFill>
                    <a:schemeClr val="tx2"/>
                  </a:solidFill>
                </a:rPr>
                <a:t>Fix small regulatory and tax problems</a:t>
              </a:r>
            </a:p>
            <a:p>
              <a:pPr>
                <a:lnSpc>
                  <a:spcPct val="90000"/>
                </a:lnSpc>
                <a:spcBef>
                  <a:spcPct val="50000"/>
                </a:spcBef>
                <a:buClrTx/>
                <a:buFont typeface="Arial" panose="020B0604020202020204" pitchFamily="34" charset="0"/>
                <a:buChar char="•"/>
              </a:pPr>
              <a:r>
                <a:rPr lang="en-US" altLang="en-US" sz="2000">
                  <a:solidFill>
                    <a:schemeClr val="tx2"/>
                  </a:solidFill>
                </a:rPr>
                <a:t>Create a sense of a community’s willingness to work with business</a:t>
              </a:r>
            </a:p>
          </p:txBody>
        </p:sp>
        <p:sp>
          <p:nvSpPr>
            <p:cNvPr id="67591" name="TextBox 9">
              <a:extLst>
                <a:ext uri="{FF2B5EF4-FFF2-40B4-BE49-F238E27FC236}">
                  <a16:creationId xmlns:a16="http://schemas.microsoft.com/office/drawing/2014/main" id="{D8637851-344F-78BA-5CF8-2B446EE62D7D}"/>
                </a:ext>
              </a:extLst>
            </p:cNvPr>
            <p:cNvSpPr txBox="1">
              <a:spLocks noChangeArrowheads="1"/>
            </p:cNvSpPr>
            <p:nvPr/>
          </p:nvSpPr>
          <p:spPr bwMode="auto">
            <a:xfrm>
              <a:off x="304800" y="3505200"/>
              <a:ext cx="1725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2000" b="1" dirty="0">
                  <a:solidFill>
                    <a:srgbClr val="002060"/>
                  </a:solidFill>
                </a:rPr>
                <a:t>Incentives Can</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EBC52-80C4-02EC-9A74-EDBCB45A1D5C}"/>
              </a:ext>
            </a:extLst>
          </p:cNvPr>
          <p:cNvSpPr>
            <a:spLocks noGrp="1"/>
          </p:cNvSpPr>
          <p:nvPr>
            <p:ph type="title"/>
          </p:nvPr>
        </p:nvSpPr>
        <p:spPr/>
        <p:txBody>
          <a:bodyPr/>
          <a:lstStyle/>
          <a:p>
            <a:pPr>
              <a:defRPr/>
            </a:pPr>
            <a:r>
              <a:rPr lang="nl-NL" sz="3200" dirty="0" err="1"/>
              <a:t>Recommendations</a:t>
            </a:r>
            <a:endParaRPr lang="nl-NL" sz="3200" dirty="0"/>
          </a:p>
        </p:txBody>
      </p:sp>
      <p:sp>
        <p:nvSpPr>
          <p:cNvPr id="10" name="Content Placeholder 2">
            <a:extLst>
              <a:ext uri="{FF2B5EF4-FFF2-40B4-BE49-F238E27FC236}">
                <a16:creationId xmlns:a16="http://schemas.microsoft.com/office/drawing/2014/main" id="{36D7C250-3057-A723-0E64-962516DE5566}"/>
              </a:ext>
            </a:extLst>
          </p:cNvPr>
          <p:cNvSpPr>
            <a:spLocks noGrp="1"/>
          </p:cNvSpPr>
          <p:nvPr>
            <p:ph idx="1"/>
          </p:nvPr>
        </p:nvSpPr>
        <p:spPr>
          <a:xfrm>
            <a:off x="693420" y="1688465"/>
            <a:ext cx="10515600" cy="4351338"/>
          </a:xfrm>
        </p:spPr>
        <p:txBody>
          <a:bodyPr>
            <a:normAutofit fontScale="92500" lnSpcReduction="20000"/>
          </a:bodyPr>
          <a:lstStyle/>
          <a:p>
            <a:pPr>
              <a:spcBef>
                <a:spcPts val="600"/>
              </a:spcBef>
              <a:spcAft>
                <a:spcPts val="1200"/>
              </a:spcAft>
              <a:defRPr/>
            </a:pPr>
            <a:r>
              <a:rPr lang="en-US" dirty="0"/>
              <a:t>IPAs should have as much knowledge as possible about the project parameters, underlying benefits of the location, and profitability of the location compared to competitors with sensitivity analysis of incentives packages</a:t>
            </a:r>
          </a:p>
          <a:p>
            <a:pPr>
              <a:spcBef>
                <a:spcPts val="600"/>
              </a:spcBef>
              <a:spcAft>
                <a:spcPts val="1200"/>
              </a:spcAft>
              <a:defRPr/>
            </a:pPr>
            <a:r>
              <a:rPr lang="en-US" dirty="0"/>
              <a:t>Financial models can greatly assist in negotiating with an investor to understand the profitability/NPV of the project</a:t>
            </a:r>
          </a:p>
          <a:p>
            <a:pPr>
              <a:spcBef>
                <a:spcPts val="600"/>
              </a:spcBef>
              <a:spcAft>
                <a:spcPts val="1200"/>
              </a:spcAft>
              <a:defRPr/>
            </a:pPr>
            <a:r>
              <a:rPr lang="en-US" dirty="0"/>
              <a:t>Incentives should be part of the overall investment proposition. Do not lose sight of the fundamentals for why the company is investing and the benefits of your locations</a:t>
            </a:r>
          </a:p>
          <a:p>
            <a:pPr>
              <a:spcBef>
                <a:spcPts val="600"/>
              </a:spcBef>
              <a:spcAft>
                <a:spcPts val="1200"/>
              </a:spcAft>
              <a:defRPr/>
            </a:pPr>
            <a:r>
              <a:rPr lang="en-US" dirty="0"/>
              <a:t>Time is money and your </a:t>
            </a:r>
            <a:r>
              <a:rPr lang="en-US" b="1" dirty="0">
                <a:solidFill>
                  <a:srgbClr val="002060"/>
                </a:solidFill>
              </a:rPr>
              <a:t>soft incentives </a:t>
            </a:r>
            <a:r>
              <a:rPr lang="en-US" dirty="0"/>
              <a:t>can be equally important for the investor</a:t>
            </a:r>
          </a:p>
          <a:p>
            <a:pPr>
              <a:defRPr/>
            </a:pP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C0E2232-00DE-C016-B7A2-115AC2E498E0}"/>
              </a:ext>
            </a:extLst>
          </p:cNvPr>
          <p:cNvSpPr>
            <a:spLocks noGrp="1"/>
          </p:cNvSpPr>
          <p:nvPr>
            <p:ph type="title"/>
          </p:nvPr>
        </p:nvSpPr>
        <p:spPr/>
        <p:txBody>
          <a:bodyPr/>
          <a:lstStyle/>
          <a:p>
            <a:pPr>
              <a:defRPr/>
            </a:pPr>
            <a:r>
              <a:rPr lang="en-GB" dirty="0"/>
              <a:t>INNOVATION IN FREE ZONE CONCEPTS</a:t>
            </a:r>
          </a:p>
        </p:txBody>
      </p:sp>
      <p:sp>
        <p:nvSpPr>
          <p:cNvPr id="2" name="Tijdelijke aanduiding voor inhoud 1">
            <a:extLst>
              <a:ext uri="{FF2B5EF4-FFF2-40B4-BE49-F238E27FC236}">
                <a16:creationId xmlns:a16="http://schemas.microsoft.com/office/drawing/2014/main" id="{348B9815-F228-9B7F-03A9-55BF60426986}"/>
              </a:ext>
            </a:extLst>
          </p:cNvPr>
          <p:cNvSpPr>
            <a:spLocks noGrp="1"/>
          </p:cNvSpPr>
          <p:nvPr>
            <p:ph idx="1"/>
          </p:nvPr>
        </p:nvSpPr>
        <p:spPr>
          <a:xfrm>
            <a:off x="838200" y="1558924"/>
            <a:ext cx="10515600" cy="4351338"/>
          </a:xfrm>
        </p:spPr>
        <p:txBody>
          <a:bodyPr/>
          <a:lstStyle/>
          <a:p>
            <a:pPr marL="0" indent="0">
              <a:buNone/>
              <a:defRPr/>
            </a:pPr>
            <a:r>
              <a:rPr lang="en-US" sz="1800" b="1" dirty="0">
                <a:solidFill>
                  <a:srgbClr val="002060"/>
                </a:solidFill>
              </a:rPr>
              <a:t>Traditional Free Zone Incentives</a:t>
            </a:r>
          </a:p>
          <a:p>
            <a:pPr>
              <a:defRPr/>
            </a:pPr>
            <a:r>
              <a:rPr lang="en-US" sz="1800" dirty="0">
                <a:solidFill>
                  <a:srgbClr val="002060"/>
                </a:solidFill>
              </a:rPr>
              <a:t>Investment Incentives</a:t>
            </a:r>
          </a:p>
          <a:p>
            <a:pPr>
              <a:defRPr/>
            </a:pPr>
            <a:r>
              <a:rPr lang="en-US" sz="1800" dirty="0">
                <a:solidFill>
                  <a:srgbClr val="002060"/>
                </a:solidFill>
              </a:rPr>
              <a:t>Land &amp; Infrastructure Incentives</a:t>
            </a:r>
          </a:p>
          <a:p>
            <a:pPr>
              <a:defRPr/>
            </a:pPr>
            <a:r>
              <a:rPr lang="en-US" sz="1800" dirty="0">
                <a:solidFill>
                  <a:srgbClr val="002060"/>
                </a:solidFill>
              </a:rPr>
              <a:t>Training and Employment Incentives</a:t>
            </a:r>
          </a:p>
          <a:p>
            <a:pPr>
              <a:defRPr/>
            </a:pPr>
            <a:r>
              <a:rPr lang="en-US" sz="1800" dirty="0">
                <a:solidFill>
                  <a:srgbClr val="002060"/>
                </a:solidFill>
              </a:rPr>
              <a:t>R&amp;D Incentives</a:t>
            </a:r>
          </a:p>
        </p:txBody>
      </p:sp>
      <p:sp>
        <p:nvSpPr>
          <p:cNvPr id="13" name="Tijdelijke aanduiding voor inhoud 1">
            <a:extLst>
              <a:ext uri="{FF2B5EF4-FFF2-40B4-BE49-F238E27FC236}">
                <a16:creationId xmlns:a16="http://schemas.microsoft.com/office/drawing/2014/main" id="{D2DA79D1-2B79-25D0-9ED4-7E3AC15C18AE}"/>
              </a:ext>
            </a:extLst>
          </p:cNvPr>
          <p:cNvSpPr txBox="1">
            <a:spLocks/>
          </p:cNvSpPr>
          <p:nvPr/>
        </p:nvSpPr>
        <p:spPr bwMode="auto">
          <a:xfrm>
            <a:off x="6040438" y="2911476"/>
            <a:ext cx="4597400" cy="1477963"/>
          </a:xfrm>
          <a:prstGeom prst="rect">
            <a:avLst/>
          </a:prstGeom>
          <a:noFill/>
          <a:ln>
            <a:noFill/>
          </a:ln>
        </p:spPr>
        <p:txBody>
          <a:bodyPr/>
          <a:lstStyle>
            <a:lvl1pPr marL="342900" indent="-342900"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sz="1800">
                <a:solidFill>
                  <a:schemeClr val="tx1"/>
                </a:solidFill>
                <a:latin typeface="+mn-lt"/>
                <a:ea typeface="+mn-ea"/>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mn-lt"/>
                <a:ea typeface="+mn-ea"/>
              </a:defRPr>
            </a:lvl5pPr>
            <a:lvl6pPr marL="2514600" indent="-228600" algn="l" rtl="0" fontAlgn="base">
              <a:spcBef>
                <a:spcPct val="20000"/>
              </a:spcBef>
              <a:spcAft>
                <a:spcPct val="0"/>
              </a:spcAft>
              <a:buClr>
                <a:schemeClr val="tx2"/>
              </a:buClr>
              <a:buChar char="»"/>
              <a:defRPr sz="1400">
                <a:solidFill>
                  <a:schemeClr val="tx1"/>
                </a:solidFill>
                <a:latin typeface="+mn-lt"/>
                <a:ea typeface="+mn-ea"/>
              </a:defRPr>
            </a:lvl6pPr>
            <a:lvl7pPr marL="2971800" indent="-228600" algn="l" rtl="0" fontAlgn="base">
              <a:spcBef>
                <a:spcPct val="20000"/>
              </a:spcBef>
              <a:spcAft>
                <a:spcPct val="0"/>
              </a:spcAft>
              <a:buClr>
                <a:schemeClr val="tx2"/>
              </a:buClr>
              <a:buChar char="»"/>
              <a:defRPr sz="1400">
                <a:solidFill>
                  <a:schemeClr val="tx1"/>
                </a:solidFill>
                <a:latin typeface="+mn-lt"/>
                <a:ea typeface="+mn-ea"/>
              </a:defRPr>
            </a:lvl7pPr>
            <a:lvl8pPr marL="3429000" indent="-228600" algn="l" rtl="0" fontAlgn="base">
              <a:spcBef>
                <a:spcPct val="20000"/>
              </a:spcBef>
              <a:spcAft>
                <a:spcPct val="0"/>
              </a:spcAft>
              <a:buClr>
                <a:schemeClr val="tx2"/>
              </a:buClr>
              <a:buChar char="»"/>
              <a:defRPr sz="1400">
                <a:solidFill>
                  <a:schemeClr val="tx1"/>
                </a:solidFill>
                <a:latin typeface="+mn-lt"/>
                <a:ea typeface="+mn-ea"/>
              </a:defRPr>
            </a:lvl8pPr>
            <a:lvl9pPr marL="3886200" indent="-228600" algn="l" rtl="0" fontAlgn="base">
              <a:spcBef>
                <a:spcPct val="20000"/>
              </a:spcBef>
              <a:spcAft>
                <a:spcPct val="0"/>
              </a:spcAft>
              <a:buClr>
                <a:schemeClr val="tx2"/>
              </a:buClr>
              <a:buChar char="»"/>
              <a:defRPr sz="1400">
                <a:solidFill>
                  <a:schemeClr val="tx1"/>
                </a:solidFill>
                <a:latin typeface="+mn-lt"/>
                <a:ea typeface="+mn-ea"/>
              </a:defRPr>
            </a:lvl9pPr>
          </a:lstStyle>
          <a:p>
            <a:pPr marL="0" indent="0">
              <a:buNone/>
              <a:defRPr/>
            </a:pPr>
            <a:r>
              <a:rPr lang="en-US" sz="1800" b="1" dirty="0">
                <a:solidFill>
                  <a:srgbClr val="002060"/>
                </a:solidFill>
              </a:rPr>
              <a:t>New Generation Free Zone Incentives</a:t>
            </a:r>
          </a:p>
          <a:p>
            <a:pPr>
              <a:defRPr/>
            </a:pPr>
            <a:r>
              <a:rPr lang="en-US" sz="1800" dirty="0">
                <a:solidFill>
                  <a:srgbClr val="002060"/>
                </a:solidFill>
              </a:rPr>
              <a:t>Regulatory and Administrative Incentives &amp; Services</a:t>
            </a:r>
          </a:p>
          <a:p>
            <a:pPr>
              <a:defRPr/>
            </a:pPr>
            <a:r>
              <a:rPr lang="en-US" sz="1800" dirty="0">
                <a:solidFill>
                  <a:srgbClr val="002060"/>
                </a:solidFill>
              </a:rPr>
              <a:t>Technical Incentives &amp; Services</a:t>
            </a:r>
          </a:p>
        </p:txBody>
      </p:sp>
      <p:sp>
        <p:nvSpPr>
          <p:cNvPr id="69637" name="Gebogen pijl 7">
            <a:extLst>
              <a:ext uri="{FF2B5EF4-FFF2-40B4-BE49-F238E27FC236}">
                <a16:creationId xmlns:a16="http://schemas.microsoft.com/office/drawing/2014/main" id="{8081A2FD-9E03-8AA6-07FB-8B034DB587F2}"/>
              </a:ext>
            </a:extLst>
          </p:cNvPr>
          <p:cNvSpPr>
            <a:spLocks/>
          </p:cNvSpPr>
          <p:nvPr/>
        </p:nvSpPr>
        <p:spPr bwMode="auto">
          <a:xfrm rot="2810644">
            <a:off x="5410677" y="1562101"/>
            <a:ext cx="2015173" cy="1069975"/>
          </a:xfrm>
          <a:custGeom>
            <a:avLst/>
            <a:gdLst>
              <a:gd name="T0" fmla="*/ 917139 w 1912970"/>
              <a:gd name="T1" fmla="*/ 0 h 1071045"/>
              <a:gd name="T2" fmla="*/ 1834277 w 1912970"/>
              <a:gd name="T3" fmla="*/ 534454 h 1071045"/>
              <a:gd name="T4" fmla="*/ 917139 w 1912970"/>
              <a:gd name="T5" fmla="*/ 1068906 h 1071045"/>
              <a:gd name="T6" fmla="*/ 0 w 1912970"/>
              <a:gd name="T7" fmla="*/ 534454 h 1071045"/>
              <a:gd name="T8" fmla="*/ 1481169 w 1912970"/>
              <a:gd name="T9" fmla="*/ 0 h 1071045"/>
              <a:gd name="T10" fmla="*/ 1481169 w 1912970"/>
              <a:gd name="T11" fmla="*/ 520750 h 1071045"/>
              <a:gd name="T12" fmla="*/ 120814 w 1912970"/>
              <a:gd name="T13" fmla="*/ 1068906 h 1071045"/>
              <a:gd name="T14" fmla="*/ 1834277 w 1912970"/>
              <a:gd name="T15" fmla="*/ 260375 h 1071045"/>
              <a:gd name="T16" fmla="*/ 17694720 60000 65536"/>
              <a:gd name="T17" fmla="*/ 0 60000 65536"/>
              <a:gd name="T18" fmla="*/ 5898240 60000 65536"/>
              <a:gd name="T19" fmla="*/ 11796480 60000 65536"/>
              <a:gd name="T20" fmla="*/ 17694720 60000 65536"/>
              <a:gd name="T21" fmla="*/ 5898240 60000 65536"/>
              <a:gd name="T22" fmla="*/ 5898240 60000 65536"/>
              <a:gd name="T23" fmla="*/ 0 60000 65536"/>
              <a:gd name="T24" fmla="*/ 0 w 1912970"/>
              <a:gd name="T25" fmla="*/ 0 h 1071045"/>
              <a:gd name="T26" fmla="*/ 1912970 w 1912970"/>
              <a:gd name="T27" fmla="*/ 1071045 h 10710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2970" h="1071045">
                <a:moveTo>
                  <a:pt x="0" y="1071045"/>
                </a:moveTo>
                <a:lnTo>
                  <a:pt x="0" y="1072780"/>
                </a:lnTo>
                <a:cubicBezTo>
                  <a:pt x="0" y="554802"/>
                  <a:pt x="419904" y="134898"/>
                  <a:pt x="937881" y="134898"/>
                </a:cubicBezTo>
                <a:lnTo>
                  <a:pt x="1544713" y="134898"/>
                </a:lnTo>
                <a:lnTo>
                  <a:pt x="1544713" y="0"/>
                </a:lnTo>
                <a:lnTo>
                  <a:pt x="1912970" y="260896"/>
                </a:lnTo>
                <a:lnTo>
                  <a:pt x="1544713" y="521792"/>
                </a:lnTo>
                <a:lnTo>
                  <a:pt x="1544713" y="386894"/>
                </a:lnTo>
                <a:lnTo>
                  <a:pt x="937882" y="386894"/>
                </a:lnTo>
                <a:lnTo>
                  <a:pt x="937881" y="386894"/>
                </a:lnTo>
                <a:cubicBezTo>
                  <a:pt x="559077" y="386894"/>
                  <a:pt x="251995" y="693976"/>
                  <a:pt x="251995" y="1072781"/>
                </a:cubicBezTo>
                <a:lnTo>
                  <a:pt x="251995" y="1071045"/>
                </a:lnTo>
                <a:lnTo>
                  <a:pt x="0" y="1071045"/>
                </a:lnTo>
                <a:close/>
              </a:path>
            </a:pathLst>
          </a:custGeom>
          <a:solidFill>
            <a:srgbClr val="002060"/>
          </a:solidFill>
          <a:ln w="9528" cap="flat">
            <a:solidFill>
              <a:srgbClr val="005C88"/>
            </a:solidFill>
            <a:prstDash val="solid"/>
            <a:round/>
            <a:headEnd/>
            <a:tailEnd/>
          </a:ln>
          <a:effectLst>
            <a:outerShdw dist="22997" dir="5400000" algn="tl" rotWithShape="0">
              <a:srgbClr val="000000">
                <a:alpha val="34998"/>
              </a:srgbClr>
            </a:outerShdw>
          </a:effectLst>
        </p:spPr>
        <p:txBody>
          <a:bodyPr anchor="ctr" anchorCtr="1"/>
          <a:lstStyle/>
          <a:p>
            <a:endParaRPr lang="en-GB">
              <a:solidFill>
                <a:srgbClr val="002060"/>
              </a:solidFill>
            </a:endParaRPr>
          </a:p>
        </p:txBody>
      </p:sp>
      <p:pic>
        <p:nvPicPr>
          <p:cNvPr id="69638" name="Picture 2" descr="Afbeeldingsresultaat voor cash grant">
            <a:extLst>
              <a:ext uri="{FF2B5EF4-FFF2-40B4-BE49-F238E27FC236}">
                <a16:creationId xmlns:a16="http://schemas.microsoft.com/office/drawing/2014/main" id="{F174C13E-CC77-8D25-409D-107D2E3BCC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1" y="3697289"/>
            <a:ext cx="24876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4" descr="Afbeeldingsresultaat voor technical assistance">
            <a:extLst>
              <a:ext uri="{FF2B5EF4-FFF2-40B4-BE49-F238E27FC236}">
                <a16:creationId xmlns:a16="http://schemas.microsoft.com/office/drawing/2014/main" id="{77CC820A-B304-2089-66B1-FF2FFD4D7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89" r="11292"/>
          <a:stretch>
            <a:fillRect/>
          </a:stretch>
        </p:blipFill>
        <p:spPr bwMode="auto">
          <a:xfrm>
            <a:off x="6735763" y="4564064"/>
            <a:ext cx="24892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EAFEDE8-0A0E-2810-1F40-C95DF916271D}"/>
              </a:ext>
            </a:extLst>
          </p:cNvPr>
          <p:cNvSpPr>
            <a:spLocks noGrp="1"/>
          </p:cNvSpPr>
          <p:nvPr>
            <p:ph type="title"/>
          </p:nvPr>
        </p:nvSpPr>
        <p:spPr/>
        <p:txBody>
          <a:bodyPr/>
          <a:lstStyle/>
          <a:p>
            <a:pPr>
              <a:defRPr/>
            </a:pPr>
            <a:r>
              <a:rPr lang="it-IT" dirty="0"/>
              <a:t>INNOVATION IN FREE ZONE SERVICES	</a:t>
            </a:r>
            <a:endParaRPr lang="en-GB" dirty="0"/>
          </a:p>
        </p:txBody>
      </p:sp>
      <p:sp>
        <p:nvSpPr>
          <p:cNvPr id="71683" name="Tijdelijke aanduiding voor inhoud 2">
            <a:extLst>
              <a:ext uri="{FF2B5EF4-FFF2-40B4-BE49-F238E27FC236}">
                <a16:creationId xmlns:a16="http://schemas.microsoft.com/office/drawing/2014/main" id="{B5F68916-F318-B437-26A2-A85A4BC651B8}"/>
              </a:ext>
            </a:extLst>
          </p:cNvPr>
          <p:cNvSpPr txBox="1">
            <a:spLocks noChangeArrowheads="1"/>
          </p:cNvSpPr>
          <p:nvPr/>
        </p:nvSpPr>
        <p:spPr bwMode="auto">
          <a:xfrm>
            <a:off x="1987550" y="1951038"/>
            <a:ext cx="39116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nSpc>
                <a:spcPct val="120000"/>
              </a:lnSpc>
              <a:spcBef>
                <a:spcPts val="400"/>
              </a:spcBef>
              <a:buClr>
                <a:srgbClr val="7F7F7F"/>
              </a:buClr>
              <a:buNone/>
            </a:pPr>
            <a:r>
              <a:rPr lang="en-US" altLang="en-US" sz="1800" b="1" dirty="0">
                <a:solidFill>
                  <a:srgbClr val="002060"/>
                </a:solidFill>
                <a:latin typeface="Gill Sans MT" panose="020B0502020104020203" pitchFamily="34" charset="0"/>
                <a:ea typeface="Gill Sans"/>
                <a:cs typeface="Gill Sans"/>
              </a:rPr>
              <a:t>Zone Infrastructure &amp; Real Estate</a:t>
            </a:r>
            <a:endParaRPr lang="en-US" altLang="en-US" sz="1800" dirty="0">
              <a:solidFill>
                <a:srgbClr val="002060"/>
              </a:solidFill>
              <a:latin typeface="Gill Sans MT" panose="020B0502020104020203" pitchFamily="34" charset="0"/>
              <a:ea typeface="Gill Sans"/>
              <a:cs typeface="Gill Sans"/>
            </a:endParaRPr>
          </a:p>
        </p:txBody>
      </p:sp>
      <p:sp>
        <p:nvSpPr>
          <p:cNvPr id="71684" name="Tijdelijke aanduiding voor inhoud 2">
            <a:extLst>
              <a:ext uri="{FF2B5EF4-FFF2-40B4-BE49-F238E27FC236}">
                <a16:creationId xmlns:a16="http://schemas.microsoft.com/office/drawing/2014/main" id="{0915EC12-F9A7-6851-B4C6-45F7D72DE7B1}"/>
              </a:ext>
            </a:extLst>
          </p:cNvPr>
          <p:cNvSpPr txBox="1">
            <a:spLocks noChangeArrowheads="1"/>
          </p:cNvSpPr>
          <p:nvPr/>
        </p:nvSpPr>
        <p:spPr bwMode="auto">
          <a:xfrm>
            <a:off x="1987551" y="4467226"/>
            <a:ext cx="36988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ts val="400"/>
              </a:spcBef>
              <a:buClr>
                <a:srgbClr val="7F7F7F"/>
              </a:buClr>
              <a:buNone/>
            </a:pPr>
            <a:r>
              <a:rPr lang="en-US" altLang="en-US" sz="1800" b="1">
                <a:solidFill>
                  <a:srgbClr val="002060"/>
                </a:solidFill>
                <a:latin typeface="Gill Sans MT" panose="020B0502020104020203" pitchFamily="34" charset="0"/>
                <a:ea typeface="Gill Sans"/>
                <a:cs typeface="Gill Sans"/>
              </a:rPr>
              <a:t>Services &amp; Governance</a:t>
            </a:r>
            <a:endParaRPr lang="en-US" altLang="en-US" sz="1800">
              <a:solidFill>
                <a:srgbClr val="002060"/>
              </a:solidFill>
              <a:latin typeface="Gill Sans MT" panose="020B0502020104020203" pitchFamily="34" charset="0"/>
              <a:ea typeface="Gill Sans"/>
              <a:cs typeface="Gill Sans"/>
            </a:endParaRPr>
          </a:p>
        </p:txBody>
      </p:sp>
      <p:sp>
        <p:nvSpPr>
          <p:cNvPr id="71685" name="Tijdelijke aanduiding voor inhoud 2">
            <a:extLst>
              <a:ext uri="{FF2B5EF4-FFF2-40B4-BE49-F238E27FC236}">
                <a16:creationId xmlns:a16="http://schemas.microsoft.com/office/drawing/2014/main" id="{F057D660-D9DC-BFC6-963C-8FA9A2388E89}"/>
              </a:ext>
            </a:extLst>
          </p:cNvPr>
          <p:cNvSpPr txBox="1">
            <a:spLocks noChangeArrowheads="1"/>
          </p:cNvSpPr>
          <p:nvPr/>
        </p:nvSpPr>
        <p:spPr bwMode="auto">
          <a:xfrm>
            <a:off x="6534150" y="1951038"/>
            <a:ext cx="36703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nSpc>
                <a:spcPct val="120000"/>
              </a:lnSpc>
              <a:spcBef>
                <a:spcPts val="400"/>
              </a:spcBef>
              <a:buClr>
                <a:srgbClr val="7F7F7F"/>
              </a:buClr>
              <a:buNone/>
            </a:pPr>
            <a:r>
              <a:rPr lang="en-US" altLang="en-US" sz="1800" b="1">
                <a:solidFill>
                  <a:srgbClr val="002060"/>
                </a:solidFill>
                <a:latin typeface="Gill Sans MT" panose="020B0502020104020203" pitchFamily="34" charset="0"/>
                <a:ea typeface="Gill Sans"/>
                <a:cs typeface="Gill Sans"/>
              </a:rPr>
              <a:t>Economy &amp; Investment</a:t>
            </a:r>
            <a:endParaRPr lang="en-US" altLang="en-US" sz="1800">
              <a:solidFill>
                <a:srgbClr val="002060"/>
              </a:solidFill>
              <a:latin typeface="Gill Sans MT" panose="020B0502020104020203" pitchFamily="34" charset="0"/>
              <a:ea typeface="Gill Sans"/>
              <a:cs typeface="Gill Sans"/>
            </a:endParaRPr>
          </a:p>
        </p:txBody>
      </p:sp>
      <p:sp>
        <p:nvSpPr>
          <p:cNvPr id="71686" name="Rechthoek 8">
            <a:extLst>
              <a:ext uri="{FF2B5EF4-FFF2-40B4-BE49-F238E27FC236}">
                <a16:creationId xmlns:a16="http://schemas.microsoft.com/office/drawing/2014/main" id="{1FE05150-CCB4-B25A-10FC-169A2E1F13BE}"/>
              </a:ext>
            </a:extLst>
          </p:cNvPr>
          <p:cNvSpPr>
            <a:spLocks noChangeArrowheads="1"/>
          </p:cNvSpPr>
          <p:nvPr/>
        </p:nvSpPr>
        <p:spPr bwMode="auto">
          <a:xfrm>
            <a:off x="6534150" y="4467225"/>
            <a:ext cx="3798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Bef>
                <a:spcPts val="400"/>
              </a:spcBef>
              <a:buClr>
                <a:srgbClr val="7F7F7F"/>
              </a:buClr>
            </a:pPr>
            <a:r>
              <a:rPr lang="en-US" altLang="en-US" b="1">
                <a:solidFill>
                  <a:srgbClr val="002060"/>
                </a:solidFill>
                <a:latin typeface="Gill Sans MT" panose="020B0502020104020203" pitchFamily="34" charset="0"/>
              </a:rPr>
              <a:t>Monitoring &amp; Evaluation</a:t>
            </a:r>
            <a:endParaRPr lang="en-US" altLang="en-US">
              <a:solidFill>
                <a:srgbClr val="002060"/>
              </a:solidFill>
              <a:latin typeface="Gill Sans MT" panose="020B0502020104020203" pitchFamily="34" charset="0"/>
            </a:endParaRPr>
          </a:p>
        </p:txBody>
      </p:sp>
      <p:grpSp>
        <p:nvGrpSpPr>
          <p:cNvPr id="10" name="Group 38">
            <a:extLst>
              <a:ext uri="{FF2B5EF4-FFF2-40B4-BE49-F238E27FC236}">
                <a16:creationId xmlns:a16="http://schemas.microsoft.com/office/drawing/2014/main" id="{38FA92C6-2434-027F-EABB-6AAD43B65B14}"/>
              </a:ext>
            </a:extLst>
          </p:cNvPr>
          <p:cNvGrpSpPr>
            <a:grpSpLocks noChangeAspect="1"/>
          </p:cNvGrpSpPr>
          <p:nvPr/>
        </p:nvGrpSpPr>
        <p:grpSpPr bwMode="auto">
          <a:xfrm>
            <a:off x="2083777" y="3762946"/>
            <a:ext cx="583809" cy="582870"/>
            <a:chOff x="1636" y="919"/>
            <a:chExt cx="2487" cy="2483"/>
          </a:xfrm>
          <a:solidFill>
            <a:srgbClr val="002060"/>
          </a:solidFill>
        </p:grpSpPr>
        <p:sp>
          <p:nvSpPr>
            <p:cNvPr id="11" name="Freeform 39">
              <a:extLst>
                <a:ext uri="{FF2B5EF4-FFF2-40B4-BE49-F238E27FC236}">
                  <a16:creationId xmlns:a16="http://schemas.microsoft.com/office/drawing/2014/main" id="{3821AD37-43D7-4302-FB85-DEE4E2447943}"/>
                </a:ext>
              </a:extLst>
            </p:cNvPr>
            <p:cNvSpPr>
              <a:spLocks noEditPoints="1"/>
            </p:cNvSpPr>
            <p:nvPr/>
          </p:nvSpPr>
          <p:spPr bwMode="auto">
            <a:xfrm>
              <a:off x="1636" y="919"/>
              <a:ext cx="2487" cy="2483"/>
            </a:xfrm>
            <a:custGeom>
              <a:avLst/>
              <a:gdLst>
                <a:gd name="T0" fmla="*/ 1784 w 2048"/>
                <a:gd name="T1" fmla="*/ 1435 h 2048"/>
                <a:gd name="T2" fmla="*/ 1058 w 2048"/>
                <a:gd name="T3" fmla="*/ 926 h 2048"/>
                <a:gd name="T4" fmla="*/ 1151 w 2048"/>
                <a:gd name="T5" fmla="*/ 877 h 2048"/>
                <a:gd name="T6" fmla="*/ 1151 w 2048"/>
                <a:gd name="T7" fmla="*/ 693 h 2048"/>
                <a:gd name="T8" fmla="*/ 1263 w 2048"/>
                <a:gd name="T9" fmla="*/ 614 h 2048"/>
                <a:gd name="T10" fmla="*/ 1297 w 2048"/>
                <a:gd name="T11" fmla="*/ 410 h 2048"/>
                <a:gd name="T12" fmla="*/ 1116 w 2048"/>
                <a:gd name="T13" fmla="*/ 10 h 2048"/>
                <a:gd name="T14" fmla="*/ 932 w 2048"/>
                <a:gd name="T15" fmla="*/ 10 h 2048"/>
                <a:gd name="T16" fmla="*/ 751 w 2048"/>
                <a:gd name="T17" fmla="*/ 410 h 2048"/>
                <a:gd name="T18" fmla="*/ 785 w 2048"/>
                <a:gd name="T19" fmla="*/ 614 h 2048"/>
                <a:gd name="T20" fmla="*/ 897 w 2048"/>
                <a:gd name="T21" fmla="*/ 693 h 2048"/>
                <a:gd name="T22" fmla="*/ 897 w 2048"/>
                <a:gd name="T23" fmla="*/ 877 h 2048"/>
                <a:gd name="T24" fmla="*/ 990 w 2048"/>
                <a:gd name="T25" fmla="*/ 956 h 2048"/>
                <a:gd name="T26" fmla="*/ 1092 w 2048"/>
                <a:gd name="T27" fmla="*/ 1058 h 2048"/>
                <a:gd name="T28" fmla="*/ 922 w 2048"/>
                <a:gd name="T29" fmla="*/ 1024 h 2048"/>
                <a:gd name="T30" fmla="*/ 264 w 2048"/>
                <a:gd name="T31" fmla="*/ 1435 h 2048"/>
                <a:gd name="T32" fmla="*/ 0 w 2048"/>
                <a:gd name="T33" fmla="*/ 1673 h 2048"/>
                <a:gd name="T34" fmla="*/ 34 w 2048"/>
                <a:gd name="T35" fmla="*/ 1775 h 2048"/>
                <a:gd name="T36" fmla="*/ 160 w 2048"/>
                <a:gd name="T37" fmla="*/ 1833 h 2048"/>
                <a:gd name="T38" fmla="*/ 10 w 2048"/>
                <a:gd name="T39" fmla="*/ 1853 h 2048"/>
                <a:gd name="T40" fmla="*/ 102 w 2048"/>
                <a:gd name="T41" fmla="*/ 2048 h 2048"/>
                <a:gd name="T42" fmla="*/ 2048 w 2048"/>
                <a:gd name="T43" fmla="*/ 1877 h 2048"/>
                <a:gd name="T44" fmla="*/ 1911 w 2048"/>
                <a:gd name="T45" fmla="*/ 1843 h 2048"/>
                <a:gd name="T46" fmla="*/ 1911 w 2048"/>
                <a:gd name="T47" fmla="*/ 1775 h 2048"/>
                <a:gd name="T48" fmla="*/ 2048 w 2048"/>
                <a:gd name="T49" fmla="*/ 1741 h 2048"/>
                <a:gd name="T50" fmla="*/ 990 w 2048"/>
                <a:gd name="T51" fmla="*/ 68 h 2048"/>
                <a:gd name="T52" fmla="*/ 990 w 2048"/>
                <a:gd name="T53" fmla="*/ 139 h 2048"/>
                <a:gd name="T54" fmla="*/ 1024 w 2048"/>
                <a:gd name="T55" fmla="*/ 205 h 2048"/>
                <a:gd name="T56" fmla="*/ 819 w 2048"/>
                <a:gd name="T57" fmla="*/ 546 h 2048"/>
                <a:gd name="T58" fmla="*/ 1058 w 2048"/>
                <a:gd name="T59" fmla="*/ 614 h 2048"/>
                <a:gd name="T60" fmla="*/ 990 w 2048"/>
                <a:gd name="T61" fmla="*/ 614 h 2048"/>
                <a:gd name="T62" fmla="*/ 1092 w 2048"/>
                <a:gd name="T63" fmla="*/ 819 h 2048"/>
                <a:gd name="T64" fmla="*/ 1871 w 2048"/>
                <a:gd name="T65" fmla="*/ 1570 h 2048"/>
                <a:gd name="T66" fmla="*/ 1775 w 2048"/>
                <a:gd name="T67" fmla="*/ 1502 h 2048"/>
                <a:gd name="T68" fmla="*/ 440 w 2048"/>
                <a:gd name="T69" fmla="*/ 1570 h 2048"/>
                <a:gd name="T70" fmla="*/ 1677 w 2048"/>
                <a:gd name="T71" fmla="*/ 1465 h 2048"/>
                <a:gd name="T72" fmla="*/ 273 w 2048"/>
                <a:gd name="T73" fmla="*/ 1502 h 2048"/>
                <a:gd name="T74" fmla="*/ 273 w 2048"/>
                <a:gd name="T75" fmla="*/ 1502 h 2048"/>
                <a:gd name="T76" fmla="*/ 1911 w 2048"/>
                <a:gd name="T77" fmla="*/ 1911 h 2048"/>
                <a:gd name="T78" fmla="*/ 1946 w 2048"/>
                <a:gd name="T79" fmla="*/ 1980 h 2048"/>
                <a:gd name="T80" fmla="*/ 68 w 2048"/>
                <a:gd name="T81" fmla="*/ 1911 h 2048"/>
                <a:gd name="T82" fmla="*/ 137 w 2048"/>
                <a:gd name="T83" fmla="*/ 1707 h 2048"/>
                <a:gd name="T84" fmla="*/ 102 w 2048"/>
                <a:gd name="T85" fmla="*/ 1638 h 2048"/>
                <a:gd name="T86" fmla="*/ 1980 w 2048"/>
                <a:gd name="T87" fmla="*/ 170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8" h="2048">
                  <a:moveTo>
                    <a:pt x="1946" y="1570"/>
                  </a:moveTo>
                  <a:cubicBezTo>
                    <a:pt x="1942" y="1570"/>
                    <a:pt x="1942" y="1570"/>
                    <a:pt x="1942" y="1570"/>
                  </a:cubicBezTo>
                  <a:cubicBezTo>
                    <a:pt x="1926" y="1494"/>
                    <a:pt x="1861" y="1438"/>
                    <a:pt x="1784" y="1435"/>
                  </a:cubicBezTo>
                  <a:cubicBezTo>
                    <a:pt x="1114" y="1160"/>
                    <a:pt x="1114" y="1160"/>
                    <a:pt x="1114" y="1160"/>
                  </a:cubicBezTo>
                  <a:cubicBezTo>
                    <a:pt x="1152" y="1127"/>
                    <a:pt x="1169" y="1076"/>
                    <a:pt x="1157" y="1027"/>
                  </a:cubicBezTo>
                  <a:cubicBezTo>
                    <a:pt x="1145" y="977"/>
                    <a:pt x="1107" y="939"/>
                    <a:pt x="1058" y="926"/>
                  </a:cubicBezTo>
                  <a:cubicBezTo>
                    <a:pt x="1058" y="887"/>
                    <a:pt x="1058" y="887"/>
                    <a:pt x="1058" y="887"/>
                  </a:cubicBezTo>
                  <a:cubicBezTo>
                    <a:pt x="1126" y="887"/>
                    <a:pt x="1126" y="887"/>
                    <a:pt x="1126" y="887"/>
                  </a:cubicBezTo>
                  <a:cubicBezTo>
                    <a:pt x="1135" y="887"/>
                    <a:pt x="1144" y="884"/>
                    <a:pt x="1151" y="877"/>
                  </a:cubicBezTo>
                  <a:cubicBezTo>
                    <a:pt x="1157" y="871"/>
                    <a:pt x="1161" y="862"/>
                    <a:pt x="1161" y="853"/>
                  </a:cubicBezTo>
                  <a:cubicBezTo>
                    <a:pt x="1161" y="717"/>
                    <a:pt x="1161" y="717"/>
                    <a:pt x="1161" y="717"/>
                  </a:cubicBezTo>
                  <a:cubicBezTo>
                    <a:pt x="1161" y="708"/>
                    <a:pt x="1157" y="699"/>
                    <a:pt x="1151" y="693"/>
                  </a:cubicBezTo>
                  <a:cubicBezTo>
                    <a:pt x="1144" y="686"/>
                    <a:pt x="1135" y="683"/>
                    <a:pt x="1126" y="683"/>
                  </a:cubicBezTo>
                  <a:cubicBezTo>
                    <a:pt x="1126" y="614"/>
                    <a:pt x="1126" y="614"/>
                    <a:pt x="1126" y="614"/>
                  </a:cubicBezTo>
                  <a:cubicBezTo>
                    <a:pt x="1263" y="614"/>
                    <a:pt x="1263" y="614"/>
                    <a:pt x="1263" y="614"/>
                  </a:cubicBezTo>
                  <a:cubicBezTo>
                    <a:pt x="1272" y="614"/>
                    <a:pt x="1281" y="611"/>
                    <a:pt x="1287" y="604"/>
                  </a:cubicBezTo>
                  <a:cubicBezTo>
                    <a:pt x="1293" y="598"/>
                    <a:pt x="1297" y="589"/>
                    <a:pt x="1297" y="580"/>
                  </a:cubicBezTo>
                  <a:cubicBezTo>
                    <a:pt x="1297" y="410"/>
                    <a:pt x="1297" y="410"/>
                    <a:pt x="1297" y="410"/>
                  </a:cubicBezTo>
                  <a:cubicBezTo>
                    <a:pt x="1297" y="298"/>
                    <a:pt x="1229" y="198"/>
                    <a:pt x="1126" y="157"/>
                  </a:cubicBezTo>
                  <a:cubicBezTo>
                    <a:pt x="1126" y="34"/>
                    <a:pt x="1126" y="34"/>
                    <a:pt x="1126" y="34"/>
                  </a:cubicBezTo>
                  <a:cubicBezTo>
                    <a:pt x="1126" y="25"/>
                    <a:pt x="1123" y="16"/>
                    <a:pt x="1116" y="10"/>
                  </a:cubicBezTo>
                  <a:cubicBezTo>
                    <a:pt x="1110" y="4"/>
                    <a:pt x="1101" y="0"/>
                    <a:pt x="1092" y="0"/>
                  </a:cubicBezTo>
                  <a:cubicBezTo>
                    <a:pt x="956" y="0"/>
                    <a:pt x="956" y="0"/>
                    <a:pt x="956" y="0"/>
                  </a:cubicBezTo>
                  <a:cubicBezTo>
                    <a:pt x="947" y="0"/>
                    <a:pt x="938" y="4"/>
                    <a:pt x="932" y="10"/>
                  </a:cubicBezTo>
                  <a:cubicBezTo>
                    <a:pt x="925" y="16"/>
                    <a:pt x="922" y="25"/>
                    <a:pt x="922" y="34"/>
                  </a:cubicBezTo>
                  <a:cubicBezTo>
                    <a:pt x="922" y="157"/>
                    <a:pt x="922" y="157"/>
                    <a:pt x="922" y="157"/>
                  </a:cubicBezTo>
                  <a:cubicBezTo>
                    <a:pt x="819" y="198"/>
                    <a:pt x="751" y="298"/>
                    <a:pt x="751" y="410"/>
                  </a:cubicBezTo>
                  <a:cubicBezTo>
                    <a:pt x="751" y="580"/>
                    <a:pt x="751" y="580"/>
                    <a:pt x="751" y="580"/>
                  </a:cubicBezTo>
                  <a:cubicBezTo>
                    <a:pt x="751" y="589"/>
                    <a:pt x="755" y="598"/>
                    <a:pt x="761" y="604"/>
                  </a:cubicBezTo>
                  <a:cubicBezTo>
                    <a:pt x="767" y="611"/>
                    <a:pt x="776" y="614"/>
                    <a:pt x="785" y="614"/>
                  </a:cubicBezTo>
                  <a:cubicBezTo>
                    <a:pt x="922" y="614"/>
                    <a:pt x="922" y="614"/>
                    <a:pt x="922" y="614"/>
                  </a:cubicBezTo>
                  <a:cubicBezTo>
                    <a:pt x="922" y="683"/>
                    <a:pt x="922" y="683"/>
                    <a:pt x="922" y="683"/>
                  </a:cubicBezTo>
                  <a:cubicBezTo>
                    <a:pt x="913" y="683"/>
                    <a:pt x="904" y="686"/>
                    <a:pt x="897" y="693"/>
                  </a:cubicBezTo>
                  <a:cubicBezTo>
                    <a:pt x="891" y="699"/>
                    <a:pt x="887" y="708"/>
                    <a:pt x="887" y="717"/>
                  </a:cubicBezTo>
                  <a:cubicBezTo>
                    <a:pt x="887" y="853"/>
                    <a:pt x="887" y="853"/>
                    <a:pt x="887" y="853"/>
                  </a:cubicBezTo>
                  <a:cubicBezTo>
                    <a:pt x="887" y="862"/>
                    <a:pt x="891" y="871"/>
                    <a:pt x="897" y="877"/>
                  </a:cubicBezTo>
                  <a:cubicBezTo>
                    <a:pt x="904" y="884"/>
                    <a:pt x="913" y="887"/>
                    <a:pt x="922" y="887"/>
                  </a:cubicBezTo>
                  <a:cubicBezTo>
                    <a:pt x="990" y="887"/>
                    <a:pt x="990" y="887"/>
                    <a:pt x="990" y="887"/>
                  </a:cubicBezTo>
                  <a:cubicBezTo>
                    <a:pt x="990" y="956"/>
                    <a:pt x="990" y="956"/>
                    <a:pt x="990" y="956"/>
                  </a:cubicBezTo>
                  <a:cubicBezTo>
                    <a:pt x="990" y="965"/>
                    <a:pt x="993" y="973"/>
                    <a:pt x="1000" y="980"/>
                  </a:cubicBezTo>
                  <a:cubicBezTo>
                    <a:pt x="1006" y="986"/>
                    <a:pt x="1015" y="990"/>
                    <a:pt x="1024" y="990"/>
                  </a:cubicBezTo>
                  <a:cubicBezTo>
                    <a:pt x="1062" y="990"/>
                    <a:pt x="1092" y="1020"/>
                    <a:pt x="1092" y="1058"/>
                  </a:cubicBezTo>
                  <a:cubicBezTo>
                    <a:pt x="1092" y="1096"/>
                    <a:pt x="1062" y="1126"/>
                    <a:pt x="1024" y="1126"/>
                  </a:cubicBezTo>
                  <a:cubicBezTo>
                    <a:pt x="986" y="1126"/>
                    <a:pt x="956" y="1096"/>
                    <a:pt x="956" y="1058"/>
                  </a:cubicBezTo>
                  <a:cubicBezTo>
                    <a:pt x="956" y="1039"/>
                    <a:pt x="940" y="1024"/>
                    <a:pt x="922" y="1024"/>
                  </a:cubicBezTo>
                  <a:cubicBezTo>
                    <a:pt x="903" y="1024"/>
                    <a:pt x="887" y="1039"/>
                    <a:pt x="887" y="1058"/>
                  </a:cubicBezTo>
                  <a:cubicBezTo>
                    <a:pt x="888" y="1097"/>
                    <a:pt x="905" y="1135"/>
                    <a:pt x="934" y="1160"/>
                  </a:cubicBezTo>
                  <a:cubicBezTo>
                    <a:pt x="264" y="1435"/>
                    <a:pt x="264" y="1435"/>
                    <a:pt x="264" y="1435"/>
                  </a:cubicBezTo>
                  <a:cubicBezTo>
                    <a:pt x="187" y="1438"/>
                    <a:pt x="122" y="1494"/>
                    <a:pt x="106" y="1570"/>
                  </a:cubicBezTo>
                  <a:cubicBezTo>
                    <a:pt x="102" y="1570"/>
                    <a:pt x="102" y="1570"/>
                    <a:pt x="102" y="1570"/>
                  </a:cubicBezTo>
                  <a:cubicBezTo>
                    <a:pt x="46" y="1570"/>
                    <a:pt x="0" y="1616"/>
                    <a:pt x="0" y="1673"/>
                  </a:cubicBezTo>
                  <a:cubicBezTo>
                    <a:pt x="0" y="1741"/>
                    <a:pt x="0" y="1741"/>
                    <a:pt x="0" y="1741"/>
                  </a:cubicBezTo>
                  <a:cubicBezTo>
                    <a:pt x="0" y="1750"/>
                    <a:pt x="4" y="1759"/>
                    <a:pt x="10" y="1765"/>
                  </a:cubicBezTo>
                  <a:cubicBezTo>
                    <a:pt x="16" y="1771"/>
                    <a:pt x="25" y="1775"/>
                    <a:pt x="34" y="1775"/>
                  </a:cubicBezTo>
                  <a:cubicBezTo>
                    <a:pt x="137" y="1775"/>
                    <a:pt x="137" y="1775"/>
                    <a:pt x="137" y="1775"/>
                  </a:cubicBezTo>
                  <a:cubicBezTo>
                    <a:pt x="155" y="1775"/>
                    <a:pt x="171" y="1790"/>
                    <a:pt x="171" y="1809"/>
                  </a:cubicBezTo>
                  <a:cubicBezTo>
                    <a:pt x="171" y="1818"/>
                    <a:pt x="167" y="1827"/>
                    <a:pt x="160" y="1833"/>
                  </a:cubicBezTo>
                  <a:cubicBezTo>
                    <a:pt x="154" y="1840"/>
                    <a:pt x="145" y="1843"/>
                    <a:pt x="137" y="1843"/>
                  </a:cubicBezTo>
                  <a:cubicBezTo>
                    <a:pt x="34" y="1843"/>
                    <a:pt x="34" y="1843"/>
                    <a:pt x="34" y="1843"/>
                  </a:cubicBezTo>
                  <a:cubicBezTo>
                    <a:pt x="25" y="1843"/>
                    <a:pt x="16" y="1847"/>
                    <a:pt x="10" y="1853"/>
                  </a:cubicBezTo>
                  <a:cubicBezTo>
                    <a:pt x="4" y="1860"/>
                    <a:pt x="0" y="1868"/>
                    <a:pt x="0" y="1877"/>
                  </a:cubicBezTo>
                  <a:cubicBezTo>
                    <a:pt x="0" y="1946"/>
                    <a:pt x="0" y="1946"/>
                    <a:pt x="0" y="1946"/>
                  </a:cubicBezTo>
                  <a:cubicBezTo>
                    <a:pt x="0" y="2002"/>
                    <a:pt x="46" y="2048"/>
                    <a:pt x="102" y="2048"/>
                  </a:cubicBezTo>
                  <a:cubicBezTo>
                    <a:pt x="1946" y="2048"/>
                    <a:pt x="1946" y="2048"/>
                    <a:pt x="1946" y="2048"/>
                  </a:cubicBezTo>
                  <a:cubicBezTo>
                    <a:pt x="2002" y="2048"/>
                    <a:pt x="2048" y="2002"/>
                    <a:pt x="2048" y="1946"/>
                  </a:cubicBezTo>
                  <a:cubicBezTo>
                    <a:pt x="2048" y="1877"/>
                    <a:pt x="2048" y="1877"/>
                    <a:pt x="2048" y="1877"/>
                  </a:cubicBezTo>
                  <a:cubicBezTo>
                    <a:pt x="2048" y="1868"/>
                    <a:pt x="2044" y="1860"/>
                    <a:pt x="2038" y="1853"/>
                  </a:cubicBezTo>
                  <a:cubicBezTo>
                    <a:pt x="2032" y="1847"/>
                    <a:pt x="2023" y="1843"/>
                    <a:pt x="2014" y="1843"/>
                  </a:cubicBezTo>
                  <a:cubicBezTo>
                    <a:pt x="1911" y="1843"/>
                    <a:pt x="1911" y="1843"/>
                    <a:pt x="1911" y="1843"/>
                  </a:cubicBezTo>
                  <a:cubicBezTo>
                    <a:pt x="1893" y="1843"/>
                    <a:pt x="1877" y="1828"/>
                    <a:pt x="1877" y="1809"/>
                  </a:cubicBezTo>
                  <a:cubicBezTo>
                    <a:pt x="1877" y="1800"/>
                    <a:pt x="1881" y="1791"/>
                    <a:pt x="1888" y="1785"/>
                  </a:cubicBezTo>
                  <a:cubicBezTo>
                    <a:pt x="1894" y="1778"/>
                    <a:pt x="1903" y="1775"/>
                    <a:pt x="1911" y="1775"/>
                  </a:cubicBezTo>
                  <a:cubicBezTo>
                    <a:pt x="2014" y="1775"/>
                    <a:pt x="2014" y="1775"/>
                    <a:pt x="2014" y="1775"/>
                  </a:cubicBezTo>
                  <a:cubicBezTo>
                    <a:pt x="2023" y="1775"/>
                    <a:pt x="2032" y="1771"/>
                    <a:pt x="2038" y="1765"/>
                  </a:cubicBezTo>
                  <a:cubicBezTo>
                    <a:pt x="2044" y="1759"/>
                    <a:pt x="2048" y="1750"/>
                    <a:pt x="2048" y="1741"/>
                  </a:cubicBezTo>
                  <a:cubicBezTo>
                    <a:pt x="2048" y="1673"/>
                    <a:pt x="2048" y="1673"/>
                    <a:pt x="2048" y="1673"/>
                  </a:cubicBezTo>
                  <a:cubicBezTo>
                    <a:pt x="2048" y="1616"/>
                    <a:pt x="2002" y="1570"/>
                    <a:pt x="1946" y="1570"/>
                  </a:cubicBezTo>
                  <a:close/>
                  <a:moveTo>
                    <a:pt x="990" y="68"/>
                  </a:moveTo>
                  <a:cubicBezTo>
                    <a:pt x="1058" y="68"/>
                    <a:pt x="1058" y="68"/>
                    <a:pt x="1058" y="68"/>
                  </a:cubicBezTo>
                  <a:cubicBezTo>
                    <a:pt x="1058" y="139"/>
                    <a:pt x="1058" y="139"/>
                    <a:pt x="1058" y="139"/>
                  </a:cubicBezTo>
                  <a:cubicBezTo>
                    <a:pt x="1035" y="136"/>
                    <a:pt x="1013" y="136"/>
                    <a:pt x="990" y="139"/>
                  </a:cubicBezTo>
                  <a:lnTo>
                    <a:pt x="990" y="68"/>
                  </a:lnTo>
                  <a:close/>
                  <a:moveTo>
                    <a:pt x="819" y="410"/>
                  </a:moveTo>
                  <a:cubicBezTo>
                    <a:pt x="819" y="296"/>
                    <a:pt x="911" y="205"/>
                    <a:pt x="1024" y="205"/>
                  </a:cubicBezTo>
                  <a:cubicBezTo>
                    <a:pt x="1137" y="205"/>
                    <a:pt x="1229" y="296"/>
                    <a:pt x="1229" y="410"/>
                  </a:cubicBezTo>
                  <a:cubicBezTo>
                    <a:pt x="1229" y="546"/>
                    <a:pt x="1229" y="546"/>
                    <a:pt x="1229" y="546"/>
                  </a:cubicBezTo>
                  <a:cubicBezTo>
                    <a:pt x="819" y="546"/>
                    <a:pt x="819" y="546"/>
                    <a:pt x="819" y="546"/>
                  </a:cubicBezTo>
                  <a:lnTo>
                    <a:pt x="819" y="410"/>
                  </a:lnTo>
                  <a:close/>
                  <a:moveTo>
                    <a:pt x="990" y="614"/>
                  </a:moveTo>
                  <a:cubicBezTo>
                    <a:pt x="1058" y="614"/>
                    <a:pt x="1058" y="614"/>
                    <a:pt x="1058" y="614"/>
                  </a:cubicBezTo>
                  <a:cubicBezTo>
                    <a:pt x="1058" y="683"/>
                    <a:pt x="1058" y="683"/>
                    <a:pt x="1058" y="683"/>
                  </a:cubicBezTo>
                  <a:cubicBezTo>
                    <a:pt x="990" y="683"/>
                    <a:pt x="990" y="683"/>
                    <a:pt x="990" y="683"/>
                  </a:cubicBezTo>
                  <a:lnTo>
                    <a:pt x="990" y="614"/>
                  </a:lnTo>
                  <a:close/>
                  <a:moveTo>
                    <a:pt x="956" y="751"/>
                  </a:moveTo>
                  <a:cubicBezTo>
                    <a:pt x="1092" y="751"/>
                    <a:pt x="1092" y="751"/>
                    <a:pt x="1092" y="751"/>
                  </a:cubicBezTo>
                  <a:cubicBezTo>
                    <a:pt x="1092" y="819"/>
                    <a:pt x="1092" y="819"/>
                    <a:pt x="1092" y="819"/>
                  </a:cubicBezTo>
                  <a:cubicBezTo>
                    <a:pt x="956" y="819"/>
                    <a:pt x="956" y="819"/>
                    <a:pt x="956" y="819"/>
                  </a:cubicBezTo>
                  <a:lnTo>
                    <a:pt x="956" y="751"/>
                  </a:lnTo>
                  <a:close/>
                  <a:moveTo>
                    <a:pt x="1871" y="1570"/>
                  </a:moveTo>
                  <a:cubicBezTo>
                    <a:pt x="1679" y="1570"/>
                    <a:pt x="1679" y="1570"/>
                    <a:pt x="1679" y="1570"/>
                  </a:cubicBezTo>
                  <a:cubicBezTo>
                    <a:pt x="1693" y="1529"/>
                    <a:pt x="1732" y="1502"/>
                    <a:pt x="1775" y="1502"/>
                  </a:cubicBezTo>
                  <a:cubicBezTo>
                    <a:pt x="1775" y="1502"/>
                    <a:pt x="1775" y="1502"/>
                    <a:pt x="1775" y="1502"/>
                  </a:cubicBezTo>
                  <a:cubicBezTo>
                    <a:pt x="1775" y="1502"/>
                    <a:pt x="1775" y="1502"/>
                    <a:pt x="1775" y="1502"/>
                  </a:cubicBezTo>
                  <a:cubicBezTo>
                    <a:pt x="1818" y="1502"/>
                    <a:pt x="1857" y="1529"/>
                    <a:pt x="1871" y="1570"/>
                  </a:cubicBezTo>
                  <a:close/>
                  <a:moveTo>
                    <a:pt x="440" y="1570"/>
                  </a:moveTo>
                  <a:cubicBezTo>
                    <a:pt x="431" y="1527"/>
                    <a:pt x="407" y="1490"/>
                    <a:pt x="371" y="1465"/>
                  </a:cubicBezTo>
                  <a:cubicBezTo>
                    <a:pt x="1024" y="1197"/>
                    <a:pt x="1024" y="1197"/>
                    <a:pt x="1024" y="1197"/>
                  </a:cubicBezTo>
                  <a:cubicBezTo>
                    <a:pt x="1677" y="1465"/>
                    <a:pt x="1677" y="1465"/>
                    <a:pt x="1677" y="1465"/>
                  </a:cubicBezTo>
                  <a:cubicBezTo>
                    <a:pt x="1641" y="1490"/>
                    <a:pt x="1617" y="1527"/>
                    <a:pt x="1608" y="1570"/>
                  </a:cubicBezTo>
                  <a:lnTo>
                    <a:pt x="440" y="1570"/>
                  </a:lnTo>
                  <a:close/>
                  <a:moveTo>
                    <a:pt x="273" y="1502"/>
                  </a:moveTo>
                  <a:cubicBezTo>
                    <a:pt x="316" y="1502"/>
                    <a:pt x="355" y="1529"/>
                    <a:pt x="369" y="1570"/>
                  </a:cubicBezTo>
                  <a:cubicBezTo>
                    <a:pt x="177" y="1570"/>
                    <a:pt x="177" y="1570"/>
                    <a:pt x="177" y="1570"/>
                  </a:cubicBezTo>
                  <a:cubicBezTo>
                    <a:pt x="191" y="1529"/>
                    <a:pt x="230" y="1502"/>
                    <a:pt x="273" y="1502"/>
                  </a:cubicBezTo>
                  <a:close/>
                  <a:moveTo>
                    <a:pt x="1840" y="1736"/>
                  </a:moveTo>
                  <a:cubicBezTo>
                    <a:pt x="1820" y="1756"/>
                    <a:pt x="1809" y="1782"/>
                    <a:pt x="1809" y="1809"/>
                  </a:cubicBezTo>
                  <a:cubicBezTo>
                    <a:pt x="1809" y="1866"/>
                    <a:pt x="1855" y="1911"/>
                    <a:pt x="1911" y="1911"/>
                  </a:cubicBezTo>
                  <a:cubicBezTo>
                    <a:pt x="1980" y="1911"/>
                    <a:pt x="1980" y="1911"/>
                    <a:pt x="1980" y="1911"/>
                  </a:cubicBezTo>
                  <a:cubicBezTo>
                    <a:pt x="1980" y="1946"/>
                    <a:pt x="1980" y="1946"/>
                    <a:pt x="1980" y="1946"/>
                  </a:cubicBezTo>
                  <a:cubicBezTo>
                    <a:pt x="1980" y="1964"/>
                    <a:pt x="1964" y="1980"/>
                    <a:pt x="1946" y="1980"/>
                  </a:cubicBezTo>
                  <a:cubicBezTo>
                    <a:pt x="102" y="1980"/>
                    <a:pt x="102" y="1980"/>
                    <a:pt x="102" y="1980"/>
                  </a:cubicBezTo>
                  <a:cubicBezTo>
                    <a:pt x="84" y="1980"/>
                    <a:pt x="68" y="1964"/>
                    <a:pt x="68" y="1946"/>
                  </a:cubicBezTo>
                  <a:cubicBezTo>
                    <a:pt x="68" y="1911"/>
                    <a:pt x="68" y="1911"/>
                    <a:pt x="68" y="1911"/>
                  </a:cubicBezTo>
                  <a:cubicBezTo>
                    <a:pt x="137" y="1911"/>
                    <a:pt x="137" y="1911"/>
                    <a:pt x="137" y="1911"/>
                  </a:cubicBezTo>
                  <a:cubicBezTo>
                    <a:pt x="193" y="1911"/>
                    <a:pt x="239" y="1866"/>
                    <a:pt x="239" y="1809"/>
                  </a:cubicBezTo>
                  <a:cubicBezTo>
                    <a:pt x="239" y="1753"/>
                    <a:pt x="193" y="1707"/>
                    <a:pt x="137" y="1707"/>
                  </a:cubicBezTo>
                  <a:cubicBezTo>
                    <a:pt x="68" y="1707"/>
                    <a:pt x="68" y="1707"/>
                    <a:pt x="68" y="1707"/>
                  </a:cubicBezTo>
                  <a:cubicBezTo>
                    <a:pt x="68" y="1673"/>
                    <a:pt x="68" y="1673"/>
                    <a:pt x="68" y="1673"/>
                  </a:cubicBezTo>
                  <a:cubicBezTo>
                    <a:pt x="68" y="1654"/>
                    <a:pt x="84" y="1638"/>
                    <a:pt x="102" y="1638"/>
                  </a:cubicBezTo>
                  <a:cubicBezTo>
                    <a:pt x="1946" y="1638"/>
                    <a:pt x="1946" y="1638"/>
                    <a:pt x="1946" y="1638"/>
                  </a:cubicBezTo>
                  <a:cubicBezTo>
                    <a:pt x="1964" y="1638"/>
                    <a:pt x="1980" y="1654"/>
                    <a:pt x="1980" y="1673"/>
                  </a:cubicBezTo>
                  <a:cubicBezTo>
                    <a:pt x="1980" y="1707"/>
                    <a:pt x="1980" y="1707"/>
                    <a:pt x="1980" y="1707"/>
                  </a:cubicBezTo>
                  <a:cubicBezTo>
                    <a:pt x="1911" y="1707"/>
                    <a:pt x="1911" y="1707"/>
                    <a:pt x="1911" y="1707"/>
                  </a:cubicBezTo>
                  <a:cubicBezTo>
                    <a:pt x="1884" y="1706"/>
                    <a:pt x="1858" y="1717"/>
                    <a:pt x="1840" y="1736"/>
                  </a:cubicBezTo>
                  <a:close/>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12" name="Freeform 40">
              <a:extLst>
                <a:ext uri="{FF2B5EF4-FFF2-40B4-BE49-F238E27FC236}">
                  <a16:creationId xmlns:a16="http://schemas.microsoft.com/office/drawing/2014/main" id="{F773CA17-0232-900E-4714-D21FBEC90679}"/>
                </a:ext>
              </a:extLst>
            </p:cNvPr>
            <p:cNvSpPr>
              <a:spLocks noEditPoints="1"/>
            </p:cNvSpPr>
            <p:nvPr/>
          </p:nvSpPr>
          <p:spPr bwMode="auto">
            <a:xfrm>
              <a:off x="2009" y="2989"/>
              <a:ext cx="373" cy="247"/>
            </a:xfrm>
            <a:custGeom>
              <a:avLst/>
              <a:gdLst>
                <a:gd name="T0" fmla="*/ 205 w 307"/>
                <a:gd name="T1" fmla="*/ 0 h 204"/>
                <a:gd name="T2" fmla="*/ 103 w 307"/>
                <a:gd name="T3" fmla="*/ 0 h 204"/>
                <a:gd name="T4" fmla="*/ 0 w 307"/>
                <a:gd name="T5" fmla="*/ 102 h 204"/>
                <a:gd name="T6" fmla="*/ 103 w 307"/>
                <a:gd name="T7" fmla="*/ 204 h 204"/>
                <a:gd name="T8" fmla="*/ 205 w 307"/>
                <a:gd name="T9" fmla="*/ 204 h 204"/>
                <a:gd name="T10" fmla="*/ 307 w 307"/>
                <a:gd name="T11" fmla="*/ 102 h 204"/>
                <a:gd name="T12" fmla="*/ 205 w 307"/>
                <a:gd name="T13" fmla="*/ 0 h 204"/>
                <a:gd name="T14" fmla="*/ 205 w 307"/>
                <a:gd name="T15" fmla="*/ 136 h 204"/>
                <a:gd name="T16" fmla="*/ 103 w 307"/>
                <a:gd name="T17" fmla="*/ 136 h 204"/>
                <a:gd name="T18" fmla="*/ 68 w 307"/>
                <a:gd name="T19" fmla="*/ 102 h 204"/>
                <a:gd name="T20" fmla="*/ 103 w 307"/>
                <a:gd name="T21" fmla="*/ 68 h 204"/>
                <a:gd name="T22" fmla="*/ 205 w 307"/>
                <a:gd name="T23" fmla="*/ 68 h 204"/>
                <a:gd name="T24" fmla="*/ 239 w 307"/>
                <a:gd name="T25" fmla="*/ 102 h 204"/>
                <a:gd name="T26" fmla="*/ 205 w 307"/>
                <a:gd name="T27" fmla="*/ 1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204">
                  <a:moveTo>
                    <a:pt x="205" y="0"/>
                  </a:moveTo>
                  <a:cubicBezTo>
                    <a:pt x="103" y="0"/>
                    <a:pt x="103" y="0"/>
                    <a:pt x="103" y="0"/>
                  </a:cubicBezTo>
                  <a:cubicBezTo>
                    <a:pt x="46" y="0"/>
                    <a:pt x="0" y="46"/>
                    <a:pt x="0" y="102"/>
                  </a:cubicBezTo>
                  <a:cubicBezTo>
                    <a:pt x="0" y="159"/>
                    <a:pt x="46" y="204"/>
                    <a:pt x="103" y="204"/>
                  </a:cubicBezTo>
                  <a:cubicBezTo>
                    <a:pt x="205" y="204"/>
                    <a:pt x="205" y="204"/>
                    <a:pt x="205" y="204"/>
                  </a:cubicBezTo>
                  <a:cubicBezTo>
                    <a:pt x="262" y="204"/>
                    <a:pt x="307" y="159"/>
                    <a:pt x="307" y="102"/>
                  </a:cubicBezTo>
                  <a:cubicBezTo>
                    <a:pt x="307" y="46"/>
                    <a:pt x="262" y="0"/>
                    <a:pt x="205" y="0"/>
                  </a:cubicBezTo>
                  <a:close/>
                  <a:moveTo>
                    <a:pt x="205" y="136"/>
                  </a:moveTo>
                  <a:cubicBezTo>
                    <a:pt x="103" y="136"/>
                    <a:pt x="103" y="136"/>
                    <a:pt x="103" y="136"/>
                  </a:cubicBezTo>
                  <a:cubicBezTo>
                    <a:pt x="84" y="136"/>
                    <a:pt x="68" y="121"/>
                    <a:pt x="68" y="102"/>
                  </a:cubicBezTo>
                  <a:cubicBezTo>
                    <a:pt x="68" y="83"/>
                    <a:pt x="84" y="68"/>
                    <a:pt x="103" y="68"/>
                  </a:cubicBezTo>
                  <a:cubicBezTo>
                    <a:pt x="205" y="68"/>
                    <a:pt x="205" y="68"/>
                    <a:pt x="205" y="68"/>
                  </a:cubicBezTo>
                  <a:cubicBezTo>
                    <a:pt x="224" y="68"/>
                    <a:pt x="239" y="83"/>
                    <a:pt x="239" y="102"/>
                  </a:cubicBezTo>
                  <a:cubicBezTo>
                    <a:pt x="239" y="121"/>
                    <a:pt x="224" y="136"/>
                    <a:pt x="205" y="136"/>
                  </a:cubicBezTo>
                  <a:close/>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13" name="Freeform 41">
              <a:extLst>
                <a:ext uri="{FF2B5EF4-FFF2-40B4-BE49-F238E27FC236}">
                  <a16:creationId xmlns:a16="http://schemas.microsoft.com/office/drawing/2014/main" id="{E6ACA479-BC1B-6EC8-F93A-361C3C44E0A7}"/>
                </a:ext>
              </a:extLst>
            </p:cNvPr>
            <p:cNvSpPr>
              <a:spLocks noEditPoints="1"/>
            </p:cNvSpPr>
            <p:nvPr/>
          </p:nvSpPr>
          <p:spPr bwMode="auto">
            <a:xfrm>
              <a:off x="2465" y="2989"/>
              <a:ext cx="373" cy="247"/>
            </a:xfrm>
            <a:custGeom>
              <a:avLst/>
              <a:gdLst>
                <a:gd name="T0" fmla="*/ 204 w 307"/>
                <a:gd name="T1" fmla="*/ 0 h 204"/>
                <a:gd name="T2" fmla="*/ 102 w 307"/>
                <a:gd name="T3" fmla="*/ 0 h 204"/>
                <a:gd name="T4" fmla="*/ 0 w 307"/>
                <a:gd name="T5" fmla="*/ 102 h 204"/>
                <a:gd name="T6" fmla="*/ 102 w 307"/>
                <a:gd name="T7" fmla="*/ 204 h 204"/>
                <a:gd name="T8" fmla="*/ 204 w 307"/>
                <a:gd name="T9" fmla="*/ 204 h 204"/>
                <a:gd name="T10" fmla="*/ 307 w 307"/>
                <a:gd name="T11" fmla="*/ 102 h 204"/>
                <a:gd name="T12" fmla="*/ 204 w 307"/>
                <a:gd name="T13" fmla="*/ 0 h 204"/>
                <a:gd name="T14" fmla="*/ 204 w 307"/>
                <a:gd name="T15" fmla="*/ 136 h 204"/>
                <a:gd name="T16" fmla="*/ 102 w 307"/>
                <a:gd name="T17" fmla="*/ 136 h 204"/>
                <a:gd name="T18" fmla="*/ 68 w 307"/>
                <a:gd name="T19" fmla="*/ 102 h 204"/>
                <a:gd name="T20" fmla="*/ 102 w 307"/>
                <a:gd name="T21" fmla="*/ 68 h 204"/>
                <a:gd name="T22" fmla="*/ 204 w 307"/>
                <a:gd name="T23" fmla="*/ 68 h 204"/>
                <a:gd name="T24" fmla="*/ 239 w 307"/>
                <a:gd name="T25" fmla="*/ 102 h 204"/>
                <a:gd name="T26" fmla="*/ 204 w 307"/>
                <a:gd name="T27" fmla="*/ 1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204">
                  <a:moveTo>
                    <a:pt x="204" y="0"/>
                  </a:moveTo>
                  <a:cubicBezTo>
                    <a:pt x="102" y="0"/>
                    <a:pt x="102" y="0"/>
                    <a:pt x="102" y="0"/>
                  </a:cubicBezTo>
                  <a:cubicBezTo>
                    <a:pt x="46" y="0"/>
                    <a:pt x="0" y="46"/>
                    <a:pt x="0" y="102"/>
                  </a:cubicBezTo>
                  <a:cubicBezTo>
                    <a:pt x="0" y="159"/>
                    <a:pt x="46" y="204"/>
                    <a:pt x="102" y="204"/>
                  </a:cubicBezTo>
                  <a:cubicBezTo>
                    <a:pt x="204" y="204"/>
                    <a:pt x="204" y="204"/>
                    <a:pt x="204" y="204"/>
                  </a:cubicBezTo>
                  <a:cubicBezTo>
                    <a:pt x="261" y="204"/>
                    <a:pt x="307" y="159"/>
                    <a:pt x="307" y="102"/>
                  </a:cubicBezTo>
                  <a:cubicBezTo>
                    <a:pt x="307" y="46"/>
                    <a:pt x="261" y="0"/>
                    <a:pt x="204" y="0"/>
                  </a:cubicBezTo>
                  <a:close/>
                  <a:moveTo>
                    <a:pt x="204" y="136"/>
                  </a:moveTo>
                  <a:cubicBezTo>
                    <a:pt x="102" y="136"/>
                    <a:pt x="102" y="136"/>
                    <a:pt x="102" y="136"/>
                  </a:cubicBezTo>
                  <a:cubicBezTo>
                    <a:pt x="83" y="136"/>
                    <a:pt x="68" y="121"/>
                    <a:pt x="68" y="102"/>
                  </a:cubicBezTo>
                  <a:cubicBezTo>
                    <a:pt x="68" y="83"/>
                    <a:pt x="83" y="68"/>
                    <a:pt x="102" y="68"/>
                  </a:cubicBezTo>
                  <a:cubicBezTo>
                    <a:pt x="204" y="68"/>
                    <a:pt x="204" y="68"/>
                    <a:pt x="204" y="68"/>
                  </a:cubicBezTo>
                  <a:cubicBezTo>
                    <a:pt x="223" y="68"/>
                    <a:pt x="239" y="83"/>
                    <a:pt x="239" y="102"/>
                  </a:cubicBezTo>
                  <a:cubicBezTo>
                    <a:pt x="239" y="121"/>
                    <a:pt x="223" y="136"/>
                    <a:pt x="204" y="136"/>
                  </a:cubicBezTo>
                  <a:close/>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14" name="Freeform 42">
              <a:extLst>
                <a:ext uri="{FF2B5EF4-FFF2-40B4-BE49-F238E27FC236}">
                  <a16:creationId xmlns:a16="http://schemas.microsoft.com/office/drawing/2014/main" id="{5EB6AC77-FB9B-B510-CD74-26C544C3A95D}"/>
                </a:ext>
              </a:extLst>
            </p:cNvPr>
            <p:cNvSpPr>
              <a:spLocks noEditPoints="1"/>
            </p:cNvSpPr>
            <p:nvPr/>
          </p:nvSpPr>
          <p:spPr bwMode="auto">
            <a:xfrm>
              <a:off x="2921" y="2989"/>
              <a:ext cx="372" cy="247"/>
            </a:xfrm>
            <a:custGeom>
              <a:avLst/>
              <a:gdLst>
                <a:gd name="T0" fmla="*/ 205 w 307"/>
                <a:gd name="T1" fmla="*/ 0 h 204"/>
                <a:gd name="T2" fmla="*/ 103 w 307"/>
                <a:gd name="T3" fmla="*/ 0 h 204"/>
                <a:gd name="T4" fmla="*/ 0 w 307"/>
                <a:gd name="T5" fmla="*/ 102 h 204"/>
                <a:gd name="T6" fmla="*/ 103 w 307"/>
                <a:gd name="T7" fmla="*/ 204 h 204"/>
                <a:gd name="T8" fmla="*/ 205 w 307"/>
                <a:gd name="T9" fmla="*/ 204 h 204"/>
                <a:gd name="T10" fmla="*/ 307 w 307"/>
                <a:gd name="T11" fmla="*/ 102 h 204"/>
                <a:gd name="T12" fmla="*/ 205 w 307"/>
                <a:gd name="T13" fmla="*/ 0 h 204"/>
                <a:gd name="T14" fmla="*/ 205 w 307"/>
                <a:gd name="T15" fmla="*/ 136 h 204"/>
                <a:gd name="T16" fmla="*/ 103 w 307"/>
                <a:gd name="T17" fmla="*/ 136 h 204"/>
                <a:gd name="T18" fmla="*/ 68 w 307"/>
                <a:gd name="T19" fmla="*/ 102 h 204"/>
                <a:gd name="T20" fmla="*/ 103 w 307"/>
                <a:gd name="T21" fmla="*/ 68 h 204"/>
                <a:gd name="T22" fmla="*/ 205 w 307"/>
                <a:gd name="T23" fmla="*/ 68 h 204"/>
                <a:gd name="T24" fmla="*/ 239 w 307"/>
                <a:gd name="T25" fmla="*/ 102 h 204"/>
                <a:gd name="T26" fmla="*/ 205 w 307"/>
                <a:gd name="T27" fmla="*/ 1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204">
                  <a:moveTo>
                    <a:pt x="205" y="0"/>
                  </a:moveTo>
                  <a:cubicBezTo>
                    <a:pt x="103" y="0"/>
                    <a:pt x="103" y="0"/>
                    <a:pt x="103" y="0"/>
                  </a:cubicBezTo>
                  <a:cubicBezTo>
                    <a:pt x="46" y="0"/>
                    <a:pt x="0" y="46"/>
                    <a:pt x="0" y="102"/>
                  </a:cubicBezTo>
                  <a:cubicBezTo>
                    <a:pt x="0" y="159"/>
                    <a:pt x="46" y="204"/>
                    <a:pt x="103" y="204"/>
                  </a:cubicBezTo>
                  <a:cubicBezTo>
                    <a:pt x="205" y="204"/>
                    <a:pt x="205" y="204"/>
                    <a:pt x="205" y="204"/>
                  </a:cubicBezTo>
                  <a:cubicBezTo>
                    <a:pt x="261" y="204"/>
                    <a:pt x="307" y="159"/>
                    <a:pt x="307" y="102"/>
                  </a:cubicBezTo>
                  <a:cubicBezTo>
                    <a:pt x="307" y="46"/>
                    <a:pt x="261" y="0"/>
                    <a:pt x="205" y="0"/>
                  </a:cubicBezTo>
                  <a:close/>
                  <a:moveTo>
                    <a:pt x="205" y="136"/>
                  </a:moveTo>
                  <a:cubicBezTo>
                    <a:pt x="103" y="136"/>
                    <a:pt x="103" y="136"/>
                    <a:pt x="103" y="136"/>
                  </a:cubicBezTo>
                  <a:cubicBezTo>
                    <a:pt x="84" y="136"/>
                    <a:pt x="68" y="121"/>
                    <a:pt x="68" y="102"/>
                  </a:cubicBezTo>
                  <a:cubicBezTo>
                    <a:pt x="68" y="83"/>
                    <a:pt x="84" y="68"/>
                    <a:pt x="103" y="68"/>
                  </a:cubicBezTo>
                  <a:cubicBezTo>
                    <a:pt x="205" y="68"/>
                    <a:pt x="205" y="68"/>
                    <a:pt x="205" y="68"/>
                  </a:cubicBezTo>
                  <a:cubicBezTo>
                    <a:pt x="224" y="68"/>
                    <a:pt x="239" y="83"/>
                    <a:pt x="239" y="102"/>
                  </a:cubicBezTo>
                  <a:cubicBezTo>
                    <a:pt x="239" y="121"/>
                    <a:pt x="224" y="136"/>
                    <a:pt x="205" y="136"/>
                  </a:cubicBezTo>
                  <a:close/>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15" name="Freeform 43">
              <a:extLst>
                <a:ext uri="{FF2B5EF4-FFF2-40B4-BE49-F238E27FC236}">
                  <a16:creationId xmlns:a16="http://schemas.microsoft.com/office/drawing/2014/main" id="{17EE5BAB-F577-B8A2-8CA1-47F6CED0260B}"/>
                </a:ext>
              </a:extLst>
            </p:cNvPr>
            <p:cNvSpPr>
              <a:spLocks noEditPoints="1"/>
            </p:cNvSpPr>
            <p:nvPr/>
          </p:nvSpPr>
          <p:spPr bwMode="auto">
            <a:xfrm>
              <a:off x="3377" y="2989"/>
              <a:ext cx="373" cy="247"/>
            </a:xfrm>
            <a:custGeom>
              <a:avLst/>
              <a:gdLst>
                <a:gd name="T0" fmla="*/ 204 w 307"/>
                <a:gd name="T1" fmla="*/ 0 h 204"/>
                <a:gd name="T2" fmla="*/ 102 w 307"/>
                <a:gd name="T3" fmla="*/ 0 h 204"/>
                <a:gd name="T4" fmla="*/ 0 w 307"/>
                <a:gd name="T5" fmla="*/ 102 h 204"/>
                <a:gd name="T6" fmla="*/ 102 w 307"/>
                <a:gd name="T7" fmla="*/ 204 h 204"/>
                <a:gd name="T8" fmla="*/ 204 w 307"/>
                <a:gd name="T9" fmla="*/ 204 h 204"/>
                <a:gd name="T10" fmla="*/ 307 w 307"/>
                <a:gd name="T11" fmla="*/ 102 h 204"/>
                <a:gd name="T12" fmla="*/ 204 w 307"/>
                <a:gd name="T13" fmla="*/ 0 h 204"/>
                <a:gd name="T14" fmla="*/ 204 w 307"/>
                <a:gd name="T15" fmla="*/ 136 h 204"/>
                <a:gd name="T16" fmla="*/ 102 w 307"/>
                <a:gd name="T17" fmla="*/ 136 h 204"/>
                <a:gd name="T18" fmla="*/ 68 w 307"/>
                <a:gd name="T19" fmla="*/ 102 h 204"/>
                <a:gd name="T20" fmla="*/ 102 w 307"/>
                <a:gd name="T21" fmla="*/ 68 h 204"/>
                <a:gd name="T22" fmla="*/ 204 w 307"/>
                <a:gd name="T23" fmla="*/ 68 h 204"/>
                <a:gd name="T24" fmla="*/ 239 w 307"/>
                <a:gd name="T25" fmla="*/ 102 h 204"/>
                <a:gd name="T26" fmla="*/ 204 w 307"/>
                <a:gd name="T27" fmla="*/ 1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204">
                  <a:moveTo>
                    <a:pt x="204" y="0"/>
                  </a:moveTo>
                  <a:cubicBezTo>
                    <a:pt x="102" y="0"/>
                    <a:pt x="102" y="0"/>
                    <a:pt x="102" y="0"/>
                  </a:cubicBezTo>
                  <a:cubicBezTo>
                    <a:pt x="45" y="0"/>
                    <a:pt x="0" y="46"/>
                    <a:pt x="0" y="102"/>
                  </a:cubicBezTo>
                  <a:cubicBezTo>
                    <a:pt x="0" y="159"/>
                    <a:pt x="45" y="204"/>
                    <a:pt x="102" y="204"/>
                  </a:cubicBezTo>
                  <a:cubicBezTo>
                    <a:pt x="204" y="204"/>
                    <a:pt x="204" y="204"/>
                    <a:pt x="204" y="204"/>
                  </a:cubicBezTo>
                  <a:cubicBezTo>
                    <a:pt x="261" y="204"/>
                    <a:pt x="307" y="159"/>
                    <a:pt x="307" y="102"/>
                  </a:cubicBezTo>
                  <a:cubicBezTo>
                    <a:pt x="307" y="46"/>
                    <a:pt x="261" y="0"/>
                    <a:pt x="204" y="0"/>
                  </a:cubicBezTo>
                  <a:close/>
                  <a:moveTo>
                    <a:pt x="204" y="136"/>
                  </a:moveTo>
                  <a:cubicBezTo>
                    <a:pt x="102" y="136"/>
                    <a:pt x="102" y="136"/>
                    <a:pt x="102" y="136"/>
                  </a:cubicBezTo>
                  <a:cubicBezTo>
                    <a:pt x="83" y="136"/>
                    <a:pt x="68" y="121"/>
                    <a:pt x="68" y="102"/>
                  </a:cubicBezTo>
                  <a:cubicBezTo>
                    <a:pt x="68" y="83"/>
                    <a:pt x="83" y="68"/>
                    <a:pt x="102" y="68"/>
                  </a:cubicBezTo>
                  <a:cubicBezTo>
                    <a:pt x="204" y="68"/>
                    <a:pt x="204" y="68"/>
                    <a:pt x="204" y="68"/>
                  </a:cubicBezTo>
                  <a:cubicBezTo>
                    <a:pt x="223" y="68"/>
                    <a:pt x="239" y="83"/>
                    <a:pt x="239" y="102"/>
                  </a:cubicBezTo>
                  <a:cubicBezTo>
                    <a:pt x="239" y="121"/>
                    <a:pt x="223" y="136"/>
                    <a:pt x="204" y="136"/>
                  </a:cubicBezTo>
                  <a:close/>
                </a:path>
              </a:pathLst>
            </a:custGeom>
            <a:grpFill/>
            <a:ln>
              <a:solidFill>
                <a:srgbClr val="D3D9E4"/>
              </a:solidFill>
            </a:ln>
          </p:spPr>
          <p:txBody>
            <a:bodyPr/>
            <a:lstStyle/>
            <a:p>
              <a:pPr defTabSz="457200">
                <a:defRPr/>
              </a:pPr>
              <a:endParaRPr lang="en-US" kern="0">
                <a:solidFill>
                  <a:prstClr val="black"/>
                </a:solidFill>
                <a:latin typeface="Gill Sans MT"/>
              </a:endParaRPr>
            </a:p>
          </p:txBody>
        </p:sp>
      </p:grpSp>
      <p:grpSp>
        <p:nvGrpSpPr>
          <p:cNvPr id="16" name="Group 8">
            <a:extLst>
              <a:ext uri="{FF2B5EF4-FFF2-40B4-BE49-F238E27FC236}">
                <a16:creationId xmlns:a16="http://schemas.microsoft.com/office/drawing/2014/main" id="{91700A13-77A3-9495-C316-75298E76B397}"/>
              </a:ext>
            </a:extLst>
          </p:cNvPr>
          <p:cNvGrpSpPr>
            <a:grpSpLocks noChangeAspect="1"/>
          </p:cNvGrpSpPr>
          <p:nvPr/>
        </p:nvGrpSpPr>
        <p:grpSpPr bwMode="auto">
          <a:xfrm>
            <a:off x="6656483" y="1264350"/>
            <a:ext cx="631190" cy="630238"/>
            <a:chOff x="4936" y="1666"/>
            <a:chExt cx="1990" cy="1987"/>
          </a:xfrm>
          <a:solidFill>
            <a:srgbClr val="002060"/>
          </a:solidFill>
        </p:grpSpPr>
        <p:sp>
          <p:nvSpPr>
            <p:cNvPr id="17" name="Freeform 9">
              <a:extLst>
                <a:ext uri="{FF2B5EF4-FFF2-40B4-BE49-F238E27FC236}">
                  <a16:creationId xmlns:a16="http://schemas.microsoft.com/office/drawing/2014/main" id="{8415877A-5BF4-7670-A31C-0B62C1A2D517}"/>
                </a:ext>
              </a:extLst>
            </p:cNvPr>
            <p:cNvSpPr>
              <a:spLocks noEditPoints="1"/>
            </p:cNvSpPr>
            <p:nvPr/>
          </p:nvSpPr>
          <p:spPr bwMode="auto">
            <a:xfrm>
              <a:off x="5534" y="3189"/>
              <a:ext cx="65" cy="464"/>
            </a:xfrm>
            <a:custGeom>
              <a:avLst/>
              <a:gdLst>
                <a:gd name="T0" fmla="*/ 27 w 54"/>
                <a:gd name="T1" fmla="*/ 0 h 382"/>
                <a:gd name="T2" fmla="*/ 0 w 54"/>
                <a:gd name="T3" fmla="*/ 27 h 382"/>
                <a:gd name="T4" fmla="*/ 0 w 54"/>
                <a:gd name="T5" fmla="*/ 355 h 382"/>
                <a:gd name="T6" fmla="*/ 27 w 54"/>
                <a:gd name="T7" fmla="*/ 382 h 382"/>
                <a:gd name="T8" fmla="*/ 54 w 54"/>
                <a:gd name="T9" fmla="*/ 355 h 382"/>
                <a:gd name="T10" fmla="*/ 54 w 54"/>
                <a:gd name="T11" fmla="*/ 27 h 382"/>
                <a:gd name="T12" fmla="*/ 27 w 54"/>
                <a:gd name="T13" fmla="*/ 0 h 382"/>
                <a:gd name="T14" fmla="*/ 27 w 54"/>
                <a:gd name="T15" fmla="*/ 0 h 382"/>
                <a:gd name="T16" fmla="*/ 27 w 54"/>
                <a:gd name="T1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82">
                  <a:moveTo>
                    <a:pt x="27" y="0"/>
                  </a:moveTo>
                  <a:cubicBezTo>
                    <a:pt x="12" y="0"/>
                    <a:pt x="0" y="12"/>
                    <a:pt x="0" y="27"/>
                  </a:cubicBezTo>
                  <a:cubicBezTo>
                    <a:pt x="0" y="355"/>
                    <a:pt x="0" y="355"/>
                    <a:pt x="0" y="355"/>
                  </a:cubicBezTo>
                  <a:cubicBezTo>
                    <a:pt x="0" y="370"/>
                    <a:pt x="12" y="382"/>
                    <a:pt x="27" y="382"/>
                  </a:cubicBezTo>
                  <a:cubicBezTo>
                    <a:pt x="42" y="382"/>
                    <a:pt x="54" y="370"/>
                    <a:pt x="54" y="355"/>
                  </a:cubicBezTo>
                  <a:cubicBezTo>
                    <a:pt x="54" y="27"/>
                    <a:pt x="54" y="27"/>
                    <a:pt x="54" y="27"/>
                  </a:cubicBezTo>
                  <a:cubicBezTo>
                    <a:pt x="54" y="12"/>
                    <a:pt x="42" y="0"/>
                    <a:pt x="27" y="0"/>
                  </a:cubicBezTo>
                  <a:close/>
                  <a:moveTo>
                    <a:pt x="27" y="0"/>
                  </a:moveTo>
                  <a:cubicBezTo>
                    <a:pt x="27" y="0"/>
                    <a:pt x="27" y="0"/>
                    <a:pt x="27" y="0"/>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18" name="Freeform 10">
              <a:extLst>
                <a:ext uri="{FF2B5EF4-FFF2-40B4-BE49-F238E27FC236}">
                  <a16:creationId xmlns:a16="http://schemas.microsoft.com/office/drawing/2014/main" id="{07144657-DEEF-BB07-9467-1CB899C016FF}"/>
                </a:ext>
              </a:extLst>
            </p:cNvPr>
            <p:cNvSpPr>
              <a:spLocks noEditPoints="1"/>
            </p:cNvSpPr>
            <p:nvPr/>
          </p:nvSpPr>
          <p:spPr bwMode="auto">
            <a:xfrm>
              <a:off x="5068" y="2792"/>
              <a:ext cx="67" cy="332"/>
            </a:xfrm>
            <a:custGeom>
              <a:avLst/>
              <a:gdLst>
                <a:gd name="T0" fmla="*/ 55 w 55"/>
                <a:gd name="T1" fmla="*/ 246 h 274"/>
                <a:gd name="T2" fmla="*/ 55 w 55"/>
                <a:gd name="T3" fmla="*/ 28 h 274"/>
                <a:gd name="T4" fmla="*/ 28 w 55"/>
                <a:gd name="T5" fmla="*/ 0 h 274"/>
                <a:gd name="T6" fmla="*/ 0 w 55"/>
                <a:gd name="T7" fmla="*/ 28 h 274"/>
                <a:gd name="T8" fmla="*/ 0 w 55"/>
                <a:gd name="T9" fmla="*/ 246 h 274"/>
                <a:gd name="T10" fmla="*/ 28 w 55"/>
                <a:gd name="T11" fmla="*/ 273 h 274"/>
                <a:gd name="T12" fmla="*/ 55 w 55"/>
                <a:gd name="T13" fmla="*/ 246 h 274"/>
                <a:gd name="T14" fmla="*/ 55 w 55"/>
                <a:gd name="T15" fmla="*/ 246 h 274"/>
                <a:gd name="T16" fmla="*/ 55 w 55"/>
                <a:gd name="T17" fmla="*/ 24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74">
                  <a:moveTo>
                    <a:pt x="55" y="246"/>
                  </a:moveTo>
                  <a:cubicBezTo>
                    <a:pt x="55" y="28"/>
                    <a:pt x="55" y="28"/>
                    <a:pt x="55" y="28"/>
                  </a:cubicBezTo>
                  <a:cubicBezTo>
                    <a:pt x="55" y="13"/>
                    <a:pt x="43" y="0"/>
                    <a:pt x="28" y="0"/>
                  </a:cubicBezTo>
                  <a:cubicBezTo>
                    <a:pt x="12" y="0"/>
                    <a:pt x="0" y="13"/>
                    <a:pt x="0" y="28"/>
                  </a:cubicBezTo>
                  <a:cubicBezTo>
                    <a:pt x="0" y="246"/>
                    <a:pt x="0" y="246"/>
                    <a:pt x="0" y="246"/>
                  </a:cubicBezTo>
                  <a:cubicBezTo>
                    <a:pt x="0" y="261"/>
                    <a:pt x="12" y="273"/>
                    <a:pt x="28" y="273"/>
                  </a:cubicBezTo>
                  <a:cubicBezTo>
                    <a:pt x="43" y="274"/>
                    <a:pt x="55" y="261"/>
                    <a:pt x="55" y="246"/>
                  </a:cubicBezTo>
                  <a:close/>
                  <a:moveTo>
                    <a:pt x="55" y="246"/>
                  </a:moveTo>
                  <a:cubicBezTo>
                    <a:pt x="55" y="246"/>
                    <a:pt x="55" y="246"/>
                    <a:pt x="55" y="246"/>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19" name="Freeform 11">
              <a:extLst>
                <a:ext uri="{FF2B5EF4-FFF2-40B4-BE49-F238E27FC236}">
                  <a16:creationId xmlns:a16="http://schemas.microsoft.com/office/drawing/2014/main" id="{00988EF6-1D4D-39BE-429E-20CAFC24E59B}"/>
                </a:ext>
              </a:extLst>
            </p:cNvPr>
            <p:cNvSpPr>
              <a:spLocks noEditPoints="1"/>
            </p:cNvSpPr>
            <p:nvPr/>
          </p:nvSpPr>
          <p:spPr bwMode="auto">
            <a:xfrm>
              <a:off x="4936" y="3455"/>
              <a:ext cx="531" cy="66"/>
            </a:xfrm>
            <a:custGeom>
              <a:avLst/>
              <a:gdLst>
                <a:gd name="T0" fmla="*/ 410 w 437"/>
                <a:gd name="T1" fmla="*/ 0 h 54"/>
                <a:gd name="T2" fmla="*/ 27 w 437"/>
                <a:gd name="T3" fmla="*/ 0 h 54"/>
                <a:gd name="T4" fmla="*/ 0 w 437"/>
                <a:gd name="T5" fmla="*/ 27 h 54"/>
                <a:gd name="T6" fmla="*/ 27 w 437"/>
                <a:gd name="T7" fmla="*/ 54 h 54"/>
                <a:gd name="T8" fmla="*/ 410 w 437"/>
                <a:gd name="T9" fmla="*/ 54 h 54"/>
                <a:gd name="T10" fmla="*/ 437 w 437"/>
                <a:gd name="T11" fmla="*/ 27 h 54"/>
                <a:gd name="T12" fmla="*/ 410 w 437"/>
                <a:gd name="T13" fmla="*/ 0 h 54"/>
                <a:gd name="T14" fmla="*/ 410 w 437"/>
                <a:gd name="T15" fmla="*/ 0 h 54"/>
                <a:gd name="T16" fmla="*/ 410 w 4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54">
                  <a:moveTo>
                    <a:pt x="410" y="0"/>
                  </a:moveTo>
                  <a:cubicBezTo>
                    <a:pt x="27" y="0"/>
                    <a:pt x="27" y="0"/>
                    <a:pt x="27" y="0"/>
                  </a:cubicBezTo>
                  <a:cubicBezTo>
                    <a:pt x="12" y="0"/>
                    <a:pt x="0" y="12"/>
                    <a:pt x="0" y="27"/>
                  </a:cubicBezTo>
                  <a:cubicBezTo>
                    <a:pt x="0" y="42"/>
                    <a:pt x="12" y="54"/>
                    <a:pt x="27" y="54"/>
                  </a:cubicBezTo>
                  <a:cubicBezTo>
                    <a:pt x="410" y="54"/>
                    <a:pt x="410" y="54"/>
                    <a:pt x="410" y="54"/>
                  </a:cubicBezTo>
                  <a:cubicBezTo>
                    <a:pt x="425" y="54"/>
                    <a:pt x="437" y="42"/>
                    <a:pt x="437" y="27"/>
                  </a:cubicBezTo>
                  <a:cubicBezTo>
                    <a:pt x="437" y="12"/>
                    <a:pt x="425" y="0"/>
                    <a:pt x="410" y="0"/>
                  </a:cubicBezTo>
                  <a:close/>
                  <a:moveTo>
                    <a:pt x="410" y="0"/>
                  </a:moveTo>
                  <a:cubicBezTo>
                    <a:pt x="410" y="0"/>
                    <a:pt x="410" y="0"/>
                    <a:pt x="410" y="0"/>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0" name="Freeform 12">
              <a:extLst>
                <a:ext uri="{FF2B5EF4-FFF2-40B4-BE49-F238E27FC236}">
                  <a16:creationId xmlns:a16="http://schemas.microsoft.com/office/drawing/2014/main" id="{220A793E-9406-9CED-CAA2-5AD05969D9C4}"/>
                </a:ext>
              </a:extLst>
            </p:cNvPr>
            <p:cNvSpPr>
              <a:spLocks noEditPoints="1"/>
            </p:cNvSpPr>
            <p:nvPr/>
          </p:nvSpPr>
          <p:spPr bwMode="auto">
            <a:xfrm>
              <a:off x="4936" y="3587"/>
              <a:ext cx="531" cy="66"/>
            </a:xfrm>
            <a:custGeom>
              <a:avLst/>
              <a:gdLst>
                <a:gd name="T0" fmla="*/ 410 w 437"/>
                <a:gd name="T1" fmla="*/ 0 h 54"/>
                <a:gd name="T2" fmla="*/ 27 w 437"/>
                <a:gd name="T3" fmla="*/ 0 h 54"/>
                <a:gd name="T4" fmla="*/ 0 w 437"/>
                <a:gd name="T5" fmla="*/ 27 h 54"/>
                <a:gd name="T6" fmla="*/ 27 w 437"/>
                <a:gd name="T7" fmla="*/ 54 h 54"/>
                <a:gd name="T8" fmla="*/ 410 w 437"/>
                <a:gd name="T9" fmla="*/ 54 h 54"/>
                <a:gd name="T10" fmla="*/ 437 w 437"/>
                <a:gd name="T11" fmla="*/ 27 h 54"/>
                <a:gd name="T12" fmla="*/ 410 w 437"/>
                <a:gd name="T13" fmla="*/ 0 h 54"/>
                <a:gd name="T14" fmla="*/ 410 w 437"/>
                <a:gd name="T15" fmla="*/ 0 h 54"/>
                <a:gd name="T16" fmla="*/ 410 w 4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54">
                  <a:moveTo>
                    <a:pt x="410" y="0"/>
                  </a:moveTo>
                  <a:cubicBezTo>
                    <a:pt x="27" y="0"/>
                    <a:pt x="27" y="0"/>
                    <a:pt x="27" y="0"/>
                  </a:cubicBezTo>
                  <a:cubicBezTo>
                    <a:pt x="12" y="0"/>
                    <a:pt x="0" y="12"/>
                    <a:pt x="0" y="27"/>
                  </a:cubicBezTo>
                  <a:cubicBezTo>
                    <a:pt x="0" y="42"/>
                    <a:pt x="12" y="54"/>
                    <a:pt x="27" y="54"/>
                  </a:cubicBezTo>
                  <a:cubicBezTo>
                    <a:pt x="410" y="54"/>
                    <a:pt x="410" y="54"/>
                    <a:pt x="410" y="54"/>
                  </a:cubicBezTo>
                  <a:cubicBezTo>
                    <a:pt x="425" y="54"/>
                    <a:pt x="437" y="42"/>
                    <a:pt x="437" y="27"/>
                  </a:cubicBezTo>
                  <a:cubicBezTo>
                    <a:pt x="437" y="12"/>
                    <a:pt x="425" y="0"/>
                    <a:pt x="410" y="0"/>
                  </a:cubicBezTo>
                  <a:close/>
                  <a:moveTo>
                    <a:pt x="410" y="0"/>
                  </a:moveTo>
                  <a:cubicBezTo>
                    <a:pt x="410" y="0"/>
                    <a:pt x="410" y="0"/>
                    <a:pt x="410" y="0"/>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1" name="Freeform 13">
              <a:extLst>
                <a:ext uri="{FF2B5EF4-FFF2-40B4-BE49-F238E27FC236}">
                  <a16:creationId xmlns:a16="http://schemas.microsoft.com/office/drawing/2014/main" id="{4880092C-481C-DB16-8591-28CB21F37374}"/>
                </a:ext>
              </a:extLst>
            </p:cNvPr>
            <p:cNvSpPr>
              <a:spLocks noEditPoints="1"/>
            </p:cNvSpPr>
            <p:nvPr/>
          </p:nvSpPr>
          <p:spPr bwMode="auto">
            <a:xfrm>
              <a:off x="5267" y="2792"/>
              <a:ext cx="332" cy="331"/>
            </a:xfrm>
            <a:custGeom>
              <a:avLst/>
              <a:gdLst>
                <a:gd name="T0" fmla="*/ 246 w 273"/>
                <a:gd name="T1" fmla="*/ 0 h 273"/>
                <a:gd name="T2" fmla="*/ 27 w 273"/>
                <a:gd name="T3" fmla="*/ 0 h 273"/>
                <a:gd name="T4" fmla="*/ 0 w 273"/>
                <a:gd name="T5" fmla="*/ 28 h 273"/>
                <a:gd name="T6" fmla="*/ 0 w 273"/>
                <a:gd name="T7" fmla="*/ 246 h 273"/>
                <a:gd name="T8" fmla="*/ 27 w 273"/>
                <a:gd name="T9" fmla="*/ 273 h 273"/>
                <a:gd name="T10" fmla="*/ 55 w 273"/>
                <a:gd name="T11" fmla="*/ 246 h 273"/>
                <a:gd name="T12" fmla="*/ 55 w 273"/>
                <a:gd name="T13" fmla="*/ 219 h 273"/>
                <a:gd name="T14" fmla="*/ 219 w 273"/>
                <a:gd name="T15" fmla="*/ 219 h 273"/>
                <a:gd name="T16" fmla="*/ 219 w 273"/>
                <a:gd name="T17" fmla="*/ 246 h 273"/>
                <a:gd name="T18" fmla="*/ 246 w 273"/>
                <a:gd name="T19" fmla="*/ 273 h 273"/>
                <a:gd name="T20" fmla="*/ 273 w 273"/>
                <a:gd name="T21" fmla="*/ 246 h 273"/>
                <a:gd name="T22" fmla="*/ 273 w 273"/>
                <a:gd name="T23" fmla="*/ 28 h 273"/>
                <a:gd name="T24" fmla="*/ 246 w 273"/>
                <a:gd name="T25" fmla="*/ 0 h 273"/>
                <a:gd name="T26" fmla="*/ 219 w 273"/>
                <a:gd name="T27" fmla="*/ 164 h 273"/>
                <a:gd name="T28" fmla="*/ 55 w 273"/>
                <a:gd name="T29" fmla="*/ 164 h 273"/>
                <a:gd name="T30" fmla="*/ 55 w 273"/>
                <a:gd name="T31" fmla="*/ 55 h 273"/>
                <a:gd name="T32" fmla="*/ 219 w 273"/>
                <a:gd name="T33" fmla="*/ 55 h 273"/>
                <a:gd name="T34" fmla="*/ 219 w 273"/>
                <a:gd name="T35" fmla="*/ 164 h 273"/>
                <a:gd name="T36" fmla="*/ 219 w 273"/>
                <a:gd name="T37" fmla="*/ 164 h 273"/>
                <a:gd name="T38" fmla="*/ 219 w 273"/>
                <a:gd name="T39" fmla="*/ 16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3" h="273">
                  <a:moveTo>
                    <a:pt x="246" y="0"/>
                  </a:moveTo>
                  <a:cubicBezTo>
                    <a:pt x="27" y="0"/>
                    <a:pt x="27" y="0"/>
                    <a:pt x="27" y="0"/>
                  </a:cubicBezTo>
                  <a:cubicBezTo>
                    <a:pt x="12" y="0"/>
                    <a:pt x="0" y="13"/>
                    <a:pt x="0" y="28"/>
                  </a:cubicBezTo>
                  <a:cubicBezTo>
                    <a:pt x="0" y="246"/>
                    <a:pt x="0" y="246"/>
                    <a:pt x="0" y="246"/>
                  </a:cubicBezTo>
                  <a:cubicBezTo>
                    <a:pt x="0" y="261"/>
                    <a:pt x="12" y="273"/>
                    <a:pt x="27" y="273"/>
                  </a:cubicBezTo>
                  <a:cubicBezTo>
                    <a:pt x="42" y="273"/>
                    <a:pt x="55" y="261"/>
                    <a:pt x="55" y="246"/>
                  </a:cubicBezTo>
                  <a:cubicBezTo>
                    <a:pt x="55" y="219"/>
                    <a:pt x="55" y="219"/>
                    <a:pt x="55" y="219"/>
                  </a:cubicBezTo>
                  <a:cubicBezTo>
                    <a:pt x="219" y="219"/>
                    <a:pt x="219" y="219"/>
                    <a:pt x="219" y="219"/>
                  </a:cubicBezTo>
                  <a:cubicBezTo>
                    <a:pt x="219" y="246"/>
                    <a:pt x="219" y="246"/>
                    <a:pt x="219" y="246"/>
                  </a:cubicBezTo>
                  <a:cubicBezTo>
                    <a:pt x="219" y="261"/>
                    <a:pt x="231" y="273"/>
                    <a:pt x="246" y="273"/>
                  </a:cubicBezTo>
                  <a:cubicBezTo>
                    <a:pt x="261" y="273"/>
                    <a:pt x="273" y="261"/>
                    <a:pt x="273" y="246"/>
                  </a:cubicBezTo>
                  <a:cubicBezTo>
                    <a:pt x="273" y="28"/>
                    <a:pt x="273" y="28"/>
                    <a:pt x="273" y="28"/>
                  </a:cubicBezTo>
                  <a:cubicBezTo>
                    <a:pt x="273" y="13"/>
                    <a:pt x="261" y="0"/>
                    <a:pt x="246" y="0"/>
                  </a:cubicBezTo>
                  <a:close/>
                  <a:moveTo>
                    <a:pt x="219" y="164"/>
                  </a:moveTo>
                  <a:cubicBezTo>
                    <a:pt x="55" y="164"/>
                    <a:pt x="55" y="164"/>
                    <a:pt x="55" y="164"/>
                  </a:cubicBezTo>
                  <a:cubicBezTo>
                    <a:pt x="55" y="55"/>
                    <a:pt x="55" y="55"/>
                    <a:pt x="55" y="55"/>
                  </a:cubicBezTo>
                  <a:cubicBezTo>
                    <a:pt x="219" y="55"/>
                    <a:pt x="219" y="55"/>
                    <a:pt x="219" y="55"/>
                  </a:cubicBezTo>
                  <a:lnTo>
                    <a:pt x="219" y="164"/>
                  </a:lnTo>
                  <a:close/>
                  <a:moveTo>
                    <a:pt x="219" y="164"/>
                  </a:moveTo>
                  <a:cubicBezTo>
                    <a:pt x="219" y="164"/>
                    <a:pt x="219" y="164"/>
                    <a:pt x="219" y="164"/>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2" name="Freeform 14">
              <a:extLst>
                <a:ext uri="{FF2B5EF4-FFF2-40B4-BE49-F238E27FC236}">
                  <a16:creationId xmlns:a16="http://schemas.microsoft.com/office/drawing/2014/main" id="{4FF79E0F-B8A0-CB11-8035-E6216B5CC550}"/>
                </a:ext>
              </a:extLst>
            </p:cNvPr>
            <p:cNvSpPr>
              <a:spLocks noEditPoints="1"/>
            </p:cNvSpPr>
            <p:nvPr/>
          </p:nvSpPr>
          <p:spPr bwMode="auto">
            <a:xfrm>
              <a:off x="4936" y="3322"/>
              <a:ext cx="531" cy="66"/>
            </a:xfrm>
            <a:custGeom>
              <a:avLst/>
              <a:gdLst>
                <a:gd name="T0" fmla="*/ 410 w 437"/>
                <a:gd name="T1" fmla="*/ 0 h 55"/>
                <a:gd name="T2" fmla="*/ 27 w 437"/>
                <a:gd name="T3" fmla="*/ 0 h 55"/>
                <a:gd name="T4" fmla="*/ 0 w 437"/>
                <a:gd name="T5" fmla="*/ 28 h 55"/>
                <a:gd name="T6" fmla="*/ 27 w 437"/>
                <a:gd name="T7" fmla="*/ 55 h 55"/>
                <a:gd name="T8" fmla="*/ 410 w 437"/>
                <a:gd name="T9" fmla="*/ 55 h 55"/>
                <a:gd name="T10" fmla="*/ 437 w 437"/>
                <a:gd name="T11" fmla="*/ 28 h 55"/>
                <a:gd name="T12" fmla="*/ 410 w 437"/>
                <a:gd name="T13" fmla="*/ 0 h 55"/>
                <a:gd name="T14" fmla="*/ 410 w 437"/>
                <a:gd name="T15" fmla="*/ 0 h 55"/>
                <a:gd name="T16" fmla="*/ 410 w 43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55">
                  <a:moveTo>
                    <a:pt x="410" y="0"/>
                  </a:moveTo>
                  <a:cubicBezTo>
                    <a:pt x="27" y="0"/>
                    <a:pt x="27" y="0"/>
                    <a:pt x="27" y="0"/>
                  </a:cubicBezTo>
                  <a:cubicBezTo>
                    <a:pt x="12" y="0"/>
                    <a:pt x="0" y="13"/>
                    <a:pt x="0" y="28"/>
                  </a:cubicBezTo>
                  <a:cubicBezTo>
                    <a:pt x="0" y="43"/>
                    <a:pt x="12" y="55"/>
                    <a:pt x="27" y="55"/>
                  </a:cubicBezTo>
                  <a:cubicBezTo>
                    <a:pt x="410" y="55"/>
                    <a:pt x="410" y="55"/>
                    <a:pt x="410" y="55"/>
                  </a:cubicBezTo>
                  <a:cubicBezTo>
                    <a:pt x="425" y="55"/>
                    <a:pt x="437" y="43"/>
                    <a:pt x="437" y="28"/>
                  </a:cubicBezTo>
                  <a:cubicBezTo>
                    <a:pt x="437" y="13"/>
                    <a:pt x="425" y="0"/>
                    <a:pt x="410" y="0"/>
                  </a:cubicBezTo>
                  <a:close/>
                  <a:moveTo>
                    <a:pt x="410" y="0"/>
                  </a:moveTo>
                  <a:cubicBezTo>
                    <a:pt x="410" y="0"/>
                    <a:pt x="410" y="0"/>
                    <a:pt x="410" y="0"/>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3" name="Freeform 15">
              <a:extLst>
                <a:ext uri="{FF2B5EF4-FFF2-40B4-BE49-F238E27FC236}">
                  <a16:creationId xmlns:a16="http://schemas.microsoft.com/office/drawing/2014/main" id="{E0100AFA-3828-1A80-10ED-49BF19F7DD9B}"/>
                </a:ext>
              </a:extLst>
            </p:cNvPr>
            <p:cNvSpPr>
              <a:spLocks noEditPoints="1"/>
            </p:cNvSpPr>
            <p:nvPr/>
          </p:nvSpPr>
          <p:spPr bwMode="auto">
            <a:xfrm>
              <a:off x="4936" y="3189"/>
              <a:ext cx="531" cy="67"/>
            </a:xfrm>
            <a:custGeom>
              <a:avLst/>
              <a:gdLst>
                <a:gd name="T0" fmla="*/ 410 w 437"/>
                <a:gd name="T1" fmla="*/ 0 h 55"/>
                <a:gd name="T2" fmla="*/ 27 w 437"/>
                <a:gd name="T3" fmla="*/ 0 h 55"/>
                <a:gd name="T4" fmla="*/ 0 w 437"/>
                <a:gd name="T5" fmla="*/ 27 h 55"/>
                <a:gd name="T6" fmla="*/ 27 w 437"/>
                <a:gd name="T7" fmla="*/ 55 h 55"/>
                <a:gd name="T8" fmla="*/ 410 w 437"/>
                <a:gd name="T9" fmla="*/ 55 h 55"/>
                <a:gd name="T10" fmla="*/ 437 w 437"/>
                <a:gd name="T11" fmla="*/ 27 h 55"/>
                <a:gd name="T12" fmla="*/ 410 w 437"/>
                <a:gd name="T13" fmla="*/ 0 h 55"/>
                <a:gd name="T14" fmla="*/ 410 w 437"/>
                <a:gd name="T15" fmla="*/ 0 h 55"/>
                <a:gd name="T16" fmla="*/ 410 w 43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55">
                  <a:moveTo>
                    <a:pt x="410" y="0"/>
                  </a:moveTo>
                  <a:cubicBezTo>
                    <a:pt x="27" y="0"/>
                    <a:pt x="27" y="0"/>
                    <a:pt x="27" y="0"/>
                  </a:cubicBezTo>
                  <a:cubicBezTo>
                    <a:pt x="12" y="0"/>
                    <a:pt x="0" y="12"/>
                    <a:pt x="0" y="27"/>
                  </a:cubicBezTo>
                  <a:cubicBezTo>
                    <a:pt x="0" y="42"/>
                    <a:pt x="12" y="55"/>
                    <a:pt x="27" y="55"/>
                  </a:cubicBezTo>
                  <a:cubicBezTo>
                    <a:pt x="410" y="55"/>
                    <a:pt x="410" y="55"/>
                    <a:pt x="410" y="55"/>
                  </a:cubicBezTo>
                  <a:cubicBezTo>
                    <a:pt x="425" y="55"/>
                    <a:pt x="437" y="42"/>
                    <a:pt x="437" y="27"/>
                  </a:cubicBezTo>
                  <a:cubicBezTo>
                    <a:pt x="437" y="12"/>
                    <a:pt x="425" y="0"/>
                    <a:pt x="410" y="0"/>
                  </a:cubicBezTo>
                  <a:close/>
                  <a:moveTo>
                    <a:pt x="410" y="0"/>
                  </a:moveTo>
                  <a:cubicBezTo>
                    <a:pt x="410" y="0"/>
                    <a:pt x="410" y="0"/>
                    <a:pt x="410" y="0"/>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4" name="Freeform 16">
              <a:extLst>
                <a:ext uri="{FF2B5EF4-FFF2-40B4-BE49-F238E27FC236}">
                  <a16:creationId xmlns:a16="http://schemas.microsoft.com/office/drawing/2014/main" id="{E2A7FAD2-52FE-35D5-D40A-DB62047C0827}"/>
                </a:ext>
              </a:extLst>
            </p:cNvPr>
            <p:cNvSpPr>
              <a:spLocks noEditPoints="1"/>
            </p:cNvSpPr>
            <p:nvPr/>
          </p:nvSpPr>
          <p:spPr bwMode="auto">
            <a:xfrm>
              <a:off x="5798" y="2196"/>
              <a:ext cx="265" cy="264"/>
            </a:xfrm>
            <a:custGeom>
              <a:avLst/>
              <a:gdLst>
                <a:gd name="T0" fmla="*/ 218 w 218"/>
                <a:gd name="T1" fmla="*/ 109 h 218"/>
                <a:gd name="T2" fmla="*/ 109 w 218"/>
                <a:gd name="T3" fmla="*/ 0 h 218"/>
                <a:gd name="T4" fmla="*/ 0 w 218"/>
                <a:gd name="T5" fmla="*/ 109 h 218"/>
                <a:gd name="T6" fmla="*/ 109 w 218"/>
                <a:gd name="T7" fmla="*/ 218 h 218"/>
                <a:gd name="T8" fmla="*/ 218 w 218"/>
                <a:gd name="T9" fmla="*/ 109 h 218"/>
                <a:gd name="T10" fmla="*/ 55 w 218"/>
                <a:gd name="T11" fmla="*/ 109 h 218"/>
                <a:gd name="T12" fmla="*/ 109 w 218"/>
                <a:gd name="T13" fmla="*/ 55 h 218"/>
                <a:gd name="T14" fmla="*/ 164 w 218"/>
                <a:gd name="T15" fmla="*/ 109 h 218"/>
                <a:gd name="T16" fmla="*/ 109 w 218"/>
                <a:gd name="T17" fmla="*/ 164 h 218"/>
                <a:gd name="T18" fmla="*/ 55 w 218"/>
                <a:gd name="T19" fmla="*/ 109 h 218"/>
                <a:gd name="T20" fmla="*/ 55 w 218"/>
                <a:gd name="T21" fmla="*/ 109 h 218"/>
                <a:gd name="T22" fmla="*/ 55 w 218"/>
                <a:gd name="T23" fmla="*/ 1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18">
                  <a:moveTo>
                    <a:pt x="218" y="109"/>
                  </a:moveTo>
                  <a:cubicBezTo>
                    <a:pt x="218" y="49"/>
                    <a:pt x="169" y="0"/>
                    <a:pt x="109" y="0"/>
                  </a:cubicBezTo>
                  <a:cubicBezTo>
                    <a:pt x="49" y="0"/>
                    <a:pt x="0" y="49"/>
                    <a:pt x="0" y="109"/>
                  </a:cubicBezTo>
                  <a:cubicBezTo>
                    <a:pt x="0" y="169"/>
                    <a:pt x="49" y="218"/>
                    <a:pt x="109" y="218"/>
                  </a:cubicBezTo>
                  <a:cubicBezTo>
                    <a:pt x="169" y="218"/>
                    <a:pt x="218" y="169"/>
                    <a:pt x="218" y="109"/>
                  </a:cubicBezTo>
                  <a:close/>
                  <a:moveTo>
                    <a:pt x="55" y="109"/>
                  </a:moveTo>
                  <a:cubicBezTo>
                    <a:pt x="55" y="79"/>
                    <a:pt x="79" y="55"/>
                    <a:pt x="109" y="55"/>
                  </a:cubicBezTo>
                  <a:cubicBezTo>
                    <a:pt x="139" y="55"/>
                    <a:pt x="164" y="79"/>
                    <a:pt x="164" y="109"/>
                  </a:cubicBezTo>
                  <a:cubicBezTo>
                    <a:pt x="164" y="139"/>
                    <a:pt x="139" y="164"/>
                    <a:pt x="109" y="164"/>
                  </a:cubicBezTo>
                  <a:cubicBezTo>
                    <a:pt x="79" y="164"/>
                    <a:pt x="55" y="139"/>
                    <a:pt x="55" y="109"/>
                  </a:cubicBezTo>
                  <a:close/>
                  <a:moveTo>
                    <a:pt x="55" y="109"/>
                  </a:moveTo>
                  <a:cubicBezTo>
                    <a:pt x="55" y="109"/>
                    <a:pt x="55" y="109"/>
                    <a:pt x="55" y="109"/>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5" name="Freeform 17">
              <a:extLst>
                <a:ext uri="{FF2B5EF4-FFF2-40B4-BE49-F238E27FC236}">
                  <a16:creationId xmlns:a16="http://schemas.microsoft.com/office/drawing/2014/main" id="{54E084E7-F20A-A616-A8A0-F7082E7E461A}"/>
                </a:ext>
              </a:extLst>
            </p:cNvPr>
            <p:cNvSpPr>
              <a:spLocks noEditPoints="1"/>
            </p:cNvSpPr>
            <p:nvPr/>
          </p:nvSpPr>
          <p:spPr bwMode="auto">
            <a:xfrm>
              <a:off x="5666" y="3587"/>
              <a:ext cx="464" cy="66"/>
            </a:xfrm>
            <a:custGeom>
              <a:avLst/>
              <a:gdLst>
                <a:gd name="T0" fmla="*/ 355 w 382"/>
                <a:gd name="T1" fmla="*/ 0 h 54"/>
                <a:gd name="T2" fmla="*/ 27 w 382"/>
                <a:gd name="T3" fmla="*/ 0 h 54"/>
                <a:gd name="T4" fmla="*/ 0 w 382"/>
                <a:gd name="T5" fmla="*/ 27 h 54"/>
                <a:gd name="T6" fmla="*/ 27 w 382"/>
                <a:gd name="T7" fmla="*/ 54 h 54"/>
                <a:gd name="T8" fmla="*/ 355 w 382"/>
                <a:gd name="T9" fmla="*/ 54 h 54"/>
                <a:gd name="T10" fmla="*/ 382 w 382"/>
                <a:gd name="T11" fmla="*/ 27 h 54"/>
                <a:gd name="T12" fmla="*/ 355 w 382"/>
                <a:gd name="T13" fmla="*/ 0 h 54"/>
                <a:gd name="T14" fmla="*/ 355 w 382"/>
                <a:gd name="T15" fmla="*/ 0 h 54"/>
                <a:gd name="T16" fmla="*/ 355 w 38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54">
                  <a:moveTo>
                    <a:pt x="355" y="0"/>
                  </a:moveTo>
                  <a:cubicBezTo>
                    <a:pt x="27" y="0"/>
                    <a:pt x="27" y="0"/>
                    <a:pt x="27" y="0"/>
                  </a:cubicBezTo>
                  <a:cubicBezTo>
                    <a:pt x="12" y="0"/>
                    <a:pt x="0" y="12"/>
                    <a:pt x="0" y="27"/>
                  </a:cubicBezTo>
                  <a:cubicBezTo>
                    <a:pt x="0" y="42"/>
                    <a:pt x="12" y="54"/>
                    <a:pt x="27" y="54"/>
                  </a:cubicBezTo>
                  <a:cubicBezTo>
                    <a:pt x="355" y="54"/>
                    <a:pt x="355" y="54"/>
                    <a:pt x="355" y="54"/>
                  </a:cubicBezTo>
                  <a:cubicBezTo>
                    <a:pt x="370" y="54"/>
                    <a:pt x="382" y="42"/>
                    <a:pt x="382" y="27"/>
                  </a:cubicBezTo>
                  <a:cubicBezTo>
                    <a:pt x="382" y="12"/>
                    <a:pt x="370" y="0"/>
                    <a:pt x="355" y="0"/>
                  </a:cubicBezTo>
                  <a:close/>
                  <a:moveTo>
                    <a:pt x="355" y="0"/>
                  </a:moveTo>
                  <a:cubicBezTo>
                    <a:pt x="355" y="0"/>
                    <a:pt x="355" y="0"/>
                    <a:pt x="355" y="0"/>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6" name="Freeform 18">
              <a:extLst>
                <a:ext uri="{FF2B5EF4-FFF2-40B4-BE49-F238E27FC236}">
                  <a16:creationId xmlns:a16="http://schemas.microsoft.com/office/drawing/2014/main" id="{8297B54F-66CD-9A11-D45B-1E3AFF57D649}"/>
                </a:ext>
              </a:extLst>
            </p:cNvPr>
            <p:cNvSpPr>
              <a:spLocks noEditPoints="1"/>
            </p:cNvSpPr>
            <p:nvPr/>
          </p:nvSpPr>
          <p:spPr bwMode="auto">
            <a:xfrm>
              <a:off x="5666" y="3455"/>
              <a:ext cx="339" cy="66"/>
            </a:xfrm>
            <a:custGeom>
              <a:avLst/>
              <a:gdLst>
                <a:gd name="T0" fmla="*/ 27 w 279"/>
                <a:gd name="T1" fmla="*/ 54 h 54"/>
                <a:gd name="T2" fmla="*/ 252 w 279"/>
                <a:gd name="T3" fmla="*/ 54 h 54"/>
                <a:gd name="T4" fmla="*/ 279 w 279"/>
                <a:gd name="T5" fmla="*/ 27 h 54"/>
                <a:gd name="T6" fmla="*/ 252 w 279"/>
                <a:gd name="T7" fmla="*/ 0 h 54"/>
                <a:gd name="T8" fmla="*/ 27 w 279"/>
                <a:gd name="T9" fmla="*/ 0 h 54"/>
                <a:gd name="T10" fmla="*/ 0 w 279"/>
                <a:gd name="T11" fmla="*/ 27 h 54"/>
                <a:gd name="T12" fmla="*/ 27 w 279"/>
                <a:gd name="T13" fmla="*/ 54 h 54"/>
                <a:gd name="T14" fmla="*/ 27 w 279"/>
                <a:gd name="T15" fmla="*/ 54 h 54"/>
                <a:gd name="T16" fmla="*/ 27 w 279"/>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54">
                  <a:moveTo>
                    <a:pt x="27" y="54"/>
                  </a:moveTo>
                  <a:cubicBezTo>
                    <a:pt x="252" y="54"/>
                    <a:pt x="252" y="54"/>
                    <a:pt x="252" y="54"/>
                  </a:cubicBezTo>
                  <a:cubicBezTo>
                    <a:pt x="267" y="54"/>
                    <a:pt x="279" y="42"/>
                    <a:pt x="279" y="27"/>
                  </a:cubicBezTo>
                  <a:cubicBezTo>
                    <a:pt x="279" y="12"/>
                    <a:pt x="267" y="0"/>
                    <a:pt x="252" y="0"/>
                  </a:cubicBezTo>
                  <a:cubicBezTo>
                    <a:pt x="27" y="0"/>
                    <a:pt x="27" y="0"/>
                    <a:pt x="27" y="0"/>
                  </a:cubicBezTo>
                  <a:cubicBezTo>
                    <a:pt x="12" y="0"/>
                    <a:pt x="0" y="12"/>
                    <a:pt x="0" y="27"/>
                  </a:cubicBezTo>
                  <a:cubicBezTo>
                    <a:pt x="0" y="42"/>
                    <a:pt x="12" y="54"/>
                    <a:pt x="27" y="54"/>
                  </a:cubicBezTo>
                  <a:close/>
                  <a:moveTo>
                    <a:pt x="27" y="54"/>
                  </a:moveTo>
                  <a:cubicBezTo>
                    <a:pt x="27" y="54"/>
                    <a:pt x="27" y="54"/>
                    <a:pt x="27" y="54"/>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7" name="Freeform 19">
              <a:extLst>
                <a:ext uri="{FF2B5EF4-FFF2-40B4-BE49-F238E27FC236}">
                  <a16:creationId xmlns:a16="http://schemas.microsoft.com/office/drawing/2014/main" id="{7E3E7D21-0BF2-04F9-8352-C432979651CB}"/>
                </a:ext>
              </a:extLst>
            </p:cNvPr>
            <p:cNvSpPr>
              <a:spLocks noEditPoints="1"/>
            </p:cNvSpPr>
            <p:nvPr/>
          </p:nvSpPr>
          <p:spPr bwMode="auto">
            <a:xfrm>
              <a:off x="5998" y="2726"/>
              <a:ext cx="928" cy="927"/>
            </a:xfrm>
            <a:custGeom>
              <a:avLst/>
              <a:gdLst>
                <a:gd name="T0" fmla="*/ 382 w 764"/>
                <a:gd name="T1" fmla="*/ 0 h 764"/>
                <a:gd name="T2" fmla="*/ 0 w 764"/>
                <a:gd name="T3" fmla="*/ 382 h 764"/>
                <a:gd name="T4" fmla="*/ 382 w 764"/>
                <a:gd name="T5" fmla="*/ 764 h 764"/>
                <a:gd name="T6" fmla="*/ 764 w 764"/>
                <a:gd name="T7" fmla="*/ 382 h 764"/>
                <a:gd name="T8" fmla="*/ 382 w 764"/>
                <a:gd name="T9" fmla="*/ 0 h 764"/>
                <a:gd name="T10" fmla="*/ 382 w 764"/>
                <a:gd name="T11" fmla="*/ 710 h 764"/>
                <a:gd name="T12" fmla="*/ 54 w 764"/>
                <a:gd name="T13" fmla="*/ 382 h 764"/>
                <a:gd name="T14" fmla="*/ 382 w 764"/>
                <a:gd name="T15" fmla="*/ 54 h 764"/>
                <a:gd name="T16" fmla="*/ 710 w 764"/>
                <a:gd name="T17" fmla="*/ 382 h 764"/>
                <a:gd name="T18" fmla="*/ 382 w 764"/>
                <a:gd name="T19" fmla="*/ 710 h 764"/>
                <a:gd name="T20" fmla="*/ 382 w 764"/>
                <a:gd name="T21" fmla="*/ 710 h 764"/>
                <a:gd name="T22" fmla="*/ 382 w 764"/>
                <a:gd name="T23" fmla="*/ 71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4" h="764">
                  <a:moveTo>
                    <a:pt x="382" y="0"/>
                  </a:moveTo>
                  <a:cubicBezTo>
                    <a:pt x="171" y="0"/>
                    <a:pt x="0" y="171"/>
                    <a:pt x="0" y="382"/>
                  </a:cubicBezTo>
                  <a:cubicBezTo>
                    <a:pt x="0" y="593"/>
                    <a:pt x="171" y="764"/>
                    <a:pt x="382" y="764"/>
                  </a:cubicBezTo>
                  <a:cubicBezTo>
                    <a:pt x="593" y="764"/>
                    <a:pt x="764" y="593"/>
                    <a:pt x="764" y="382"/>
                  </a:cubicBezTo>
                  <a:cubicBezTo>
                    <a:pt x="764" y="171"/>
                    <a:pt x="593" y="0"/>
                    <a:pt x="382" y="0"/>
                  </a:cubicBezTo>
                  <a:close/>
                  <a:moveTo>
                    <a:pt x="382" y="710"/>
                  </a:moveTo>
                  <a:cubicBezTo>
                    <a:pt x="201" y="710"/>
                    <a:pt x="54" y="563"/>
                    <a:pt x="54" y="382"/>
                  </a:cubicBezTo>
                  <a:cubicBezTo>
                    <a:pt x="54" y="201"/>
                    <a:pt x="201" y="54"/>
                    <a:pt x="382" y="54"/>
                  </a:cubicBezTo>
                  <a:cubicBezTo>
                    <a:pt x="563" y="54"/>
                    <a:pt x="710" y="201"/>
                    <a:pt x="710" y="382"/>
                  </a:cubicBezTo>
                  <a:cubicBezTo>
                    <a:pt x="710" y="563"/>
                    <a:pt x="563" y="710"/>
                    <a:pt x="382" y="710"/>
                  </a:cubicBezTo>
                  <a:close/>
                  <a:moveTo>
                    <a:pt x="382" y="710"/>
                  </a:moveTo>
                  <a:cubicBezTo>
                    <a:pt x="382" y="710"/>
                    <a:pt x="382" y="710"/>
                    <a:pt x="382" y="710"/>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8" name="Freeform 20">
              <a:extLst>
                <a:ext uri="{FF2B5EF4-FFF2-40B4-BE49-F238E27FC236}">
                  <a16:creationId xmlns:a16="http://schemas.microsoft.com/office/drawing/2014/main" id="{6974563C-C9A3-7E71-374D-D3156983CBDA}"/>
                </a:ext>
              </a:extLst>
            </p:cNvPr>
            <p:cNvSpPr>
              <a:spLocks noEditPoints="1"/>
            </p:cNvSpPr>
            <p:nvPr/>
          </p:nvSpPr>
          <p:spPr bwMode="auto">
            <a:xfrm>
              <a:off x="4936" y="1666"/>
              <a:ext cx="1990" cy="1159"/>
            </a:xfrm>
            <a:custGeom>
              <a:avLst/>
              <a:gdLst>
                <a:gd name="T0" fmla="*/ 1611 w 1638"/>
                <a:gd name="T1" fmla="*/ 218 h 956"/>
                <a:gd name="T2" fmla="*/ 1092 w 1638"/>
                <a:gd name="T3" fmla="*/ 218 h 956"/>
                <a:gd name="T4" fmla="*/ 1065 w 1638"/>
                <a:gd name="T5" fmla="*/ 246 h 956"/>
                <a:gd name="T6" fmla="*/ 1092 w 1638"/>
                <a:gd name="T7" fmla="*/ 273 h 956"/>
                <a:gd name="T8" fmla="*/ 1584 w 1638"/>
                <a:gd name="T9" fmla="*/ 273 h 956"/>
                <a:gd name="T10" fmla="*/ 1584 w 1638"/>
                <a:gd name="T11" fmla="*/ 863 h 956"/>
                <a:gd name="T12" fmla="*/ 839 w 1638"/>
                <a:gd name="T13" fmla="*/ 117 h 956"/>
                <a:gd name="T14" fmla="*/ 819 w 1638"/>
                <a:gd name="T15" fmla="*/ 109 h 956"/>
                <a:gd name="T16" fmla="*/ 800 w 1638"/>
                <a:gd name="T17" fmla="*/ 117 h 956"/>
                <a:gd name="T18" fmla="*/ 55 w 1638"/>
                <a:gd name="T19" fmla="*/ 862 h 956"/>
                <a:gd name="T20" fmla="*/ 55 w 1638"/>
                <a:gd name="T21" fmla="*/ 273 h 956"/>
                <a:gd name="T22" fmla="*/ 355 w 1638"/>
                <a:gd name="T23" fmla="*/ 273 h 956"/>
                <a:gd name="T24" fmla="*/ 382 w 1638"/>
                <a:gd name="T25" fmla="*/ 246 h 956"/>
                <a:gd name="T26" fmla="*/ 382 w 1638"/>
                <a:gd name="T27" fmla="*/ 137 h 956"/>
                <a:gd name="T28" fmla="*/ 355 w 1638"/>
                <a:gd name="T29" fmla="*/ 109 h 956"/>
                <a:gd name="T30" fmla="*/ 328 w 1638"/>
                <a:gd name="T31" fmla="*/ 109 h 956"/>
                <a:gd name="T32" fmla="*/ 328 w 1638"/>
                <a:gd name="T33" fmla="*/ 55 h 956"/>
                <a:gd name="T34" fmla="*/ 492 w 1638"/>
                <a:gd name="T35" fmla="*/ 55 h 956"/>
                <a:gd name="T36" fmla="*/ 492 w 1638"/>
                <a:gd name="T37" fmla="*/ 109 h 956"/>
                <a:gd name="T38" fmla="*/ 464 w 1638"/>
                <a:gd name="T39" fmla="*/ 109 h 956"/>
                <a:gd name="T40" fmla="*/ 437 w 1638"/>
                <a:gd name="T41" fmla="*/ 137 h 956"/>
                <a:gd name="T42" fmla="*/ 437 w 1638"/>
                <a:gd name="T43" fmla="*/ 246 h 956"/>
                <a:gd name="T44" fmla="*/ 464 w 1638"/>
                <a:gd name="T45" fmla="*/ 273 h 956"/>
                <a:gd name="T46" fmla="*/ 546 w 1638"/>
                <a:gd name="T47" fmla="*/ 273 h 956"/>
                <a:gd name="T48" fmla="*/ 573 w 1638"/>
                <a:gd name="T49" fmla="*/ 246 h 956"/>
                <a:gd name="T50" fmla="*/ 546 w 1638"/>
                <a:gd name="T51" fmla="*/ 218 h 956"/>
                <a:gd name="T52" fmla="*/ 492 w 1638"/>
                <a:gd name="T53" fmla="*/ 218 h 956"/>
                <a:gd name="T54" fmla="*/ 492 w 1638"/>
                <a:gd name="T55" fmla="*/ 164 h 956"/>
                <a:gd name="T56" fmla="*/ 519 w 1638"/>
                <a:gd name="T57" fmla="*/ 164 h 956"/>
                <a:gd name="T58" fmla="*/ 546 w 1638"/>
                <a:gd name="T59" fmla="*/ 137 h 956"/>
                <a:gd name="T60" fmla="*/ 546 w 1638"/>
                <a:gd name="T61" fmla="*/ 27 h 956"/>
                <a:gd name="T62" fmla="*/ 519 w 1638"/>
                <a:gd name="T63" fmla="*/ 0 h 956"/>
                <a:gd name="T64" fmla="*/ 300 w 1638"/>
                <a:gd name="T65" fmla="*/ 0 h 956"/>
                <a:gd name="T66" fmla="*/ 273 w 1638"/>
                <a:gd name="T67" fmla="*/ 27 h 956"/>
                <a:gd name="T68" fmla="*/ 273 w 1638"/>
                <a:gd name="T69" fmla="*/ 137 h 956"/>
                <a:gd name="T70" fmla="*/ 300 w 1638"/>
                <a:gd name="T71" fmla="*/ 164 h 956"/>
                <a:gd name="T72" fmla="*/ 328 w 1638"/>
                <a:gd name="T73" fmla="*/ 164 h 956"/>
                <a:gd name="T74" fmla="*/ 328 w 1638"/>
                <a:gd name="T75" fmla="*/ 218 h 956"/>
                <a:gd name="T76" fmla="*/ 27 w 1638"/>
                <a:gd name="T77" fmla="*/ 218 h 956"/>
                <a:gd name="T78" fmla="*/ 8 w 1638"/>
                <a:gd name="T79" fmla="*/ 226 h 956"/>
                <a:gd name="T80" fmla="*/ 0 w 1638"/>
                <a:gd name="T81" fmla="*/ 246 h 956"/>
                <a:gd name="T82" fmla="*/ 0 w 1638"/>
                <a:gd name="T83" fmla="*/ 928 h 956"/>
                <a:gd name="T84" fmla="*/ 17 w 1638"/>
                <a:gd name="T85" fmla="*/ 954 h 956"/>
                <a:gd name="T86" fmla="*/ 27 w 1638"/>
                <a:gd name="T87" fmla="*/ 956 h 956"/>
                <a:gd name="T88" fmla="*/ 47 w 1638"/>
                <a:gd name="T89" fmla="*/ 948 h 956"/>
                <a:gd name="T90" fmla="*/ 819 w 1638"/>
                <a:gd name="T91" fmla="*/ 175 h 956"/>
                <a:gd name="T92" fmla="*/ 1592 w 1638"/>
                <a:gd name="T93" fmla="*/ 948 h 956"/>
                <a:gd name="T94" fmla="*/ 1611 w 1638"/>
                <a:gd name="T95" fmla="*/ 956 h 956"/>
                <a:gd name="T96" fmla="*/ 1622 w 1638"/>
                <a:gd name="T97" fmla="*/ 954 h 956"/>
                <a:gd name="T98" fmla="*/ 1638 w 1638"/>
                <a:gd name="T99" fmla="*/ 928 h 956"/>
                <a:gd name="T100" fmla="*/ 1638 w 1638"/>
                <a:gd name="T101" fmla="*/ 246 h 956"/>
                <a:gd name="T102" fmla="*/ 1611 w 1638"/>
                <a:gd name="T103" fmla="*/ 218 h 956"/>
                <a:gd name="T104" fmla="*/ 1611 w 1638"/>
                <a:gd name="T105" fmla="*/ 218 h 956"/>
                <a:gd name="T106" fmla="*/ 1611 w 1638"/>
                <a:gd name="T107" fmla="*/ 2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8" h="956">
                  <a:moveTo>
                    <a:pt x="1611" y="218"/>
                  </a:moveTo>
                  <a:cubicBezTo>
                    <a:pt x="1092" y="218"/>
                    <a:pt x="1092" y="218"/>
                    <a:pt x="1092" y="218"/>
                  </a:cubicBezTo>
                  <a:cubicBezTo>
                    <a:pt x="1077" y="218"/>
                    <a:pt x="1065" y="231"/>
                    <a:pt x="1065" y="246"/>
                  </a:cubicBezTo>
                  <a:cubicBezTo>
                    <a:pt x="1065" y="261"/>
                    <a:pt x="1077" y="273"/>
                    <a:pt x="1092" y="273"/>
                  </a:cubicBezTo>
                  <a:cubicBezTo>
                    <a:pt x="1584" y="273"/>
                    <a:pt x="1584" y="273"/>
                    <a:pt x="1584" y="273"/>
                  </a:cubicBezTo>
                  <a:cubicBezTo>
                    <a:pt x="1584" y="863"/>
                    <a:pt x="1584" y="863"/>
                    <a:pt x="1584" y="863"/>
                  </a:cubicBezTo>
                  <a:cubicBezTo>
                    <a:pt x="839" y="117"/>
                    <a:pt x="839" y="117"/>
                    <a:pt x="839" y="117"/>
                  </a:cubicBezTo>
                  <a:cubicBezTo>
                    <a:pt x="833" y="112"/>
                    <a:pt x="826" y="109"/>
                    <a:pt x="819" y="109"/>
                  </a:cubicBezTo>
                  <a:cubicBezTo>
                    <a:pt x="812" y="109"/>
                    <a:pt x="805" y="112"/>
                    <a:pt x="800" y="117"/>
                  </a:cubicBezTo>
                  <a:cubicBezTo>
                    <a:pt x="55" y="862"/>
                    <a:pt x="55" y="862"/>
                    <a:pt x="55" y="862"/>
                  </a:cubicBezTo>
                  <a:cubicBezTo>
                    <a:pt x="55" y="273"/>
                    <a:pt x="55" y="273"/>
                    <a:pt x="55" y="273"/>
                  </a:cubicBezTo>
                  <a:cubicBezTo>
                    <a:pt x="355" y="273"/>
                    <a:pt x="355" y="273"/>
                    <a:pt x="355" y="273"/>
                  </a:cubicBezTo>
                  <a:cubicBezTo>
                    <a:pt x="370" y="273"/>
                    <a:pt x="382" y="261"/>
                    <a:pt x="382" y="246"/>
                  </a:cubicBezTo>
                  <a:cubicBezTo>
                    <a:pt x="382" y="137"/>
                    <a:pt x="382" y="137"/>
                    <a:pt x="382" y="137"/>
                  </a:cubicBezTo>
                  <a:cubicBezTo>
                    <a:pt x="382" y="121"/>
                    <a:pt x="370" y="109"/>
                    <a:pt x="355" y="109"/>
                  </a:cubicBezTo>
                  <a:cubicBezTo>
                    <a:pt x="328" y="109"/>
                    <a:pt x="328" y="109"/>
                    <a:pt x="328" y="109"/>
                  </a:cubicBezTo>
                  <a:cubicBezTo>
                    <a:pt x="328" y="55"/>
                    <a:pt x="328" y="55"/>
                    <a:pt x="328" y="55"/>
                  </a:cubicBezTo>
                  <a:cubicBezTo>
                    <a:pt x="492" y="55"/>
                    <a:pt x="492" y="55"/>
                    <a:pt x="492" y="55"/>
                  </a:cubicBezTo>
                  <a:cubicBezTo>
                    <a:pt x="492" y="109"/>
                    <a:pt x="492" y="109"/>
                    <a:pt x="492" y="109"/>
                  </a:cubicBezTo>
                  <a:cubicBezTo>
                    <a:pt x="464" y="109"/>
                    <a:pt x="464" y="109"/>
                    <a:pt x="464" y="109"/>
                  </a:cubicBezTo>
                  <a:cubicBezTo>
                    <a:pt x="449" y="109"/>
                    <a:pt x="437" y="121"/>
                    <a:pt x="437" y="137"/>
                  </a:cubicBezTo>
                  <a:cubicBezTo>
                    <a:pt x="437" y="246"/>
                    <a:pt x="437" y="246"/>
                    <a:pt x="437" y="246"/>
                  </a:cubicBezTo>
                  <a:cubicBezTo>
                    <a:pt x="437" y="261"/>
                    <a:pt x="449" y="273"/>
                    <a:pt x="464" y="273"/>
                  </a:cubicBezTo>
                  <a:cubicBezTo>
                    <a:pt x="546" y="273"/>
                    <a:pt x="546" y="273"/>
                    <a:pt x="546" y="273"/>
                  </a:cubicBezTo>
                  <a:cubicBezTo>
                    <a:pt x="561" y="273"/>
                    <a:pt x="573" y="261"/>
                    <a:pt x="573" y="246"/>
                  </a:cubicBezTo>
                  <a:cubicBezTo>
                    <a:pt x="573" y="231"/>
                    <a:pt x="561" y="218"/>
                    <a:pt x="546" y="218"/>
                  </a:cubicBezTo>
                  <a:cubicBezTo>
                    <a:pt x="492" y="218"/>
                    <a:pt x="492" y="218"/>
                    <a:pt x="492" y="218"/>
                  </a:cubicBezTo>
                  <a:cubicBezTo>
                    <a:pt x="492" y="164"/>
                    <a:pt x="492" y="164"/>
                    <a:pt x="492" y="164"/>
                  </a:cubicBezTo>
                  <a:cubicBezTo>
                    <a:pt x="519" y="164"/>
                    <a:pt x="519" y="164"/>
                    <a:pt x="519" y="164"/>
                  </a:cubicBezTo>
                  <a:cubicBezTo>
                    <a:pt x="534" y="164"/>
                    <a:pt x="546" y="152"/>
                    <a:pt x="546" y="137"/>
                  </a:cubicBezTo>
                  <a:cubicBezTo>
                    <a:pt x="546" y="27"/>
                    <a:pt x="546" y="27"/>
                    <a:pt x="546" y="27"/>
                  </a:cubicBezTo>
                  <a:cubicBezTo>
                    <a:pt x="546" y="12"/>
                    <a:pt x="534" y="0"/>
                    <a:pt x="519" y="0"/>
                  </a:cubicBezTo>
                  <a:cubicBezTo>
                    <a:pt x="300" y="0"/>
                    <a:pt x="300" y="0"/>
                    <a:pt x="300" y="0"/>
                  </a:cubicBezTo>
                  <a:cubicBezTo>
                    <a:pt x="285" y="0"/>
                    <a:pt x="273" y="12"/>
                    <a:pt x="273" y="27"/>
                  </a:cubicBezTo>
                  <a:cubicBezTo>
                    <a:pt x="273" y="137"/>
                    <a:pt x="273" y="137"/>
                    <a:pt x="273" y="137"/>
                  </a:cubicBezTo>
                  <a:cubicBezTo>
                    <a:pt x="273" y="152"/>
                    <a:pt x="285" y="164"/>
                    <a:pt x="300" y="164"/>
                  </a:cubicBezTo>
                  <a:cubicBezTo>
                    <a:pt x="328" y="164"/>
                    <a:pt x="328" y="164"/>
                    <a:pt x="328" y="164"/>
                  </a:cubicBezTo>
                  <a:cubicBezTo>
                    <a:pt x="328" y="218"/>
                    <a:pt x="328" y="218"/>
                    <a:pt x="328" y="218"/>
                  </a:cubicBezTo>
                  <a:cubicBezTo>
                    <a:pt x="27" y="218"/>
                    <a:pt x="27" y="218"/>
                    <a:pt x="27" y="218"/>
                  </a:cubicBezTo>
                  <a:cubicBezTo>
                    <a:pt x="20" y="218"/>
                    <a:pt x="13" y="221"/>
                    <a:pt x="8" y="226"/>
                  </a:cubicBezTo>
                  <a:cubicBezTo>
                    <a:pt x="3" y="232"/>
                    <a:pt x="0" y="239"/>
                    <a:pt x="0" y="246"/>
                  </a:cubicBezTo>
                  <a:cubicBezTo>
                    <a:pt x="0" y="928"/>
                    <a:pt x="0" y="928"/>
                    <a:pt x="0" y="928"/>
                  </a:cubicBezTo>
                  <a:cubicBezTo>
                    <a:pt x="0" y="939"/>
                    <a:pt x="7" y="949"/>
                    <a:pt x="17" y="954"/>
                  </a:cubicBezTo>
                  <a:cubicBezTo>
                    <a:pt x="20" y="955"/>
                    <a:pt x="24" y="956"/>
                    <a:pt x="27" y="956"/>
                  </a:cubicBezTo>
                  <a:cubicBezTo>
                    <a:pt x="35" y="956"/>
                    <a:pt x="41" y="953"/>
                    <a:pt x="47" y="948"/>
                  </a:cubicBezTo>
                  <a:cubicBezTo>
                    <a:pt x="819" y="175"/>
                    <a:pt x="819" y="175"/>
                    <a:pt x="819" y="175"/>
                  </a:cubicBezTo>
                  <a:cubicBezTo>
                    <a:pt x="1592" y="948"/>
                    <a:pt x="1592" y="948"/>
                    <a:pt x="1592" y="948"/>
                  </a:cubicBezTo>
                  <a:cubicBezTo>
                    <a:pt x="1597" y="953"/>
                    <a:pt x="1604" y="956"/>
                    <a:pt x="1611" y="956"/>
                  </a:cubicBezTo>
                  <a:cubicBezTo>
                    <a:pt x="1615" y="956"/>
                    <a:pt x="1618" y="955"/>
                    <a:pt x="1622" y="954"/>
                  </a:cubicBezTo>
                  <a:cubicBezTo>
                    <a:pt x="1632" y="949"/>
                    <a:pt x="1638" y="939"/>
                    <a:pt x="1638" y="928"/>
                  </a:cubicBezTo>
                  <a:cubicBezTo>
                    <a:pt x="1638" y="246"/>
                    <a:pt x="1638" y="246"/>
                    <a:pt x="1638" y="246"/>
                  </a:cubicBezTo>
                  <a:cubicBezTo>
                    <a:pt x="1638" y="231"/>
                    <a:pt x="1626" y="218"/>
                    <a:pt x="1611" y="218"/>
                  </a:cubicBezTo>
                  <a:close/>
                  <a:moveTo>
                    <a:pt x="1611" y="218"/>
                  </a:moveTo>
                  <a:cubicBezTo>
                    <a:pt x="1611" y="218"/>
                    <a:pt x="1611" y="218"/>
                    <a:pt x="1611" y="218"/>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29" name="Freeform 21">
              <a:extLst>
                <a:ext uri="{FF2B5EF4-FFF2-40B4-BE49-F238E27FC236}">
                  <a16:creationId xmlns:a16="http://schemas.microsoft.com/office/drawing/2014/main" id="{8FC4CE50-880A-1092-88B8-186C32ED4A74}"/>
                </a:ext>
              </a:extLst>
            </p:cNvPr>
            <p:cNvSpPr>
              <a:spLocks noEditPoints="1"/>
            </p:cNvSpPr>
            <p:nvPr/>
          </p:nvSpPr>
          <p:spPr bwMode="auto">
            <a:xfrm>
              <a:off x="6329" y="2925"/>
              <a:ext cx="265" cy="530"/>
            </a:xfrm>
            <a:custGeom>
              <a:avLst/>
              <a:gdLst>
                <a:gd name="T0" fmla="*/ 109 w 218"/>
                <a:gd name="T1" fmla="*/ 82 h 437"/>
                <a:gd name="T2" fmla="*/ 164 w 218"/>
                <a:gd name="T3" fmla="*/ 136 h 437"/>
                <a:gd name="T4" fmla="*/ 191 w 218"/>
                <a:gd name="T5" fmla="*/ 164 h 437"/>
                <a:gd name="T6" fmla="*/ 218 w 218"/>
                <a:gd name="T7" fmla="*/ 136 h 437"/>
                <a:gd name="T8" fmla="*/ 136 w 218"/>
                <a:gd name="T9" fmla="*/ 31 h 437"/>
                <a:gd name="T10" fmla="*/ 136 w 218"/>
                <a:gd name="T11" fmla="*/ 27 h 437"/>
                <a:gd name="T12" fmla="*/ 109 w 218"/>
                <a:gd name="T13" fmla="*/ 0 h 437"/>
                <a:gd name="T14" fmla="*/ 82 w 218"/>
                <a:gd name="T15" fmla="*/ 27 h 437"/>
                <a:gd name="T16" fmla="*/ 82 w 218"/>
                <a:gd name="T17" fmla="*/ 31 h 437"/>
                <a:gd name="T18" fmla="*/ 0 w 218"/>
                <a:gd name="T19" fmla="*/ 136 h 437"/>
                <a:gd name="T20" fmla="*/ 109 w 218"/>
                <a:gd name="T21" fmla="*/ 245 h 437"/>
                <a:gd name="T22" fmla="*/ 164 w 218"/>
                <a:gd name="T23" fmla="*/ 300 h 437"/>
                <a:gd name="T24" fmla="*/ 109 w 218"/>
                <a:gd name="T25" fmla="*/ 355 h 437"/>
                <a:gd name="T26" fmla="*/ 54 w 218"/>
                <a:gd name="T27" fmla="*/ 300 h 437"/>
                <a:gd name="T28" fmla="*/ 27 w 218"/>
                <a:gd name="T29" fmla="*/ 273 h 437"/>
                <a:gd name="T30" fmla="*/ 0 w 218"/>
                <a:gd name="T31" fmla="*/ 300 h 437"/>
                <a:gd name="T32" fmla="*/ 82 w 218"/>
                <a:gd name="T33" fmla="*/ 405 h 437"/>
                <a:gd name="T34" fmla="*/ 82 w 218"/>
                <a:gd name="T35" fmla="*/ 409 h 437"/>
                <a:gd name="T36" fmla="*/ 109 w 218"/>
                <a:gd name="T37" fmla="*/ 437 h 437"/>
                <a:gd name="T38" fmla="*/ 136 w 218"/>
                <a:gd name="T39" fmla="*/ 409 h 437"/>
                <a:gd name="T40" fmla="*/ 136 w 218"/>
                <a:gd name="T41" fmla="*/ 405 h 437"/>
                <a:gd name="T42" fmla="*/ 218 w 218"/>
                <a:gd name="T43" fmla="*/ 300 h 437"/>
                <a:gd name="T44" fmla="*/ 109 w 218"/>
                <a:gd name="T45" fmla="*/ 191 h 437"/>
                <a:gd name="T46" fmla="*/ 54 w 218"/>
                <a:gd name="T47" fmla="*/ 136 h 437"/>
                <a:gd name="T48" fmla="*/ 109 w 218"/>
                <a:gd name="T49" fmla="*/ 82 h 437"/>
                <a:gd name="T50" fmla="*/ 109 w 218"/>
                <a:gd name="T51" fmla="*/ 82 h 437"/>
                <a:gd name="T52" fmla="*/ 109 w 218"/>
                <a:gd name="T53" fmla="*/ 8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8" h="437">
                  <a:moveTo>
                    <a:pt x="109" y="82"/>
                  </a:moveTo>
                  <a:cubicBezTo>
                    <a:pt x="139" y="82"/>
                    <a:pt x="164" y="106"/>
                    <a:pt x="164" y="136"/>
                  </a:cubicBezTo>
                  <a:cubicBezTo>
                    <a:pt x="164" y="151"/>
                    <a:pt x="176" y="164"/>
                    <a:pt x="191" y="164"/>
                  </a:cubicBezTo>
                  <a:cubicBezTo>
                    <a:pt x="206" y="164"/>
                    <a:pt x="218" y="151"/>
                    <a:pt x="218" y="136"/>
                  </a:cubicBezTo>
                  <a:cubicBezTo>
                    <a:pt x="218" y="85"/>
                    <a:pt x="183" y="43"/>
                    <a:pt x="136" y="31"/>
                  </a:cubicBezTo>
                  <a:cubicBezTo>
                    <a:pt x="136" y="27"/>
                    <a:pt x="136" y="27"/>
                    <a:pt x="136" y="27"/>
                  </a:cubicBezTo>
                  <a:cubicBezTo>
                    <a:pt x="136" y="12"/>
                    <a:pt x="124" y="0"/>
                    <a:pt x="109" y="0"/>
                  </a:cubicBezTo>
                  <a:cubicBezTo>
                    <a:pt x="94" y="0"/>
                    <a:pt x="82" y="12"/>
                    <a:pt x="82" y="27"/>
                  </a:cubicBezTo>
                  <a:cubicBezTo>
                    <a:pt x="82" y="31"/>
                    <a:pt x="82" y="31"/>
                    <a:pt x="82" y="31"/>
                  </a:cubicBezTo>
                  <a:cubicBezTo>
                    <a:pt x="35" y="43"/>
                    <a:pt x="0" y="85"/>
                    <a:pt x="0" y="136"/>
                  </a:cubicBezTo>
                  <a:cubicBezTo>
                    <a:pt x="0" y="196"/>
                    <a:pt x="49" y="245"/>
                    <a:pt x="109" y="245"/>
                  </a:cubicBezTo>
                  <a:cubicBezTo>
                    <a:pt x="139" y="245"/>
                    <a:pt x="164" y="270"/>
                    <a:pt x="164" y="300"/>
                  </a:cubicBezTo>
                  <a:cubicBezTo>
                    <a:pt x="164" y="330"/>
                    <a:pt x="139" y="355"/>
                    <a:pt x="109" y="355"/>
                  </a:cubicBezTo>
                  <a:cubicBezTo>
                    <a:pt x="79" y="355"/>
                    <a:pt x="54" y="330"/>
                    <a:pt x="54" y="300"/>
                  </a:cubicBezTo>
                  <a:cubicBezTo>
                    <a:pt x="54" y="285"/>
                    <a:pt x="42" y="273"/>
                    <a:pt x="27" y="273"/>
                  </a:cubicBezTo>
                  <a:cubicBezTo>
                    <a:pt x="12" y="273"/>
                    <a:pt x="0" y="285"/>
                    <a:pt x="0" y="300"/>
                  </a:cubicBezTo>
                  <a:cubicBezTo>
                    <a:pt x="0" y="351"/>
                    <a:pt x="35" y="393"/>
                    <a:pt x="82" y="405"/>
                  </a:cubicBezTo>
                  <a:cubicBezTo>
                    <a:pt x="82" y="409"/>
                    <a:pt x="82" y="409"/>
                    <a:pt x="82" y="409"/>
                  </a:cubicBezTo>
                  <a:cubicBezTo>
                    <a:pt x="82" y="424"/>
                    <a:pt x="94" y="437"/>
                    <a:pt x="109" y="437"/>
                  </a:cubicBezTo>
                  <a:cubicBezTo>
                    <a:pt x="124" y="437"/>
                    <a:pt x="136" y="424"/>
                    <a:pt x="136" y="409"/>
                  </a:cubicBezTo>
                  <a:cubicBezTo>
                    <a:pt x="136" y="405"/>
                    <a:pt x="136" y="405"/>
                    <a:pt x="136" y="405"/>
                  </a:cubicBezTo>
                  <a:cubicBezTo>
                    <a:pt x="183" y="393"/>
                    <a:pt x="218" y="351"/>
                    <a:pt x="218" y="300"/>
                  </a:cubicBezTo>
                  <a:cubicBezTo>
                    <a:pt x="218" y="240"/>
                    <a:pt x="169" y="191"/>
                    <a:pt x="109" y="191"/>
                  </a:cubicBezTo>
                  <a:cubicBezTo>
                    <a:pt x="79" y="191"/>
                    <a:pt x="54" y="166"/>
                    <a:pt x="54" y="136"/>
                  </a:cubicBezTo>
                  <a:cubicBezTo>
                    <a:pt x="54" y="106"/>
                    <a:pt x="79" y="82"/>
                    <a:pt x="109" y="82"/>
                  </a:cubicBezTo>
                  <a:close/>
                  <a:moveTo>
                    <a:pt x="109" y="82"/>
                  </a:moveTo>
                  <a:cubicBezTo>
                    <a:pt x="109" y="82"/>
                    <a:pt x="109" y="82"/>
                    <a:pt x="109" y="82"/>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30" name="Freeform 22">
              <a:extLst>
                <a:ext uri="{FF2B5EF4-FFF2-40B4-BE49-F238E27FC236}">
                  <a16:creationId xmlns:a16="http://schemas.microsoft.com/office/drawing/2014/main" id="{190E58F4-5678-5836-FDD5-11687C78DD2A}"/>
                </a:ext>
              </a:extLst>
            </p:cNvPr>
            <p:cNvSpPr>
              <a:spLocks noEditPoints="1"/>
            </p:cNvSpPr>
            <p:nvPr/>
          </p:nvSpPr>
          <p:spPr bwMode="auto">
            <a:xfrm>
              <a:off x="5666" y="3322"/>
              <a:ext cx="282" cy="66"/>
            </a:xfrm>
            <a:custGeom>
              <a:avLst/>
              <a:gdLst>
                <a:gd name="T0" fmla="*/ 27 w 232"/>
                <a:gd name="T1" fmla="*/ 55 h 55"/>
                <a:gd name="T2" fmla="*/ 205 w 232"/>
                <a:gd name="T3" fmla="*/ 55 h 55"/>
                <a:gd name="T4" fmla="*/ 232 w 232"/>
                <a:gd name="T5" fmla="*/ 28 h 55"/>
                <a:gd name="T6" fmla="*/ 205 w 232"/>
                <a:gd name="T7" fmla="*/ 0 h 55"/>
                <a:gd name="T8" fmla="*/ 27 w 232"/>
                <a:gd name="T9" fmla="*/ 0 h 55"/>
                <a:gd name="T10" fmla="*/ 0 w 232"/>
                <a:gd name="T11" fmla="*/ 28 h 55"/>
                <a:gd name="T12" fmla="*/ 27 w 232"/>
                <a:gd name="T13" fmla="*/ 55 h 55"/>
                <a:gd name="T14" fmla="*/ 27 w 232"/>
                <a:gd name="T15" fmla="*/ 55 h 55"/>
                <a:gd name="T16" fmla="*/ 27 w 232"/>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55">
                  <a:moveTo>
                    <a:pt x="27" y="55"/>
                  </a:moveTo>
                  <a:cubicBezTo>
                    <a:pt x="205" y="55"/>
                    <a:pt x="205" y="55"/>
                    <a:pt x="205" y="55"/>
                  </a:cubicBezTo>
                  <a:cubicBezTo>
                    <a:pt x="220" y="55"/>
                    <a:pt x="232" y="43"/>
                    <a:pt x="232" y="28"/>
                  </a:cubicBezTo>
                  <a:cubicBezTo>
                    <a:pt x="232" y="13"/>
                    <a:pt x="220" y="0"/>
                    <a:pt x="205" y="0"/>
                  </a:cubicBezTo>
                  <a:cubicBezTo>
                    <a:pt x="27" y="0"/>
                    <a:pt x="27" y="0"/>
                    <a:pt x="27" y="0"/>
                  </a:cubicBezTo>
                  <a:cubicBezTo>
                    <a:pt x="12" y="0"/>
                    <a:pt x="0" y="13"/>
                    <a:pt x="0" y="28"/>
                  </a:cubicBezTo>
                  <a:cubicBezTo>
                    <a:pt x="0" y="43"/>
                    <a:pt x="12" y="55"/>
                    <a:pt x="27" y="55"/>
                  </a:cubicBezTo>
                  <a:close/>
                  <a:moveTo>
                    <a:pt x="27" y="55"/>
                  </a:moveTo>
                  <a:cubicBezTo>
                    <a:pt x="27" y="55"/>
                    <a:pt x="27" y="55"/>
                    <a:pt x="27" y="55"/>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31" name="Freeform 23">
              <a:extLst>
                <a:ext uri="{FF2B5EF4-FFF2-40B4-BE49-F238E27FC236}">
                  <a16:creationId xmlns:a16="http://schemas.microsoft.com/office/drawing/2014/main" id="{A949FD14-8F2B-845F-95B8-5EF33E1CA89F}"/>
                </a:ext>
              </a:extLst>
            </p:cNvPr>
            <p:cNvSpPr>
              <a:spLocks noEditPoints="1"/>
            </p:cNvSpPr>
            <p:nvPr/>
          </p:nvSpPr>
          <p:spPr bwMode="auto">
            <a:xfrm>
              <a:off x="5732" y="2792"/>
              <a:ext cx="331" cy="332"/>
            </a:xfrm>
            <a:custGeom>
              <a:avLst/>
              <a:gdLst>
                <a:gd name="T0" fmla="*/ 0 w 273"/>
                <a:gd name="T1" fmla="*/ 28 h 274"/>
                <a:gd name="T2" fmla="*/ 0 w 273"/>
                <a:gd name="T3" fmla="*/ 246 h 274"/>
                <a:gd name="T4" fmla="*/ 28 w 273"/>
                <a:gd name="T5" fmla="*/ 274 h 274"/>
                <a:gd name="T6" fmla="*/ 55 w 273"/>
                <a:gd name="T7" fmla="*/ 246 h 274"/>
                <a:gd name="T8" fmla="*/ 55 w 273"/>
                <a:gd name="T9" fmla="*/ 55 h 274"/>
                <a:gd name="T10" fmla="*/ 246 w 273"/>
                <a:gd name="T11" fmla="*/ 55 h 274"/>
                <a:gd name="T12" fmla="*/ 273 w 273"/>
                <a:gd name="T13" fmla="*/ 28 h 274"/>
                <a:gd name="T14" fmla="*/ 246 w 273"/>
                <a:gd name="T15" fmla="*/ 0 h 274"/>
                <a:gd name="T16" fmla="*/ 28 w 273"/>
                <a:gd name="T17" fmla="*/ 0 h 274"/>
                <a:gd name="T18" fmla="*/ 0 w 273"/>
                <a:gd name="T19" fmla="*/ 28 h 274"/>
                <a:gd name="T20" fmla="*/ 0 w 273"/>
                <a:gd name="T21" fmla="*/ 28 h 274"/>
                <a:gd name="T22" fmla="*/ 0 w 273"/>
                <a:gd name="T23" fmla="*/ 2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4">
                  <a:moveTo>
                    <a:pt x="0" y="28"/>
                  </a:moveTo>
                  <a:cubicBezTo>
                    <a:pt x="0" y="246"/>
                    <a:pt x="0" y="246"/>
                    <a:pt x="0" y="246"/>
                  </a:cubicBezTo>
                  <a:cubicBezTo>
                    <a:pt x="0" y="261"/>
                    <a:pt x="13" y="274"/>
                    <a:pt x="28" y="274"/>
                  </a:cubicBezTo>
                  <a:cubicBezTo>
                    <a:pt x="43" y="274"/>
                    <a:pt x="55" y="261"/>
                    <a:pt x="55" y="246"/>
                  </a:cubicBezTo>
                  <a:cubicBezTo>
                    <a:pt x="55" y="55"/>
                    <a:pt x="55" y="55"/>
                    <a:pt x="55" y="55"/>
                  </a:cubicBezTo>
                  <a:cubicBezTo>
                    <a:pt x="246" y="55"/>
                    <a:pt x="246" y="55"/>
                    <a:pt x="246" y="55"/>
                  </a:cubicBezTo>
                  <a:cubicBezTo>
                    <a:pt x="261" y="55"/>
                    <a:pt x="273" y="43"/>
                    <a:pt x="273" y="28"/>
                  </a:cubicBezTo>
                  <a:cubicBezTo>
                    <a:pt x="273" y="13"/>
                    <a:pt x="261" y="0"/>
                    <a:pt x="246" y="0"/>
                  </a:cubicBezTo>
                  <a:cubicBezTo>
                    <a:pt x="28" y="0"/>
                    <a:pt x="28" y="0"/>
                    <a:pt x="28" y="0"/>
                  </a:cubicBezTo>
                  <a:cubicBezTo>
                    <a:pt x="13" y="0"/>
                    <a:pt x="0" y="13"/>
                    <a:pt x="0" y="28"/>
                  </a:cubicBezTo>
                  <a:close/>
                  <a:moveTo>
                    <a:pt x="0" y="28"/>
                  </a:moveTo>
                  <a:cubicBezTo>
                    <a:pt x="0" y="28"/>
                    <a:pt x="0" y="28"/>
                    <a:pt x="0" y="28"/>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32" name="Freeform 24">
              <a:extLst>
                <a:ext uri="{FF2B5EF4-FFF2-40B4-BE49-F238E27FC236}">
                  <a16:creationId xmlns:a16="http://schemas.microsoft.com/office/drawing/2014/main" id="{FBB3CCF1-4A17-9FA5-EB39-5010E9AE5DEB}"/>
                </a:ext>
              </a:extLst>
            </p:cNvPr>
            <p:cNvSpPr>
              <a:spLocks noEditPoints="1"/>
            </p:cNvSpPr>
            <p:nvPr/>
          </p:nvSpPr>
          <p:spPr bwMode="auto">
            <a:xfrm>
              <a:off x="5666" y="3189"/>
              <a:ext cx="265" cy="67"/>
            </a:xfrm>
            <a:custGeom>
              <a:avLst/>
              <a:gdLst>
                <a:gd name="T0" fmla="*/ 0 w 218"/>
                <a:gd name="T1" fmla="*/ 27 h 55"/>
                <a:gd name="T2" fmla="*/ 27 w 218"/>
                <a:gd name="T3" fmla="*/ 55 h 55"/>
                <a:gd name="T4" fmla="*/ 191 w 218"/>
                <a:gd name="T5" fmla="*/ 55 h 55"/>
                <a:gd name="T6" fmla="*/ 218 w 218"/>
                <a:gd name="T7" fmla="*/ 27 h 55"/>
                <a:gd name="T8" fmla="*/ 191 w 218"/>
                <a:gd name="T9" fmla="*/ 0 h 55"/>
                <a:gd name="T10" fmla="*/ 27 w 218"/>
                <a:gd name="T11" fmla="*/ 0 h 55"/>
                <a:gd name="T12" fmla="*/ 0 w 218"/>
                <a:gd name="T13" fmla="*/ 27 h 55"/>
                <a:gd name="T14" fmla="*/ 0 w 218"/>
                <a:gd name="T15" fmla="*/ 27 h 55"/>
                <a:gd name="T16" fmla="*/ 0 w 218"/>
                <a:gd name="T1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55">
                  <a:moveTo>
                    <a:pt x="0" y="27"/>
                  </a:moveTo>
                  <a:cubicBezTo>
                    <a:pt x="0" y="42"/>
                    <a:pt x="12" y="55"/>
                    <a:pt x="27" y="55"/>
                  </a:cubicBezTo>
                  <a:cubicBezTo>
                    <a:pt x="191" y="55"/>
                    <a:pt x="191" y="55"/>
                    <a:pt x="191" y="55"/>
                  </a:cubicBezTo>
                  <a:cubicBezTo>
                    <a:pt x="206" y="55"/>
                    <a:pt x="218" y="42"/>
                    <a:pt x="218" y="27"/>
                  </a:cubicBezTo>
                  <a:cubicBezTo>
                    <a:pt x="218" y="12"/>
                    <a:pt x="206" y="0"/>
                    <a:pt x="191" y="0"/>
                  </a:cubicBezTo>
                  <a:cubicBezTo>
                    <a:pt x="27" y="0"/>
                    <a:pt x="27" y="0"/>
                    <a:pt x="27" y="0"/>
                  </a:cubicBezTo>
                  <a:cubicBezTo>
                    <a:pt x="12" y="0"/>
                    <a:pt x="0" y="12"/>
                    <a:pt x="0" y="27"/>
                  </a:cubicBezTo>
                  <a:close/>
                  <a:moveTo>
                    <a:pt x="0" y="27"/>
                  </a:moveTo>
                  <a:cubicBezTo>
                    <a:pt x="0" y="27"/>
                    <a:pt x="0" y="27"/>
                    <a:pt x="0" y="27"/>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grpSp>
      <p:sp>
        <p:nvSpPr>
          <p:cNvPr id="33" name="Freeform 5">
            <a:extLst>
              <a:ext uri="{FF2B5EF4-FFF2-40B4-BE49-F238E27FC236}">
                <a16:creationId xmlns:a16="http://schemas.microsoft.com/office/drawing/2014/main" id="{65D58A3A-FCB9-FDBD-80BE-4823FB1A1E74}"/>
              </a:ext>
            </a:extLst>
          </p:cNvPr>
          <p:cNvSpPr>
            <a:spLocks noEditPoints="1"/>
          </p:cNvSpPr>
          <p:nvPr/>
        </p:nvSpPr>
        <p:spPr bwMode="auto">
          <a:xfrm>
            <a:off x="2114551" y="1296988"/>
            <a:ext cx="422275" cy="596900"/>
          </a:xfrm>
          <a:custGeom>
            <a:avLst/>
            <a:gdLst>
              <a:gd name="T0" fmla="*/ 943 w 982"/>
              <a:gd name="T1" fmla="*/ 523 h 1392"/>
              <a:gd name="T2" fmla="*/ 901 w 982"/>
              <a:gd name="T3" fmla="*/ 201 h 1392"/>
              <a:gd name="T4" fmla="*/ 782 w 982"/>
              <a:gd name="T5" fmla="*/ 81 h 1392"/>
              <a:gd name="T6" fmla="*/ 459 w 982"/>
              <a:gd name="T7" fmla="*/ 39 h 1392"/>
              <a:gd name="T8" fmla="*/ 227 w 982"/>
              <a:gd name="T9" fmla="*/ 747 h 1392"/>
              <a:gd name="T10" fmla="*/ 24 w 982"/>
              <a:gd name="T11" fmla="*/ 1257 h 1392"/>
              <a:gd name="T12" fmla="*/ 0 w 982"/>
              <a:gd name="T13" fmla="*/ 1368 h 1392"/>
              <a:gd name="T14" fmla="*/ 660 w 982"/>
              <a:gd name="T15" fmla="*/ 1392 h 1392"/>
              <a:gd name="T16" fmla="*/ 684 w 982"/>
              <a:gd name="T17" fmla="*/ 1281 h 1392"/>
              <a:gd name="T18" fmla="*/ 606 w 982"/>
              <a:gd name="T19" fmla="*/ 1257 h 1392"/>
              <a:gd name="T20" fmla="*/ 581 w 982"/>
              <a:gd name="T21" fmla="*/ 896 h 1392"/>
              <a:gd name="T22" fmla="*/ 899 w 982"/>
              <a:gd name="T23" fmla="*/ 540 h 1392"/>
              <a:gd name="T24" fmla="*/ 768 w 982"/>
              <a:gd name="T25" fmla="*/ 735 h 1392"/>
              <a:gd name="T26" fmla="*/ 899 w 982"/>
              <a:gd name="T27" fmla="*/ 540 h 1392"/>
              <a:gd name="T28" fmla="*/ 263 w 982"/>
              <a:gd name="T29" fmla="*/ 263 h 1392"/>
              <a:gd name="T30" fmla="*/ 603 w 982"/>
              <a:gd name="T31" fmla="*/ 175 h 1392"/>
              <a:gd name="T32" fmla="*/ 432 w 982"/>
              <a:gd name="T33" fmla="*/ 516 h 1392"/>
              <a:gd name="T34" fmla="*/ 807 w 982"/>
              <a:gd name="T35" fmla="*/ 379 h 1392"/>
              <a:gd name="T36" fmla="*/ 719 w 982"/>
              <a:gd name="T37" fmla="*/ 720 h 1392"/>
              <a:gd name="T38" fmla="*/ 729 w 982"/>
              <a:gd name="T39" fmla="*/ 287 h 1392"/>
              <a:gd name="T40" fmla="*/ 796 w 982"/>
              <a:gd name="T41" fmla="*/ 220 h 1392"/>
              <a:gd name="T42" fmla="*/ 844 w 982"/>
              <a:gd name="T43" fmla="*/ 230 h 1392"/>
              <a:gd name="T44" fmla="*/ 763 w 982"/>
              <a:gd name="T45" fmla="*/ 253 h 1392"/>
              <a:gd name="T46" fmla="*/ 836 w 982"/>
              <a:gd name="T47" fmla="*/ 109 h 1392"/>
              <a:gd name="T48" fmla="*/ 862 w 982"/>
              <a:gd name="T49" fmla="*/ 172 h 1392"/>
              <a:gd name="T50" fmla="*/ 810 w 982"/>
              <a:gd name="T51" fmla="*/ 120 h 1392"/>
              <a:gd name="T52" fmla="*/ 762 w 982"/>
              <a:gd name="T53" fmla="*/ 186 h 1392"/>
              <a:gd name="T54" fmla="*/ 662 w 982"/>
              <a:gd name="T55" fmla="*/ 160 h 1392"/>
              <a:gd name="T56" fmla="*/ 265 w 982"/>
              <a:gd name="T57" fmla="*/ 86 h 1392"/>
              <a:gd name="T58" fmla="*/ 442 w 982"/>
              <a:gd name="T59" fmla="*/ 84 h 1392"/>
              <a:gd name="T60" fmla="*/ 247 w 982"/>
              <a:gd name="T61" fmla="*/ 214 h 1392"/>
              <a:gd name="T62" fmla="*/ 193 w 982"/>
              <a:gd name="T63" fmla="*/ 180 h 1392"/>
              <a:gd name="T64" fmla="*/ 415 w 982"/>
              <a:gd name="T65" fmla="*/ 567 h 1392"/>
              <a:gd name="T66" fmla="*/ 802 w 982"/>
              <a:gd name="T67" fmla="*/ 789 h 1392"/>
              <a:gd name="T68" fmla="*/ 193 w 982"/>
              <a:gd name="T69" fmla="*/ 180 h 1392"/>
              <a:gd name="T70" fmla="*/ 318 w 982"/>
              <a:gd name="T71" fmla="*/ 821 h 1392"/>
              <a:gd name="T72" fmla="*/ 128 w 982"/>
              <a:gd name="T73" fmla="*/ 1257 h 1392"/>
              <a:gd name="T74" fmla="*/ 636 w 982"/>
              <a:gd name="T75" fmla="*/ 1344 h 1392"/>
              <a:gd name="T76" fmla="*/ 48 w 982"/>
              <a:gd name="T77" fmla="*/ 1305 h 1392"/>
              <a:gd name="T78" fmla="*/ 636 w 982"/>
              <a:gd name="T79" fmla="*/ 1344 h 1392"/>
              <a:gd name="T80" fmla="*/ 366 w 982"/>
              <a:gd name="T81" fmla="*/ 1257 h 1392"/>
              <a:gd name="T82" fmla="*/ 441 w 982"/>
              <a:gd name="T83" fmla="*/ 876 h 1392"/>
              <a:gd name="T84" fmla="*/ 556 w 982"/>
              <a:gd name="T85" fmla="*/ 1257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1392">
                <a:moveTo>
                  <a:pt x="930" y="751"/>
                </a:moveTo>
                <a:cubicBezTo>
                  <a:pt x="977" y="704"/>
                  <a:pt x="982" y="623"/>
                  <a:pt x="943" y="523"/>
                </a:cubicBezTo>
                <a:cubicBezTo>
                  <a:pt x="924" y="473"/>
                  <a:pt x="896" y="421"/>
                  <a:pt x="859" y="369"/>
                </a:cubicBezTo>
                <a:cubicBezTo>
                  <a:pt x="901" y="201"/>
                  <a:pt x="901" y="201"/>
                  <a:pt x="901" y="201"/>
                </a:cubicBezTo>
                <a:cubicBezTo>
                  <a:pt x="929" y="167"/>
                  <a:pt x="928" y="117"/>
                  <a:pt x="896" y="86"/>
                </a:cubicBezTo>
                <a:cubicBezTo>
                  <a:pt x="865" y="55"/>
                  <a:pt x="815" y="53"/>
                  <a:pt x="782" y="81"/>
                </a:cubicBezTo>
                <a:cubicBezTo>
                  <a:pt x="613" y="123"/>
                  <a:pt x="613" y="123"/>
                  <a:pt x="613" y="123"/>
                </a:cubicBezTo>
                <a:cubicBezTo>
                  <a:pt x="561" y="87"/>
                  <a:pt x="509" y="58"/>
                  <a:pt x="459" y="39"/>
                </a:cubicBezTo>
                <a:cubicBezTo>
                  <a:pt x="359" y="0"/>
                  <a:pt x="278" y="5"/>
                  <a:pt x="231" y="52"/>
                </a:cubicBezTo>
                <a:cubicBezTo>
                  <a:pt x="40" y="243"/>
                  <a:pt x="38" y="554"/>
                  <a:pt x="227" y="747"/>
                </a:cubicBezTo>
                <a:cubicBezTo>
                  <a:pt x="78" y="1257"/>
                  <a:pt x="78" y="1257"/>
                  <a:pt x="78" y="1257"/>
                </a:cubicBezTo>
                <a:cubicBezTo>
                  <a:pt x="24" y="1257"/>
                  <a:pt x="24" y="1257"/>
                  <a:pt x="24" y="1257"/>
                </a:cubicBezTo>
                <a:cubicBezTo>
                  <a:pt x="11" y="1257"/>
                  <a:pt x="0" y="1268"/>
                  <a:pt x="0" y="1281"/>
                </a:cubicBezTo>
                <a:cubicBezTo>
                  <a:pt x="0" y="1368"/>
                  <a:pt x="0" y="1368"/>
                  <a:pt x="0" y="1368"/>
                </a:cubicBezTo>
                <a:cubicBezTo>
                  <a:pt x="0" y="1381"/>
                  <a:pt x="11" y="1392"/>
                  <a:pt x="24" y="1392"/>
                </a:cubicBezTo>
                <a:cubicBezTo>
                  <a:pt x="660" y="1392"/>
                  <a:pt x="660" y="1392"/>
                  <a:pt x="660" y="1392"/>
                </a:cubicBezTo>
                <a:cubicBezTo>
                  <a:pt x="674" y="1392"/>
                  <a:pt x="684" y="1381"/>
                  <a:pt x="684" y="1368"/>
                </a:cubicBezTo>
                <a:cubicBezTo>
                  <a:pt x="684" y="1281"/>
                  <a:pt x="684" y="1281"/>
                  <a:pt x="684" y="1281"/>
                </a:cubicBezTo>
                <a:cubicBezTo>
                  <a:pt x="684" y="1268"/>
                  <a:pt x="674" y="1257"/>
                  <a:pt x="660" y="1257"/>
                </a:cubicBezTo>
                <a:cubicBezTo>
                  <a:pt x="606" y="1257"/>
                  <a:pt x="606" y="1257"/>
                  <a:pt x="606" y="1257"/>
                </a:cubicBezTo>
                <a:cubicBezTo>
                  <a:pt x="495" y="888"/>
                  <a:pt x="495" y="888"/>
                  <a:pt x="495" y="888"/>
                </a:cubicBezTo>
                <a:cubicBezTo>
                  <a:pt x="523" y="893"/>
                  <a:pt x="552" y="896"/>
                  <a:pt x="581" y="896"/>
                </a:cubicBezTo>
                <a:cubicBezTo>
                  <a:pt x="707" y="896"/>
                  <a:pt x="834" y="848"/>
                  <a:pt x="930" y="751"/>
                </a:cubicBezTo>
                <a:close/>
                <a:moveTo>
                  <a:pt x="899" y="540"/>
                </a:moveTo>
                <a:cubicBezTo>
                  <a:pt x="929" y="621"/>
                  <a:pt x="928" y="685"/>
                  <a:pt x="896" y="717"/>
                </a:cubicBezTo>
                <a:cubicBezTo>
                  <a:pt x="871" y="743"/>
                  <a:pt x="825" y="748"/>
                  <a:pt x="768" y="735"/>
                </a:cubicBezTo>
                <a:cubicBezTo>
                  <a:pt x="843" y="432"/>
                  <a:pt x="843" y="432"/>
                  <a:pt x="843" y="432"/>
                </a:cubicBezTo>
                <a:cubicBezTo>
                  <a:pt x="867" y="469"/>
                  <a:pt x="885" y="505"/>
                  <a:pt x="899" y="540"/>
                </a:cubicBezTo>
                <a:close/>
                <a:moveTo>
                  <a:pt x="432" y="516"/>
                </a:moveTo>
                <a:cubicBezTo>
                  <a:pt x="354" y="434"/>
                  <a:pt x="294" y="345"/>
                  <a:pt x="263" y="263"/>
                </a:cubicBezTo>
                <a:cubicBezTo>
                  <a:pt x="262" y="262"/>
                  <a:pt x="262" y="261"/>
                  <a:pt x="262" y="260"/>
                </a:cubicBezTo>
                <a:cubicBezTo>
                  <a:pt x="603" y="175"/>
                  <a:pt x="603" y="175"/>
                  <a:pt x="603" y="175"/>
                </a:cubicBezTo>
                <a:cubicBezTo>
                  <a:pt x="634" y="198"/>
                  <a:pt x="665" y="224"/>
                  <a:pt x="695" y="253"/>
                </a:cubicBezTo>
                <a:lnTo>
                  <a:pt x="432" y="516"/>
                </a:lnTo>
                <a:close/>
                <a:moveTo>
                  <a:pt x="729" y="287"/>
                </a:moveTo>
                <a:cubicBezTo>
                  <a:pt x="758" y="317"/>
                  <a:pt x="784" y="348"/>
                  <a:pt x="807" y="379"/>
                </a:cubicBezTo>
                <a:cubicBezTo>
                  <a:pt x="722" y="721"/>
                  <a:pt x="722" y="721"/>
                  <a:pt x="722" y="721"/>
                </a:cubicBezTo>
                <a:cubicBezTo>
                  <a:pt x="721" y="720"/>
                  <a:pt x="720" y="720"/>
                  <a:pt x="719" y="720"/>
                </a:cubicBezTo>
                <a:cubicBezTo>
                  <a:pt x="637" y="688"/>
                  <a:pt x="548" y="628"/>
                  <a:pt x="466" y="550"/>
                </a:cubicBezTo>
                <a:lnTo>
                  <a:pt x="729" y="287"/>
                </a:lnTo>
                <a:close/>
                <a:moveTo>
                  <a:pt x="763" y="253"/>
                </a:moveTo>
                <a:cubicBezTo>
                  <a:pt x="796" y="220"/>
                  <a:pt x="796" y="220"/>
                  <a:pt x="796" y="220"/>
                </a:cubicBezTo>
                <a:cubicBezTo>
                  <a:pt x="808" y="227"/>
                  <a:pt x="822" y="231"/>
                  <a:pt x="836" y="231"/>
                </a:cubicBezTo>
                <a:cubicBezTo>
                  <a:pt x="839" y="231"/>
                  <a:pt x="842" y="231"/>
                  <a:pt x="844" y="230"/>
                </a:cubicBezTo>
                <a:cubicBezTo>
                  <a:pt x="822" y="320"/>
                  <a:pt x="822" y="320"/>
                  <a:pt x="822" y="320"/>
                </a:cubicBezTo>
                <a:cubicBezTo>
                  <a:pt x="804" y="297"/>
                  <a:pt x="784" y="275"/>
                  <a:pt x="763" y="253"/>
                </a:cubicBezTo>
                <a:close/>
                <a:moveTo>
                  <a:pt x="810" y="120"/>
                </a:moveTo>
                <a:cubicBezTo>
                  <a:pt x="817" y="113"/>
                  <a:pt x="827" y="109"/>
                  <a:pt x="836" y="109"/>
                </a:cubicBezTo>
                <a:cubicBezTo>
                  <a:pt x="846" y="109"/>
                  <a:pt x="855" y="113"/>
                  <a:pt x="862" y="120"/>
                </a:cubicBezTo>
                <a:cubicBezTo>
                  <a:pt x="877" y="134"/>
                  <a:pt x="877" y="158"/>
                  <a:pt x="862" y="172"/>
                </a:cubicBezTo>
                <a:cubicBezTo>
                  <a:pt x="848" y="186"/>
                  <a:pt x="825" y="186"/>
                  <a:pt x="810" y="172"/>
                </a:cubicBezTo>
                <a:cubicBezTo>
                  <a:pt x="796" y="158"/>
                  <a:pt x="796" y="134"/>
                  <a:pt x="810" y="120"/>
                </a:cubicBezTo>
                <a:close/>
                <a:moveTo>
                  <a:pt x="752" y="138"/>
                </a:moveTo>
                <a:cubicBezTo>
                  <a:pt x="750" y="154"/>
                  <a:pt x="754" y="171"/>
                  <a:pt x="762" y="186"/>
                </a:cubicBezTo>
                <a:cubicBezTo>
                  <a:pt x="729" y="219"/>
                  <a:pt x="729" y="219"/>
                  <a:pt x="729" y="219"/>
                </a:cubicBezTo>
                <a:cubicBezTo>
                  <a:pt x="707" y="198"/>
                  <a:pt x="685" y="179"/>
                  <a:pt x="662" y="160"/>
                </a:cubicBezTo>
                <a:lnTo>
                  <a:pt x="752" y="138"/>
                </a:lnTo>
                <a:close/>
                <a:moveTo>
                  <a:pt x="265" y="86"/>
                </a:moveTo>
                <a:cubicBezTo>
                  <a:pt x="281" y="69"/>
                  <a:pt x="306" y="61"/>
                  <a:pt x="338" y="61"/>
                </a:cubicBezTo>
                <a:cubicBezTo>
                  <a:pt x="367" y="61"/>
                  <a:pt x="403" y="69"/>
                  <a:pt x="442" y="84"/>
                </a:cubicBezTo>
                <a:cubicBezTo>
                  <a:pt x="477" y="97"/>
                  <a:pt x="514" y="116"/>
                  <a:pt x="550" y="139"/>
                </a:cubicBezTo>
                <a:cubicBezTo>
                  <a:pt x="247" y="214"/>
                  <a:pt x="247" y="214"/>
                  <a:pt x="247" y="214"/>
                </a:cubicBezTo>
                <a:cubicBezTo>
                  <a:pt x="234" y="157"/>
                  <a:pt x="240" y="111"/>
                  <a:pt x="265" y="86"/>
                </a:cubicBezTo>
                <a:close/>
                <a:moveTo>
                  <a:pt x="193" y="180"/>
                </a:moveTo>
                <a:cubicBezTo>
                  <a:pt x="196" y="210"/>
                  <a:pt x="204" y="244"/>
                  <a:pt x="218" y="280"/>
                </a:cubicBezTo>
                <a:cubicBezTo>
                  <a:pt x="254" y="374"/>
                  <a:pt x="324" y="476"/>
                  <a:pt x="415" y="567"/>
                </a:cubicBezTo>
                <a:cubicBezTo>
                  <a:pt x="506" y="658"/>
                  <a:pt x="608" y="728"/>
                  <a:pt x="702" y="764"/>
                </a:cubicBezTo>
                <a:cubicBezTo>
                  <a:pt x="738" y="778"/>
                  <a:pt x="772" y="786"/>
                  <a:pt x="802" y="789"/>
                </a:cubicBezTo>
                <a:cubicBezTo>
                  <a:pt x="632" y="887"/>
                  <a:pt x="410" y="863"/>
                  <a:pt x="265" y="717"/>
                </a:cubicBezTo>
                <a:cubicBezTo>
                  <a:pt x="120" y="572"/>
                  <a:pt x="96" y="350"/>
                  <a:pt x="193" y="180"/>
                </a:cubicBezTo>
                <a:close/>
                <a:moveTo>
                  <a:pt x="266" y="783"/>
                </a:moveTo>
                <a:cubicBezTo>
                  <a:pt x="283" y="797"/>
                  <a:pt x="300" y="809"/>
                  <a:pt x="318" y="821"/>
                </a:cubicBezTo>
                <a:cubicBezTo>
                  <a:pt x="318" y="1257"/>
                  <a:pt x="318" y="1257"/>
                  <a:pt x="318" y="1257"/>
                </a:cubicBezTo>
                <a:cubicBezTo>
                  <a:pt x="128" y="1257"/>
                  <a:pt x="128" y="1257"/>
                  <a:pt x="128" y="1257"/>
                </a:cubicBezTo>
                <a:lnTo>
                  <a:pt x="266" y="783"/>
                </a:lnTo>
                <a:close/>
                <a:moveTo>
                  <a:pt x="636" y="1344"/>
                </a:moveTo>
                <a:cubicBezTo>
                  <a:pt x="48" y="1344"/>
                  <a:pt x="48" y="1344"/>
                  <a:pt x="48" y="1344"/>
                </a:cubicBezTo>
                <a:cubicBezTo>
                  <a:pt x="48" y="1305"/>
                  <a:pt x="48" y="1305"/>
                  <a:pt x="48" y="1305"/>
                </a:cubicBezTo>
                <a:cubicBezTo>
                  <a:pt x="636" y="1305"/>
                  <a:pt x="636" y="1305"/>
                  <a:pt x="636" y="1305"/>
                </a:cubicBezTo>
                <a:lnTo>
                  <a:pt x="636" y="1344"/>
                </a:lnTo>
                <a:close/>
                <a:moveTo>
                  <a:pt x="556" y="1257"/>
                </a:moveTo>
                <a:cubicBezTo>
                  <a:pt x="366" y="1257"/>
                  <a:pt x="366" y="1257"/>
                  <a:pt x="366" y="1257"/>
                </a:cubicBezTo>
                <a:cubicBezTo>
                  <a:pt x="366" y="847"/>
                  <a:pt x="366" y="847"/>
                  <a:pt x="366" y="847"/>
                </a:cubicBezTo>
                <a:cubicBezTo>
                  <a:pt x="391" y="859"/>
                  <a:pt x="416" y="868"/>
                  <a:pt x="441" y="876"/>
                </a:cubicBezTo>
                <a:lnTo>
                  <a:pt x="556" y="1257"/>
                </a:lnTo>
                <a:close/>
                <a:moveTo>
                  <a:pt x="556" y="1257"/>
                </a:moveTo>
                <a:cubicBezTo>
                  <a:pt x="556" y="1257"/>
                  <a:pt x="556" y="1257"/>
                  <a:pt x="556" y="1257"/>
                </a:cubicBezTo>
              </a:path>
            </a:pathLst>
          </a:custGeom>
          <a:solidFill>
            <a:srgbClr val="002060"/>
          </a:solidFill>
          <a:ln>
            <a:solidFill>
              <a:srgbClr val="D3D9E4"/>
            </a:solidFill>
          </a:ln>
        </p:spPr>
        <p:txBody>
          <a:bodyPr/>
          <a:lstStyle/>
          <a:p>
            <a:pPr defTabSz="457200">
              <a:defRPr/>
            </a:pPr>
            <a:endParaRPr lang="en-US" kern="0">
              <a:solidFill>
                <a:prstClr val="black"/>
              </a:solidFill>
              <a:latin typeface="Gill Sans MT"/>
            </a:endParaRPr>
          </a:p>
        </p:txBody>
      </p:sp>
      <p:cxnSp>
        <p:nvCxnSpPr>
          <p:cNvPr id="71690" name="Straight Connector 9">
            <a:extLst>
              <a:ext uri="{FF2B5EF4-FFF2-40B4-BE49-F238E27FC236}">
                <a16:creationId xmlns:a16="http://schemas.microsoft.com/office/drawing/2014/main" id="{2B7FE5A2-D92E-7B74-F67C-2548F2DA92FF}"/>
              </a:ext>
            </a:extLst>
          </p:cNvPr>
          <p:cNvCxnSpPr>
            <a:cxnSpLocks noChangeShapeType="1"/>
          </p:cNvCxnSpPr>
          <p:nvPr/>
        </p:nvCxnSpPr>
        <p:spPr bwMode="auto">
          <a:xfrm>
            <a:off x="6588125" y="1954213"/>
            <a:ext cx="1404938" cy="0"/>
          </a:xfrm>
          <a:prstGeom prst="line">
            <a:avLst/>
          </a:prstGeom>
          <a:noFill/>
          <a:ln w="38100" algn="ctr">
            <a:solidFill>
              <a:srgbClr val="CCCCCC"/>
            </a:solidFill>
            <a:round/>
            <a:headEnd/>
            <a:tailEnd/>
          </a:ln>
          <a:extLst>
            <a:ext uri="{909E8E84-426E-40DD-AFC4-6F175D3DCCD1}">
              <a14:hiddenFill xmlns:a14="http://schemas.microsoft.com/office/drawing/2010/main">
                <a:noFill/>
              </a14:hiddenFill>
            </a:ext>
          </a:extLst>
        </p:spPr>
      </p:cxnSp>
      <p:cxnSp>
        <p:nvCxnSpPr>
          <p:cNvPr id="71691" name="Straight Connector 9">
            <a:extLst>
              <a:ext uri="{FF2B5EF4-FFF2-40B4-BE49-F238E27FC236}">
                <a16:creationId xmlns:a16="http://schemas.microsoft.com/office/drawing/2014/main" id="{25DED40B-B6F6-B286-1BF0-6177B34FB729}"/>
              </a:ext>
            </a:extLst>
          </p:cNvPr>
          <p:cNvCxnSpPr>
            <a:cxnSpLocks noChangeShapeType="1"/>
          </p:cNvCxnSpPr>
          <p:nvPr/>
        </p:nvCxnSpPr>
        <p:spPr bwMode="auto">
          <a:xfrm>
            <a:off x="2084388" y="4467225"/>
            <a:ext cx="1403350" cy="0"/>
          </a:xfrm>
          <a:prstGeom prst="line">
            <a:avLst/>
          </a:prstGeom>
          <a:noFill/>
          <a:ln w="38100" algn="ctr">
            <a:solidFill>
              <a:srgbClr val="CCCCCC"/>
            </a:solidFill>
            <a:round/>
            <a:headEnd/>
            <a:tailEnd/>
          </a:ln>
          <a:extLst>
            <a:ext uri="{909E8E84-426E-40DD-AFC4-6F175D3DCCD1}">
              <a14:hiddenFill xmlns:a14="http://schemas.microsoft.com/office/drawing/2010/main">
                <a:noFill/>
              </a14:hiddenFill>
            </a:ext>
          </a:extLst>
        </p:spPr>
      </p:cxnSp>
      <p:cxnSp>
        <p:nvCxnSpPr>
          <p:cNvPr id="71692" name="Straight Connector 9">
            <a:extLst>
              <a:ext uri="{FF2B5EF4-FFF2-40B4-BE49-F238E27FC236}">
                <a16:creationId xmlns:a16="http://schemas.microsoft.com/office/drawing/2014/main" id="{B3479F93-5F36-9B0B-F8C4-08979BEA531A}"/>
              </a:ext>
            </a:extLst>
          </p:cNvPr>
          <p:cNvCxnSpPr>
            <a:cxnSpLocks noChangeShapeType="1"/>
          </p:cNvCxnSpPr>
          <p:nvPr/>
        </p:nvCxnSpPr>
        <p:spPr bwMode="auto">
          <a:xfrm>
            <a:off x="2084388" y="1954213"/>
            <a:ext cx="1403350" cy="0"/>
          </a:xfrm>
          <a:prstGeom prst="line">
            <a:avLst/>
          </a:prstGeom>
          <a:noFill/>
          <a:ln w="38100" algn="ctr">
            <a:solidFill>
              <a:srgbClr val="CCCCCC"/>
            </a:solidFill>
            <a:round/>
            <a:headEnd/>
            <a:tailEnd/>
          </a:ln>
          <a:extLst>
            <a:ext uri="{909E8E84-426E-40DD-AFC4-6F175D3DCCD1}">
              <a14:hiddenFill xmlns:a14="http://schemas.microsoft.com/office/drawing/2010/main">
                <a:noFill/>
              </a14:hiddenFill>
            </a:ext>
          </a:extLst>
        </p:spPr>
      </p:cxnSp>
      <p:cxnSp>
        <p:nvCxnSpPr>
          <p:cNvPr id="71693" name="Straight Connector 9">
            <a:extLst>
              <a:ext uri="{FF2B5EF4-FFF2-40B4-BE49-F238E27FC236}">
                <a16:creationId xmlns:a16="http://schemas.microsoft.com/office/drawing/2014/main" id="{9C10234D-BA09-4248-97EC-EBE7BDEF7DD7}"/>
              </a:ext>
            </a:extLst>
          </p:cNvPr>
          <p:cNvCxnSpPr>
            <a:cxnSpLocks noChangeShapeType="1"/>
          </p:cNvCxnSpPr>
          <p:nvPr/>
        </p:nvCxnSpPr>
        <p:spPr bwMode="auto">
          <a:xfrm>
            <a:off x="6588125" y="4467225"/>
            <a:ext cx="1404938" cy="0"/>
          </a:xfrm>
          <a:prstGeom prst="line">
            <a:avLst/>
          </a:prstGeom>
          <a:noFill/>
          <a:ln w="38100" algn="ctr">
            <a:solidFill>
              <a:srgbClr val="CCCCCC"/>
            </a:solidFill>
            <a:round/>
            <a:headEnd/>
            <a:tailEnd/>
          </a:ln>
          <a:extLst>
            <a:ext uri="{909E8E84-426E-40DD-AFC4-6F175D3DCCD1}">
              <a14:hiddenFill xmlns:a14="http://schemas.microsoft.com/office/drawing/2010/main">
                <a:noFill/>
              </a14:hiddenFill>
            </a:ext>
          </a:extLst>
        </p:spPr>
      </p:cxnSp>
      <p:grpSp>
        <p:nvGrpSpPr>
          <p:cNvPr id="38" name="Group 43">
            <a:extLst>
              <a:ext uri="{FF2B5EF4-FFF2-40B4-BE49-F238E27FC236}">
                <a16:creationId xmlns:a16="http://schemas.microsoft.com/office/drawing/2014/main" id="{3313AF92-9FE2-8E19-74B0-7DB087DD579C}"/>
              </a:ext>
            </a:extLst>
          </p:cNvPr>
          <p:cNvGrpSpPr>
            <a:grpSpLocks noChangeAspect="1"/>
          </p:cNvGrpSpPr>
          <p:nvPr/>
        </p:nvGrpSpPr>
        <p:grpSpPr bwMode="auto">
          <a:xfrm>
            <a:off x="6656484" y="3913797"/>
            <a:ext cx="446679" cy="446183"/>
            <a:chOff x="1980" y="1262"/>
            <a:chExt cx="1800" cy="1798"/>
          </a:xfrm>
          <a:solidFill>
            <a:srgbClr val="002060"/>
          </a:solidFill>
        </p:grpSpPr>
        <p:sp>
          <p:nvSpPr>
            <p:cNvPr id="39" name="Freeform 44">
              <a:extLst>
                <a:ext uri="{FF2B5EF4-FFF2-40B4-BE49-F238E27FC236}">
                  <a16:creationId xmlns:a16="http://schemas.microsoft.com/office/drawing/2014/main" id="{5C25184F-F6AB-2FEF-8201-7E91890CDE73}"/>
                </a:ext>
              </a:extLst>
            </p:cNvPr>
            <p:cNvSpPr>
              <a:spLocks noEditPoints="1"/>
            </p:cNvSpPr>
            <p:nvPr/>
          </p:nvSpPr>
          <p:spPr bwMode="auto">
            <a:xfrm>
              <a:off x="1980" y="1262"/>
              <a:ext cx="1800" cy="1798"/>
            </a:xfrm>
            <a:custGeom>
              <a:avLst/>
              <a:gdLst>
                <a:gd name="T0" fmla="*/ 971 w 1482"/>
                <a:gd name="T1" fmla="*/ 0 h 1482"/>
                <a:gd name="T2" fmla="*/ 461 w 1482"/>
                <a:gd name="T3" fmla="*/ 510 h 1482"/>
                <a:gd name="T4" fmla="*/ 565 w 1482"/>
                <a:gd name="T5" fmla="*/ 819 h 1482"/>
                <a:gd name="T6" fmla="*/ 461 w 1482"/>
                <a:gd name="T7" fmla="*/ 922 h 1482"/>
                <a:gd name="T8" fmla="*/ 460 w 1482"/>
                <a:gd name="T9" fmla="*/ 924 h 1482"/>
                <a:gd name="T10" fmla="*/ 434 w 1482"/>
                <a:gd name="T11" fmla="*/ 922 h 1482"/>
                <a:gd name="T12" fmla="*/ 344 w 1482"/>
                <a:gd name="T13" fmla="*/ 959 h 1482"/>
                <a:gd name="T14" fmla="*/ 37 w 1482"/>
                <a:gd name="T15" fmla="*/ 1266 h 1482"/>
                <a:gd name="T16" fmla="*/ 0 w 1482"/>
                <a:gd name="T17" fmla="*/ 1355 h 1482"/>
                <a:gd name="T18" fmla="*/ 37 w 1482"/>
                <a:gd name="T19" fmla="*/ 1445 h 1482"/>
                <a:gd name="T20" fmla="*/ 126 w 1482"/>
                <a:gd name="T21" fmla="*/ 1482 h 1482"/>
                <a:gd name="T22" fmla="*/ 216 w 1482"/>
                <a:gd name="T23" fmla="*/ 1445 h 1482"/>
                <a:gd name="T24" fmla="*/ 523 w 1482"/>
                <a:gd name="T25" fmla="*/ 1137 h 1482"/>
                <a:gd name="T26" fmla="*/ 560 w 1482"/>
                <a:gd name="T27" fmla="*/ 1048 h 1482"/>
                <a:gd name="T28" fmla="*/ 557 w 1482"/>
                <a:gd name="T29" fmla="*/ 1022 h 1482"/>
                <a:gd name="T30" fmla="*/ 559 w 1482"/>
                <a:gd name="T31" fmla="*/ 1020 h 1482"/>
                <a:gd name="T32" fmla="*/ 663 w 1482"/>
                <a:gd name="T33" fmla="*/ 917 h 1482"/>
                <a:gd name="T34" fmla="*/ 971 w 1482"/>
                <a:gd name="T35" fmla="*/ 1021 h 1482"/>
                <a:gd name="T36" fmla="*/ 1482 w 1482"/>
                <a:gd name="T37" fmla="*/ 510 h 1482"/>
                <a:gd name="T38" fmla="*/ 971 w 1482"/>
                <a:gd name="T39" fmla="*/ 0 h 1482"/>
                <a:gd name="T40" fmla="*/ 182 w 1482"/>
                <a:gd name="T41" fmla="*/ 1411 h 1482"/>
                <a:gd name="T42" fmla="*/ 126 w 1482"/>
                <a:gd name="T43" fmla="*/ 1434 h 1482"/>
                <a:gd name="T44" fmla="*/ 71 w 1482"/>
                <a:gd name="T45" fmla="*/ 1411 h 1482"/>
                <a:gd name="T46" fmla="*/ 48 w 1482"/>
                <a:gd name="T47" fmla="*/ 1355 h 1482"/>
                <a:gd name="T48" fmla="*/ 71 w 1482"/>
                <a:gd name="T49" fmla="*/ 1300 h 1482"/>
                <a:gd name="T50" fmla="*/ 348 w 1482"/>
                <a:gd name="T51" fmla="*/ 1022 h 1482"/>
                <a:gd name="T52" fmla="*/ 459 w 1482"/>
                <a:gd name="T53" fmla="*/ 1133 h 1482"/>
                <a:gd name="T54" fmla="*/ 182 w 1482"/>
                <a:gd name="T55" fmla="*/ 1411 h 1482"/>
                <a:gd name="T56" fmla="*/ 493 w 1482"/>
                <a:gd name="T57" fmla="*/ 1099 h 1482"/>
                <a:gd name="T58" fmla="*/ 383 w 1482"/>
                <a:gd name="T59" fmla="*/ 989 h 1482"/>
                <a:gd name="T60" fmla="*/ 434 w 1482"/>
                <a:gd name="T61" fmla="*/ 970 h 1482"/>
                <a:gd name="T62" fmla="*/ 489 w 1482"/>
                <a:gd name="T63" fmla="*/ 993 h 1482"/>
                <a:gd name="T64" fmla="*/ 512 w 1482"/>
                <a:gd name="T65" fmla="*/ 1048 h 1482"/>
                <a:gd name="T66" fmla="*/ 493 w 1482"/>
                <a:gd name="T67" fmla="*/ 1099 h 1482"/>
                <a:gd name="T68" fmla="*/ 537 w 1482"/>
                <a:gd name="T69" fmla="*/ 975 h 1482"/>
                <a:gd name="T70" fmla="*/ 523 w 1482"/>
                <a:gd name="T71" fmla="*/ 959 h 1482"/>
                <a:gd name="T72" fmla="*/ 507 w 1482"/>
                <a:gd name="T73" fmla="*/ 945 h 1482"/>
                <a:gd name="T74" fmla="*/ 596 w 1482"/>
                <a:gd name="T75" fmla="*/ 856 h 1482"/>
                <a:gd name="T76" fmla="*/ 626 w 1482"/>
                <a:gd name="T77" fmla="*/ 886 h 1482"/>
                <a:gd name="T78" fmla="*/ 537 w 1482"/>
                <a:gd name="T79" fmla="*/ 975 h 1482"/>
                <a:gd name="T80" fmla="*/ 971 w 1482"/>
                <a:gd name="T81" fmla="*/ 973 h 1482"/>
                <a:gd name="T82" fmla="*/ 509 w 1482"/>
                <a:gd name="T83" fmla="*/ 510 h 1482"/>
                <a:gd name="T84" fmla="*/ 971 w 1482"/>
                <a:gd name="T85" fmla="*/ 48 h 1482"/>
                <a:gd name="T86" fmla="*/ 1434 w 1482"/>
                <a:gd name="T87" fmla="*/ 510 h 1482"/>
                <a:gd name="T88" fmla="*/ 971 w 1482"/>
                <a:gd name="T89" fmla="*/ 973 h 1482"/>
                <a:gd name="T90" fmla="*/ 971 w 1482"/>
                <a:gd name="T91" fmla="*/ 973 h 1482"/>
                <a:gd name="T92" fmla="*/ 971 w 1482"/>
                <a:gd name="T93" fmla="*/ 9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2" h="1482">
                  <a:moveTo>
                    <a:pt x="971" y="0"/>
                  </a:moveTo>
                  <a:cubicBezTo>
                    <a:pt x="690" y="0"/>
                    <a:pt x="461" y="229"/>
                    <a:pt x="461" y="510"/>
                  </a:cubicBezTo>
                  <a:cubicBezTo>
                    <a:pt x="461" y="626"/>
                    <a:pt x="500" y="733"/>
                    <a:pt x="565" y="819"/>
                  </a:cubicBezTo>
                  <a:cubicBezTo>
                    <a:pt x="461" y="922"/>
                    <a:pt x="461" y="922"/>
                    <a:pt x="461" y="922"/>
                  </a:cubicBezTo>
                  <a:cubicBezTo>
                    <a:pt x="461" y="923"/>
                    <a:pt x="460" y="924"/>
                    <a:pt x="460" y="924"/>
                  </a:cubicBezTo>
                  <a:cubicBezTo>
                    <a:pt x="451" y="923"/>
                    <a:pt x="442" y="922"/>
                    <a:pt x="434" y="922"/>
                  </a:cubicBezTo>
                  <a:cubicBezTo>
                    <a:pt x="400" y="922"/>
                    <a:pt x="368" y="935"/>
                    <a:pt x="344" y="959"/>
                  </a:cubicBezTo>
                  <a:cubicBezTo>
                    <a:pt x="37" y="1266"/>
                    <a:pt x="37" y="1266"/>
                    <a:pt x="37" y="1266"/>
                  </a:cubicBezTo>
                  <a:cubicBezTo>
                    <a:pt x="13" y="1290"/>
                    <a:pt x="0" y="1321"/>
                    <a:pt x="0" y="1355"/>
                  </a:cubicBezTo>
                  <a:cubicBezTo>
                    <a:pt x="0" y="1389"/>
                    <a:pt x="13" y="1421"/>
                    <a:pt x="37" y="1445"/>
                  </a:cubicBezTo>
                  <a:cubicBezTo>
                    <a:pt x="61" y="1468"/>
                    <a:pt x="93" y="1482"/>
                    <a:pt x="126" y="1482"/>
                  </a:cubicBezTo>
                  <a:cubicBezTo>
                    <a:pt x="160" y="1482"/>
                    <a:pt x="192" y="1468"/>
                    <a:pt x="216" y="1445"/>
                  </a:cubicBezTo>
                  <a:cubicBezTo>
                    <a:pt x="523" y="1137"/>
                    <a:pt x="523" y="1137"/>
                    <a:pt x="523" y="1137"/>
                  </a:cubicBezTo>
                  <a:cubicBezTo>
                    <a:pt x="547" y="1113"/>
                    <a:pt x="560" y="1082"/>
                    <a:pt x="560" y="1048"/>
                  </a:cubicBezTo>
                  <a:cubicBezTo>
                    <a:pt x="560" y="1039"/>
                    <a:pt x="559" y="1030"/>
                    <a:pt x="557" y="1022"/>
                  </a:cubicBezTo>
                  <a:cubicBezTo>
                    <a:pt x="558" y="1021"/>
                    <a:pt x="559" y="1021"/>
                    <a:pt x="559" y="1020"/>
                  </a:cubicBezTo>
                  <a:cubicBezTo>
                    <a:pt x="663" y="917"/>
                    <a:pt x="663" y="917"/>
                    <a:pt x="663" y="917"/>
                  </a:cubicBezTo>
                  <a:cubicBezTo>
                    <a:pt x="749" y="982"/>
                    <a:pt x="855" y="1021"/>
                    <a:pt x="971" y="1021"/>
                  </a:cubicBezTo>
                  <a:cubicBezTo>
                    <a:pt x="1253" y="1021"/>
                    <a:pt x="1482" y="792"/>
                    <a:pt x="1482" y="510"/>
                  </a:cubicBezTo>
                  <a:cubicBezTo>
                    <a:pt x="1482" y="229"/>
                    <a:pt x="1253" y="0"/>
                    <a:pt x="971" y="0"/>
                  </a:cubicBezTo>
                  <a:close/>
                  <a:moveTo>
                    <a:pt x="182" y="1411"/>
                  </a:moveTo>
                  <a:cubicBezTo>
                    <a:pt x="167" y="1425"/>
                    <a:pt x="147" y="1434"/>
                    <a:pt x="126" y="1434"/>
                  </a:cubicBezTo>
                  <a:cubicBezTo>
                    <a:pt x="105" y="1434"/>
                    <a:pt x="86" y="1425"/>
                    <a:pt x="71" y="1411"/>
                  </a:cubicBezTo>
                  <a:cubicBezTo>
                    <a:pt x="56" y="1396"/>
                    <a:pt x="48" y="1376"/>
                    <a:pt x="48" y="1355"/>
                  </a:cubicBezTo>
                  <a:cubicBezTo>
                    <a:pt x="48" y="1334"/>
                    <a:pt x="56" y="1315"/>
                    <a:pt x="71" y="1300"/>
                  </a:cubicBezTo>
                  <a:cubicBezTo>
                    <a:pt x="348" y="1022"/>
                    <a:pt x="348" y="1022"/>
                    <a:pt x="348" y="1022"/>
                  </a:cubicBezTo>
                  <a:cubicBezTo>
                    <a:pt x="459" y="1133"/>
                    <a:pt x="459" y="1133"/>
                    <a:pt x="459" y="1133"/>
                  </a:cubicBezTo>
                  <a:lnTo>
                    <a:pt x="182" y="1411"/>
                  </a:lnTo>
                  <a:close/>
                  <a:moveTo>
                    <a:pt x="493" y="1099"/>
                  </a:moveTo>
                  <a:cubicBezTo>
                    <a:pt x="383" y="989"/>
                    <a:pt x="383" y="989"/>
                    <a:pt x="383" y="989"/>
                  </a:cubicBezTo>
                  <a:cubicBezTo>
                    <a:pt x="397" y="976"/>
                    <a:pt x="415" y="970"/>
                    <a:pt x="434" y="970"/>
                  </a:cubicBezTo>
                  <a:cubicBezTo>
                    <a:pt x="454" y="970"/>
                    <a:pt x="474" y="977"/>
                    <a:pt x="489" y="993"/>
                  </a:cubicBezTo>
                  <a:cubicBezTo>
                    <a:pt x="504" y="1007"/>
                    <a:pt x="512" y="1027"/>
                    <a:pt x="512" y="1048"/>
                  </a:cubicBezTo>
                  <a:cubicBezTo>
                    <a:pt x="512" y="1067"/>
                    <a:pt x="505" y="1085"/>
                    <a:pt x="493" y="1099"/>
                  </a:cubicBezTo>
                  <a:close/>
                  <a:moveTo>
                    <a:pt x="537" y="975"/>
                  </a:moveTo>
                  <a:cubicBezTo>
                    <a:pt x="533" y="969"/>
                    <a:pt x="528" y="964"/>
                    <a:pt x="523" y="959"/>
                  </a:cubicBezTo>
                  <a:cubicBezTo>
                    <a:pt x="518" y="954"/>
                    <a:pt x="512" y="949"/>
                    <a:pt x="507" y="945"/>
                  </a:cubicBezTo>
                  <a:cubicBezTo>
                    <a:pt x="596" y="856"/>
                    <a:pt x="596" y="856"/>
                    <a:pt x="596" y="856"/>
                  </a:cubicBezTo>
                  <a:cubicBezTo>
                    <a:pt x="605" y="866"/>
                    <a:pt x="615" y="876"/>
                    <a:pt x="626" y="886"/>
                  </a:cubicBezTo>
                  <a:lnTo>
                    <a:pt x="537" y="975"/>
                  </a:lnTo>
                  <a:close/>
                  <a:moveTo>
                    <a:pt x="971" y="973"/>
                  </a:moveTo>
                  <a:cubicBezTo>
                    <a:pt x="716" y="973"/>
                    <a:pt x="509" y="765"/>
                    <a:pt x="509" y="510"/>
                  </a:cubicBezTo>
                  <a:cubicBezTo>
                    <a:pt x="509" y="255"/>
                    <a:pt x="716" y="48"/>
                    <a:pt x="971" y="48"/>
                  </a:cubicBezTo>
                  <a:cubicBezTo>
                    <a:pt x="1226" y="48"/>
                    <a:pt x="1434" y="255"/>
                    <a:pt x="1434" y="510"/>
                  </a:cubicBezTo>
                  <a:cubicBezTo>
                    <a:pt x="1434" y="765"/>
                    <a:pt x="1226" y="973"/>
                    <a:pt x="971" y="973"/>
                  </a:cubicBezTo>
                  <a:close/>
                  <a:moveTo>
                    <a:pt x="971" y="973"/>
                  </a:moveTo>
                  <a:cubicBezTo>
                    <a:pt x="971" y="973"/>
                    <a:pt x="971" y="973"/>
                    <a:pt x="971" y="973"/>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40" name="Freeform 45">
              <a:extLst>
                <a:ext uri="{FF2B5EF4-FFF2-40B4-BE49-F238E27FC236}">
                  <a16:creationId xmlns:a16="http://schemas.microsoft.com/office/drawing/2014/main" id="{B207EE32-91E4-98B9-B3D0-FBEBC38E2F01}"/>
                </a:ext>
              </a:extLst>
            </p:cNvPr>
            <p:cNvSpPr>
              <a:spLocks noEditPoints="1"/>
            </p:cNvSpPr>
            <p:nvPr/>
          </p:nvSpPr>
          <p:spPr bwMode="auto">
            <a:xfrm>
              <a:off x="2664" y="1386"/>
              <a:ext cx="991" cy="990"/>
            </a:xfrm>
            <a:custGeom>
              <a:avLst/>
              <a:gdLst>
                <a:gd name="T0" fmla="*/ 408 w 816"/>
                <a:gd name="T1" fmla="*/ 0 h 816"/>
                <a:gd name="T2" fmla="*/ 0 w 816"/>
                <a:gd name="T3" fmla="*/ 408 h 816"/>
                <a:gd name="T4" fmla="*/ 408 w 816"/>
                <a:gd name="T5" fmla="*/ 816 h 816"/>
                <a:gd name="T6" fmla="*/ 816 w 816"/>
                <a:gd name="T7" fmla="*/ 408 h 816"/>
                <a:gd name="T8" fmla="*/ 408 w 816"/>
                <a:gd name="T9" fmla="*/ 0 h 816"/>
                <a:gd name="T10" fmla="*/ 408 w 816"/>
                <a:gd name="T11" fmla="*/ 768 h 816"/>
                <a:gd name="T12" fmla="*/ 48 w 816"/>
                <a:gd name="T13" fmla="*/ 408 h 816"/>
                <a:gd name="T14" fmla="*/ 408 w 816"/>
                <a:gd name="T15" fmla="*/ 48 h 816"/>
                <a:gd name="T16" fmla="*/ 768 w 816"/>
                <a:gd name="T17" fmla="*/ 408 h 816"/>
                <a:gd name="T18" fmla="*/ 408 w 816"/>
                <a:gd name="T19" fmla="*/ 768 h 816"/>
                <a:gd name="T20" fmla="*/ 408 w 816"/>
                <a:gd name="T21" fmla="*/ 768 h 816"/>
                <a:gd name="T22" fmla="*/ 408 w 816"/>
                <a:gd name="T23" fmla="*/ 76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6" h="816">
                  <a:moveTo>
                    <a:pt x="408" y="0"/>
                  </a:moveTo>
                  <a:cubicBezTo>
                    <a:pt x="183" y="0"/>
                    <a:pt x="0" y="183"/>
                    <a:pt x="0" y="408"/>
                  </a:cubicBezTo>
                  <a:cubicBezTo>
                    <a:pt x="0" y="633"/>
                    <a:pt x="183" y="816"/>
                    <a:pt x="408" y="816"/>
                  </a:cubicBezTo>
                  <a:cubicBezTo>
                    <a:pt x="633" y="816"/>
                    <a:pt x="816" y="633"/>
                    <a:pt x="816" y="408"/>
                  </a:cubicBezTo>
                  <a:cubicBezTo>
                    <a:pt x="816" y="183"/>
                    <a:pt x="633" y="0"/>
                    <a:pt x="408" y="0"/>
                  </a:cubicBezTo>
                  <a:close/>
                  <a:moveTo>
                    <a:pt x="408" y="768"/>
                  </a:moveTo>
                  <a:cubicBezTo>
                    <a:pt x="210" y="768"/>
                    <a:pt x="48" y="607"/>
                    <a:pt x="48" y="408"/>
                  </a:cubicBezTo>
                  <a:cubicBezTo>
                    <a:pt x="48" y="210"/>
                    <a:pt x="210" y="48"/>
                    <a:pt x="408" y="48"/>
                  </a:cubicBezTo>
                  <a:cubicBezTo>
                    <a:pt x="607" y="48"/>
                    <a:pt x="768" y="210"/>
                    <a:pt x="768" y="408"/>
                  </a:cubicBezTo>
                  <a:cubicBezTo>
                    <a:pt x="768" y="607"/>
                    <a:pt x="607" y="768"/>
                    <a:pt x="408" y="768"/>
                  </a:cubicBezTo>
                  <a:close/>
                  <a:moveTo>
                    <a:pt x="408" y="768"/>
                  </a:moveTo>
                  <a:cubicBezTo>
                    <a:pt x="408" y="768"/>
                    <a:pt x="408" y="768"/>
                    <a:pt x="408" y="768"/>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41" name="Freeform 46">
              <a:extLst>
                <a:ext uri="{FF2B5EF4-FFF2-40B4-BE49-F238E27FC236}">
                  <a16:creationId xmlns:a16="http://schemas.microsoft.com/office/drawing/2014/main" id="{61144288-3881-0157-45C7-7C607266DC41}"/>
                </a:ext>
              </a:extLst>
            </p:cNvPr>
            <p:cNvSpPr>
              <a:spLocks noEditPoints="1"/>
            </p:cNvSpPr>
            <p:nvPr/>
          </p:nvSpPr>
          <p:spPr bwMode="auto">
            <a:xfrm>
              <a:off x="3312" y="1562"/>
              <a:ext cx="219" cy="566"/>
            </a:xfrm>
            <a:custGeom>
              <a:avLst/>
              <a:gdLst>
                <a:gd name="T0" fmla="*/ 41 w 180"/>
                <a:gd name="T1" fmla="*/ 7 h 467"/>
                <a:gd name="T2" fmla="*/ 8 w 180"/>
                <a:gd name="T3" fmla="*/ 14 h 467"/>
                <a:gd name="T4" fmla="*/ 15 w 180"/>
                <a:gd name="T5" fmla="*/ 47 h 467"/>
                <a:gd name="T6" fmla="*/ 132 w 180"/>
                <a:gd name="T7" fmla="*/ 263 h 467"/>
                <a:gd name="T8" fmla="*/ 73 w 180"/>
                <a:gd name="T9" fmla="*/ 427 h 467"/>
                <a:gd name="T10" fmla="*/ 76 w 180"/>
                <a:gd name="T11" fmla="*/ 461 h 467"/>
                <a:gd name="T12" fmla="*/ 91 w 180"/>
                <a:gd name="T13" fmla="*/ 467 h 467"/>
                <a:gd name="T14" fmla="*/ 110 w 180"/>
                <a:gd name="T15" fmla="*/ 458 h 467"/>
                <a:gd name="T16" fmla="*/ 180 w 180"/>
                <a:gd name="T17" fmla="*/ 263 h 467"/>
                <a:gd name="T18" fmla="*/ 41 w 180"/>
                <a:gd name="T19" fmla="*/ 7 h 467"/>
                <a:gd name="T20" fmla="*/ 41 w 180"/>
                <a:gd name="T21" fmla="*/ 7 h 467"/>
                <a:gd name="T22" fmla="*/ 41 w 180"/>
                <a:gd name="T23" fmla="*/ 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467">
                  <a:moveTo>
                    <a:pt x="41" y="7"/>
                  </a:moveTo>
                  <a:cubicBezTo>
                    <a:pt x="30" y="0"/>
                    <a:pt x="15" y="3"/>
                    <a:pt x="8" y="14"/>
                  </a:cubicBezTo>
                  <a:cubicBezTo>
                    <a:pt x="0" y="25"/>
                    <a:pt x="4" y="40"/>
                    <a:pt x="15" y="47"/>
                  </a:cubicBezTo>
                  <a:cubicBezTo>
                    <a:pt x="88" y="95"/>
                    <a:pt x="132" y="176"/>
                    <a:pt x="132" y="263"/>
                  </a:cubicBezTo>
                  <a:cubicBezTo>
                    <a:pt x="132" y="323"/>
                    <a:pt x="111" y="381"/>
                    <a:pt x="73" y="427"/>
                  </a:cubicBezTo>
                  <a:cubicBezTo>
                    <a:pt x="64" y="438"/>
                    <a:pt x="66" y="453"/>
                    <a:pt x="76" y="461"/>
                  </a:cubicBezTo>
                  <a:cubicBezTo>
                    <a:pt x="81" y="465"/>
                    <a:pt x="86" y="467"/>
                    <a:pt x="91" y="467"/>
                  </a:cubicBezTo>
                  <a:cubicBezTo>
                    <a:pt x="98" y="467"/>
                    <a:pt x="105" y="464"/>
                    <a:pt x="110" y="458"/>
                  </a:cubicBezTo>
                  <a:cubicBezTo>
                    <a:pt x="155" y="403"/>
                    <a:pt x="180" y="334"/>
                    <a:pt x="180" y="263"/>
                  </a:cubicBezTo>
                  <a:cubicBezTo>
                    <a:pt x="180" y="160"/>
                    <a:pt x="128" y="64"/>
                    <a:pt x="41" y="7"/>
                  </a:cubicBezTo>
                  <a:close/>
                  <a:moveTo>
                    <a:pt x="41" y="7"/>
                  </a:moveTo>
                  <a:cubicBezTo>
                    <a:pt x="41" y="7"/>
                    <a:pt x="41" y="7"/>
                    <a:pt x="41" y="7"/>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sp>
          <p:nvSpPr>
            <p:cNvPr id="42" name="Freeform 47">
              <a:extLst>
                <a:ext uri="{FF2B5EF4-FFF2-40B4-BE49-F238E27FC236}">
                  <a16:creationId xmlns:a16="http://schemas.microsoft.com/office/drawing/2014/main" id="{F18AA6FB-A517-D67C-19B0-415ED7CC1D16}"/>
                </a:ext>
              </a:extLst>
            </p:cNvPr>
            <p:cNvSpPr>
              <a:spLocks noEditPoints="1"/>
            </p:cNvSpPr>
            <p:nvPr/>
          </p:nvSpPr>
          <p:spPr bwMode="auto">
            <a:xfrm>
              <a:off x="3130" y="1511"/>
              <a:ext cx="123" cy="63"/>
            </a:xfrm>
            <a:custGeom>
              <a:avLst/>
              <a:gdLst>
                <a:gd name="T0" fmla="*/ 80 w 101"/>
                <a:gd name="T1" fmla="*/ 5 h 52"/>
                <a:gd name="T2" fmla="*/ 24 w 101"/>
                <a:gd name="T3" fmla="*/ 0 h 52"/>
                <a:gd name="T4" fmla="*/ 0 w 101"/>
                <a:gd name="T5" fmla="*/ 24 h 52"/>
                <a:gd name="T6" fmla="*/ 24 w 101"/>
                <a:gd name="T7" fmla="*/ 48 h 52"/>
                <a:gd name="T8" fmla="*/ 71 w 101"/>
                <a:gd name="T9" fmla="*/ 52 h 52"/>
                <a:gd name="T10" fmla="*/ 75 w 101"/>
                <a:gd name="T11" fmla="*/ 52 h 52"/>
                <a:gd name="T12" fmla="*/ 99 w 101"/>
                <a:gd name="T13" fmla="*/ 33 h 52"/>
                <a:gd name="T14" fmla="*/ 80 w 101"/>
                <a:gd name="T15" fmla="*/ 5 h 52"/>
                <a:gd name="T16" fmla="*/ 80 w 101"/>
                <a:gd name="T17" fmla="*/ 5 h 52"/>
                <a:gd name="T18" fmla="*/ 80 w 101"/>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52">
                  <a:moveTo>
                    <a:pt x="80" y="5"/>
                  </a:moveTo>
                  <a:cubicBezTo>
                    <a:pt x="62" y="1"/>
                    <a:pt x="43" y="0"/>
                    <a:pt x="24" y="0"/>
                  </a:cubicBezTo>
                  <a:cubicBezTo>
                    <a:pt x="11" y="0"/>
                    <a:pt x="0" y="11"/>
                    <a:pt x="0" y="24"/>
                  </a:cubicBezTo>
                  <a:cubicBezTo>
                    <a:pt x="0" y="37"/>
                    <a:pt x="11" y="48"/>
                    <a:pt x="24" y="48"/>
                  </a:cubicBezTo>
                  <a:cubicBezTo>
                    <a:pt x="40" y="48"/>
                    <a:pt x="56" y="49"/>
                    <a:pt x="71" y="52"/>
                  </a:cubicBezTo>
                  <a:cubicBezTo>
                    <a:pt x="73" y="52"/>
                    <a:pt x="74" y="52"/>
                    <a:pt x="75" y="52"/>
                  </a:cubicBezTo>
                  <a:cubicBezTo>
                    <a:pt x="87" y="52"/>
                    <a:pt x="97" y="44"/>
                    <a:pt x="99" y="33"/>
                  </a:cubicBezTo>
                  <a:cubicBezTo>
                    <a:pt x="101" y="20"/>
                    <a:pt x="93" y="7"/>
                    <a:pt x="80" y="5"/>
                  </a:cubicBezTo>
                  <a:close/>
                  <a:moveTo>
                    <a:pt x="80" y="5"/>
                  </a:moveTo>
                  <a:cubicBezTo>
                    <a:pt x="80" y="5"/>
                    <a:pt x="80" y="5"/>
                    <a:pt x="80" y="5"/>
                  </a:cubicBezTo>
                </a:path>
              </a:pathLst>
            </a:custGeom>
            <a:grpFill/>
            <a:ln>
              <a:solidFill>
                <a:srgbClr val="D3D9E4"/>
              </a:solidFill>
            </a:ln>
          </p:spPr>
          <p:txBody>
            <a:bodyPr/>
            <a:lstStyle/>
            <a:p>
              <a:pPr defTabSz="457200">
                <a:defRPr/>
              </a:pPr>
              <a:endParaRPr lang="en-US" kern="0">
                <a:solidFill>
                  <a:prstClr val="black"/>
                </a:solidFill>
                <a:latin typeface="Gill Sans MT"/>
              </a:endParaRPr>
            </a:p>
          </p:txBody>
        </p:sp>
      </p:grpSp>
      <p:pic>
        <p:nvPicPr>
          <p:cNvPr id="71695" name="Picture 2" descr="Afbeeldingsresultaat voor infrastructure symbol">
            <a:extLst>
              <a:ext uri="{FF2B5EF4-FFF2-40B4-BE49-F238E27FC236}">
                <a16:creationId xmlns:a16="http://schemas.microsoft.com/office/drawing/2014/main" id="{5A957E79-87F0-4D28-EF6D-8B027559BB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414" y="2400301"/>
            <a:ext cx="1292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6" name="Afbeelding 43">
            <a:extLst>
              <a:ext uri="{FF2B5EF4-FFF2-40B4-BE49-F238E27FC236}">
                <a16:creationId xmlns:a16="http://schemas.microsoft.com/office/drawing/2014/main" id="{2BDA5B53-8CC8-1F3C-5F4F-6FCA677F6A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5234"/>
          <a:stretch>
            <a:fillRect/>
          </a:stretch>
        </p:blipFill>
        <p:spPr bwMode="auto">
          <a:xfrm>
            <a:off x="2792414" y="4930776"/>
            <a:ext cx="15462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Picture 6" descr="Afbeeldingsresultaat voor monitoring &amp; evaluation symbol">
            <a:extLst>
              <a:ext uri="{FF2B5EF4-FFF2-40B4-BE49-F238E27FC236}">
                <a16:creationId xmlns:a16="http://schemas.microsoft.com/office/drawing/2014/main" id="{0095C59A-8F1F-720E-B873-45D5B6A557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5676" y="5002214"/>
            <a:ext cx="13382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8" name="Afbeelding 45">
            <a:extLst>
              <a:ext uri="{FF2B5EF4-FFF2-40B4-BE49-F238E27FC236}">
                <a16:creationId xmlns:a16="http://schemas.microsoft.com/office/drawing/2014/main" id="{C47D7D58-6927-3A5D-3D1A-FE4524986B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6460" t="19154" r="1385" b="49017"/>
          <a:stretch>
            <a:fillRect/>
          </a:stretch>
        </p:blipFill>
        <p:spPr bwMode="auto">
          <a:xfrm>
            <a:off x="7250114" y="2400301"/>
            <a:ext cx="1449387"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5080F2-83EC-4134-CA27-4DF0EDA69F96}"/>
              </a:ext>
            </a:extLst>
          </p:cNvPr>
          <p:cNvSpPr>
            <a:spLocks noGrp="1"/>
          </p:cNvSpPr>
          <p:nvPr>
            <p:ph type="title"/>
          </p:nvPr>
        </p:nvSpPr>
        <p:spPr/>
        <p:txBody>
          <a:bodyPr/>
          <a:lstStyle/>
          <a:p>
            <a:pPr>
              <a:defRPr/>
            </a:pPr>
            <a:r>
              <a:rPr lang="en-GB" dirty="0"/>
              <a:t>INNOVATION IN </a:t>
            </a:r>
            <a:r>
              <a:rPr lang="it-IT" dirty="0"/>
              <a:t>FREE ZONE </a:t>
            </a:r>
            <a:r>
              <a:rPr lang="en-GB" dirty="0"/>
              <a:t>SERVICES</a:t>
            </a:r>
          </a:p>
        </p:txBody>
      </p:sp>
      <p:sp>
        <p:nvSpPr>
          <p:cNvPr id="73731" name="Tekstvak 21">
            <a:extLst>
              <a:ext uri="{FF2B5EF4-FFF2-40B4-BE49-F238E27FC236}">
                <a16:creationId xmlns:a16="http://schemas.microsoft.com/office/drawing/2014/main" id="{77BAD1F9-15C3-5329-6C12-D2850A1A583A}"/>
              </a:ext>
            </a:extLst>
          </p:cNvPr>
          <p:cNvSpPr txBox="1">
            <a:spLocks noChangeArrowheads="1"/>
          </p:cNvSpPr>
          <p:nvPr/>
        </p:nvSpPr>
        <p:spPr bwMode="auto">
          <a:xfrm>
            <a:off x="2128838" y="2816226"/>
            <a:ext cx="1751012" cy="1692275"/>
          </a:xfrm>
          <a:prstGeom prst="rect">
            <a:avLst/>
          </a:prstGeom>
          <a:solidFill>
            <a:srgbClr val="005C88"/>
          </a:solidFill>
          <a:ln>
            <a:noFill/>
          </a:ln>
          <a:effectLst>
            <a:outerShdw dist="22997" dir="5400000" algn="tl"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r>
              <a:rPr lang="en-GB" altLang="en-US" sz="1300">
                <a:solidFill>
                  <a:srgbClr val="FFFFFF"/>
                </a:solidFill>
                <a:latin typeface="Gill Sans"/>
                <a:ea typeface="Gill Sans"/>
                <a:cs typeface="Gill Sans"/>
              </a:rPr>
              <a:t>Recruitment &amp; HR Support</a:t>
            </a:r>
          </a:p>
        </p:txBody>
      </p:sp>
      <p:pic>
        <p:nvPicPr>
          <p:cNvPr id="73732" name="Afbeelding 7">
            <a:extLst>
              <a:ext uri="{FF2B5EF4-FFF2-40B4-BE49-F238E27FC236}">
                <a16:creationId xmlns:a16="http://schemas.microsoft.com/office/drawing/2014/main" id="{21E7AAB5-D4F9-6B95-3583-5040452BAC56}"/>
              </a:ext>
            </a:extLst>
          </p:cNvPr>
          <p:cNvPicPr>
            <a:picLocks noChangeAspect="1"/>
          </p:cNvPicPr>
          <p:nvPr/>
        </p:nvPicPr>
        <p:blipFill>
          <a:blip r:embed="rId2">
            <a:extLst>
              <a:ext uri="{28A0092B-C50C-407E-A947-70E740481C1C}">
                <a14:useLocalDpi xmlns:a14="http://schemas.microsoft.com/office/drawing/2010/main" val="0"/>
              </a:ext>
            </a:extLst>
          </a:blip>
          <a:srcRect b="18227"/>
          <a:stretch>
            <a:fillRect/>
          </a:stretch>
        </p:blipFill>
        <p:spPr bwMode="auto">
          <a:xfrm>
            <a:off x="2354263" y="2895601"/>
            <a:ext cx="1300162" cy="1063625"/>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kstvak 8">
            <a:extLst>
              <a:ext uri="{FF2B5EF4-FFF2-40B4-BE49-F238E27FC236}">
                <a16:creationId xmlns:a16="http://schemas.microsoft.com/office/drawing/2014/main" id="{B46C929B-D8EE-D7DE-43F7-B486687FF012}"/>
              </a:ext>
            </a:extLst>
          </p:cNvPr>
          <p:cNvSpPr txBox="1">
            <a:spLocks noChangeArrowheads="1"/>
          </p:cNvSpPr>
          <p:nvPr/>
        </p:nvSpPr>
        <p:spPr bwMode="auto">
          <a:xfrm>
            <a:off x="4105276" y="2816226"/>
            <a:ext cx="1749425" cy="1692275"/>
          </a:xfrm>
          <a:prstGeom prst="rect">
            <a:avLst/>
          </a:prstGeom>
          <a:solidFill>
            <a:srgbClr val="005C88"/>
          </a:solidFill>
          <a:ln>
            <a:noFill/>
          </a:ln>
          <a:effectLst>
            <a:outerShdw dist="22997" dir="5400000" algn="tl"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r>
              <a:rPr lang="en-GB" altLang="en-US" sz="1300">
                <a:solidFill>
                  <a:srgbClr val="FFFFFF"/>
                </a:solidFill>
                <a:latin typeface="Gill Sans"/>
                <a:ea typeface="Gill Sans"/>
                <a:cs typeface="Gill Sans"/>
              </a:rPr>
              <a:t>Training &amp; </a:t>
            </a:r>
          </a:p>
          <a:p>
            <a:pPr eaLnBrk="1" hangingPunct="1">
              <a:spcBef>
                <a:spcPct val="0"/>
              </a:spcBef>
              <a:buClrTx/>
              <a:buFontTx/>
              <a:buNone/>
            </a:pPr>
            <a:r>
              <a:rPr lang="en-GB" altLang="en-US" sz="1300">
                <a:solidFill>
                  <a:srgbClr val="FFFFFF"/>
                </a:solidFill>
                <a:latin typeface="Gill Sans"/>
                <a:ea typeface="Gill Sans"/>
                <a:cs typeface="Gill Sans"/>
              </a:rPr>
              <a:t>Education</a:t>
            </a:r>
          </a:p>
        </p:txBody>
      </p:sp>
      <p:pic>
        <p:nvPicPr>
          <p:cNvPr id="73734" name="Afbeelding 10">
            <a:extLst>
              <a:ext uri="{FF2B5EF4-FFF2-40B4-BE49-F238E27FC236}">
                <a16:creationId xmlns:a16="http://schemas.microsoft.com/office/drawing/2014/main" id="{15340B79-CE21-BF35-4D60-1B509E6F2A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9113" y="2895601"/>
            <a:ext cx="1301750" cy="1063625"/>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kstvak 11">
            <a:extLst>
              <a:ext uri="{FF2B5EF4-FFF2-40B4-BE49-F238E27FC236}">
                <a16:creationId xmlns:a16="http://schemas.microsoft.com/office/drawing/2014/main" id="{3C6D44DD-E6BC-C170-9C9B-5CF014F69F6B}"/>
              </a:ext>
            </a:extLst>
          </p:cNvPr>
          <p:cNvSpPr txBox="1">
            <a:spLocks noChangeArrowheads="1"/>
          </p:cNvSpPr>
          <p:nvPr/>
        </p:nvSpPr>
        <p:spPr bwMode="auto">
          <a:xfrm>
            <a:off x="6080126" y="3007847"/>
            <a:ext cx="1751013" cy="1492716"/>
          </a:xfrm>
          <a:prstGeom prst="rect">
            <a:avLst/>
          </a:prstGeom>
          <a:solidFill>
            <a:srgbClr val="005C88"/>
          </a:solidFill>
          <a:ln>
            <a:noFill/>
          </a:ln>
          <a:effectLst>
            <a:outerShdw dist="22997" dir="5400000" algn="tl"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r>
              <a:rPr lang="en-GB" altLang="en-US" sz="1300">
                <a:solidFill>
                  <a:srgbClr val="FFFFFF"/>
                </a:solidFill>
                <a:latin typeface="Gill Sans"/>
                <a:ea typeface="Gill Sans"/>
                <a:cs typeface="Gill Sans"/>
              </a:rPr>
              <a:t>University Partnerships</a:t>
            </a:r>
          </a:p>
        </p:txBody>
      </p:sp>
      <p:sp>
        <p:nvSpPr>
          <p:cNvPr id="73736" name="Tekstvak 13">
            <a:extLst>
              <a:ext uri="{FF2B5EF4-FFF2-40B4-BE49-F238E27FC236}">
                <a16:creationId xmlns:a16="http://schemas.microsoft.com/office/drawing/2014/main" id="{BAECC1A9-3B10-C9E3-B939-CACA1B24620C}"/>
              </a:ext>
            </a:extLst>
          </p:cNvPr>
          <p:cNvSpPr txBox="1">
            <a:spLocks noChangeArrowheads="1"/>
          </p:cNvSpPr>
          <p:nvPr/>
        </p:nvSpPr>
        <p:spPr bwMode="auto">
          <a:xfrm>
            <a:off x="8077201" y="2808289"/>
            <a:ext cx="1751013" cy="1692275"/>
          </a:xfrm>
          <a:prstGeom prst="rect">
            <a:avLst/>
          </a:prstGeom>
          <a:solidFill>
            <a:srgbClr val="005C88"/>
          </a:solidFill>
          <a:ln>
            <a:noFill/>
          </a:ln>
          <a:effectLst>
            <a:outerShdw dist="22997" dir="5400000" algn="tl"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endParaRPr lang="en-GB" altLang="en-US" sz="1300">
              <a:solidFill>
                <a:srgbClr val="FFFFFF"/>
              </a:solidFill>
              <a:latin typeface="Gill Sans"/>
              <a:ea typeface="Gill Sans"/>
              <a:cs typeface="Gill Sans"/>
            </a:endParaRPr>
          </a:p>
          <a:p>
            <a:pPr eaLnBrk="1" hangingPunct="1">
              <a:spcBef>
                <a:spcPct val="0"/>
              </a:spcBef>
              <a:buClrTx/>
              <a:buFontTx/>
              <a:buNone/>
            </a:pPr>
            <a:r>
              <a:rPr lang="en-GB" altLang="en-US" sz="1300">
                <a:solidFill>
                  <a:srgbClr val="FFFFFF"/>
                </a:solidFill>
                <a:latin typeface="Gill Sans"/>
                <a:ea typeface="Gill Sans"/>
                <a:cs typeface="Gill Sans"/>
              </a:rPr>
              <a:t>Thought Leadership</a:t>
            </a:r>
          </a:p>
        </p:txBody>
      </p:sp>
      <p:pic>
        <p:nvPicPr>
          <p:cNvPr id="73737" name="Picture 2" descr="Afbeeldingsresultaat voor universities">
            <a:extLst>
              <a:ext uri="{FF2B5EF4-FFF2-40B4-BE49-F238E27FC236}">
                <a16:creationId xmlns:a16="http://schemas.microsoft.com/office/drawing/2014/main" id="{572C144E-C796-8966-B51B-BACCEF7D9F29}"/>
              </a:ext>
            </a:extLst>
          </p:cNvPr>
          <p:cNvPicPr>
            <a:picLocks noChangeAspect="1"/>
          </p:cNvPicPr>
          <p:nvPr/>
        </p:nvPicPr>
        <p:blipFill>
          <a:blip r:embed="rId4">
            <a:extLst>
              <a:ext uri="{28A0092B-C50C-407E-A947-70E740481C1C}">
                <a14:useLocalDpi xmlns:a14="http://schemas.microsoft.com/office/drawing/2010/main" val="0"/>
              </a:ext>
            </a:extLst>
          </a:blip>
          <a:srcRect l="15889" r="27473"/>
          <a:stretch>
            <a:fillRect/>
          </a:stretch>
        </p:blipFill>
        <p:spPr bwMode="auto">
          <a:xfrm>
            <a:off x="6327775" y="2895601"/>
            <a:ext cx="1277938" cy="1082675"/>
          </a:xfrm>
          <a:prstGeom prst="rect">
            <a:avLst/>
          </a:prstGeom>
          <a:solidFill>
            <a:srgbClr val="FFFFFF"/>
          </a:solidFill>
          <a:ln>
            <a:noFill/>
          </a:ln>
          <a:effectLst>
            <a:outerShdw dist="22997" dir="5400000" algn="tl"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73738" name="Afbeelding 12">
            <a:extLst>
              <a:ext uri="{FF2B5EF4-FFF2-40B4-BE49-F238E27FC236}">
                <a16:creationId xmlns:a16="http://schemas.microsoft.com/office/drawing/2014/main" id="{F8F46298-028C-A40E-681A-6034F85F52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94689" y="2914651"/>
            <a:ext cx="1316037" cy="1063625"/>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kstvak 21">
            <a:extLst>
              <a:ext uri="{FF2B5EF4-FFF2-40B4-BE49-F238E27FC236}">
                <a16:creationId xmlns:a16="http://schemas.microsoft.com/office/drawing/2014/main" id="{0C2DB91A-F6C8-2BE5-9493-973B5566E084}"/>
              </a:ext>
            </a:extLst>
          </p:cNvPr>
          <p:cNvSpPr txBox="1">
            <a:spLocks noChangeArrowheads="1"/>
          </p:cNvSpPr>
          <p:nvPr/>
        </p:nvSpPr>
        <p:spPr bwMode="auto">
          <a:xfrm>
            <a:off x="3808096" y="1948662"/>
            <a:ext cx="50234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defTabSz="45720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defTabSz="4572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defTabSz="4572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eaLnBrk="1" hangingPunct="1">
              <a:spcBef>
                <a:spcPct val="0"/>
              </a:spcBef>
              <a:buClrTx/>
              <a:buFontTx/>
              <a:buNone/>
            </a:pPr>
            <a:r>
              <a:rPr lang="en-GB" altLang="en-US" sz="2800" b="1" dirty="0">
                <a:solidFill>
                  <a:srgbClr val="002060"/>
                </a:solidFill>
                <a:latin typeface="Gill Sans"/>
              </a:rPr>
              <a:t>WORKFORCE INCENTIVES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FAD558-0F91-6ACF-A336-425C12E0E39D}"/>
              </a:ext>
            </a:extLst>
          </p:cNvPr>
          <p:cNvSpPr>
            <a:spLocks noGrp="1"/>
          </p:cNvSpPr>
          <p:nvPr>
            <p:ph type="title"/>
          </p:nvPr>
        </p:nvSpPr>
        <p:spPr/>
        <p:txBody>
          <a:bodyPr>
            <a:normAutofit/>
          </a:bodyPr>
          <a:lstStyle/>
          <a:p>
            <a:pPr>
              <a:defRPr/>
            </a:pPr>
            <a:r>
              <a:rPr lang="en-GB" dirty="0"/>
              <a:t>BEST PRACTICE - </a:t>
            </a:r>
            <a:r>
              <a:rPr lang="en-GB" sz="2300" b="0" dirty="0"/>
              <a:t>INNOVATION IN SERVICE DELIVERY</a:t>
            </a:r>
          </a:p>
        </p:txBody>
      </p:sp>
      <p:sp>
        <p:nvSpPr>
          <p:cNvPr id="74755" name="TextBox 7">
            <a:extLst>
              <a:ext uri="{FF2B5EF4-FFF2-40B4-BE49-F238E27FC236}">
                <a16:creationId xmlns:a16="http://schemas.microsoft.com/office/drawing/2014/main" id="{1BD067D0-BBC3-CD78-E03B-D581CBACD210}"/>
              </a:ext>
            </a:extLst>
          </p:cNvPr>
          <p:cNvSpPr txBox="1">
            <a:spLocks noChangeArrowheads="1"/>
          </p:cNvSpPr>
          <p:nvPr/>
        </p:nvSpPr>
        <p:spPr bwMode="auto">
          <a:xfrm>
            <a:off x="4406900" y="6470650"/>
            <a:ext cx="571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1100" i="1">
                <a:solidFill>
                  <a:srgbClr val="7F7F7F"/>
                </a:solidFill>
                <a:latin typeface="Gill Sans"/>
                <a:ea typeface="MS PGothic" panose="020B0600070205080204" pitchFamily="34" charset="-128"/>
                <a:cs typeface="Gill Sans"/>
              </a:rPr>
              <a:t>Source: ZonAmerica Website, 2018</a:t>
            </a:r>
            <a:endParaRPr lang="en-GB" altLang="en-US" sz="1100" i="1">
              <a:solidFill>
                <a:srgbClr val="7F7F7F"/>
              </a:solidFill>
              <a:latin typeface="Gill Sans"/>
              <a:ea typeface="MS PGothic" panose="020B0600070205080204" pitchFamily="34" charset="-128"/>
              <a:cs typeface="Gill Sans"/>
            </a:endParaRPr>
          </a:p>
        </p:txBody>
      </p:sp>
      <p:grpSp>
        <p:nvGrpSpPr>
          <p:cNvPr id="74756" name="Groep 8">
            <a:extLst>
              <a:ext uri="{FF2B5EF4-FFF2-40B4-BE49-F238E27FC236}">
                <a16:creationId xmlns:a16="http://schemas.microsoft.com/office/drawing/2014/main" id="{46367090-EA69-8DEA-73FD-9A5A4E538E91}"/>
              </a:ext>
            </a:extLst>
          </p:cNvPr>
          <p:cNvGrpSpPr>
            <a:grpSpLocks/>
          </p:cNvGrpSpPr>
          <p:nvPr/>
        </p:nvGrpSpPr>
        <p:grpSpPr bwMode="auto">
          <a:xfrm>
            <a:off x="2995614" y="1370013"/>
            <a:ext cx="5272087" cy="5100637"/>
            <a:chOff x="1813301" y="1106834"/>
            <a:chExt cx="4959459" cy="4847623"/>
          </a:xfrm>
        </p:grpSpPr>
        <p:pic>
          <p:nvPicPr>
            <p:cNvPr id="74759" name="Afbeelding 9">
              <a:extLst>
                <a:ext uri="{FF2B5EF4-FFF2-40B4-BE49-F238E27FC236}">
                  <a16:creationId xmlns:a16="http://schemas.microsoft.com/office/drawing/2014/main" id="{7132086D-6D20-DDB1-4EEA-B8288318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712" t="72234" r="3052" b="9377"/>
            <a:stretch>
              <a:fillRect/>
            </a:stretch>
          </p:blipFill>
          <p:spPr bwMode="auto">
            <a:xfrm>
              <a:off x="1813301" y="1853336"/>
              <a:ext cx="4959459" cy="94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Afbeelding 10">
              <a:extLst>
                <a:ext uri="{FF2B5EF4-FFF2-40B4-BE49-F238E27FC236}">
                  <a16:creationId xmlns:a16="http://schemas.microsoft.com/office/drawing/2014/main" id="{1D2C4A5F-425C-4F08-2370-4789E5CAC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712" t="10132" r="3052" b="75348"/>
            <a:stretch>
              <a:fillRect/>
            </a:stretch>
          </p:blipFill>
          <p:spPr bwMode="auto">
            <a:xfrm>
              <a:off x="1813301" y="1106834"/>
              <a:ext cx="4959459" cy="74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Afbeelding 11">
              <a:extLst>
                <a:ext uri="{FF2B5EF4-FFF2-40B4-BE49-F238E27FC236}">
                  <a16:creationId xmlns:a16="http://schemas.microsoft.com/office/drawing/2014/main" id="{0825A3A4-65AF-EC25-D797-D220D84A9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390" t="22491" r="3558" b="11488"/>
            <a:stretch>
              <a:fillRect/>
            </a:stretch>
          </p:blipFill>
          <p:spPr bwMode="auto">
            <a:xfrm>
              <a:off x="1854589" y="2807785"/>
              <a:ext cx="4850970" cy="314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kstvak 12">
            <a:extLst>
              <a:ext uri="{FF2B5EF4-FFF2-40B4-BE49-F238E27FC236}">
                <a16:creationId xmlns:a16="http://schemas.microsoft.com/office/drawing/2014/main" id="{EA7A4F1C-735F-EFDB-097C-ED03C8D3ECCD}"/>
              </a:ext>
            </a:extLst>
          </p:cNvPr>
          <p:cNvSpPr txBox="1">
            <a:spLocks noChangeArrowheads="1"/>
          </p:cNvSpPr>
          <p:nvPr/>
        </p:nvSpPr>
        <p:spPr bwMode="auto">
          <a:xfrm>
            <a:off x="2968625" y="2743200"/>
            <a:ext cx="5227638" cy="369332"/>
          </a:xfrm>
          <a:prstGeom prst="rect">
            <a:avLst/>
          </a:prstGeom>
          <a:noFill/>
          <a:ln w="28575">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000000"/>
              </a:solidFill>
              <a:latin typeface="Gill Sans MT" panose="020B0502020104020203" pitchFamily="34" charset="0"/>
            </a:endParaRPr>
          </a:p>
        </p:txBody>
      </p:sp>
      <p:sp>
        <p:nvSpPr>
          <p:cNvPr id="2" name="Tekstvak 1">
            <a:extLst>
              <a:ext uri="{FF2B5EF4-FFF2-40B4-BE49-F238E27FC236}">
                <a16:creationId xmlns:a16="http://schemas.microsoft.com/office/drawing/2014/main" id="{D03541B2-DB94-3FDC-4981-BA091AAF2349}"/>
              </a:ext>
            </a:extLst>
          </p:cNvPr>
          <p:cNvSpPr txBox="1"/>
          <p:nvPr/>
        </p:nvSpPr>
        <p:spPr>
          <a:xfrm>
            <a:off x="6408738" y="1258889"/>
            <a:ext cx="3713162" cy="369887"/>
          </a:xfrm>
          <a:prstGeom prst="rect">
            <a:avLst/>
          </a:prstGeom>
          <a:noFill/>
        </p:spPr>
        <p:txBody>
          <a:bodyPr>
            <a:spAutoFit/>
          </a:bodyPr>
          <a:lstStyle/>
          <a:p>
            <a:pPr>
              <a:defRPr/>
            </a:pPr>
            <a:r>
              <a:rPr lang="en-GB" b="1" i="1" dirty="0">
                <a:solidFill>
                  <a:srgbClr val="002060"/>
                </a:solidFill>
              </a:rPr>
              <a:t>Workforce Training as Incentive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8DFBE-AA8D-0BF2-3424-0529020C9261}"/>
              </a:ext>
            </a:extLst>
          </p:cNvPr>
          <p:cNvSpPr>
            <a:spLocks noGrp="1"/>
          </p:cNvSpPr>
          <p:nvPr>
            <p:ph type="title"/>
          </p:nvPr>
        </p:nvSpPr>
        <p:spPr/>
        <p:txBody>
          <a:bodyPr/>
          <a:lstStyle/>
          <a:p>
            <a:pPr>
              <a:defRPr/>
            </a:pPr>
            <a:r>
              <a:rPr lang="nl-NL" sz="3200" dirty="0"/>
              <a:t>Annex case </a:t>
            </a:r>
            <a:r>
              <a:rPr lang="nl-NL" sz="3200" dirty="0" err="1"/>
              <a:t>study</a:t>
            </a:r>
            <a:endParaRPr lang="nl-NL" sz="3200" dirty="0"/>
          </a:p>
        </p:txBody>
      </p:sp>
      <p:sp>
        <p:nvSpPr>
          <p:cNvPr id="75780" name="Espace réservé du contenu 1">
            <a:extLst>
              <a:ext uri="{FF2B5EF4-FFF2-40B4-BE49-F238E27FC236}">
                <a16:creationId xmlns:a16="http://schemas.microsoft.com/office/drawing/2014/main" id="{8529D125-D2E0-02A1-5020-C7EADAA0FD6C}"/>
              </a:ext>
            </a:extLst>
          </p:cNvPr>
          <p:cNvSpPr>
            <a:spLocks noGrp="1"/>
          </p:cNvSpPr>
          <p:nvPr>
            <p:ph idx="1"/>
          </p:nvPr>
        </p:nvSpPr>
        <p:spPr/>
        <p:txBody>
          <a:bodyPr/>
          <a:lstStyle/>
          <a:p>
            <a:r>
              <a:rPr lang="en-US" altLang="en-US">
                <a:solidFill>
                  <a:srgbClr val="C00000"/>
                </a:solidFill>
              </a:rPr>
              <a:t>Interaction between investment incentives and sustainability</a:t>
            </a:r>
            <a:endParaRPr lang="en-GB" altLang="en-US">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E1607-3199-3BFF-C8FD-8FC41E8113A0}"/>
              </a:ext>
            </a:extLst>
          </p:cNvPr>
          <p:cNvSpPr>
            <a:spLocks noGrp="1"/>
          </p:cNvSpPr>
          <p:nvPr>
            <p:ph type="title"/>
          </p:nvPr>
        </p:nvSpPr>
        <p:spPr/>
        <p:txBody>
          <a:bodyPr/>
          <a:lstStyle/>
          <a:p>
            <a:pPr>
              <a:defRPr/>
            </a:pPr>
            <a:r>
              <a:rPr lang="nl-NL" sz="3200" dirty="0"/>
              <a:t>Three views on incentives</a:t>
            </a:r>
          </a:p>
        </p:txBody>
      </p:sp>
      <p:sp>
        <p:nvSpPr>
          <p:cNvPr id="17412" name="Content Placeholder 2">
            <a:extLst>
              <a:ext uri="{FF2B5EF4-FFF2-40B4-BE49-F238E27FC236}">
                <a16:creationId xmlns:a16="http://schemas.microsoft.com/office/drawing/2014/main" id="{BBD971CB-21D6-E7BA-9C83-B73D9847C944}"/>
              </a:ext>
            </a:extLst>
          </p:cNvPr>
          <p:cNvSpPr>
            <a:spLocks noGrp="1"/>
          </p:cNvSpPr>
          <p:nvPr>
            <p:ph idx="1"/>
          </p:nvPr>
        </p:nvSpPr>
        <p:spPr/>
        <p:txBody>
          <a:bodyPr/>
          <a:lstStyle/>
          <a:p>
            <a:r>
              <a:rPr lang="en-US" altLang="en-US" sz="3200" b="1"/>
              <a:t>Orthodox: </a:t>
            </a:r>
            <a:r>
              <a:rPr lang="en-US" altLang="en-US" sz="3200"/>
              <a:t>Incentives have little or no effect</a:t>
            </a:r>
          </a:p>
          <a:p>
            <a:endParaRPr lang="en-US" altLang="en-US" sz="3200"/>
          </a:p>
          <a:p>
            <a:r>
              <a:rPr lang="en-US" altLang="en-US" sz="3200" b="1"/>
              <a:t>Traditional:</a:t>
            </a:r>
            <a:r>
              <a:rPr lang="en-US" altLang="en-US" sz="3200"/>
              <a:t> It’s all about the incentives</a:t>
            </a:r>
          </a:p>
          <a:p>
            <a:endParaRPr lang="en-US" altLang="en-US" sz="3200"/>
          </a:p>
          <a:p>
            <a:pPr algn="just"/>
            <a:r>
              <a:rPr lang="en-US" altLang="en-US" sz="3200" b="1"/>
              <a:t>Mixed: </a:t>
            </a:r>
            <a:r>
              <a:rPr lang="en-US" altLang="en-US" sz="3200"/>
              <a:t>Incentives do matter, but it very much depends on situation, type and structure</a:t>
            </a:r>
          </a:p>
          <a:p>
            <a:pPr algn="just"/>
            <a:endParaRPr lang="en-US" altLang="en-US" sz="3200"/>
          </a:p>
        </p:txBody>
      </p:sp>
      <p:sp>
        <p:nvSpPr>
          <p:cNvPr id="5" name="object 15">
            <a:extLst>
              <a:ext uri="{FF2B5EF4-FFF2-40B4-BE49-F238E27FC236}">
                <a16:creationId xmlns:a16="http://schemas.microsoft.com/office/drawing/2014/main" id="{6204FF2B-8B27-7D39-7989-92522CF3DCE5}"/>
              </a:ext>
            </a:extLst>
          </p:cNvPr>
          <p:cNvSpPr/>
          <p:nvPr/>
        </p:nvSpPr>
        <p:spPr>
          <a:xfrm>
            <a:off x="297795" y="1184374"/>
            <a:ext cx="5557800" cy="53988"/>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pPr defTabSz="829178"/>
            <a:endParaRPr sz="1632" kern="0">
              <a:solidFill>
                <a:sysClr val="windowText" lastClr="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9CFA3-0F04-CD26-3FD6-4D9CA91EBA52}"/>
              </a:ext>
            </a:extLst>
          </p:cNvPr>
          <p:cNvSpPr>
            <a:spLocks noGrp="1"/>
          </p:cNvSpPr>
          <p:nvPr>
            <p:ph type="title"/>
          </p:nvPr>
        </p:nvSpPr>
        <p:spPr/>
        <p:txBody>
          <a:bodyPr/>
          <a:lstStyle/>
          <a:p>
            <a:pPr>
              <a:defRPr/>
            </a:pPr>
            <a:r>
              <a:rPr lang="en-US" sz="3200" dirty="0"/>
              <a:t>Case study sustainability and incentives: </a:t>
            </a:r>
            <a:r>
              <a:rPr lang="en-US" sz="3200" dirty="0" err="1"/>
              <a:t>vietnam</a:t>
            </a:r>
            <a:endParaRPr lang="nl-NL" sz="3200" dirty="0"/>
          </a:p>
        </p:txBody>
      </p:sp>
      <p:sp>
        <p:nvSpPr>
          <p:cNvPr id="8" name="Espace réservé du contenu 1">
            <a:extLst>
              <a:ext uri="{FF2B5EF4-FFF2-40B4-BE49-F238E27FC236}">
                <a16:creationId xmlns:a16="http://schemas.microsoft.com/office/drawing/2014/main" id="{B61CC751-C087-2367-9F5D-6CB42BA9E227}"/>
              </a:ext>
            </a:extLst>
          </p:cNvPr>
          <p:cNvSpPr>
            <a:spLocks noGrp="1"/>
          </p:cNvSpPr>
          <p:nvPr>
            <p:ph idx="1"/>
          </p:nvPr>
        </p:nvSpPr>
        <p:spPr/>
        <p:txBody>
          <a:bodyPr>
            <a:normAutofit fontScale="85000" lnSpcReduction="20000"/>
          </a:bodyPr>
          <a:lstStyle/>
          <a:p>
            <a:pPr>
              <a:defRPr/>
            </a:pPr>
            <a:r>
              <a:rPr lang="en-US" dirty="0"/>
              <a:t>Sustainable development:</a:t>
            </a:r>
          </a:p>
          <a:p>
            <a:pPr>
              <a:buFont typeface="Wingdings" pitchFamily="2" charset="2"/>
              <a:buNone/>
              <a:defRPr/>
            </a:pPr>
            <a:r>
              <a:rPr lang="en-US" dirty="0"/>
              <a:t> 	</a:t>
            </a:r>
          </a:p>
          <a:p>
            <a:pPr>
              <a:buFont typeface="Wingdings" pitchFamily="2" charset="2"/>
              <a:buNone/>
              <a:defRPr/>
            </a:pPr>
            <a:r>
              <a:rPr lang="en-US" dirty="0"/>
              <a:t> 	</a:t>
            </a:r>
            <a:r>
              <a:rPr lang="en-US" dirty="0">
                <a:solidFill>
                  <a:srgbClr val="002060"/>
                </a:solidFill>
              </a:rPr>
              <a:t>“Enterprises apply their strategy and action plan to satisfy the </a:t>
            </a:r>
            <a:r>
              <a:rPr lang="en-US" b="1" dirty="0">
                <a:solidFill>
                  <a:srgbClr val="002060"/>
                </a:solidFill>
              </a:rPr>
              <a:t>current demands </a:t>
            </a:r>
            <a:r>
              <a:rPr lang="en-US" dirty="0">
                <a:solidFill>
                  <a:srgbClr val="002060"/>
                </a:solidFill>
              </a:rPr>
              <a:t>of the enterprises and other stakeholders and, at the same time, protect, maintain and improve the </a:t>
            </a:r>
            <a:r>
              <a:rPr lang="en-US" b="1" dirty="0">
                <a:solidFill>
                  <a:srgbClr val="002060"/>
                </a:solidFill>
              </a:rPr>
              <a:t>human and natural resources </a:t>
            </a:r>
            <a:r>
              <a:rPr lang="en-US" dirty="0">
                <a:solidFill>
                  <a:srgbClr val="002060"/>
                </a:solidFill>
              </a:rPr>
              <a:t>for the future”</a:t>
            </a:r>
          </a:p>
          <a:p>
            <a:pPr>
              <a:buFont typeface="Wingdings" pitchFamily="2" charset="2"/>
              <a:buNone/>
              <a:defRPr/>
            </a:pPr>
            <a:endParaRPr lang="en-US" dirty="0">
              <a:solidFill>
                <a:srgbClr val="0070C0"/>
              </a:solidFill>
            </a:endParaRPr>
          </a:p>
          <a:p>
            <a:pPr>
              <a:defRPr/>
            </a:pPr>
            <a:r>
              <a:rPr lang="en-US" dirty="0"/>
              <a:t>Satisfy demands of enterprises themselves whilst simultaneously </a:t>
            </a:r>
            <a:r>
              <a:rPr lang="en-US" dirty="0" err="1"/>
              <a:t>harmonising</a:t>
            </a:r>
            <a:r>
              <a:rPr lang="en-US" dirty="0"/>
              <a:t> with demands of other stakeholders (i.e. those who are directly affected by the operation of the enterprises):</a:t>
            </a:r>
          </a:p>
          <a:p>
            <a:pPr lvl="1">
              <a:defRPr/>
            </a:pPr>
            <a:r>
              <a:rPr lang="en-US" dirty="0"/>
              <a:t>Creditors</a:t>
            </a:r>
          </a:p>
          <a:p>
            <a:pPr lvl="1">
              <a:defRPr/>
            </a:pPr>
            <a:r>
              <a:rPr lang="en-US" dirty="0"/>
              <a:t>Clients and customers</a:t>
            </a:r>
          </a:p>
          <a:p>
            <a:pPr lvl="1">
              <a:defRPr/>
            </a:pPr>
            <a:r>
              <a:rPr lang="en-US" dirty="0"/>
              <a:t>Employees</a:t>
            </a:r>
          </a:p>
          <a:p>
            <a:pPr lvl="1">
              <a:defRPr/>
            </a:pPr>
            <a:r>
              <a:rPr lang="en-US" dirty="0"/>
              <a:t>Social communities</a:t>
            </a:r>
          </a:p>
          <a:p>
            <a:pPr>
              <a:buFont typeface="Wingdings" pitchFamily="2" charset="2"/>
              <a:buNone/>
              <a:defRPr/>
            </a:pPr>
            <a:endParaRPr lang="en-GB" dirty="0">
              <a:solidFill>
                <a:srgbClr val="0070C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55352-B27F-D2D6-9EEE-2E58F7A71BBD}"/>
              </a:ext>
            </a:extLst>
          </p:cNvPr>
          <p:cNvSpPr>
            <a:spLocks noGrp="1"/>
          </p:cNvSpPr>
          <p:nvPr>
            <p:ph type="title"/>
          </p:nvPr>
        </p:nvSpPr>
        <p:spPr>
          <a:xfrm>
            <a:off x="1981200" y="188913"/>
            <a:ext cx="8229600" cy="1143000"/>
          </a:xfrm>
        </p:spPr>
        <p:txBody>
          <a:bodyPr>
            <a:normAutofit/>
          </a:bodyPr>
          <a:lstStyle/>
          <a:p>
            <a:pPr>
              <a:defRPr/>
            </a:pPr>
            <a:r>
              <a:rPr lang="en-US" dirty="0"/>
              <a:t>Case study sustainability and incentives: </a:t>
            </a:r>
            <a:r>
              <a:rPr lang="en-US" dirty="0" err="1"/>
              <a:t>vietnam</a:t>
            </a:r>
            <a:endParaRPr lang="nl-NL" dirty="0"/>
          </a:p>
        </p:txBody>
      </p:sp>
      <p:sp>
        <p:nvSpPr>
          <p:cNvPr id="5" name="Espace réservé du contenu 1">
            <a:extLst>
              <a:ext uri="{FF2B5EF4-FFF2-40B4-BE49-F238E27FC236}">
                <a16:creationId xmlns:a16="http://schemas.microsoft.com/office/drawing/2014/main" id="{2BE0EDDA-07BB-DC05-2EAF-0FC594E35197}"/>
              </a:ext>
            </a:extLst>
          </p:cNvPr>
          <p:cNvSpPr>
            <a:spLocks noGrp="1"/>
          </p:cNvSpPr>
          <p:nvPr>
            <p:ph idx="1"/>
          </p:nvPr>
        </p:nvSpPr>
        <p:spPr/>
        <p:txBody>
          <a:bodyPr>
            <a:normAutofit fontScale="92500" lnSpcReduction="20000"/>
          </a:bodyPr>
          <a:lstStyle/>
          <a:p>
            <a:pPr>
              <a:defRPr/>
            </a:pPr>
            <a:r>
              <a:rPr lang="en-US" dirty="0"/>
              <a:t>Sustainable development </a:t>
            </a:r>
            <a:r>
              <a:rPr lang="en-US" dirty="0" err="1"/>
              <a:t>behaviour</a:t>
            </a:r>
            <a:r>
              <a:rPr lang="en-US" dirty="0"/>
              <a:t> of enterprises is determined by the interplay of internal and external factors.</a:t>
            </a:r>
          </a:p>
          <a:p>
            <a:pPr>
              <a:defRPr/>
            </a:pPr>
            <a:endParaRPr lang="en-US" dirty="0"/>
          </a:p>
          <a:p>
            <a:pPr>
              <a:defRPr/>
            </a:pPr>
            <a:r>
              <a:rPr lang="en-US" dirty="0"/>
              <a:t>Internal factors include:</a:t>
            </a:r>
          </a:p>
          <a:p>
            <a:pPr lvl="1">
              <a:defRPr/>
            </a:pPr>
            <a:r>
              <a:rPr lang="en-US" dirty="0"/>
              <a:t>Awareness of managers and employees; and</a:t>
            </a:r>
          </a:p>
          <a:p>
            <a:pPr lvl="1">
              <a:defRPr/>
            </a:pPr>
            <a:r>
              <a:rPr lang="en-US" dirty="0"/>
              <a:t>Policy of the parent company.</a:t>
            </a:r>
          </a:p>
          <a:p>
            <a:pPr lvl="1">
              <a:defRPr/>
            </a:pPr>
            <a:endParaRPr lang="en-US" dirty="0"/>
          </a:p>
          <a:p>
            <a:pPr>
              <a:defRPr/>
            </a:pPr>
            <a:r>
              <a:rPr lang="en-US" dirty="0"/>
              <a:t>External factors include: </a:t>
            </a:r>
          </a:p>
          <a:p>
            <a:pPr lvl="1">
              <a:defRPr/>
            </a:pPr>
            <a:r>
              <a:rPr lang="en-US" dirty="0"/>
              <a:t>Customer demand;</a:t>
            </a:r>
          </a:p>
          <a:p>
            <a:pPr lvl="1">
              <a:defRPr/>
            </a:pPr>
            <a:r>
              <a:rPr lang="en-US" dirty="0"/>
              <a:t>Legal system and legal enforcement;</a:t>
            </a:r>
          </a:p>
          <a:p>
            <a:pPr lvl="1">
              <a:defRPr/>
            </a:pPr>
            <a:r>
              <a:rPr lang="en-US" dirty="0"/>
              <a:t>Effectiveness of the legal system;</a:t>
            </a:r>
          </a:p>
          <a:p>
            <a:pPr lvl="1">
              <a:defRPr/>
            </a:pPr>
            <a:r>
              <a:rPr lang="en-US" dirty="0"/>
              <a:t>Community pressure; and</a:t>
            </a:r>
          </a:p>
          <a:p>
            <a:pPr lvl="1">
              <a:defRPr/>
            </a:pPr>
            <a:r>
              <a:rPr lang="en-US" dirty="0">
                <a:solidFill>
                  <a:srgbClr val="343434"/>
                </a:solidFill>
              </a:rPr>
              <a:t>Government incentives.</a:t>
            </a:r>
            <a:endParaRPr lang="en-GB" dirty="0">
              <a:solidFill>
                <a:srgbClr val="343434"/>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71CE8-BE73-5C03-3640-FE498B767B88}"/>
              </a:ext>
            </a:extLst>
          </p:cNvPr>
          <p:cNvSpPr>
            <a:spLocks noGrp="1"/>
          </p:cNvSpPr>
          <p:nvPr>
            <p:ph type="title"/>
          </p:nvPr>
        </p:nvSpPr>
        <p:spPr/>
        <p:txBody>
          <a:bodyPr>
            <a:normAutofit/>
          </a:bodyPr>
          <a:lstStyle/>
          <a:p>
            <a:pPr>
              <a:defRPr/>
            </a:pPr>
            <a:r>
              <a:rPr lang="en-US" dirty="0"/>
              <a:t>Case study sustainability and incentives: </a:t>
            </a:r>
            <a:r>
              <a:rPr lang="en-US" dirty="0" err="1"/>
              <a:t>vietnam</a:t>
            </a:r>
            <a:endParaRPr lang="nl-NL" dirty="0"/>
          </a:p>
        </p:txBody>
      </p:sp>
      <p:sp>
        <p:nvSpPr>
          <p:cNvPr id="5" name="Espace réservé du contenu 1">
            <a:extLst>
              <a:ext uri="{FF2B5EF4-FFF2-40B4-BE49-F238E27FC236}">
                <a16:creationId xmlns:a16="http://schemas.microsoft.com/office/drawing/2014/main" id="{0ABF1A8B-2B89-F2F7-5E75-B411154B1F93}"/>
              </a:ext>
            </a:extLst>
          </p:cNvPr>
          <p:cNvSpPr>
            <a:spLocks noGrp="1"/>
          </p:cNvSpPr>
          <p:nvPr>
            <p:ph idx="1"/>
          </p:nvPr>
        </p:nvSpPr>
        <p:spPr>
          <a:xfrm>
            <a:off x="457200" y="1452245"/>
            <a:ext cx="10515600" cy="4351338"/>
          </a:xfrm>
        </p:spPr>
        <p:txBody>
          <a:bodyPr>
            <a:noAutofit/>
          </a:bodyPr>
          <a:lstStyle/>
          <a:p>
            <a:pPr>
              <a:defRPr/>
            </a:pPr>
            <a:r>
              <a:rPr lang="en-US" sz="2200" dirty="0"/>
              <a:t>Vietnam has gradually improved their legal system, investment policies and investment incentives.</a:t>
            </a:r>
          </a:p>
          <a:p>
            <a:pPr>
              <a:defRPr/>
            </a:pPr>
            <a:r>
              <a:rPr lang="en-US" sz="2200" dirty="0"/>
              <a:t>Core principles of investment promotion policies include:</a:t>
            </a:r>
          </a:p>
          <a:p>
            <a:pPr lvl="1">
              <a:defRPr/>
            </a:pPr>
            <a:r>
              <a:rPr lang="en-US" sz="2000" dirty="0"/>
              <a:t>Non-discrimination;</a:t>
            </a:r>
          </a:p>
          <a:p>
            <a:pPr lvl="1">
              <a:defRPr/>
            </a:pPr>
            <a:r>
              <a:rPr lang="en-US" sz="2000" dirty="0"/>
              <a:t>Transparency;</a:t>
            </a:r>
          </a:p>
          <a:p>
            <a:pPr lvl="1">
              <a:defRPr/>
            </a:pPr>
            <a:r>
              <a:rPr lang="en-US" sz="2000" dirty="0"/>
              <a:t>Predictability; and</a:t>
            </a:r>
          </a:p>
          <a:p>
            <a:pPr lvl="1">
              <a:defRPr/>
            </a:pPr>
            <a:r>
              <a:rPr lang="en-US" sz="2000" dirty="0"/>
              <a:t>Protection of investor’s ownership.</a:t>
            </a:r>
          </a:p>
          <a:p>
            <a:pPr>
              <a:defRPr/>
            </a:pPr>
            <a:r>
              <a:rPr lang="en-US" sz="2200" dirty="0"/>
              <a:t>These core principles have been integrated in Vietnam’s current legal framework accompanied with a more sustainability-orientation, encouraging investments in:</a:t>
            </a:r>
          </a:p>
          <a:p>
            <a:pPr lvl="1">
              <a:defRPr/>
            </a:pPr>
            <a:r>
              <a:rPr lang="en-US" sz="2000" dirty="0"/>
              <a:t>Advanced technology sectors;</a:t>
            </a:r>
          </a:p>
          <a:p>
            <a:pPr lvl="1">
              <a:defRPr/>
            </a:pPr>
            <a:r>
              <a:rPr lang="en-US" sz="2000" dirty="0"/>
              <a:t>Environment protection; and</a:t>
            </a:r>
          </a:p>
          <a:p>
            <a:pPr lvl="1">
              <a:defRPr/>
            </a:pPr>
            <a:r>
              <a:rPr lang="en-US" sz="2000" dirty="0"/>
              <a:t>Difficult areas to create leverage for economic development of such areas.</a:t>
            </a:r>
            <a:endParaRPr lang="en-GB"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E3EF0-F8F0-3D05-68E6-EB7DFA6FD07B}"/>
              </a:ext>
            </a:extLst>
          </p:cNvPr>
          <p:cNvSpPr>
            <a:spLocks noGrp="1"/>
          </p:cNvSpPr>
          <p:nvPr>
            <p:ph type="title"/>
          </p:nvPr>
        </p:nvSpPr>
        <p:spPr/>
        <p:txBody>
          <a:bodyPr>
            <a:normAutofit/>
          </a:bodyPr>
          <a:lstStyle/>
          <a:p>
            <a:pPr>
              <a:defRPr/>
            </a:pPr>
            <a:r>
              <a:rPr lang="en-US" dirty="0"/>
              <a:t>Case study sustainability and incentives: </a:t>
            </a:r>
            <a:r>
              <a:rPr lang="en-US" dirty="0" err="1"/>
              <a:t>vietnam</a:t>
            </a:r>
            <a:endParaRPr lang="nl-NL" dirty="0"/>
          </a:p>
        </p:txBody>
      </p:sp>
      <p:pic>
        <p:nvPicPr>
          <p:cNvPr id="79876" name="Picture 2">
            <a:extLst>
              <a:ext uri="{FF2B5EF4-FFF2-40B4-BE49-F238E27FC236}">
                <a16:creationId xmlns:a16="http://schemas.microsoft.com/office/drawing/2014/main" id="{4C937CC0-EE78-F742-1B1F-182CA2BBE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537" t="23973" r="31985" b="18037"/>
          <a:stretch>
            <a:fillRect/>
          </a:stretch>
        </p:blipFill>
        <p:spPr bwMode="auto">
          <a:xfrm>
            <a:off x="731837" y="1557338"/>
            <a:ext cx="5364163"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
            <a:extLst>
              <a:ext uri="{FF2B5EF4-FFF2-40B4-BE49-F238E27FC236}">
                <a16:creationId xmlns:a16="http://schemas.microsoft.com/office/drawing/2014/main" id="{E9DAD9CA-6252-4656-DCD5-1BC7BFC5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711" t="15961" r="50861" b="50441"/>
          <a:stretch>
            <a:fillRect/>
          </a:stretch>
        </p:blipFill>
        <p:spPr bwMode="auto">
          <a:xfrm>
            <a:off x="6512560" y="1557338"/>
            <a:ext cx="280828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ZoneTexte 6">
            <a:extLst>
              <a:ext uri="{FF2B5EF4-FFF2-40B4-BE49-F238E27FC236}">
                <a16:creationId xmlns:a16="http://schemas.microsoft.com/office/drawing/2014/main" id="{C5AA94A0-AC25-035F-EE82-5FDF3747A41D}"/>
              </a:ext>
            </a:extLst>
          </p:cNvPr>
          <p:cNvSpPr txBox="1">
            <a:spLocks noChangeArrowheads="1"/>
          </p:cNvSpPr>
          <p:nvPr/>
        </p:nvSpPr>
        <p:spPr bwMode="auto">
          <a:xfrm>
            <a:off x="6855144" y="4866006"/>
            <a:ext cx="3348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ClrTx/>
              <a:buFontTx/>
              <a:buNone/>
            </a:pPr>
            <a:r>
              <a:rPr lang="en-US" altLang="en-US" sz="1400" i="1" dirty="0">
                <a:solidFill>
                  <a:schemeClr val="tx1"/>
                </a:solidFill>
              </a:rPr>
              <a:t>Source: UN IDO Viet Nam Industrial Investment Report 2011</a:t>
            </a:r>
            <a:endParaRPr lang="en-GB" altLang="en-US" sz="1400" i="1"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2FD2B-3DA0-CBB8-6CD5-CEC124DFE069}"/>
              </a:ext>
            </a:extLst>
          </p:cNvPr>
          <p:cNvSpPr>
            <a:spLocks noGrp="1"/>
          </p:cNvSpPr>
          <p:nvPr>
            <p:ph type="title"/>
          </p:nvPr>
        </p:nvSpPr>
        <p:spPr/>
        <p:txBody>
          <a:bodyPr>
            <a:normAutofit/>
          </a:bodyPr>
          <a:lstStyle/>
          <a:p>
            <a:pPr>
              <a:defRPr/>
            </a:pPr>
            <a:r>
              <a:rPr lang="en-US" dirty="0"/>
              <a:t>Case study sustainability and incentives: </a:t>
            </a:r>
            <a:r>
              <a:rPr lang="en-US" dirty="0" err="1"/>
              <a:t>vietnam</a:t>
            </a:r>
            <a:endParaRPr lang="nl-NL" dirty="0"/>
          </a:p>
        </p:txBody>
      </p:sp>
      <p:sp>
        <p:nvSpPr>
          <p:cNvPr id="80900" name="Espace réservé du contenu 1">
            <a:extLst>
              <a:ext uri="{FF2B5EF4-FFF2-40B4-BE49-F238E27FC236}">
                <a16:creationId xmlns:a16="http://schemas.microsoft.com/office/drawing/2014/main" id="{8F1274B0-153B-4389-DB84-413EAF22757D}"/>
              </a:ext>
            </a:extLst>
          </p:cNvPr>
          <p:cNvSpPr>
            <a:spLocks noGrp="1"/>
          </p:cNvSpPr>
          <p:nvPr>
            <p:ph idx="1"/>
          </p:nvPr>
        </p:nvSpPr>
        <p:spPr/>
        <p:txBody>
          <a:bodyPr>
            <a:normAutofit fontScale="92500"/>
          </a:bodyPr>
          <a:lstStyle/>
          <a:p>
            <a:r>
              <a:rPr lang="en-US" altLang="en-US" dirty="0"/>
              <a:t>The </a:t>
            </a:r>
            <a:r>
              <a:rPr lang="en-US" altLang="en-US" b="1" dirty="0">
                <a:solidFill>
                  <a:srgbClr val="002060"/>
                </a:solidFill>
              </a:rPr>
              <a:t>mining and quarrying </a:t>
            </a:r>
            <a:r>
              <a:rPr lang="en-US" altLang="en-US" dirty="0"/>
              <a:t>industry has attracted considerable interest from foreign investors. </a:t>
            </a:r>
          </a:p>
          <a:p>
            <a:endParaRPr lang="en-US" altLang="en-US" dirty="0"/>
          </a:p>
          <a:p>
            <a:r>
              <a:rPr lang="en-US" altLang="en-US" dirty="0"/>
              <a:t>Foreign investors in this industry are entitled to investment incentives, regardless of whether or not they are orientated towards sustainable development.</a:t>
            </a:r>
          </a:p>
          <a:p>
            <a:endParaRPr lang="en-US" altLang="en-US" dirty="0"/>
          </a:p>
          <a:p>
            <a:r>
              <a:rPr lang="en-US" altLang="en-US" dirty="0"/>
              <a:t>However, for a sector that has such great impact on the environment, current investment incentives seem to be divorced from the industry’s social and environmental responsibilities.</a:t>
            </a:r>
          </a:p>
          <a:p>
            <a:endParaRPr lang="en-GB"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B9090-7028-EE87-EF2A-D2C64624A673}"/>
              </a:ext>
            </a:extLst>
          </p:cNvPr>
          <p:cNvSpPr>
            <a:spLocks noGrp="1"/>
          </p:cNvSpPr>
          <p:nvPr>
            <p:ph type="title"/>
          </p:nvPr>
        </p:nvSpPr>
        <p:spPr/>
        <p:txBody>
          <a:bodyPr>
            <a:normAutofit/>
          </a:bodyPr>
          <a:lstStyle/>
          <a:p>
            <a:pPr>
              <a:defRPr/>
            </a:pPr>
            <a:r>
              <a:rPr lang="en-US" dirty="0"/>
              <a:t>Case study sustainability and incentives: </a:t>
            </a:r>
            <a:r>
              <a:rPr lang="en-US" dirty="0" err="1"/>
              <a:t>vietnam</a:t>
            </a:r>
            <a:endParaRPr lang="nl-NL" dirty="0"/>
          </a:p>
        </p:txBody>
      </p:sp>
      <p:sp>
        <p:nvSpPr>
          <p:cNvPr id="5" name="Espace réservé du contenu 1">
            <a:extLst>
              <a:ext uri="{FF2B5EF4-FFF2-40B4-BE49-F238E27FC236}">
                <a16:creationId xmlns:a16="http://schemas.microsoft.com/office/drawing/2014/main" id="{6EE4E22D-F1CD-B95A-5AFA-2E217DF16278}"/>
              </a:ext>
            </a:extLst>
          </p:cNvPr>
          <p:cNvSpPr>
            <a:spLocks noGrp="1"/>
          </p:cNvSpPr>
          <p:nvPr>
            <p:ph idx="1"/>
          </p:nvPr>
        </p:nvSpPr>
        <p:spPr/>
        <p:txBody>
          <a:bodyPr>
            <a:normAutofit fontScale="92500" lnSpcReduction="20000"/>
          </a:bodyPr>
          <a:lstStyle/>
          <a:p>
            <a:pPr>
              <a:defRPr/>
            </a:pPr>
            <a:r>
              <a:rPr lang="en-US" dirty="0"/>
              <a:t>Current government investment incentives are not a primary influence on sustainable development in the mining and quarrying industry.</a:t>
            </a:r>
          </a:p>
          <a:p>
            <a:pPr>
              <a:defRPr/>
            </a:pPr>
            <a:endParaRPr lang="en-US" dirty="0"/>
          </a:p>
          <a:p>
            <a:pPr>
              <a:defRPr/>
            </a:pPr>
            <a:r>
              <a:rPr lang="en-US" dirty="0"/>
              <a:t>This might relate to the fact that current incentive tools have directed enterprises to investment-promoted sectors and locations but have not encouraged a relationship between incentives and the sustainable development </a:t>
            </a:r>
            <a:r>
              <a:rPr lang="en-US" dirty="0" err="1"/>
              <a:t>behaviour</a:t>
            </a:r>
            <a:r>
              <a:rPr lang="en-US" dirty="0"/>
              <a:t> of enterprises.</a:t>
            </a:r>
          </a:p>
          <a:p>
            <a:pPr>
              <a:defRPr/>
            </a:pPr>
            <a:endParaRPr lang="en-US" dirty="0"/>
          </a:p>
          <a:p>
            <a:pPr>
              <a:defRPr/>
            </a:pPr>
            <a:r>
              <a:rPr lang="en-US" dirty="0"/>
              <a:t>Sustainable development </a:t>
            </a:r>
            <a:r>
              <a:rPr lang="en-US" dirty="0" err="1"/>
              <a:t>behaviour</a:t>
            </a:r>
            <a:r>
              <a:rPr lang="en-US" dirty="0"/>
              <a:t> of enterprises so far has mainly depended on policies held by the parent company abroad, the perfection of the legal system and its enforcement.</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63CBC-88BF-D837-3CC1-C4970D32A5AB}"/>
              </a:ext>
            </a:extLst>
          </p:cNvPr>
          <p:cNvSpPr>
            <a:spLocks noGrp="1"/>
          </p:cNvSpPr>
          <p:nvPr>
            <p:ph type="title"/>
          </p:nvPr>
        </p:nvSpPr>
        <p:spPr/>
        <p:txBody>
          <a:bodyPr/>
          <a:lstStyle/>
          <a:p>
            <a:pPr>
              <a:defRPr/>
            </a:pPr>
            <a:r>
              <a:rPr lang="nl-NL" dirty="0"/>
              <a:t>Recommendation</a:t>
            </a:r>
          </a:p>
        </p:txBody>
      </p:sp>
      <p:sp>
        <p:nvSpPr>
          <p:cNvPr id="82948" name="Espace réservé du contenu 1">
            <a:extLst>
              <a:ext uri="{FF2B5EF4-FFF2-40B4-BE49-F238E27FC236}">
                <a16:creationId xmlns:a16="http://schemas.microsoft.com/office/drawing/2014/main" id="{17A44C79-7CEA-B5F6-5B58-6A3EBD2D5181}"/>
              </a:ext>
            </a:extLst>
          </p:cNvPr>
          <p:cNvSpPr>
            <a:spLocks noGrp="1"/>
          </p:cNvSpPr>
          <p:nvPr>
            <p:ph idx="1"/>
          </p:nvPr>
        </p:nvSpPr>
        <p:spPr/>
        <p:txBody>
          <a:bodyPr/>
          <a:lstStyle/>
          <a:p>
            <a:r>
              <a:rPr lang="en-US" altLang="en-US" dirty="0"/>
              <a:t>Specific incentives for enterprises relating to sustainable development have only been applied individually depending on the local government’s level of awareness.</a:t>
            </a:r>
          </a:p>
          <a:p>
            <a:endParaRPr lang="en-US" altLang="en-US" dirty="0"/>
          </a:p>
          <a:p>
            <a:r>
              <a:rPr lang="en-US" altLang="en-US" dirty="0"/>
              <a:t>Consequently, a policy recommendation that governments can consider is to put more emphasis on the link between sustainable development  </a:t>
            </a:r>
            <a:r>
              <a:rPr lang="en-US" altLang="en-US" b="1" dirty="0">
                <a:solidFill>
                  <a:srgbClr val="002060"/>
                </a:solidFill>
              </a:rPr>
              <a:t>targets</a:t>
            </a:r>
            <a:r>
              <a:rPr lang="en-US" altLang="en-US" dirty="0"/>
              <a:t> and </a:t>
            </a:r>
            <a:r>
              <a:rPr lang="en-US" altLang="en-US" b="1" dirty="0">
                <a:solidFill>
                  <a:srgbClr val="002060"/>
                </a:solidFill>
              </a:rPr>
              <a:t>conditions</a:t>
            </a:r>
            <a:r>
              <a:rPr lang="en-US" altLang="en-US" dirty="0"/>
              <a:t> for incentive entitlement, especially regarding social and environmental conditions.</a:t>
            </a:r>
            <a:endParaRPr lang="en-GB"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98CB6D4-D21D-F422-6261-1AD0BE20B79D}"/>
              </a:ext>
            </a:extLst>
          </p:cNvPr>
          <p:cNvSpPr>
            <a:spLocks noGrp="1"/>
          </p:cNvSpPr>
          <p:nvPr>
            <p:ph type="ftr" sz="quarter" idx="5"/>
          </p:nvPr>
        </p:nvSpPr>
        <p:spPr>
          <a:xfrm>
            <a:off x="622300" y="7134225"/>
            <a:ext cx="981075" cy="164465"/>
          </a:xfrm>
          <a:prstGeom prst="rect">
            <a:avLst/>
          </a:prstGeom>
        </p:spPr>
        <p:txBody>
          <a:bodyPr wrap="square" lIns="0" tIns="0" rIns="0" bIns="0">
            <a:spAutoFit/>
          </a:bodyPr>
          <a:lstStyle>
            <a:defPPr>
              <a:defRPr kern="0"/>
            </a:defPPr>
            <a:lvl1pPr>
              <a:defRPr sz="900" b="0" i="0">
                <a:solidFill>
                  <a:srgbClr val="AFAFAF"/>
                </a:solidFill>
                <a:latin typeface="Poppins"/>
                <a:cs typeface="Poppins"/>
              </a:defRPr>
            </a:lvl1pPr>
          </a:lstStyle>
          <a:p>
            <a:pPr marL="11516">
              <a:spcBef>
                <a:spcPts val="41"/>
              </a:spcBef>
            </a:pPr>
            <a:r>
              <a:rPr lang="en-GB"/>
              <a:t>/Berlin, </a:t>
            </a:r>
            <a:r>
              <a:rPr lang="en-GB" spc="-10"/>
              <a:t>Germany</a:t>
            </a:r>
            <a:endParaRPr lang="en-US" spc="-9" dirty="0"/>
          </a:p>
        </p:txBody>
      </p:sp>
      <p:sp>
        <p:nvSpPr>
          <p:cNvPr id="5" name="Datumsplatzhalter 4">
            <a:extLst>
              <a:ext uri="{FF2B5EF4-FFF2-40B4-BE49-F238E27FC236}">
                <a16:creationId xmlns:a16="http://schemas.microsoft.com/office/drawing/2014/main" id="{DC29DADB-DDD3-7289-1742-1D43DDA23390}"/>
              </a:ext>
            </a:extLst>
          </p:cNvPr>
          <p:cNvSpPr>
            <a:spLocks noGrp="1"/>
          </p:cNvSpPr>
          <p:nvPr>
            <p:ph type="dt" sz="half" idx="6"/>
          </p:nvPr>
        </p:nvSpPr>
        <p:spPr>
          <a:xfrm>
            <a:off x="7260539" y="7148126"/>
            <a:ext cx="1743761" cy="138499"/>
          </a:xfrm>
          <a:prstGeom prst="rect">
            <a:avLst/>
          </a:prstGeom>
        </p:spPr>
        <p:txBody>
          <a:bodyPr wrap="square" lIns="0" tIns="0" rIns="0" bIns="0">
            <a:spAutoFit/>
          </a:bodyPr>
          <a:lstStyle>
            <a:defPPr>
              <a:defRPr kern="0"/>
            </a:defPPr>
            <a:lvl1pPr>
              <a:defRPr sz="900" b="0" i="0">
                <a:solidFill>
                  <a:srgbClr val="AFAFAF"/>
                </a:solidFill>
                <a:latin typeface="Poppins"/>
                <a:cs typeface="Poppins"/>
              </a:defRPr>
            </a:lvl1pPr>
          </a:lstStyle>
          <a:p>
            <a:pPr marL="11516">
              <a:spcBef>
                <a:spcPts val="41"/>
              </a:spcBef>
            </a:pPr>
            <a:r>
              <a:rPr lang="de-DE"/>
              <a:t>/January 2023</a:t>
            </a:r>
            <a:endParaRPr lang="de-DE" spc="-18" dirty="0"/>
          </a:p>
        </p:txBody>
      </p:sp>
      <p:sp>
        <p:nvSpPr>
          <p:cNvPr id="6" name="Foliennummernplatzhalter 5">
            <a:extLst>
              <a:ext uri="{FF2B5EF4-FFF2-40B4-BE49-F238E27FC236}">
                <a16:creationId xmlns:a16="http://schemas.microsoft.com/office/drawing/2014/main" id="{AF53CBD8-6661-D0D0-2A59-2AD971836EA4}"/>
              </a:ext>
            </a:extLst>
          </p:cNvPr>
          <p:cNvSpPr>
            <a:spLocks noGrp="1"/>
          </p:cNvSpPr>
          <p:nvPr>
            <p:ph type="sldNum" sz="quarter" idx="7"/>
          </p:nvPr>
        </p:nvSpPr>
        <p:spPr>
          <a:xfrm>
            <a:off x="9842500" y="7102448"/>
            <a:ext cx="316230" cy="276999"/>
          </a:xfrm>
          <a:prstGeom prst="rect">
            <a:avLst/>
          </a:prstGeom>
        </p:spPr>
        <p:txBody>
          <a:bodyPr wrap="square" lIns="0" tIns="0" rIns="0" bIns="0">
            <a:spAutoFit/>
          </a:bodyPr>
          <a:lstStyle>
            <a:defPPr>
              <a:defRPr kern="0"/>
            </a:defPPr>
            <a:lvl1pPr algn="r">
              <a:defRPr>
                <a:solidFill>
                  <a:schemeClr val="tx1">
                    <a:tint val="75000"/>
                  </a:schemeClr>
                </a:solidFill>
              </a:defRPr>
            </a:lvl1pPr>
          </a:lstStyle>
          <a:p>
            <a:fld id="{B6F15528-21DE-4FAA-801E-634DDDAF4B2B}" type="slidenum">
              <a:rPr lang="en-GB" smtClean="0"/>
              <a:pPr/>
              <a:t>67</a:t>
            </a:fld>
            <a:endParaRPr lang="en-US"/>
          </a:p>
        </p:txBody>
      </p:sp>
      <p:grpSp>
        <p:nvGrpSpPr>
          <p:cNvPr id="11" name="Group 9">
            <a:extLst>
              <a:ext uri="{FF2B5EF4-FFF2-40B4-BE49-F238E27FC236}">
                <a16:creationId xmlns:a16="http://schemas.microsoft.com/office/drawing/2014/main" id="{4F40E77A-6103-533F-C48A-C7088FF94C61}"/>
              </a:ext>
            </a:extLst>
          </p:cNvPr>
          <p:cNvGrpSpPr/>
          <p:nvPr/>
        </p:nvGrpSpPr>
        <p:grpSpPr>
          <a:xfrm rot="10800000">
            <a:off x="8677860" y="994785"/>
            <a:ext cx="643082" cy="1778176"/>
            <a:chOff x="19021815" y="4800600"/>
            <a:chExt cx="1616703" cy="4797700"/>
          </a:xfrm>
        </p:grpSpPr>
        <p:grpSp>
          <p:nvGrpSpPr>
            <p:cNvPr id="12" name="Group 8">
              <a:extLst>
                <a:ext uri="{FF2B5EF4-FFF2-40B4-BE49-F238E27FC236}">
                  <a16:creationId xmlns:a16="http://schemas.microsoft.com/office/drawing/2014/main" id="{D45789B4-DBFD-EB06-C968-B350DBFC3D8D}"/>
                </a:ext>
              </a:extLst>
            </p:cNvPr>
            <p:cNvGrpSpPr/>
            <p:nvPr/>
          </p:nvGrpSpPr>
          <p:grpSpPr>
            <a:xfrm>
              <a:off x="19021815" y="4800600"/>
              <a:ext cx="1616703" cy="1600200"/>
              <a:chOff x="3053268" y="4800600"/>
              <a:chExt cx="1616703" cy="1600200"/>
            </a:xfrm>
          </p:grpSpPr>
          <p:cxnSp>
            <p:nvCxnSpPr>
              <p:cNvPr id="16" name="Straight Connector 52">
                <a:extLst>
                  <a:ext uri="{FF2B5EF4-FFF2-40B4-BE49-F238E27FC236}">
                    <a16:creationId xmlns:a16="http://schemas.microsoft.com/office/drawing/2014/main" id="{BA0A76F7-686A-A311-38F9-AA5A7CED5FA0}"/>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55">
                <a:extLst>
                  <a:ext uri="{FF2B5EF4-FFF2-40B4-BE49-F238E27FC236}">
                    <a16:creationId xmlns:a16="http://schemas.microsoft.com/office/drawing/2014/main" id="{A37DDEAB-1898-B1ED-3127-057D3C68CA8C}"/>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60">
              <a:extLst>
                <a:ext uri="{FF2B5EF4-FFF2-40B4-BE49-F238E27FC236}">
                  <a16:creationId xmlns:a16="http://schemas.microsoft.com/office/drawing/2014/main" id="{5649F582-09AA-6579-E57F-0BD4DA5D06B2}"/>
                </a:ext>
              </a:extLst>
            </p:cNvPr>
            <p:cNvGrpSpPr/>
            <p:nvPr/>
          </p:nvGrpSpPr>
          <p:grpSpPr>
            <a:xfrm rot="16200000">
              <a:off x="19021815" y="7989849"/>
              <a:ext cx="1616703" cy="1600200"/>
              <a:chOff x="3053268" y="4800600"/>
              <a:chExt cx="1616703" cy="1600200"/>
            </a:xfrm>
          </p:grpSpPr>
          <p:cxnSp>
            <p:nvCxnSpPr>
              <p:cNvPr id="14" name="Straight Connector 61">
                <a:extLst>
                  <a:ext uri="{FF2B5EF4-FFF2-40B4-BE49-F238E27FC236}">
                    <a16:creationId xmlns:a16="http://schemas.microsoft.com/office/drawing/2014/main" id="{F78876FA-F00C-986F-1520-4E1BF3509261}"/>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62">
                <a:extLst>
                  <a:ext uri="{FF2B5EF4-FFF2-40B4-BE49-F238E27FC236}">
                    <a16:creationId xmlns:a16="http://schemas.microsoft.com/office/drawing/2014/main" id="{5FA74816-100A-A231-CEE8-0DBCD041FFD3}"/>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Group 66">
            <a:extLst>
              <a:ext uri="{FF2B5EF4-FFF2-40B4-BE49-F238E27FC236}">
                <a16:creationId xmlns:a16="http://schemas.microsoft.com/office/drawing/2014/main" id="{7E6C0590-E9C2-C88E-7FA2-8F6ABF4D5774}"/>
              </a:ext>
            </a:extLst>
          </p:cNvPr>
          <p:cNvGrpSpPr/>
          <p:nvPr/>
        </p:nvGrpSpPr>
        <p:grpSpPr>
          <a:xfrm rot="16200000">
            <a:off x="2671218" y="2057603"/>
            <a:ext cx="643082" cy="636517"/>
            <a:chOff x="3053268" y="4800600"/>
            <a:chExt cx="1616703" cy="1600200"/>
          </a:xfrm>
        </p:grpSpPr>
        <p:cxnSp>
          <p:nvCxnSpPr>
            <p:cNvPr id="19" name="Straight Connector 67">
              <a:extLst>
                <a:ext uri="{FF2B5EF4-FFF2-40B4-BE49-F238E27FC236}">
                  <a16:creationId xmlns:a16="http://schemas.microsoft.com/office/drawing/2014/main" id="{EF90A078-06BF-3D5E-87FF-42D14362EF74}"/>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68">
              <a:extLst>
                <a:ext uri="{FF2B5EF4-FFF2-40B4-BE49-F238E27FC236}">
                  <a16:creationId xmlns:a16="http://schemas.microsoft.com/office/drawing/2014/main" id="{4CBDABBF-27F2-614E-C362-EF3130C9D0F2}"/>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19">
            <a:extLst>
              <a:ext uri="{FF2B5EF4-FFF2-40B4-BE49-F238E27FC236}">
                <a16:creationId xmlns:a16="http://schemas.microsoft.com/office/drawing/2014/main" id="{7567A19F-BBE8-DC76-0C0D-7A5D9B41C15D}"/>
              </a:ext>
            </a:extLst>
          </p:cNvPr>
          <p:cNvSpPr txBox="1"/>
          <p:nvPr/>
        </p:nvSpPr>
        <p:spPr>
          <a:xfrm>
            <a:off x="1112837" y="2337593"/>
            <a:ext cx="9936915" cy="371512"/>
          </a:xfrm>
          <a:prstGeom prst="rect">
            <a:avLst/>
          </a:prstGeom>
          <a:noFill/>
        </p:spPr>
        <p:txBody>
          <a:bodyPr wrap="square" rtlCol="0">
            <a:spAutoFit/>
          </a:bodyPr>
          <a:lstStyle/>
          <a:p>
            <a:pPr algn="ctr" defTabSz="727375"/>
            <a:r>
              <a:rPr lang="en-US" sz="1814" dirty="0">
                <a:solidFill>
                  <a:srgbClr val="002060"/>
                </a:solidFill>
                <a:latin typeface="Arial" panose="020B0604020202020204" pitchFamily="34" charset="0"/>
                <a:ea typeface="Poppins" charset="0"/>
                <a:cs typeface="Arial" panose="020B0604020202020204" pitchFamily="34" charset="0"/>
              </a:rPr>
              <a:t>Thank you valued COMESA RIA member state participants, we appreciate your precious time!</a:t>
            </a:r>
          </a:p>
        </p:txBody>
      </p:sp>
      <p:sp>
        <p:nvSpPr>
          <p:cNvPr id="30" name="TextBox 19">
            <a:extLst>
              <a:ext uri="{FF2B5EF4-FFF2-40B4-BE49-F238E27FC236}">
                <a16:creationId xmlns:a16="http://schemas.microsoft.com/office/drawing/2014/main" id="{7D170A9E-B10A-C121-BEFD-37CC53F5964A}"/>
              </a:ext>
            </a:extLst>
          </p:cNvPr>
          <p:cNvSpPr txBox="1"/>
          <p:nvPr/>
        </p:nvSpPr>
        <p:spPr>
          <a:xfrm>
            <a:off x="2674501" y="2770340"/>
            <a:ext cx="6642660" cy="762132"/>
          </a:xfrm>
          <a:prstGeom prst="rect">
            <a:avLst/>
          </a:prstGeom>
          <a:noFill/>
        </p:spPr>
        <p:txBody>
          <a:bodyPr wrap="square" rtlCol="0">
            <a:spAutoFit/>
          </a:bodyPr>
          <a:lstStyle/>
          <a:p>
            <a:pPr algn="ctr" defTabSz="727375"/>
            <a:r>
              <a:rPr lang="en-US" sz="1451" dirty="0">
                <a:solidFill>
                  <a:srgbClr val="002060"/>
                </a:solidFill>
                <a:latin typeface="Arial" panose="020B0604020202020204" pitchFamily="34" charset="0"/>
                <a:ea typeface="Poppins" charset="0"/>
                <a:cs typeface="Arial" panose="020B0604020202020204" pitchFamily="34" charset="0"/>
              </a:rPr>
              <a:t>Your team, </a:t>
            </a:r>
          </a:p>
          <a:p>
            <a:pPr algn="ctr" defTabSz="727375"/>
            <a:r>
              <a:rPr lang="en-US" sz="1451" dirty="0">
                <a:solidFill>
                  <a:srgbClr val="002060"/>
                </a:solidFill>
                <a:latin typeface="Arial" panose="020B0604020202020204" pitchFamily="34" charset="0"/>
                <a:ea typeface="Poppins" charset="0"/>
                <a:cs typeface="Arial" panose="020B0604020202020204" pitchFamily="34" charset="0"/>
              </a:rPr>
              <a:t>Investment &amp; Trade Intelligence GmbH</a:t>
            </a:r>
          </a:p>
          <a:p>
            <a:pPr algn="ctr" defTabSz="727375"/>
            <a:endParaRPr lang="en-US" sz="1451" b="1" dirty="0">
              <a:solidFill>
                <a:srgbClr val="002060"/>
              </a:solidFill>
              <a:latin typeface="Arial" panose="020B0604020202020204" pitchFamily="34" charset="0"/>
              <a:ea typeface="Poppins" charset="0"/>
              <a:cs typeface="Arial" panose="020B0604020202020204" pitchFamily="34" charset="0"/>
            </a:endParaRPr>
          </a:p>
        </p:txBody>
      </p:sp>
      <p:sp>
        <p:nvSpPr>
          <p:cNvPr id="35" name="TextBox 19">
            <a:extLst>
              <a:ext uri="{FF2B5EF4-FFF2-40B4-BE49-F238E27FC236}">
                <a16:creationId xmlns:a16="http://schemas.microsoft.com/office/drawing/2014/main" id="{E7C6CDD2-A43B-25F9-25B1-377B3AD2F6A7}"/>
              </a:ext>
            </a:extLst>
          </p:cNvPr>
          <p:cNvSpPr txBox="1"/>
          <p:nvPr/>
        </p:nvSpPr>
        <p:spPr>
          <a:xfrm>
            <a:off x="4281577" y="3678845"/>
            <a:ext cx="3607647" cy="2046714"/>
          </a:xfrm>
          <a:prstGeom prst="rect">
            <a:avLst/>
          </a:prstGeom>
          <a:noFill/>
        </p:spPr>
        <p:txBody>
          <a:bodyPr wrap="square" rtlCol="0">
            <a:spAutoFit/>
          </a:bodyPr>
          <a:lstStyle/>
          <a:p>
            <a:pPr algn="ctr" defTabSz="727375"/>
            <a:r>
              <a:rPr lang="en-US" sz="1270" dirty="0" err="1">
                <a:solidFill>
                  <a:srgbClr val="002060"/>
                </a:solidFill>
                <a:latin typeface="Arial" panose="020B0604020202020204" pitchFamily="34" charset="0"/>
                <a:ea typeface="Poppins" charset="0"/>
                <a:cs typeface="Arial" panose="020B0604020202020204" pitchFamily="34" charset="0"/>
              </a:rPr>
              <a:t>Kolonnenstr</a:t>
            </a:r>
            <a:r>
              <a:rPr lang="en-US" sz="1270" dirty="0">
                <a:solidFill>
                  <a:srgbClr val="002060"/>
                </a:solidFill>
                <a:latin typeface="Arial" panose="020B0604020202020204" pitchFamily="34" charset="0"/>
                <a:ea typeface="Poppins" charset="0"/>
                <a:cs typeface="Arial" panose="020B0604020202020204" pitchFamily="34" charset="0"/>
              </a:rPr>
              <a:t>. 8 10827 Berlin Germany</a:t>
            </a:r>
          </a:p>
          <a:p>
            <a:pPr algn="ctr" defTabSz="727375"/>
            <a:endParaRPr lang="en-US" sz="1270" b="1" dirty="0">
              <a:solidFill>
                <a:srgbClr val="002060"/>
              </a:solidFill>
              <a:latin typeface="Arial" panose="020B0604020202020204" pitchFamily="34" charset="0"/>
              <a:ea typeface="Poppins" charset="0"/>
              <a:cs typeface="Arial" panose="020B0604020202020204" pitchFamily="34" charset="0"/>
            </a:endParaRPr>
          </a:p>
          <a:p>
            <a:pPr algn="ctr" defTabSz="727375"/>
            <a:r>
              <a:rPr lang="en-US" sz="1270" dirty="0">
                <a:solidFill>
                  <a:srgbClr val="002060"/>
                </a:solidFill>
                <a:latin typeface="Arial" panose="020B0604020202020204" pitchFamily="34" charset="0"/>
                <a:ea typeface="Poppins" charset="0"/>
                <a:cs typeface="Arial" panose="020B0604020202020204" pitchFamily="34" charset="0"/>
                <a:hlinkClick r:id="rId2">
                  <a:extLst>
                    <a:ext uri="{A12FA001-AC4F-418D-AE19-62706E023703}">
                      <ahyp:hlinkClr xmlns:ahyp="http://schemas.microsoft.com/office/drawing/2018/hyperlinkcolor" val="tx"/>
                    </a:ext>
                  </a:extLst>
                </a:hlinkClick>
              </a:rPr>
              <a:t>Visit our website: www.itiinvestment.com</a:t>
            </a:r>
            <a:endParaRPr lang="en-US" sz="1270" dirty="0">
              <a:solidFill>
                <a:srgbClr val="002060"/>
              </a:solidFill>
              <a:latin typeface="Arial" panose="020B0604020202020204" pitchFamily="34" charset="0"/>
              <a:ea typeface="Poppins" charset="0"/>
              <a:cs typeface="Arial" panose="020B0604020202020204" pitchFamily="34" charset="0"/>
            </a:endParaRPr>
          </a:p>
          <a:p>
            <a:pPr algn="ctr" defTabSz="727375"/>
            <a:endParaRPr lang="en-US" sz="1270" dirty="0">
              <a:solidFill>
                <a:srgbClr val="002060"/>
              </a:solidFill>
              <a:latin typeface="Arial" panose="020B0604020202020204" pitchFamily="34" charset="0"/>
              <a:ea typeface="Poppins" charset="0"/>
              <a:cs typeface="Arial" panose="020B0604020202020204" pitchFamily="34" charset="0"/>
            </a:endParaRPr>
          </a:p>
          <a:p>
            <a:pPr algn="ctr" defTabSz="727375"/>
            <a:r>
              <a:rPr lang="en-US" sz="1270" dirty="0">
                <a:solidFill>
                  <a:srgbClr val="002060"/>
                </a:solidFill>
                <a:latin typeface="Arial" panose="020B0604020202020204" pitchFamily="34" charset="0"/>
                <a:ea typeface="Poppins" charset="0"/>
                <a:cs typeface="Arial" panose="020B0604020202020204" pitchFamily="34" charset="0"/>
              </a:rPr>
              <a:t>Drop us an email: </a:t>
            </a:r>
            <a:r>
              <a:rPr lang="en-US" sz="1270" dirty="0">
                <a:solidFill>
                  <a:srgbClr val="002060"/>
                </a:solidFill>
                <a:latin typeface="Arial" panose="020B0604020202020204" pitchFamily="34" charset="0"/>
                <a:ea typeface="Poppins" charset="0"/>
                <a:cs typeface="Arial" panose="020B0604020202020204" pitchFamily="34" charset="0"/>
                <a:hlinkClick r:id="rId3">
                  <a:extLst>
                    <a:ext uri="{A12FA001-AC4F-418D-AE19-62706E023703}">
                      <ahyp:hlinkClr xmlns:ahyp="http://schemas.microsoft.com/office/drawing/2018/hyperlinkcolor" val="tx"/>
                    </a:ext>
                  </a:extLst>
                </a:hlinkClick>
              </a:rPr>
              <a:t>Info@itiinvestment.com</a:t>
            </a:r>
            <a:endParaRPr lang="en-US" sz="1270" dirty="0">
              <a:solidFill>
                <a:srgbClr val="002060"/>
              </a:solidFill>
              <a:latin typeface="Arial" panose="020B0604020202020204" pitchFamily="34" charset="0"/>
              <a:ea typeface="Poppins" charset="0"/>
              <a:cs typeface="Arial" panose="020B0604020202020204" pitchFamily="34" charset="0"/>
            </a:endParaRPr>
          </a:p>
          <a:p>
            <a:pPr algn="ctr" defTabSz="727375"/>
            <a:endParaRPr lang="en-US" sz="1270" dirty="0">
              <a:solidFill>
                <a:srgbClr val="002060"/>
              </a:solidFill>
              <a:latin typeface="Arial" panose="020B0604020202020204" pitchFamily="34" charset="0"/>
              <a:ea typeface="Poppins" charset="0"/>
              <a:cs typeface="Arial" panose="020B0604020202020204" pitchFamily="34" charset="0"/>
            </a:endParaRPr>
          </a:p>
          <a:p>
            <a:pPr algn="ctr" defTabSz="727375"/>
            <a:r>
              <a:rPr lang="en-US" sz="1270" dirty="0">
                <a:solidFill>
                  <a:srgbClr val="002060"/>
                </a:solidFill>
                <a:latin typeface="Arial" panose="020B0604020202020204" pitchFamily="34" charset="0"/>
                <a:ea typeface="Poppins" charset="0"/>
                <a:cs typeface="Arial" panose="020B0604020202020204" pitchFamily="34" charset="0"/>
              </a:rPr>
              <a:t>Lets connect! </a:t>
            </a:r>
          </a:p>
          <a:p>
            <a:pPr algn="ctr" defTabSz="727375"/>
            <a:endParaRPr lang="en-US" sz="1270" dirty="0">
              <a:solidFill>
                <a:srgbClr val="002060"/>
              </a:solidFill>
              <a:latin typeface="Arial" panose="020B0604020202020204" pitchFamily="34" charset="0"/>
              <a:ea typeface="Poppins" charset="0"/>
              <a:cs typeface="Arial" panose="020B0604020202020204" pitchFamily="34" charset="0"/>
            </a:endParaRPr>
          </a:p>
          <a:p>
            <a:pPr algn="ctr" defTabSz="727375"/>
            <a:endParaRPr lang="en-US" sz="1270" dirty="0">
              <a:solidFill>
                <a:srgbClr val="002060"/>
              </a:solidFill>
              <a:latin typeface="Arial" panose="020B0604020202020204" pitchFamily="34" charset="0"/>
              <a:ea typeface="Poppins" charset="0"/>
              <a:cs typeface="Arial" panose="020B0604020202020204" pitchFamily="34" charset="0"/>
            </a:endParaRPr>
          </a:p>
          <a:p>
            <a:pPr algn="ctr" defTabSz="727375"/>
            <a:endParaRPr lang="en-US" sz="1270" dirty="0">
              <a:solidFill>
                <a:srgbClr val="002060"/>
              </a:solidFill>
              <a:latin typeface="Arial" panose="020B0604020202020204" pitchFamily="34" charset="0"/>
              <a:ea typeface="Poppins" charset="0"/>
              <a:cs typeface="Arial" panose="020B0604020202020204" pitchFamily="34" charset="0"/>
            </a:endParaRPr>
          </a:p>
        </p:txBody>
      </p:sp>
      <p:pic>
        <p:nvPicPr>
          <p:cNvPr id="2" name="Picture 1" descr="A green and yellow logo&#10;&#10;Description automatically generated">
            <a:extLst>
              <a:ext uri="{FF2B5EF4-FFF2-40B4-BE49-F238E27FC236}">
                <a16:creationId xmlns:a16="http://schemas.microsoft.com/office/drawing/2014/main" id="{87A53573-138D-C184-BF40-8BB66F3ADE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7986" y="962429"/>
            <a:ext cx="2546616" cy="1185238"/>
          </a:xfrm>
          <a:prstGeom prst="rect">
            <a:avLst/>
          </a:prstGeom>
        </p:spPr>
      </p:pic>
      <p:pic>
        <p:nvPicPr>
          <p:cNvPr id="3" name="Picture 2">
            <a:hlinkClick r:id="rId5"/>
            <a:extLst>
              <a:ext uri="{FF2B5EF4-FFF2-40B4-BE49-F238E27FC236}">
                <a16:creationId xmlns:a16="http://schemas.microsoft.com/office/drawing/2014/main" id="{3FEDEBA9-F240-5634-21CE-1DAEC9ACD6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6179" y="5210029"/>
            <a:ext cx="342652" cy="37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63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48D74-4EDE-509C-1AE2-01692ABB62DA}"/>
              </a:ext>
            </a:extLst>
          </p:cNvPr>
          <p:cNvSpPr>
            <a:spLocks noGrp="1"/>
          </p:cNvSpPr>
          <p:nvPr>
            <p:ph type="title"/>
          </p:nvPr>
        </p:nvSpPr>
        <p:spPr>
          <a:xfrm>
            <a:off x="337870" y="458268"/>
            <a:ext cx="10515600" cy="792471"/>
          </a:xfrm>
        </p:spPr>
        <p:txBody>
          <a:bodyPr/>
          <a:lstStyle/>
          <a:p>
            <a:pPr>
              <a:defRPr/>
            </a:pPr>
            <a:r>
              <a:rPr lang="nl-NL" sz="3200" dirty="0"/>
              <a:t>The </a:t>
            </a:r>
            <a:r>
              <a:rPr lang="nl-NL" sz="3200" dirty="0" err="1"/>
              <a:t>Current</a:t>
            </a:r>
            <a:r>
              <a:rPr lang="nl-NL" sz="3200" dirty="0"/>
              <a:t> Incentives </a:t>
            </a:r>
            <a:r>
              <a:rPr lang="nl-NL" sz="3200" dirty="0" err="1"/>
              <a:t>Debate</a:t>
            </a:r>
            <a:endParaRPr lang="nl-NL" sz="3200" dirty="0"/>
          </a:p>
        </p:txBody>
      </p:sp>
      <p:sp>
        <p:nvSpPr>
          <p:cNvPr id="16" name="Rectangle 4">
            <a:extLst>
              <a:ext uri="{FF2B5EF4-FFF2-40B4-BE49-F238E27FC236}">
                <a16:creationId xmlns:a16="http://schemas.microsoft.com/office/drawing/2014/main" id="{AB2564EC-759B-9464-524A-D0B6AD714EC5}"/>
              </a:ext>
            </a:extLst>
          </p:cNvPr>
          <p:cNvSpPr/>
          <p:nvPr/>
        </p:nvSpPr>
        <p:spPr>
          <a:xfrm>
            <a:off x="499944" y="1547258"/>
            <a:ext cx="7392987" cy="523875"/>
          </a:xfrm>
          <a:prstGeom prst="rect">
            <a:avLst/>
          </a:prstGeom>
        </p:spPr>
        <p:txBody>
          <a:bodyPr wrap="none">
            <a:spAutoFit/>
          </a:bodyPr>
          <a:lstStyle/>
          <a:p>
            <a:pPr>
              <a:defRPr/>
            </a:pPr>
            <a:r>
              <a:rPr lang="en-US" sz="2800" b="1" i="1" dirty="0">
                <a:solidFill>
                  <a:schemeClr val="tx1">
                    <a:lumMod val="85000"/>
                    <a:lumOff val="15000"/>
                  </a:schemeClr>
                </a:solidFill>
              </a:rPr>
              <a:t>Emotional but without a depth of understanding</a:t>
            </a:r>
            <a:endParaRPr lang="en-US" sz="2800" b="1" i="1" dirty="0"/>
          </a:p>
        </p:txBody>
      </p:sp>
      <p:sp>
        <p:nvSpPr>
          <p:cNvPr id="17" name="Content Placeholder 2">
            <a:extLst>
              <a:ext uri="{FF2B5EF4-FFF2-40B4-BE49-F238E27FC236}">
                <a16:creationId xmlns:a16="http://schemas.microsoft.com/office/drawing/2014/main" id="{5B53BA23-BA7E-69E7-0BD2-158B60D2C0DE}"/>
              </a:ext>
            </a:extLst>
          </p:cNvPr>
          <p:cNvSpPr>
            <a:spLocks noGrp="1"/>
          </p:cNvSpPr>
          <p:nvPr>
            <p:ph idx="1"/>
          </p:nvPr>
        </p:nvSpPr>
        <p:spPr>
          <a:xfrm>
            <a:off x="499944" y="2195512"/>
            <a:ext cx="10353526" cy="4525963"/>
          </a:xfrm>
        </p:spPr>
        <p:txBody>
          <a:bodyPr>
            <a:noAutofit/>
          </a:bodyPr>
          <a:lstStyle/>
          <a:p>
            <a:pPr>
              <a:lnSpc>
                <a:spcPct val="150000"/>
              </a:lnSpc>
              <a:defRPr/>
            </a:pPr>
            <a:r>
              <a:rPr lang="en-US" sz="2000" dirty="0">
                <a:solidFill>
                  <a:schemeClr val="tx1">
                    <a:lumMod val="85000"/>
                    <a:lumOff val="15000"/>
                  </a:schemeClr>
                </a:solidFill>
              </a:rPr>
              <a:t>The orthodox view versus the market view. Are incentives a necessary evil, harmful or irrelevant? </a:t>
            </a:r>
          </a:p>
          <a:p>
            <a:pPr>
              <a:lnSpc>
                <a:spcPct val="150000"/>
              </a:lnSpc>
              <a:defRPr/>
            </a:pPr>
            <a:r>
              <a:rPr lang="en-US" sz="2000" dirty="0">
                <a:solidFill>
                  <a:schemeClr val="tx1">
                    <a:lumMod val="85000"/>
                    <a:lumOff val="15000"/>
                  </a:schemeClr>
                </a:solidFill>
              </a:rPr>
              <a:t>NY Times Article – Race to the Bottom</a:t>
            </a:r>
          </a:p>
          <a:p>
            <a:pPr>
              <a:lnSpc>
                <a:spcPct val="150000"/>
              </a:lnSpc>
              <a:defRPr/>
            </a:pPr>
            <a:r>
              <a:rPr lang="en-US" sz="2000" dirty="0">
                <a:solidFill>
                  <a:schemeClr val="tx1">
                    <a:lumMod val="85000"/>
                    <a:lumOff val="15000"/>
                  </a:schemeClr>
                </a:solidFill>
              </a:rPr>
              <a:t>IEDC Response and ED response. Corporate response? </a:t>
            </a:r>
          </a:p>
          <a:p>
            <a:pPr>
              <a:lnSpc>
                <a:spcPct val="150000"/>
              </a:lnSpc>
              <a:defRPr/>
            </a:pPr>
            <a:r>
              <a:rPr lang="en-US" sz="2000" dirty="0">
                <a:solidFill>
                  <a:schemeClr val="tx1">
                    <a:lumMod val="85000"/>
                    <a:lumOff val="15000"/>
                  </a:schemeClr>
                </a:solidFill>
              </a:rPr>
              <a:t>International setting and debate (EU changes coming up and discussions in emerging markets)</a:t>
            </a:r>
          </a:p>
          <a:p>
            <a:pPr>
              <a:lnSpc>
                <a:spcPct val="150000"/>
              </a:lnSpc>
              <a:defRPr/>
            </a:pPr>
            <a:r>
              <a:rPr lang="en-US" sz="2000" dirty="0"/>
              <a:t>Differentiation between discretionary negotiations and true “but-for” approach</a:t>
            </a:r>
          </a:p>
        </p:txBody>
      </p:sp>
      <p:sp>
        <p:nvSpPr>
          <p:cNvPr id="5" name="object 15">
            <a:extLst>
              <a:ext uri="{FF2B5EF4-FFF2-40B4-BE49-F238E27FC236}">
                <a16:creationId xmlns:a16="http://schemas.microsoft.com/office/drawing/2014/main" id="{57E27A73-B5B6-BD67-2A51-F21A0111AA46}"/>
              </a:ext>
            </a:extLst>
          </p:cNvPr>
          <p:cNvSpPr/>
          <p:nvPr/>
        </p:nvSpPr>
        <p:spPr>
          <a:xfrm>
            <a:off x="420393" y="1130049"/>
            <a:ext cx="6724938" cy="53988"/>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pPr defTabSz="829178"/>
            <a:endParaRPr sz="1632" kern="0">
              <a:solidFill>
                <a:sysClr val="windowText" lastClr="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E5131-8A0D-75E2-C7B0-6CAE9FB48938}"/>
              </a:ext>
            </a:extLst>
          </p:cNvPr>
          <p:cNvSpPr>
            <a:spLocks noGrp="1"/>
          </p:cNvSpPr>
          <p:nvPr>
            <p:ph type="title"/>
          </p:nvPr>
        </p:nvSpPr>
        <p:spPr/>
        <p:txBody>
          <a:bodyPr/>
          <a:lstStyle/>
          <a:p>
            <a:pPr>
              <a:defRPr/>
            </a:pPr>
            <a:r>
              <a:rPr lang="nl-NL" sz="3200" dirty="0" err="1"/>
              <a:t>Why</a:t>
            </a:r>
            <a:r>
              <a:rPr lang="nl-NL" sz="3200" dirty="0"/>
              <a:t> </a:t>
            </a:r>
            <a:r>
              <a:rPr lang="nl-NL" sz="3200" dirty="0" err="1"/>
              <a:t>give</a:t>
            </a:r>
            <a:r>
              <a:rPr lang="nl-NL" sz="3200" dirty="0"/>
              <a:t> incentives?</a:t>
            </a:r>
          </a:p>
        </p:txBody>
      </p:sp>
      <p:sp>
        <p:nvSpPr>
          <p:cNvPr id="10" name="Content Placeholder 2">
            <a:extLst>
              <a:ext uri="{FF2B5EF4-FFF2-40B4-BE49-F238E27FC236}">
                <a16:creationId xmlns:a16="http://schemas.microsoft.com/office/drawing/2014/main" id="{29014A6E-51C9-8189-5F6B-D0C6C9365EFF}"/>
              </a:ext>
            </a:extLst>
          </p:cNvPr>
          <p:cNvSpPr>
            <a:spLocks noGrp="1"/>
          </p:cNvSpPr>
          <p:nvPr>
            <p:ph idx="1"/>
          </p:nvPr>
        </p:nvSpPr>
        <p:spPr>
          <a:xfrm>
            <a:off x="622540" y="1489194"/>
            <a:ext cx="10515600" cy="4351338"/>
          </a:xfrm>
        </p:spPr>
        <p:txBody>
          <a:bodyPr>
            <a:normAutofit/>
          </a:bodyPr>
          <a:lstStyle/>
          <a:p>
            <a:pPr marL="0" indent="0">
              <a:buNone/>
              <a:defRPr/>
            </a:pPr>
            <a:r>
              <a:rPr lang="en-US" sz="2600" dirty="0"/>
              <a:t>Policy objectives that incentives are used to achieve:</a:t>
            </a:r>
          </a:p>
          <a:p>
            <a:pPr>
              <a:defRPr/>
            </a:pPr>
            <a:r>
              <a:rPr lang="en-US" sz="2600" dirty="0"/>
              <a:t>To overcome a competitive weakness</a:t>
            </a:r>
          </a:p>
          <a:p>
            <a:pPr>
              <a:defRPr/>
            </a:pPr>
            <a:r>
              <a:rPr lang="en-US" sz="2600" dirty="0"/>
              <a:t>To promote investment in deprived areas</a:t>
            </a:r>
          </a:p>
          <a:p>
            <a:pPr>
              <a:defRPr/>
            </a:pPr>
            <a:r>
              <a:rPr lang="en-US" sz="2600" dirty="0"/>
              <a:t>To attract particular industries</a:t>
            </a:r>
          </a:p>
          <a:p>
            <a:pPr>
              <a:defRPr/>
            </a:pPr>
            <a:r>
              <a:rPr lang="en-US" sz="2600" dirty="0"/>
              <a:t>To correct for market failures</a:t>
            </a:r>
          </a:p>
          <a:p>
            <a:pPr>
              <a:defRPr/>
            </a:pPr>
            <a:r>
              <a:rPr lang="en-US" sz="2600" dirty="0"/>
              <a:t>To change the image of a location</a:t>
            </a:r>
          </a:p>
          <a:p>
            <a:pPr>
              <a:defRPr/>
            </a:pPr>
            <a:endParaRPr lang="en-GB" sz="2600" dirty="0"/>
          </a:p>
        </p:txBody>
      </p:sp>
      <p:sp>
        <p:nvSpPr>
          <p:cNvPr id="19461" name="TextBox 4">
            <a:extLst>
              <a:ext uri="{FF2B5EF4-FFF2-40B4-BE49-F238E27FC236}">
                <a16:creationId xmlns:a16="http://schemas.microsoft.com/office/drawing/2014/main" id="{FC680FAF-45A3-70B3-8829-DAC8F1D093A3}"/>
              </a:ext>
            </a:extLst>
          </p:cNvPr>
          <p:cNvSpPr txBox="1">
            <a:spLocks noChangeArrowheads="1"/>
          </p:cNvSpPr>
          <p:nvPr/>
        </p:nvSpPr>
        <p:spPr bwMode="auto">
          <a:xfrm>
            <a:off x="1357582" y="4704477"/>
            <a:ext cx="978055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FontTx/>
              <a:buNone/>
            </a:pPr>
            <a:r>
              <a:rPr lang="en-US" altLang="en-US" b="1" dirty="0">
                <a:solidFill>
                  <a:srgbClr val="002060"/>
                </a:solidFill>
              </a:rPr>
              <a:t>Despite funding pressure, Governments feel that they have to offer incentives because their competitors offer incentives - simply to ensure that they are in the game</a:t>
            </a:r>
          </a:p>
          <a:p>
            <a:pPr>
              <a:spcBef>
                <a:spcPct val="0"/>
              </a:spcBef>
              <a:buClrTx/>
              <a:buFontTx/>
              <a:buNone/>
            </a:pPr>
            <a:endParaRPr lang="en-GB" altLang="en-US" sz="20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F7FB5-1E28-5B97-537D-6D0007F65642}"/>
              </a:ext>
            </a:extLst>
          </p:cNvPr>
          <p:cNvSpPr>
            <a:spLocks noGrp="1"/>
          </p:cNvSpPr>
          <p:nvPr>
            <p:ph type="title"/>
          </p:nvPr>
        </p:nvSpPr>
        <p:spPr>
          <a:xfrm>
            <a:off x="337870" y="389259"/>
            <a:ext cx="10515600" cy="792471"/>
          </a:xfrm>
        </p:spPr>
        <p:txBody>
          <a:bodyPr>
            <a:normAutofit fontScale="90000"/>
          </a:bodyPr>
          <a:lstStyle/>
          <a:p>
            <a:pPr>
              <a:defRPr/>
            </a:pPr>
            <a:r>
              <a:rPr lang="en-US" sz="3200" dirty="0"/>
              <a:t>Do incentives work? </a:t>
            </a:r>
            <a:br>
              <a:rPr lang="en-US" sz="3200" dirty="0"/>
            </a:br>
            <a:r>
              <a:rPr lang="en-US" sz="2200" b="0" dirty="0"/>
              <a:t>Making sense of the evidence</a:t>
            </a:r>
            <a:endParaRPr lang="nl-NL" sz="2200" b="0" dirty="0"/>
          </a:p>
        </p:txBody>
      </p:sp>
      <p:sp>
        <p:nvSpPr>
          <p:cNvPr id="20484" name="Content Placeholder 2">
            <a:extLst>
              <a:ext uri="{FF2B5EF4-FFF2-40B4-BE49-F238E27FC236}">
                <a16:creationId xmlns:a16="http://schemas.microsoft.com/office/drawing/2014/main" id="{ADEDF86F-C48E-761E-6DB6-3D93EF67DC7B}"/>
              </a:ext>
            </a:extLst>
          </p:cNvPr>
          <p:cNvSpPr>
            <a:spLocks noGrp="1"/>
          </p:cNvSpPr>
          <p:nvPr>
            <p:ph idx="1"/>
          </p:nvPr>
        </p:nvSpPr>
        <p:spPr>
          <a:xfrm>
            <a:off x="337870" y="1489195"/>
            <a:ext cx="11256032" cy="4351338"/>
          </a:xfrm>
        </p:spPr>
        <p:txBody>
          <a:bodyPr>
            <a:normAutofit/>
          </a:bodyPr>
          <a:lstStyle/>
          <a:p>
            <a:r>
              <a:rPr lang="en-US" altLang="en-US" sz="2200" dirty="0"/>
              <a:t>Fiscal or other cost-reducing incentives tend to be effective where the investment decision is among either:</a:t>
            </a:r>
          </a:p>
          <a:p>
            <a:pPr lvl="1"/>
            <a:r>
              <a:rPr lang="en-US" altLang="en-US" sz="2000" dirty="0"/>
              <a:t>Similarly attractive platforms, which meet underlying project requirements, for producing for export to other markets, or</a:t>
            </a:r>
          </a:p>
          <a:p>
            <a:pPr lvl="1"/>
            <a:r>
              <a:rPr lang="en-US" altLang="en-US" sz="2000" dirty="0"/>
              <a:t>Similarly attractive parts of one large market (such as USA, EU, China)</a:t>
            </a:r>
          </a:p>
          <a:p>
            <a:pPr>
              <a:lnSpc>
                <a:spcPct val="150000"/>
              </a:lnSpc>
            </a:pPr>
            <a:r>
              <a:rPr lang="en-US" altLang="en-US" sz="2200" dirty="0"/>
              <a:t>New start-up projects prefer incentives that reduce their initial expenses </a:t>
            </a:r>
          </a:p>
          <a:p>
            <a:pPr>
              <a:lnSpc>
                <a:spcPct val="150000"/>
              </a:lnSpc>
            </a:pPr>
            <a:r>
              <a:rPr lang="en-US" altLang="en-US" sz="2200" dirty="0"/>
              <a:t>Established, expanding firms may prefer tax-related incentives that affect profit</a:t>
            </a:r>
          </a:p>
          <a:p>
            <a:pPr>
              <a:lnSpc>
                <a:spcPct val="150000"/>
              </a:lnSpc>
            </a:pPr>
            <a:r>
              <a:rPr lang="en-US" altLang="en-US" sz="2200" dirty="0"/>
              <a:t>All firms value transparent, easy to understand, and certainty in incentives policy</a:t>
            </a:r>
          </a:p>
          <a:p>
            <a:endParaRPr lang="en-GB" altLang="en-US" sz="2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pomPitCckuZUD_6RWr2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Ft4nAcHgkiPo7Qe7nOL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pomPitCckuZUD_6RWr2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Ft4nAcHgkiPo7Qe7nOLI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pomPitCckuZUD_6RWr2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Ft4nAcHgkiPo7Qe7nOL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pomPitCckuZUD_6RWr2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Ft4nAcHgkiPo7Qe7nOLI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FAFA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f97d293-95a2-4a8d-8bd6-70e1eec36c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A5633B95C022448D1BC6A93412833E" ma:contentTypeVersion="7" ma:contentTypeDescription="Create a new document." ma:contentTypeScope="" ma:versionID="7a3a3e079e25f68b605ecfe064200f42">
  <xsd:schema xmlns:xsd="http://www.w3.org/2001/XMLSchema" xmlns:xs="http://www.w3.org/2001/XMLSchema" xmlns:p="http://schemas.microsoft.com/office/2006/metadata/properties" xmlns:ns3="df97d293-95a2-4a8d-8bd6-70e1eec36c01" xmlns:ns4="8d45577f-fc57-45f8-a45b-4f883fa66fbc" targetNamespace="http://schemas.microsoft.com/office/2006/metadata/properties" ma:root="true" ma:fieldsID="59a351f27b576e3fc79736aaf5f347d8" ns3:_="" ns4:_="">
    <xsd:import namespace="df97d293-95a2-4a8d-8bd6-70e1eec36c01"/>
    <xsd:import namespace="8d45577f-fc57-45f8-a45b-4f883fa66fb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7d293-95a2-4a8d-8bd6-70e1eec36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5577f-fc57-45f8-a45b-4f883fa66f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499899-1083-42F4-97D4-E60028F3605B}">
  <ds:schemaRefs>
    <ds:schemaRef ds:uri="http://purl.org/dc/terms/"/>
    <ds:schemaRef ds:uri="8d45577f-fc57-45f8-a45b-4f883fa66fbc"/>
    <ds:schemaRef ds:uri="http://schemas.openxmlformats.org/package/2006/metadata/core-properties"/>
    <ds:schemaRef ds:uri="http://purl.org/dc/elements/1.1/"/>
    <ds:schemaRef ds:uri="http://schemas.microsoft.com/office/2006/documentManagement/types"/>
    <ds:schemaRef ds:uri="df97d293-95a2-4a8d-8bd6-70e1eec36c0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5FA71DA-BE23-4369-91F6-63500E934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97d293-95a2-4a8d-8bd6-70e1eec36c01"/>
    <ds:schemaRef ds:uri="8d45577f-fc57-45f8-a45b-4f883fa66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FC37B7-445B-4F70-BD06-9D3D7D5BB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8326</Words>
  <Application>Microsoft Office PowerPoint</Application>
  <PresentationFormat>Widescreen</PresentationFormat>
  <Paragraphs>2658</Paragraphs>
  <Slides>67</Slides>
  <Notes>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67</vt:i4>
      </vt:variant>
    </vt:vector>
  </HeadingPairs>
  <TitlesOfParts>
    <vt:vector size="86" baseType="lpstr">
      <vt:lpstr>Arial</vt:lpstr>
      <vt:lpstr>Arial Unicode MS</vt:lpstr>
      <vt:lpstr>Calibri</vt:lpstr>
      <vt:lpstr>Courier New</vt:lpstr>
      <vt:lpstr>EYInterstate</vt:lpstr>
      <vt:lpstr>EYInterstate Light</vt:lpstr>
      <vt:lpstr>Gill Sans</vt:lpstr>
      <vt:lpstr>Gill Sans MT</vt:lpstr>
      <vt:lpstr>Lato Light</vt:lpstr>
      <vt:lpstr>Open Sans</vt:lpstr>
      <vt:lpstr>Poppins</vt:lpstr>
      <vt:lpstr>Poppins Medium</vt:lpstr>
      <vt:lpstr>Symbol</vt:lpstr>
      <vt:lpstr>Times New Roman</vt:lpstr>
      <vt:lpstr>Trebuchet MS</vt:lpstr>
      <vt:lpstr>Verdana</vt:lpstr>
      <vt:lpstr>Wingdings</vt:lpstr>
      <vt:lpstr>Office Theme</vt:lpstr>
      <vt:lpstr>1_Office Theme</vt:lpstr>
      <vt:lpstr>PowerPoint Presentation</vt:lpstr>
      <vt:lpstr>Webinar briefing </vt:lpstr>
      <vt:lpstr>Webinar Agenda </vt:lpstr>
      <vt:lpstr>Who we are</vt:lpstr>
      <vt:lpstr>FRAMING THE INCENTIVES DEBATE</vt:lpstr>
      <vt:lpstr>Three views on incentives</vt:lpstr>
      <vt:lpstr>The Current Incentives Debate</vt:lpstr>
      <vt:lpstr>Why give incentives?</vt:lpstr>
      <vt:lpstr>Do incentives work?  Making sense of the evidence</vt:lpstr>
      <vt:lpstr>Do incentives work?  Evidence FOR AND against</vt:lpstr>
      <vt:lpstr>Incentives (and tax) do not alter basic business facts</vt:lpstr>
      <vt:lpstr>The overall Incentive Philosophy</vt:lpstr>
      <vt:lpstr>     Section 2 The types of Incentives</vt:lpstr>
      <vt:lpstr>DIFFERENT TYPES OF INCENTIVES</vt:lpstr>
      <vt:lpstr>GLOBAL INCENTIVE TRENDS 2018</vt:lpstr>
      <vt:lpstr>Final thoughts on incentives:  Stimulate versus compensate</vt:lpstr>
      <vt:lpstr>Objectives in awarding incentives</vt:lpstr>
      <vt:lpstr>Do Fiscal Incentives work?</vt:lpstr>
      <vt:lpstr>CORPORATE SITE SELECTION PROCESS</vt:lpstr>
      <vt:lpstr>PROCESS OF INTERNATIONALIZATION</vt:lpstr>
      <vt:lpstr>ENTERING A FOREIGN MARKET…</vt:lpstr>
      <vt:lpstr>Determinants of FDI</vt:lpstr>
      <vt:lpstr>Determinants of FDI</vt:lpstr>
      <vt:lpstr>Foreign investors’ decision-making factors</vt:lpstr>
      <vt:lpstr>Foreign investors’ decision-making factors</vt:lpstr>
      <vt:lpstr>Survey results on FDI determinants</vt:lpstr>
      <vt:lpstr>Who selects the sites?</vt:lpstr>
      <vt:lpstr>Steps for site decision-making</vt:lpstr>
      <vt:lpstr>Basic site selection principles</vt:lpstr>
      <vt:lpstr>Themes...</vt:lpstr>
      <vt:lpstr>MOTIVES FOR FDI</vt:lpstr>
      <vt:lpstr>MARKET-SEEKING &amp; ASSET-SEEKING</vt:lpstr>
      <vt:lpstr>MARKET-SEEKING &amp; EFFICIENCY SEEKING</vt:lpstr>
      <vt:lpstr>MARKET-SEEKING &amp; RESOURCE-SEEKING</vt:lpstr>
      <vt:lpstr>UNDERSTANDING THE CORPORATE  INVESTMENT PROCESS</vt:lpstr>
      <vt:lpstr>LINKING FDI MOTIVES WITH LOCATION FACTORS</vt:lpstr>
      <vt:lpstr>FDI LOCATION SELECTION PROCESS</vt:lpstr>
      <vt:lpstr>Knowles in the Philippines</vt:lpstr>
      <vt:lpstr>Where are incentives positioned in this process</vt:lpstr>
      <vt:lpstr>where corporates meet Governments</vt:lpstr>
      <vt:lpstr>Cherry on top principle</vt:lpstr>
      <vt:lpstr>  Section 3 The cost and benefits of  incentives</vt:lpstr>
      <vt:lpstr>Technical part towards incentives</vt:lpstr>
      <vt:lpstr>NPV Analysis – without incentives</vt:lpstr>
      <vt:lpstr>NPV Analysis – with incentives</vt:lpstr>
      <vt:lpstr>Financial modeling – incorporating incentives</vt:lpstr>
      <vt:lpstr>Pointers The future of incentives</vt:lpstr>
      <vt:lpstr>Intelligent incentive design introduction &amp; agenda</vt:lpstr>
      <vt:lpstr>Intelligent incentive design monitoring &amp; evaluation</vt:lpstr>
      <vt:lpstr>Intelligent incentive design conclusion</vt:lpstr>
      <vt:lpstr>Criteria to award incentives </vt:lpstr>
      <vt:lpstr>What a proper Incentive solution provides</vt:lpstr>
      <vt:lpstr>Summary: The Role of Smart Incentives</vt:lpstr>
      <vt:lpstr>Recommendations</vt:lpstr>
      <vt:lpstr>INNOVATION IN FREE ZONE CONCEPTS</vt:lpstr>
      <vt:lpstr>INNOVATION IN FREE ZONE SERVICES </vt:lpstr>
      <vt:lpstr>INNOVATION IN FREE ZONE SERVICES</vt:lpstr>
      <vt:lpstr>BEST PRACTICE - INNOVATION IN SERVICE DELIVERY</vt:lpstr>
      <vt:lpstr>Annex case study</vt:lpstr>
      <vt:lpstr>Case study sustainability and incentives: vietnam</vt:lpstr>
      <vt:lpstr>Case study sustainability and incentives: vietnam</vt:lpstr>
      <vt:lpstr>Case study sustainability and incentives: vietnam</vt:lpstr>
      <vt:lpstr>Case study sustainability and incentives: vietnam</vt:lpstr>
      <vt:lpstr>Case study sustainability and incentives: vietnam</vt:lpstr>
      <vt:lpstr>Case study sustainability and incentives: vietnam</vt:lpstr>
      <vt:lpstr>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 pc</dc:creator>
  <cp:lastModifiedBy>Omar Eleish</cp:lastModifiedBy>
  <cp:revision>5</cp:revision>
  <dcterms:created xsi:type="dcterms:W3CDTF">2023-04-17T18:20:51Z</dcterms:created>
  <dcterms:modified xsi:type="dcterms:W3CDTF">2023-09-04T07:00:54Z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0x01010091A5633B95C022448D1BC6A93412833E</vt:lpwstr>
  </property>
</Properties>
</file>