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0.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21.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notesSlides/notesSlide21.xml" ContentType="application/vnd.openxmlformats-officedocument.presentationml.notesSlide+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notesSlides/notesSlide23.xml" ContentType="application/vnd.openxmlformats-officedocument.presentationml.notesSlide+xml"/>
  <Override PartName="/ppt/tags/tag89.xml" ContentType="application/vnd.openxmlformats-officedocument.presentationml.tags+xml"/>
  <Override PartName="/ppt/notesSlides/notesSlide24.xml" ContentType="application/vnd.openxmlformats-officedocument.presentationml.notesSlide+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8.xml" ContentType="application/vnd.openxmlformats-officedocument.presentationml.notesSlide+xml"/>
  <Override PartName="/ppt/tags/tag153.xml" ContentType="application/vnd.openxmlformats-officedocument.presentationml.tags+xml"/>
  <Override PartName="/ppt/notesSlides/notesSlide29.xml" ContentType="application/vnd.openxmlformats-officedocument.presentationml.notesSlide+xml"/>
  <Override PartName="/ppt/tags/tag154.xml" ContentType="application/vnd.openxmlformats-officedocument.presentationml.tags+xml"/>
  <Override PartName="/ppt/notesSlides/notesSlide30.xml" ContentType="application/vnd.openxmlformats-officedocument.presentationml.notesSlide+xml"/>
  <Override PartName="/ppt/tags/tag155.xml" ContentType="application/vnd.openxmlformats-officedocument.presentationml.tags+xml"/>
  <Override PartName="/ppt/notesSlides/notesSlide31.xml" ContentType="application/vnd.openxmlformats-officedocument.presentationml.notesSlide+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notesSlides/notesSlide33.xml" ContentType="application/vnd.openxmlformats-officedocument.presentationml.notesSlide+xml"/>
  <Override PartName="/ppt/tags/tag158.xml" ContentType="application/vnd.openxmlformats-officedocument.presentationml.tags+xml"/>
  <Override PartName="/ppt/notesSlides/notesSlide3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35.xml" ContentType="application/vnd.openxmlformats-officedocument.presentationml.notesSlide+xml"/>
  <Override PartName="/ppt/comments/modernComment_7F3E85BD_1B5676C7.xml" ContentType="application/vnd.ms-powerpoint.comments+xml"/>
  <Override PartName="/ppt/tags/tag161.xml" ContentType="application/vnd.openxmlformats-officedocument.presentationml.tags+xml"/>
  <Override PartName="/ppt/notesSlides/notesSlide36.xml" ContentType="application/vnd.openxmlformats-officedocument.presentationml.notesSlide+xml"/>
  <Override PartName="/ppt/tags/tag162.xml" ContentType="application/vnd.openxmlformats-officedocument.presentationml.tags+xml"/>
  <Override PartName="/ppt/notesSlides/notesSlide37.xml" ContentType="application/vnd.openxmlformats-officedocument.presentationml.notesSlide+xml"/>
  <Override PartName="/ppt/tags/tag163.xml" ContentType="application/vnd.openxmlformats-officedocument.presentationml.tags+xml"/>
  <Override PartName="/ppt/notesSlides/notesSlide38.xml" ContentType="application/vnd.openxmlformats-officedocument.presentationml.notesSlide+xml"/>
  <Override PartName="/ppt/tags/tag164.xml" ContentType="application/vnd.openxmlformats-officedocument.presentationml.tags+xml"/>
  <Override PartName="/ppt/notesSlides/notesSlide39.xml" ContentType="application/vnd.openxmlformats-officedocument.presentationml.notesSlide+xml"/>
  <Override PartName="/ppt/tags/tag165.xml" ContentType="application/vnd.openxmlformats-officedocument.presentationml.tags+xml"/>
  <Override PartName="/ppt/notesSlides/notesSlide40.xml" ContentType="application/vnd.openxmlformats-officedocument.presentationml.notesSlide+xml"/>
  <Override PartName="/ppt/tags/tag166.xml" ContentType="application/vnd.openxmlformats-officedocument.presentationml.tags+xml"/>
  <Override PartName="/ppt/notesSlides/notesSlide41.xml" ContentType="application/vnd.openxmlformats-officedocument.presentationml.notesSlide+xml"/>
  <Override PartName="/ppt/tags/tag167.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notesSlides/notesSlide43.xml" ContentType="application/vnd.openxmlformats-officedocument.presentationml.notesSlide+xml"/>
  <Override PartName="/ppt/tags/tag169.xml" ContentType="application/vnd.openxmlformats-officedocument.presentationml.tags+xml"/>
  <Override PartName="/ppt/notesSlides/notesSlide44.xml" ContentType="application/vnd.openxmlformats-officedocument.presentationml.notesSlide+xml"/>
  <Override PartName="/ppt/tags/tag170.xml" ContentType="application/vnd.openxmlformats-officedocument.presentationml.tags+xml"/>
  <Override PartName="/ppt/notesSlides/notesSlide45.xml" ContentType="application/vnd.openxmlformats-officedocument.presentationml.notesSlide+xml"/>
  <Override PartName="/ppt/tags/tag171.xml" ContentType="application/vnd.openxmlformats-officedocument.presentationml.tags+xml"/>
  <Override PartName="/ppt/notesSlides/notesSlide46.xml" ContentType="application/vnd.openxmlformats-officedocument.presentationml.notesSlide+xml"/>
  <Override PartName="/ppt/tags/tag172.xml" ContentType="application/vnd.openxmlformats-officedocument.presentationml.tags+xml"/>
  <Override PartName="/ppt/notesSlides/notesSlide47.xml" ContentType="application/vnd.openxmlformats-officedocument.presentationml.notesSlide+xml"/>
  <Override PartName="/ppt/tags/tag173.xml" ContentType="application/vnd.openxmlformats-officedocument.presentationml.tags+xml"/>
  <Override PartName="/ppt/notesSlides/notesSlide48.xml" ContentType="application/vnd.openxmlformats-officedocument.presentationml.notesSlide+xml"/>
  <Override PartName="/ppt/tags/tag174.xml" ContentType="application/vnd.openxmlformats-officedocument.presentationml.tags+xml"/>
  <Override PartName="/ppt/notesSlides/notesSlide49.xml" ContentType="application/vnd.openxmlformats-officedocument.presentationml.notesSlide+xml"/>
  <Override PartName="/ppt/tags/tag175.xml" ContentType="application/vnd.openxmlformats-officedocument.presentationml.tags+xml"/>
  <Override PartName="/ppt/notesSlides/notesSlide50.xml" ContentType="application/vnd.openxmlformats-officedocument.presentationml.notesSlide+xml"/>
  <Override PartName="/ppt/tags/tag176.xml" ContentType="application/vnd.openxmlformats-officedocument.presentationml.tags+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7.xml" ContentType="application/vnd.openxmlformats-officedocument.presentationml.tags+xml"/>
  <Override PartName="/ppt/notesSlides/notesSlide52.xml" ContentType="application/vnd.openxmlformats-officedocument.presentationml.notesSlide+xml"/>
  <Override PartName="/ppt/tags/tag178.xml" ContentType="application/vnd.openxmlformats-officedocument.presentationml.tags+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9.xml" ContentType="application/vnd.openxmlformats-officedocument.presentationml.tags+xml"/>
  <Override PartName="/ppt/notesSlides/notesSlide54.xml" ContentType="application/vnd.openxmlformats-officedocument.presentationml.notesSlide+xml"/>
  <Override PartName="/ppt/tags/tag180.xml" ContentType="application/vnd.openxmlformats-officedocument.presentationml.tags+xml"/>
  <Override PartName="/ppt/notesSlides/notesSlide5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81.xml" ContentType="application/vnd.openxmlformats-officedocument.presentationml.tags+xml"/>
  <Override PartName="/ppt/notesSlides/notesSlide5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182.xml" ContentType="application/vnd.openxmlformats-officedocument.presentationml.tags+xml"/>
  <Override PartName="/ppt/notesSlides/notesSlide5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tags/tag183.xml" ContentType="application/vnd.openxmlformats-officedocument.presentationml.tags+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84.xml" ContentType="application/vnd.openxmlformats-officedocument.presentationml.tags+xml"/>
  <Override PartName="/ppt/notesSlides/notesSlide5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85.xml" ContentType="application/vnd.openxmlformats-officedocument.presentationml.tags+xml"/>
  <Override PartName="/ppt/notesSlides/notesSlide6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86.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87.xml" ContentType="application/vnd.openxmlformats-officedocument.presentationml.tags+xml"/>
  <Override PartName="/ppt/notesSlides/notesSlide6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88.xml" ContentType="application/vnd.openxmlformats-officedocument.presentationml.tags+xml"/>
  <Override PartName="/ppt/notesSlides/notesSlide66.xml" ContentType="application/vnd.openxmlformats-officedocument.presentationml.notesSlide+xml"/>
  <Override PartName="/ppt/tags/tag189.xml" ContentType="application/vnd.openxmlformats-officedocument.presentationml.tags+xml"/>
  <Override PartName="/ppt/notesSlides/notesSlide67.xml" ContentType="application/vnd.openxmlformats-officedocument.presentationml.notesSlide+xml"/>
  <Override PartName="/ppt/tags/tag190.xml" ContentType="application/vnd.openxmlformats-officedocument.presentationml.tags+xml"/>
  <Override PartName="/ppt/notesSlides/notesSlide68.xml" ContentType="application/vnd.openxmlformats-officedocument.presentationml.notesSlide+xml"/>
  <Override PartName="/ppt/tags/tag191.xml" ContentType="application/vnd.openxmlformats-officedocument.presentationml.tags+xml"/>
  <Override PartName="/ppt/notesSlides/notesSlide69.xml" ContentType="application/vnd.openxmlformats-officedocument.presentationml.notesSlide+xml"/>
  <Override PartName="/ppt/tags/tag192.xml" ContentType="application/vnd.openxmlformats-officedocument.presentationml.tags+xml"/>
  <Override PartName="/ppt/notesSlides/notesSlide70.xml" ContentType="application/vnd.openxmlformats-officedocument.presentationml.notesSlide+xml"/>
  <Override PartName="/ppt/tags/tag193.xml" ContentType="application/vnd.openxmlformats-officedocument.presentationml.tags+xml"/>
  <Override PartName="/ppt/notesSlides/notesSlide71.xml" ContentType="application/vnd.openxmlformats-officedocument.presentationml.notesSlide+xml"/>
  <Override PartName="/ppt/tags/tag194.xml" ContentType="application/vnd.openxmlformats-officedocument.presentationml.tags+xml"/>
  <Override PartName="/ppt/notesSlides/notesSlide72.xml" ContentType="application/vnd.openxmlformats-officedocument.presentationml.notesSlide+xml"/>
  <Override PartName="/ppt/tags/tag195.xml" ContentType="application/vnd.openxmlformats-officedocument.presentationml.tags+xml"/>
  <Override PartName="/ppt/notesSlides/notesSlide73.xml" ContentType="application/vnd.openxmlformats-officedocument.presentationml.notesSlide+xml"/>
  <Override PartName="/ppt/tags/tag196.xml" ContentType="application/vnd.openxmlformats-officedocument.presentationml.tags+xml"/>
  <Override PartName="/ppt/notesSlides/notesSlide74.xml" ContentType="application/vnd.openxmlformats-officedocument.presentationml.notesSlide+xml"/>
  <Override PartName="/ppt/tags/tag197.xml" ContentType="application/vnd.openxmlformats-officedocument.presentationml.tags+xml"/>
  <Override PartName="/ppt/notesSlides/notesSlide75.xml" ContentType="application/vnd.openxmlformats-officedocument.presentationml.notesSlide+xml"/>
  <Override PartName="/ppt/tags/tag198.xml" ContentType="application/vnd.openxmlformats-officedocument.presentationml.tags+xml"/>
  <Override PartName="/ppt/notesSlides/notesSlide76.xml" ContentType="application/vnd.openxmlformats-officedocument.presentationml.notesSlide+xml"/>
  <Override PartName="/ppt/tags/tag199.xml" ContentType="application/vnd.openxmlformats-officedocument.presentationml.tags+xml"/>
  <Override PartName="/ppt/notesSlides/notesSlide77.xml" ContentType="application/vnd.openxmlformats-officedocument.presentationml.notesSlide+xml"/>
  <Override PartName="/ppt/tags/tag200.xml" ContentType="application/vnd.openxmlformats-officedocument.presentationml.tags+xml"/>
  <Override PartName="/ppt/notesSlides/notesSlide78.xml" ContentType="application/vnd.openxmlformats-officedocument.presentationml.notesSlide+xml"/>
  <Override PartName="/ppt/tags/tag201.xml" ContentType="application/vnd.openxmlformats-officedocument.presentationml.tags+xml"/>
  <Override PartName="/ppt/notesSlides/notesSlide79.xml" ContentType="application/vnd.openxmlformats-officedocument.presentationml.notesSlide+xml"/>
  <Override PartName="/ppt/tags/tag202.xml" ContentType="application/vnd.openxmlformats-officedocument.presentationml.tags+xml"/>
  <Override PartName="/ppt/notesSlides/notesSlide80.xml" ContentType="application/vnd.openxmlformats-officedocument.presentationml.notesSlide+xml"/>
  <Override PartName="/ppt/tags/tag203.xml" ContentType="application/vnd.openxmlformats-officedocument.presentationml.tags+xml"/>
  <Override PartName="/ppt/notesSlides/notesSlide81.xml" ContentType="application/vnd.openxmlformats-officedocument.presentationml.notesSlide+xml"/>
  <Override PartName="/ppt/tags/tag204.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9" r:id="rId2"/>
    <p:sldMasterId id="2147483686" r:id="rId3"/>
    <p:sldMasterId id="2147483703" r:id="rId4"/>
  </p:sldMasterIdLst>
  <p:notesMasterIdLst>
    <p:notesMasterId r:id="rId91"/>
  </p:notesMasterIdLst>
  <p:sldIdLst>
    <p:sldId id="2134803931" r:id="rId5"/>
    <p:sldId id="1789" r:id="rId6"/>
    <p:sldId id="2134803736" r:id="rId7"/>
    <p:sldId id="2134803735" r:id="rId8"/>
    <p:sldId id="2134803816" r:id="rId9"/>
    <p:sldId id="2134803731" r:id="rId10"/>
    <p:sldId id="259" r:id="rId11"/>
    <p:sldId id="1697" r:id="rId12"/>
    <p:sldId id="2134803828" r:id="rId13"/>
    <p:sldId id="2134803819" r:id="rId14"/>
    <p:sldId id="2134803823" r:id="rId15"/>
    <p:sldId id="2134803817" r:id="rId16"/>
    <p:sldId id="2134803818" r:id="rId17"/>
    <p:sldId id="2134803821" r:id="rId18"/>
    <p:sldId id="2134803853" r:id="rId19"/>
    <p:sldId id="2134803829" r:id="rId20"/>
    <p:sldId id="2134803822" r:id="rId21"/>
    <p:sldId id="2134803826" r:id="rId22"/>
    <p:sldId id="2134803835" r:id="rId23"/>
    <p:sldId id="2134803836" r:id="rId24"/>
    <p:sldId id="2134803837" r:id="rId25"/>
    <p:sldId id="2134803838" r:id="rId26"/>
    <p:sldId id="2134803830" r:id="rId27"/>
    <p:sldId id="2134803831" r:id="rId28"/>
    <p:sldId id="2134803833" r:id="rId29"/>
    <p:sldId id="2134803832" r:id="rId30"/>
    <p:sldId id="2134803834" r:id="rId31"/>
    <p:sldId id="2134803839" r:id="rId32"/>
    <p:sldId id="2134803896" r:id="rId33"/>
    <p:sldId id="2134803902" r:id="rId34"/>
    <p:sldId id="2134803911" r:id="rId35"/>
    <p:sldId id="2134803888" r:id="rId36"/>
    <p:sldId id="2134803891" r:id="rId37"/>
    <p:sldId id="2134803892" r:id="rId38"/>
    <p:sldId id="2134803890" r:id="rId39"/>
    <p:sldId id="2134803901" r:id="rId40"/>
    <p:sldId id="2134803912" r:id="rId41"/>
    <p:sldId id="2134803903" r:id="rId42"/>
    <p:sldId id="2134803906" r:id="rId43"/>
    <p:sldId id="2134803904" r:id="rId44"/>
    <p:sldId id="2134803913" r:id="rId45"/>
    <p:sldId id="2134803914" r:id="rId46"/>
    <p:sldId id="2134803915" r:id="rId47"/>
    <p:sldId id="2134803842" r:id="rId48"/>
    <p:sldId id="2134803930" r:id="rId49"/>
    <p:sldId id="2134803917" r:id="rId50"/>
    <p:sldId id="2134803918" r:id="rId51"/>
    <p:sldId id="2134803919" r:id="rId52"/>
    <p:sldId id="2134803924" r:id="rId53"/>
    <p:sldId id="2134803925" r:id="rId54"/>
    <p:sldId id="2134803920" r:id="rId55"/>
    <p:sldId id="2134803875" r:id="rId56"/>
    <p:sldId id="2134803876" r:id="rId57"/>
    <p:sldId id="2134803877" r:id="rId58"/>
    <p:sldId id="2134803878" r:id="rId59"/>
    <p:sldId id="2134803879" r:id="rId60"/>
    <p:sldId id="2134803880" r:id="rId61"/>
    <p:sldId id="2134803881" r:id="rId62"/>
    <p:sldId id="2134803882" r:id="rId63"/>
    <p:sldId id="2134803884" r:id="rId64"/>
    <p:sldId id="2134803885" r:id="rId65"/>
    <p:sldId id="2134803886" r:id="rId66"/>
    <p:sldId id="2134803887" r:id="rId67"/>
    <p:sldId id="2134803851" r:id="rId68"/>
    <p:sldId id="272" r:id="rId69"/>
    <p:sldId id="2134803841" r:id="rId70"/>
    <p:sldId id="2134803856" r:id="rId71"/>
    <p:sldId id="2134803840" r:id="rId72"/>
    <p:sldId id="2134803843" r:id="rId73"/>
    <p:sldId id="2134803844" r:id="rId74"/>
    <p:sldId id="2134803845" r:id="rId75"/>
    <p:sldId id="2134803846" r:id="rId76"/>
    <p:sldId id="2134803847" r:id="rId77"/>
    <p:sldId id="2134803854" r:id="rId78"/>
    <p:sldId id="2134803850" r:id="rId79"/>
    <p:sldId id="2134803859" r:id="rId80"/>
    <p:sldId id="2134803860" r:id="rId81"/>
    <p:sldId id="2134803926" r:id="rId82"/>
    <p:sldId id="2134803861" r:id="rId83"/>
    <p:sldId id="2134803928" r:id="rId84"/>
    <p:sldId id="2134803927" r:id="rId85"/>
    <p:sldId id="2134803929" r:id="rId86"/>
    <p:sldId id="2134803862" r:id="rId87"/>
    <p:sldId id="2134803864" r:id="rId88"/>
    <p:sldId id="2134803852" r:id="rId89"/>
    <p:sldId id="299" r:id="rId90"/>
  </p:sldIdLst>
  <p:sldSz cx="13444538" cy="7562850"/>
  <p:notesSz cx="10693400" cy="7562850"/>
  <p:embeddedFontLst>
    <p:embeddedFont>
      <p:font typeface="Arial Black" panose="020B0604020202020204" pitchFamily="34" charset="0"/>
      <p:regular r:id="rId92"/>
      <p:bold r:id="rId93"/>
    </p:embeddedFont>
    <p:embeddedFont>
      <p:font typeface="Calibri" panose="020F0502020204030204" pitchFamily="34" charset="0"/>
      <p:regular r:id="rId94"/>
      <p:bold r:id="rId95"/>
      <p:italic r:id="rId96"/>
      <p:boldItalic r:id="rId97"/>
    </p:embeddedFont>
    <p:embeddedFont>
      <p:font typeface="Cambria" panose="02040503050406030204" pitchFamily="18" charset="0"/>
      <p:regular r:id="rId98"/>
      <p:bold r:id="rId99"/>
      <p:italic r:id="rId100"/>
      <p:boldItalic r:id="rId101"/>
    </p:embeddedFont>
    <p:embeddedFont>
      <p:font typeface="Canela" panose="020B0604020202020204" pitchFamily="34" charset="0"/>
      <p:regular r:id="rId102"/>
      <p:bold r:id="rId103"/>
      <p:italic r:id="rId104"/>
      <p:boldItalic r:id="rId105"/>
    </p:embeddedFont>
    <p:embeddedFont>
      <p:font typeface="Lexend Deca" pitchFamily="2" charset="77"/>
      <p:regular r:id="rId106"/>
      <p:bold r:id="rId107"/>
    </p:embeddedFont>
    <p:embeddedFont>
      <p:font typeface="Verdana" panose="020B0604030504040204" pitchFamily="34" charset="0"/>
      <p:regular r:id="rId108"/>
      <p:bold r:id="rId109"/>
      <p:italic r:id="rId110"/>
      <p:boldItalic r:id="rId111"/>
    </p:embeddedFont>
  </p:embeddedFontLst>
  <p:custDataLst>
    <p:tags r:id="rId11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7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3" roundtripDataSignature="AMtx7mjSOjVApdoSUcyi6rUPIUneor5Qw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B2F855-9398-0145-D366-FB31E0373F52}" name="Nisan Nabeel" initials="NN" userId="f312f0f428273d5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181C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A2E99A-EDE6-442E-8A89-AC5CB7D8BD78}">
  <a:tblStyle styleId="{E4A2E99A-EDE6-442E-8A89-AC5CB7D8BD7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EF1"/>
          </a:solidFill>
        </a:fill>
      </a:tcStyle>
    </a:wholeTbl>
    <a:band1H>
      <a:tcTxStyle b="off" i="off"/>
      <a:tcStyle>
        <a:tcBdr/>
        <a:fill>
          <a:solidFill>
            <a:srgbClr val="CADCE1"/>
          </a:solidFill>
        </a:fill>
      </a:tcStyle>
    </a:band1H>
    <a:band2H>
      <a:tcTxStyle b="off" i="off"/>
      <a:tcStyle>
        <a:tcBdr/>
      </a:tcStyle>
    </a:band2H>
    <a:band1V>
      <a:tcTxStyle b="off" i="off"/>
      <a:tcStyle>
        <a:tcBdr/>
        <a:fill>
          <a:solidFill>
            <a:srgbClr val="CADCE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419" autoAdjust="0"/>
  </p:normalViewPr>
  <p:slideViewPr>
    <p:cSldViewPr snapToGrid="0">
      <p:cViewPr varScale="1">
        <p:scale>
          <a:sx n="96" d="100"/>
          <a:sy n="96" d="100"/>
        </p:scale>
        <p:origin x="1344" y="192"/>
      </p:cViewPr>
      <p:guideLst>
        <p:guide orient="horz" pos="2880"/>
        <p:guide pos="27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gs" Target="tags/tag1.xml"/><Relationship Id="rId16" Type="http://schemas.openxmlformats.org/officeDocument/2006/relationships/slide" Target="slides/slide12.xml"/><Relationship Id="rId107" Type="http://schemas.openxmlformats.org/officeDocument/2006/relationships/font" Target="fonts/font16.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1.fntdata"/><Relationship Id="rId123" Type="http://customschemas.google.com/relationships/presentationmetadata" Target="metadata"/><Relationship Id="rId128"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font" Target="fonts/font4.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2.fntdata"/><Relationship Id="rId108" Type="http://schemas.openxmlformats.org/officeDocument/2006/relationships/font" Target="fonts/font17.fntdata"/><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notesMaster" Target="notesMasters/notesMaster1.xml"/><Relationship Id="rId9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8.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6.fntdata"/><Relationship Id="rId104" Type="http://schemas.openxmlformats.org/officeDocument/2006/relationships/font" Target="fonts/font13.fntdata"/><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9.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9.fntdata"/><Relationship Id="rId105" Type="http://schemas.openxmlformats.org/officeDocument/2006/relationships/font" Target="fonts/font14.fntdata"/><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20.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15.fntdata"/><Relationship Id="rId1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64.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65.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4.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6.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7.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58.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0.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1.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6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51735015772872E-2"/>
          <c:y val="1.7467248908296942E-2"/>
          <c:w val="0.67129337539432177"/>
          <c:h val="0.96506550218340614"/>
        </c:manualLayout>
      </c:layout>
      <c:barChart>
        <c:barDir val="bar"/>
        <c:grouping val="stacked"/>
        <c:varyColors val="0"/>
        <c:ser>
          <c:idx val="0"/>
          <c:order val="0"/>
          <c:spPr>
            <a:solidFill>
              <a:schemeClr val="accent4"/>
            </a:solidFill>
            <a:ln>
              <a:noFill/>
            </a:ln>
          </c:spPr>
          <c:invertIfNegative val="0"/>
          <c:dLbls>
            <c:dLbl>
              <c:idx val="0"/>
              <c:layout>
                <c:manualLayout>
                  <c:x val="0.42649842271293376"/>
                  <c:y val="1.0077258985555929E-3"/>
                </c:manualLayout>
              </c:layout>
              <c:numFmt formatCode="#,##0&quot;%&quot;;&quot;-&quot;#,##0&quot;%&quot;" sourceLinked="0"/>
              <c:spPr>
                <a:noFill/>
                <a:ln>
                  <a:noFill/>
                </a:ln>
              </c:spPr>
              <c:txPr>
                <a:bodyPr wrap="none"/>
                <a:lstStyle/>
                <a:p>
                  <a:pPr>
                    <a:defRPr sz="1400" kern="1200">
                      <a:solidFill>
                        <a:schemeClr val="tx1"/>
                      </a:solidFill>
                      <a:latin typeface="+mn-lt"/>
                      <a:ea typeface="Arial"/>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46-4726-8551-2D9BCE77B8D8}"/>
                </c:ext>
              </c:extLst>
            </c:dLbl>
            <c:dLbl>
              <c:idx val="1"/>
              <c:layout>
                <c:manualLayout>
                  <c:x val="0.4195583596214511"/>
                  <c:y val="1.0077258985555929E-3"/>
                </c:manualLayout>
              </c:layout>
              <c:numFmt formatCode="#,##0&quot;%&quot;;&quot;-&quot;#,##0&quot;%&quot;" sourceLinked="0"/>
              <c:spPr>
                <a:noFill/>
                <a:ln>
                  <a:noFill/>
                </a:ln>
              </c:spPr>
              <c:txPr>
                <a:bodyPr wrap="none"/>
                <a:lstStyle/>
                <a:p>
                  <a:pPr>
                    <a:defRPr sz="1400"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46-4726-8551-2D9BCE77B8D8}"/>
                </c:ext>
              </c:extLst>
            </c:dLbl>
            <c:dLbl>
              <c:idx val="2"/>
              <c:layout>
                <c:manualLayout>
                  <c:x val="0.40630914826498421"/>
                  <c:y val="1.0077258985555929E-3"/>
                </c:manualLayout>
              </c:layout>
              <c:numFmt formatCode="#,##0&quot;%&quot;;&quot;-&quot;#,##0&quot;%&quot;" sourceLinked="0"/>
              <c:spPr>
                <a:noFill/>
                <a:ln>
                  <a:noFill/>
                </a:ln>
              </c:spPr>
              <c:txPr>
                <a:bodyPr wrap="none"/>
                <a:lstStyle/>
                <a:p>
                  <a:pPr>
                    <a:defRPr sz="1400"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46-4726-8551-2D9BCE77B8D8}"/>
                </c:ext>
              </c:extLst>
            </c:dLbl>
            <c:dLbl>
              <c:idx val="3"/>
              <c:layout>
                <c:manualLayout>
                  <c:x val="0.37287066246056783"/>
                  <c:y val="1.0077258985555929E-3"/>
                </c:manualLayout>
              </c:layout>
              <c:numFmt formatCode="#,##0&quot;%&quot;;&quot;-&quot;#,##0&quot;%&quot;" sourceLinked="0"/>
              <c:spPr>
                <a:noFill/>
                <a:ln>
                  <a:noFill/>
                </a:ln>
              </c:spPr>
              <c:txPr>
                <a:bodyPr wrap="none"/>
                <a:lstStyle/>
                <a:p>
                  <a:pPr>
                    <a:defRPr sz="1400"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46-4726-8551-2D9BCE77B8D8}"/>
                </c:ext>
              </c:extLst>
            </c:dLbl>
            <c:dLbl>
              <c:idx val="4"/>
              <c:layout>
                <c:manualLayout>
                  <c:x val="0.17791798107255521"/>
                  <c:y val="1.0077258985555929E-3"/>
                </c:manualLayout>
              </c:layout>
              <c:numFmt formatCode="#,##0&quot;%&quot;;&quot;-&quot;#,##0&quot;%&quot;" sourceLinked="0"/>
              <c:spPr>
                <a:noFill/>
                <a:ln>
                  <a:noFill/>
                </a:ln>
              </c:spPr>
              <c:txPr>
                <a:bodyPr wrap="none"/>
                <a:lstStyle/>
                <a:p>
                  <a:pPr>
                    <a:defRPr sz="1400" kern="1200">
                      <a:solidFill>
                        <a:schemeClr val="tx1"/>
                      </a:solidFill>
                      <a:latin typeface="Arial"/>
                      <a:ea typeface="Arial"/>
                      <a:cs typeface="Arial"/>
                      <a:sym typeface="Aria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46-4726-8551-2D9BCE77B8D8}"/>
                </c:ext>
              </c:extLst>
            </c:dLbl>
            <c:dLbl>
              <c:idx val="5"/>
              <c:layout>
                <c:manualLayout>
                  <c:x val="0.10473186119873817"/>
                  <c:y val="1.0077258985555929E-3"/>
                </c:manualLayout>
              </c:layout>
              <c:numFmt formatCode="#,##0&quot;%&quot;;&quot;-&quot;#,##0&quot;%&quot;" sourceLinked="0"/>
              <c:spPr>
                <a:noFill/>
                <a:ln>
                  <a:noFill/>
                </a:ln>
              </c:spPr>
              <c:txPr>
                <a:bodyPr wrap="none"/>
                <a:lstStyle/>
                <a:p>
                  <a:pPr>
                    <a:defRPr sz="1400" kern="1200">
                      <a:solidFill>
                        <a:schemeClr val="tx1"/>
                      </a:solidFill>
                      <a:latin typeface="Arial"/>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D46-4726-8551-2D9BCE77B8D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50</c:v>
                </c:pt>
                <c:pt idx="1">
                  <c:v>49</c:v>
                </c:pt>
                <c:pt idx="2">
                  <c:v>47</c:v>
                </c:pt>
                <c:pt idx="3">
                  <c:v>42</c:v>
                </c:pt>
                <c:pt idx="4">
                  <c:v>13</c:v>
                </c:pt>
                <c:pt idx="5">
                  <c:v>5</c:v>
                </c:pt>
              </c:numCache>
            </c:numRef>
          </c:val>
          <c:extLst>
            <c:ext xmlns:c16="http://schemas.microsoft.com/office/drawing/2014/chart" uri="{C3380CC4-5D6E-409C-BE32-E72D297353CC}">
              <c16:uniqueId val="{00000006-BD46-4726-8551-2D9BCE77B8D8}"/>
            </c:ext>
          </c:extLst>
        </c:ser>
        <c:dLbls>
          <c:showLegendKey val="0"/>
          <c:showVal val="0"/>
          <c:showCatName val="0"/>
          <c:showSerName val="0"/>
          <c:showPercent val="0"/>
          <c:showBubbleSize val="0"/>
        </c:dLbls>
        <c:gapWidth val="80"/>
        <c:overlap val="100"/>
        <c:axId val="170434895"/>
        <c:axId val="1"/>
      </c:barChart>
      <c:catAx>
        <c:axId val="170434895"/>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
          <c:min val="0"/>
        </c:scaling>
        <c:delete val="1"/>
        <c:axPos val="t"/>
        <c:numFmt formatCode="General" sourceLinked="1"/>
        <c:majorTickMark val="out"/>
        <c:minorTickMark val="none"/>
        <c:tickLblPos val="nextTo"/>
        <c:crossAx val="170434895"/>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New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Sheet1!$B$2:$B$7</c:f>
              <c:numCache>
                <c:formatCode>General</c:formatCode>
                <c:ptCount val="6"/>
                <c:pt idx="0">
                  <c:v>70</c:v>
                </c:pt>
                <c:pt idx="1">
                  <c:v>489</c:v>
                </c:pt>
                <c:pt idx="2">
                  <c:v>1474</c:v>
                </c:pt>
                <c:pt idx="3">
                  <c:v>103</c:v>
                </c:pt>
                <c:pt idx="4">
                  <c:v>257</c:v>
                </c:pt>
                <c:pt idx="5">
                  <c:v>234</c:v>
                </c:pt>
              </c:numCache>
            </c:numRef>
          </c:val>
          <c:extLst>
            <c:ext xmlns:c16="http://schemas.microsoft.com/office/drawing/2014/chart" uri="{C3380CC4-5D6E-409C-BE32-E72D297353CC}">
              <c16:uniqueId val="{00000000-769F-4A54-8615-379EF33203FA}"/>
            </c:ext>
          </c:extLst>
        </c:ser>
        <c:ser>
          <c:idx val="1"/>
          <c:order val="1"/>
          <c:tx>
            <c:strRef>
              <c:f>Sheet1!$C$1</c:f>
              <c:strCache>
                <c:ptCount val="1"/>
                <c:pt idx="0">
                  <c:v>Expansion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Sheet1!$C$2:$C$7</c:f>
              <c:numCache>
                <c:formatCode>General</c:formatCode>
                <c:ptCount val="6"/>
                <c:pt idx="0">
                  <c:v>2</c:v>
                </c:pt>
                <c:pt idx="1">
                  <c:v>6</c:v>
                </c:pt>
                <c:pt idx="2">
                  <c:v>291</c:v>
                </c:pt>
                <c:pt idx="3">
                  <c:v>13</c:v>
                </c:pt>
                <c:pt idx="4">
                  <c:v>42</c:v>
                </c:pt>
                <c:pt idx="5">
                  <c:v>51</c:v>
                </c:pt>
              </c:numCache>
            </c:numRef>
          </c:val>
          <c:extLst>
            <c:ext xmlns:c16="http://schemas.microsoft.com/office/drawing/2014/chart" uri="{C3380CC4-5D6E-409C-BE32-E72D297353CC}">
              <c16:uniqueId val="{00000001-769F-4A54-8615-379EF33203FA}"/>
            </c:ext>
          </c:extLst>
        </c:ser>
        <c:dLbls>
          <c:dLblPos val="ctr"/>
          <c:showLegendKey val="0"/>
          <c:showVal val="1"/>
          <c:showCatName val="0"/>
          <c:showSerName val="0"/>
          <c:showPercent val="0"/>
          <c:showBubbleSize val="0"/>
        </c:dLbls>
        <c:gapWidth val="150"/>
        <c:overlap val="100"/>
        <c:axId val="941879487"/>
        <c:axId val="941881119"/>
      </c:barChart>
      <c:catAx>
        <c:axId val="941879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81119"/>
        <c:crosses val="autoZero"/>
        <c:auto val="1"/>
        <c:lblAlgn val="ctr"/>
        <c:lblOffset val="100"/>
        <c:noMultiLvlLbl val="0"/>
      </c:catAx>
      <c:valAx>
        <c:axId val="941881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7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New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Sheet1!$B$2:$B$7</c:f>
              <c:numCache>
                <c:formatCode>General</c:formatCode>
                <c:ptCount val="6"/>
                <c:pt idx="0">
                  <c:v>638</c:v>
                </c:pt>
                <c:pt idx="1">
                  <c:v>143791</c:v>
                </c:pt>
                <c:pt idx="2">
                  <c:v>222331</c:v>
                </c:pt>
                <c:pt idx="3">
                  <c:v>7400</c:v>
                </c:pt>
                <c:pt idx="4">
                  <c:v>21749</c:v>
                </c:pt>
                <c:pt idx="5">
                  <c:v>30677</c:v>
                </c:pt>
              </c:numCache>
            </c:numRef>
          </c:val>
          <c:extLst>
            <c:ext xmlns:c16="http://schemas.microsoft.com/office/drawing/2014/chart" uri="{C3380CC4-5D6E-409C-BE32-E72D297353CC}">
              <c16:uniqueId val="{00000000-5215-4491-A749-F4E146D242D3}"/>
            </c:ext>
          </c:extLst>
        </c:ser>
        <c:ser>
          <c:idx val="1"/>
          <c:order val="1"/>
          <c:tx>
            <c:strRef>
              <c:f>Sheet1!$C$1</c:f>
              <c:strCache>
                <c:ptCount val="1"/>
                <c:pt idx="0">
                  <c:v>Expansion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Sheet1!$C$2:$C$7</c:f>
              <c:numCache>
                <c:formatCode>General</c:formatCode>
                <c:ptCount val="6"/>
                <c:pt idx="0">
                  <c:v>65</c:v>
                </c:pt>
                <c:pt idx="1">
                  <c:v>52</c:v>
                </c:pt>
                <c:pt idx="2">
                  <c:v>44601</c:v>
                </c:pt>
                <c:pt idx="3">
                  <c:v>613</c:v>
                </c:pt>
                <c:pt idx="4">
                  <c:v>4607</c:v>
                </c:pt>
                <c:pt idx="5">
                  <c:v>18349</c:v>
                </c:pt>
              </c:numCache>
            </c:numRef>
          </c:val>
          <c:extLst>
            <c:ext xmlns:c16="http://schemas.microsoft.com/office/drawing/2014/chart" uri="{C3380CC4-5D6E-409C-BE32-E72D297353CC}">
              <c16:uniqueId val="{00000001-5215-4491-A749-F4E146D242D3}"/>
            </c:ext>
          </c:extLst>
        </c:ser>
        <c:dLbls>
          <c:dLblPos val="ctr"/>
          <c:showLegendKey val="0"/>
          <c:showVal val="1"/>
          <c:showCatName val="0"/>
          <c:showSerName val="0"/>
          <c:showPercent val="0"/>
          <c:showBubbleSize val="0"/>
        </c:dLbls>
        <c:gapWidth val="150"/>
        <c:overlap val="100"/>
        <c:axId val="941879487"/>
        <c:axId val="941881119"/>
      </c:barChart>
      <c:catAx>
        <c:axId val="941879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81119"/>
        <c:crosses val="autoZero"/>
        <c:auto val="1"/>
        <c:lblAlgn val="ctr"/>
        <c:lblOffset val="100"/>
        <c:noMultiLvlLbl val="0"/>
      </c:catAx>
      <c:valAx>
        <c:axId val="941881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7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658124494735502E-2"/>
          <c:y val="7.317918850718154E-4"/>
          <c:w val="0.90132692945866999"/>
          <c:h val="0.92757643944667889"/>
        </c:manualLayout>
      </c:layout>
      <c:barChart>
        <c:barDir val="bar"/>
        <c:grouping val="percentStacked"/>
        <c:varyColors val="0"/>
        <c:ser>
          <c:idx val="0"/>
          <c:order val="0"/>
          <c:tx>
            <c:strRef>
              <c:f>Sheet1!$B$1</c:f>
              <c:strCache>
                <c:ptCount val="1"/>
                <c:pt idx="0">
                  <c:v>Expansion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Sheet1!$A$2:$A$25</c:f>
              <c:strCache>
                <c:ptCount val="24"/>
                <c:pt idx="0">
                  <c:v>Corporate &amp; investment banking</c:v>
                </c:pt>
                <c:pt idx="1">
                  <c:v>Commercial &amp; institutional building construction</c:v>
                </c:pt>
                <c:pt idx="2">
                  <c:v>Batteries</c:v>
                </c:pt>
                <c:pt idx="3">
                  <c:v>Semiconductors &amp; other electronic components</c:v>
                </c:pt>
                <c:pt idx="4">
                  <c:v>Solar electric power</c:v>
                </c:pt>
                <c:pt idx="5">
                  <c:v>Data processing, hosting, &amp; related services</c:v>
                </c:pt>
                <c:pt idx="6">
                  <c:v>Management consulting services</c:v>
                </c:pt>
                <c:pt idx="7">
                  <c:v>Custom computer programming services</c:v>
                </c:pt>
                <c:pt idx="8">
                  <c:v>Footwear</c:v>
                </c:pt>
                <c:pt idx="9">
                  <c:v>Household appliances</c:v>
                </c:pt>
                <c:pt idx="10">
                  <c:v>Motor vehicle gasoline engines &amp; engine parts</c:v>
                </c:pt>
                <c:pt idx="11">
                  <c:v>Video games, applications and digital content</c:v>
                </c:pt>
                <c:pt idx="12">
                  <c:v>Communications equipment</c:v>
                </c:pt>
                <c:pt idx="13">
                  <c:v>Automobiles</c:v>
                </c:pt>
                <c:pt idx="14">
                  <c:v>Internet publishing &amp; broadcasting &amp; web search</c:v>
                </c:pt>
                <c:pt idx="15">
                  <c:v>Audio &amp; video equipment (Consumer electronics)</c:v>
                </c:pt>
                <c:pt idx="16">
                  <c:v>Pharmaceutical preparations</c:v>
                </c:pt>
                <c:pt idx="17">
                  <c:v>Medical equipment &amp; supplies</c:v>
                </c:pt>
                <c:pt idx="18">
                  <c:v>Professional, scientific &amp; technical services</c:v>
                </c:pt>
                <c:pt idx="19">
                  <c:v>Aircraft</c:v>
                </c:pt>
                <c:pt idx="20">
                  <c:v>Dairy products</c:v>
                </c:pt>
                <c:pt idx="21">
                  <c:v>Aircraft engines, parts </c:v>
                </c:pt>
                <c:pt idx="22">
                  <c:v>Petroleum refineries</c:v>
                </c:pt>
                <c:pt idx="23">
                  <c:v>Light trucks &amp; utility vehicles</c:v>
                </c:pt>
              </c:strCache>
            </c:strRef>
          </c:cat>
          <c:val>
            <c:numRef>
              <c:f>Sheet1!$B$2:$B$25</c:f>
              <c:numCache>
                <c:formatCode>0.0%</c:formatCode>
                <c:ptCount val="24"/>
                <c:pt idx="0">
                  <c:v>8.4030523122184425E-2</c:v>
                </c:pt>
                <c:pt idx="1">
                  <c:v>9.3502686858817782E-2</c:v>
                </c:pt>
                <c:pt idx="2">
                  <c:v>0.1044776119402985</c:v>
                </c:pt>
                <c:pt idx="3">
                  <c:v>0.1167804527488322</c:v>
                </c:pt>
                <c:pt idx="4">
                  <c:v>0.12581525860761414</c:v>
                </c:pt>
                <c:pt idx="5">
                  <c:v>0.13130066972153684</c:v>
                </c:pt>
                <c:pt idx="6">
                  <c:v>0.18245071511403169</c:v>
                </c:pt>
                <c:pt idx="7">
                  <c:v>0.19466524922080747</c:v>
                </c:pt>
                <c:pt idx="8">
                  <c:v>0.23597484276729561</c:v>
                </c:pt>
                <c:pt idx="9">
                  <c:v>0.3012214796035953</c:v>
                </c:pt>
                <c:pt idx="10">
                  <c:v>0.3088822779430514</c:v>
                </c:pt>
                <c:pt idx="11">
                  <c:v>0.31116883116883115</c:v>
                </c:pt>
                <c:pt idx="12">
                  <c:v>0.37525692473328764</c:v>
                </c:pt>
                <c:pt idx="13">
                  <c:v>0.42945237616462228</c:v>
                </c:pt>
                <c:pt idx="14">
                  <c:v>0.54042288557213936</c:v>
                </c:pt>
                <c:pt idx="15">
                  <c:v>0.5411334552102377</c:v>
                </c:pt>
                <c:pt idx="16">
                  <c:v>0.5414719626168224</c:v>
                </c:pt>
                <c:pt idx="17">
                  <c:v>0.54182509505703425</c:v>
                </c:pt>
                <c:pt idx="18">
                  <c:v>0.5877668839894491</c:v>
                </c:pt>
                <c:pt idx="19">
                  <c:v>0.60251046025104604</c:v>
                </c:pt>
                <c:pt idx="20">
                  <c:v>0.70201643017176996</c:v>
                </c:pt>
                <c:pt idx="21">
                  <c:v>0.71496512365250475</c:v>
                </c:pt>
                <c:pt idx="22">
                  <c:v>0.83287062742920603</c:v>
                </c:pt>
                <c:pt idx="23">
                  <c:v>0.845358401880141</c:v>
                </c:pt>
              </c:numCache>
            </c:numRef>
          </c:val>
          <c:extLst>
            <c:ext xmlns:c16="http://schemas.microsoft.com/office/drawing/2014/chart" uri="{C3380CC4-5D6E-409C-BE32-E72D297353CC}">
              <c16:uniqueId val="{00000000-C528-4B4D-9CB7-D8B7A95D7338}"/>
            </c:ext>
          </c:extLst>
        </c:ser>
        <c:ser>
          <c:idx val="1"/>
          <c:order val="1"/>
          <c:tx>
            <c:strRef>
              <c:f>Sheet1!$C$1</c:f>
              <c:strCache>
                <c:ptCount val="1"/>
                <c:pt idx="0">
                  <c:v>New</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Sheet1!$A$2:$A$25</c:f>
              <c:strCache>
                <c:ptCount val="24"/>
                <c:pt idx="0">
                  <c:v>Corporate &amp; investment banking</c:v>
                </c:pt>
                <c:pt idx="1">
                  <c:v>Commercial &amp; institutional building construction</c:v>
                </c:pt>
                <c:pt idx="2">
                  <c:v>Batteries</c:v>
                </c:pt>
                <c:pt idx="3">
                  <c:v>Semiconductors &amp; other electronic components</c:v>
                </c:pt>
                <c:pt idx="4">
                  <c:v>Solar electric power</c:v>
                </c:pt>
                <c:pt idx="5">
                  <c:v>Data processing, hosting, &amp; related services</c:v>
                </c:pt>
                <c:pt idx="6">
                  <c:v>Management consulting services</c:v>
                </c:pt>
                <c:pt idx="7">
                  <c:v>Custom computer programming services</c:v>
                </c:pt>
                <c:pt idx="8">
                  <c:v>Footwear</c:v>
                </c:pt>
                <c:pt idx="9">
                  <c:v>Household appliances</c:v>
                </c:pt>
                <c:pt idx="10">
                  <c:v>Motor vehicle gasoline engines &amp; engine parts</c:v>
                </c:pt>
                <c:pt idx="11">
                  <c:v>Video games, applications and digital content</c:v>
                </c:pt>
                <c:pt idx="12">
                  <c:v>Communications equipment</c:v>
                </c:pt>
                <c:pt idx="13">
                  <c:v>Automobiles</c:v>
                </c:pt>
                <c:pt idx="14">
                  <c:v>Internet publishing &amp; broadcasting &amp; web search</c:v>
                </c:pt>
                <c:pt idx="15">
                  <c:v>Audio &amp; video equipment (Consumer electronics)</c:v>
                </c:pt>
                <c:pt idx="16">
                  <c:v>Pharmaceutical preparations</c:v>
                </c:pt>
                <c:pt idx="17">
                  <c:v>Medical equipment &amp; supplies</c:v>
                </c:pt>
                <c:pt idx="18">
                  <c:v>Professional, scientific &amp; technical services</c:v>
                </c:pt>
                <c:pt idx="19">
                  <c:v>Aircraft</c:v>
                </c:pt>
                <c:pt idx="20">
                  <c:v>Dairy products</c:v>
                </c:pt>
                <c:pt idx="21">
                  <c:v>Aircraft engines, parts </c:v>
                </c:pt>
                <c:pt idx="22">
                  <c:v>Petroleum refineries</c:v>
                </c:pt>
                <c:pt idx="23">
                  <c:v>Light trucks &amp; utility vehicles</c:v>
                </c:pt>
              </c:strCache>
            </c:strRef>
          </c:cat>
          <c:val>
            <c:numRef>
              <c:f>Sheet1!$C$2:$C$25</c:f>
              <c:numCache>
                <c:formatCode>0.0%</c:formatCode>
                <c:ptCount val="24"/>
                <c:pt idx="0">
                  <c:v>0.9159694768778156</c:v>
                </c:pt>
                <c:pt idx="1">
                  <c:v>0.9064973131411822</c:v>
                </c:pt>
                <c:pt idx="2">
                  <c:v>0.89552238805970152</c:v>
                </c:pt>
                <c:pt idx="3">
                  <c:v>0.8832195472511678</c:v>
                </c:pt>
                <c:pt idx="4">
                  <c:v>0.87418474139238589</c:v>
                </c:pt>
                <c:pt idx="5">
                  <c:v>0.86869933027846313</c:v>
                </c:pt>
                <c:pt idx="6">
                  <c:v>0.81754928488596834</c:v>
                </c:pt>
                <c:pt idx="7">
                  <c:v>0.80533475077919259</c:v>
                </c:pt>
                <c:pt idx="8">
                  <c:v>0.76402515723270437</c:v>
                </c:pt>
                <c:pt idx="9">
                  <c:v>0.69877852039640476</c:v>
                </c:pt>
                <c:pt idx="10">
                  <c:v>0.69111772205694855</c:v>
                </c:pt>
                <c:pt idx="11">
                  <c:v>0.68883116883116879</c:v>
                </c:pt>
                <c:pt idx="12">
                  <c:v>0.62474307526671236</c:v>
                </c:pt>
                <c:pt idx="13">
                  <c:v>0.57054762383537772</c:v>
                </c:pt>
                <c:pt idx="14">
                  <c:v>0.4595771144278607</c:v>
                </c:pt>
                <c:pt idx="15">
                  <c:v>0.45886654478976235</c:v>
                </c:pt>
                <c:pt idx="16">
                  <c:v>0.45852803738317754</c:v>
                </c:pt>
                <c:pt idx="17">
                  <c:v>0.45817490494296575</c:v>
                </c:pt>
                <c:pt idx="18">
                  <c:v>0.41223311601055096</c:v>
                </c:pt>
                <c:pt idx="19">
                  <c:v>0.39748953974895396</c:v>
                </c:pt>
                <c:pt idx="20">
                  <c:v>0.29798356982823004</c:v>
                </c:pt>
                <c:pt idx="21">
                  <c:v>0.28503487634749525</c:v>
                </c:pt>
                <c:pt idx="22">
                  <c:v>0.16712937257079399</c:v>
                </c:pt>
                <c:pt idx="23">
                  <c:v>0.154641598119859</c:v>
                </c:pt>
              </c:numCache>
            </c:numRef>
          </c:val>
          <c:extLst>
            <c:ext xmlns:c16="http://schemas.microsoft.com/office/drawing/2014/chart" uri="{C3380CC4-5D6E-409C-BE32-E72D297353CC}">
              <c16:uniqueId val="{00000001-C528-4B4D-9CB7-D8B7A95D7338}"/>
            </c:ext>
          </c:extLst>
        </c:ser>
        <c:dLbls>
          <c:showLegendKey val="0"/>
          <c:showVal val="0"/>
          <c:showCatName val="0"/>
          <c:showSerName val="0"/>
          <c:showPercent val="0"/>
          <c:showBubbleSize val="0"/>
        </c:dLbls>
        <c:gapWidth val="150"/>
        <c:overlap val="100"/>
        <c:axId val="-2117370664"/>
        <c:axId val="-2117374744"/>
      </c:barChart>
      <c:catAx>
        <c:axId val="-2117370664"/>
        <c:scaling>
          <c:orientation val="minMax"/>
        </c:scaling>
        <c:delete val="0"/>
        <c:axPos val="l"/>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117374744"/>
        <c:crosses val="autoZero"/>
        <c:auto val="1"/>
        <c:lblAlgn val="ctr"/>
        <c:lblOffset val="100"/>
        <c:noMultiLvlLbl val="0"/>
      </c:catAx>
      <c:valAx>
        <c:axId val="-2117374744"/>
        <c:scaling>
          <c:orientation val="minMax"/>
        </c:scaling>
        <c:delete val="0"/>
        <c:axPos val="b"/>
        <c:majorGridlines>
          <c:spPr>
            <a:ln w="6350" cap="flat" cmpd="sng" algn="ctr">
              <a:solidFill>
                <a:schemeClr val="accent3">
                  <a:lumMod val="20000"/>
                  <a:lumOff val="80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2117370664"/>
        <c:crosses val="autoZero"/>
        <c:crossBetween val="between"/>
      </c:valAx>
      <c:spPr>
        <a:noFill/>
        <a:ln>
          <a:noFill/>
        </a:ln>
        <a:effectLst/>
      </c:spPr>
    </c:plotArea>
    <c:legend>
      <c:legendPos val="r"/>
      <c:layout>
        <c:manualLayout>
          <c:xMode val="edge"/>
          <c:yMode val="edge"/>
          <c:x val="0.54718931518459257"/>
          <c:y val="0.57978607483392386"/>
          <c:w val="0.34671328345964719"/>
          <c:h val="5.4441247832952698E-2"/>
        </c:manualLayout>
      </c:layout>
      <c:overlay val="0"/>
      <c:spPr>
        <a:solidFill>
          <a:schemeClr val="bg2"/>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2649289104602786E-2"/>
          <c:y val="4.0489842066909011E-2"/>
          <c:w val="0.8850823339390268"/>
          <c:h val="0.81366620991290906"/>
        </c:manualLayout>
      </c:layout>
      <c:barChart>
        <c:barDir val="col"/>
        <c:grouping val="clustered"/>
        <c:varyColors val="0"/>
        <c:ser>
          <c:idx val="0"/>
          <c:order val="0"/>
          <c:tx>
            <c:strRef>
              <c:f>Sheet1!$B$1</c:f>
              <c:strCache>
                <c:ptCount val="1"/>
                <c:pt idx="0">
                  <c:v>Before COVID-19</c:v>
                </c:pt>
              </c:strCache>
            </c:strRef>
          </c:tx>
          <c:spPr>
            <a:solidFill>
              <a:schemeClr val="accent1"/>
            </a:solidFill>
            <a:ln>
              <a:noFill/>
            </a:ln>
            <a:effectLst>
              <a:outerShdw blurRad="63500" sx="102000" sy="102000" algn="ctr" rotWithShape="0">
                <a:prstClr val="black">
                  <a:alpha val="20000"/>
                </a:prstClr>
              </a:outerShdw>
            </a:effectLst>
          </c:spPr>
          <c:invertIfNegative val="0"/>
          <c:dPt>
            <c:idx val="0"/>
            <c:invertIfNegative val="0"/>
            <c:bubble3D val="0"/>
            <c:explosion val="1"/>
            <c:extLst>
              <c:ext xmlns:c16="http://schemas.microsoft.com/office/drawing/2014/chart" uri="{C3380CC4-5D6E-409C-BE32-E72D297353CC}">
                <c16:uniqueId val="{00000000-9566-4514-9955-A796642CE87B}"/>
              </c:ext>
            </c:extLst>
          </c:dPt>
          <c:dPt>
            <c:idx val="1"/>
            <c:invertIfNegative val="0"/>
            <c:bubble3D val="0"/>
            <c:extLst>
              <c:ext xmlns:c16="http://schemas.microsoft.com/office/drawing/2014/chart" uri="{C3380CC4-5D6E-409C-BE32-E72D297353CC}">
                <c16:uniqueId val="{00000001-9566-4514-9955-A796642CE87B}"/>
              </c:ext>
            </c:extLst>
          </c:dPt>
          <c:dPt>
            <c:idx val="2"/>
            <c:invertIfNegative val="0"/>
            <c:bubble3D val="0"/>
            <c:extLst>
              <c:ext xmlns:c16="http://schemas.microsoft.com/office/drawing/2014/chart" uri="{C3380CC4-5D6E-409C-BE32-E72D297353CC}">
                <c16:uniqueId val="{00000002-9566-4514-9955-A796642CE87B}"/>
              </c:ext>
            </c:extLst>
          </c:dPt>
          <c:dPt>
            <c:idx val="4"/>
            <c:invertIfNegative val="0"/>
            <c:bubble3D val="0"/>
            <c:extLst>
              <c:ext xmlns:c16="http://schemas.microsoft.com/office/drawing/2014/chart" uri="{C3380CC4-5D6E-409C-BE32-E72D297353CC}">
                <c16:uniqueId val="{00000003-9566-4514-9955-A796642CE87B}"/>
              </c:ext>
            </c:extLst>
          </c:dPt>
          <c:dPt>
            <c:idx val="5"/>
            <c:invertIfNegative val="0"/>
            <c:bubble3D val="0"/>
            <c:extLst>
              <c:ext xmlns:c16="http://schemas.microsoft.com/office/drawing/2014/chart" uri="{C3380CC4-5D6E-409C-BE32-E72D297353CC}">
                <c16:uniqueId val="{00000004-9566-4514-9955-A796642CE87B}"/>
              </c:ext>
            </c:extLst>
          </c:dPt>
          <c:dPt>
            <c:idx val="6"/>
            <c:invertIfNegative val="0"/>
            <c:bubble3D val="0"/>
            <c:extLst>
              <c:ext xmlns:c16="http://schemas.microsoft.com/office/drawing/2014/chart" uri="{C3380CC4-5D6E-409C-BE32-E72D297353CC}">
                <c16:uniqueId val="{00000005-9566-4514-9955-A796642CE87B}"/>
              </c:ext>
            </c:extLst>
          </c:dPt>
          <c:dPt>
            <c:idx val="7"/>
            <c:invertIfNegative val="0"/>
            <c:bubble3D val="0"/>
            <c:extLst>
              <c:ext xmlns:c16="http://schemas.microsoft.com/office/drawing/2014/chart" uri="{C3380CC4-5D6E-409C-BE32-E72D297353CC}">
                <c16:uniqueId val="{00000006-9566-4514-9955-A796642CE87B}"/>
              </c:ext>
            </c:extLst>
          </c:dPt>
          <c:dPt>
            <c:idx val="8"/>
            <c:invertIfNegative val="0"/>
            <c:bubble3D val="0"/>
            <c:extLst>
              <c:ext xmlns:c16="http://schemas.microsoft.com/office/drawing/2014/chart" uri="{C3380CC4-5D6E-409C-BE32-E72D297353CC}">
                <c16:uniqueId val="{00000007-9566-4514-9955-A796642CE87B}"/>
              </c:ext>
            </c:extLst>
          </c:dPt>
          <c:dPt>
            <c:idx val="9"/>
            <c:invertIfNegative val="0"/>
            <c:bubble3D val="0"/>
            <c:extLst>
              <c:ext xmlns:c16="http://schemas.microsoft.com/office/drawing/2014/chart" uri="{C3380CC4-5D6E-409C-BE32-E72D297353CC}">
                <c16:uniqueId val="{00000008-9566-4514-9955-A796642CE87B}"/>
              </c:ext>
            </c:extLst>
          </c:dPt>
          <c:dPt>
            <c:idx val="10"/>
            <c:invertIfNegative val="0"/>
            <c:bubble3D val="0"/>
            <c:extLst>
              <c:ext xmlns:c16="http://schemas.microsoft.com/office/drawing/2014/chart" uri="{C3380CC4-5D6E-409C-BE32-E72D297353CC}">
                <c16:uniqueId val="{00000009-9566-4514-9955-A796642CE87B}"/>
              </c:ext>
            </c:extLst>
          </c:dPt>
          <c:dPt>
            <c:idx val="11"/>
            <c:invertIfNegative val="0"/>
            <c:bubble3D val="0"/>
            <c:extLst>
              <c:ext xmlns:c16="http://schemas.microsoft.com/office/drawing/2014/chart" uri="{C3380CC4-5D6E-409C-BE32-E72D297353CC}">
                <c16:uniqueId val="{0000000A-9566-4514-9955-A796642CE87B}"/>
              </c:ext>
            </c:extLst>
          </c:dPt>
          <c:dPt>
            <c:idx val="12"/>
            <c:invertIfNegative val="0"/>
            <c:bubble3D val="0"/>
            <c:extLst>
              <c:ext xmlns:c16="http://schemas.microsoft.com/office/drawing/2014/chart" uri="{C3380CC4-5D6E-409C-BE32-E72D297353CC}">
                <c16:uniqueId val="{0000000B-9566-4514-9955-A796642CE87B}"/>
              </c:ext>
            </c:extLst>
          </c:dPt>
          <c:dPt>
            <c:idx val="13"/>
            <c:invertIfNegative val="0"/>
            <c:bubble3D val="0"/>
            <c:extLst>
              <c:ext xmlns:c16="http://schemas.microsoft.com/office/drawing/2014/chart" uri="{C3380CC4-5D6E-409C-BE32-E72D297353CC}">
                <c16:uniqueId val="{0000000C-9566-4514-9955-A796642CE87B}"/>
              </c:ext>
            </c:extLst>
          </c:dPt>
          <c:dLbls>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Post-investment support to investors</c:v>
                </c:pt>
                <c:pt idx="1">
                  <c:v>Investor development</c:v>
                </c:pt>
                <c:pt idx="2">
                  <c:v>Policy advocacy</c:v>
                </c:pt>
              </c:strCache>
            </c:strRef>
          </c:cat>
          <c:val>
            <c:numRef>
              <c:f>Sheet1!$B$2:$B$4</c:f>
              <c:numCache>
                <c:formatCode>0.0%</c:formatCode>
                <c:ptCount val="3"/>
                <c:pt idx="0">
                  <c:v>0.8669724770642202</c:v>
                </c:pt>
                <c:pt idx="1">
                  <c:v>0.51376146788990829</c:v>
                </c:pt>
                <c:pt idx="2">
                  <c:v>0.51376146788990829</c:v>
                </c:pt>
              </c:numCache>
            </c:numRef>
          </c:val>
          <c:extLst>
            <c:ext xmlns:c16="http://schemas.microsoft.com/office/drawing/2014/chart" uri="{C3380CC4-5D6E-409C-BE32-E72D297353CC}">
              <c16:uniqueId val="{0000000D-9566-4514-9955-A796642CE87B}"/>
            </c:ext>
          </c:extLst>
        </c:ser>
        <c:ser>
          <c:idx val="1"/>
          <c:order val="1"/>
          <c:tx>
            <c:strRef>
              <c:f>Sheet1!$C$1</c:f>
              <c:strCache>
                <c:ptCount val="1"/>
                <c:pt idx="0">
                  <c:v>During COVID-19</c:v>
                </c:pt>
              </c:strCache>
            </c:strRef>
          </c:tx>
          <c:spPr>
            <a:solidFill>
              <a:schemeClr val="accent2"/>
            </a:solidFill>
            <a:ln>
              <a:noFill/>
            </a:ln>
            <a:effectLst>
              <a:outerShdw blurRad="63500" sx="102000" sy="102000" algn="ctr"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Post-investment support to investors</c:v>
                </c:pt>
                <c:pt idx="1">
                  <c:v>Investor development</c:v>
                </c:pt>
                <c:pt idx="2">
                  <c:v>Policy advocacy</c:v>
                </c:pt>
              </c:strCache>
            </c:strRef>
          </c:cat>
          <c:val>
            <c:numRef>
              <c:f>Sheet1!$C$2:$C$4</c:f>
              <c:numCache>
                <c:formatCode>0.0%</c:formatCode>
                <c:ptCount val="3"/>
                <c:pt idx="0">
                  <c:v>0.85321100917431192</c:v>
                </c:pt>
                <c:pt idx="1">
                  <c:v>0.56880733944954132</c:v>
                </c:pt>
                <c:pt idx="2">
                  <c:v>0.55963302752293576</c:v>
                </c:pt>
              </c:numCache>
            </c:numRef>
          </c:val>
          <c:extLst>
            <c:ext xmlns:c16="http://schemas.microsoft.com/office/drawing/2014/chart" uri="{C3380CC4-5D6E-409C-BE32-E72D297353CC}">
              <c16:uniqueId val="{0000000E-9566-4514-9955-A796642CE87B}"/>
            </c:ext>
          </c:extLst>
        </c:ser>
        <c:dLbls>
          <c:dLblPos val="outEnd"/>
          <c:showLegendKey val="0"/>
          <c:showVal val="1"/>
          <c:showCatName val="0"/>
          <c:showSerName val="0"/>
          <c:showPercent val="0"/>
          <c:showBubbleSize val="0"/>
        </c:dLbls>
        <c:gapWidth val="155"/>
        <c:overlap val="-26"/>
        <c:axId val="402444656"/>
        <c:axId val="402444984"/>
      </c:barChart>
      <c:catAx>
        <c:axId val="4024446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2444984"/>
        <c:crosses val="autoZero"/>
        <c:auto val="1"/>
        <c:lblAlgn val="ctr"/>
        <c:lblOffset val="100"/>
        <c:noMultiLvlLbl val="0"/>
      </c:catAx>
      <c:valAx>
        <c:axId val="4024449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02444656"/>
        <c:crosses val="autoZero"/>
        <c:crossBetween val="between"/>
      </c:valAx>
      <c:spPr>
        <a:noFill/>
        <a:ln>
          <a:noFill/>
        </a:ln>
        <a:effectLst/>
      </c:spPr>
    </c:plotArea>
    <c:legend>
      <c:legendPos val="b"/>
      <c:layout>
        <c:manualLayout>
          <c:xMode val="edge"/>
          <c:yMode val="edge"/>
          <c:x val="0.40725603599733279"/>
          <c:y val="0.18053892759178994"/>
          <c:w val="0.54353116414501779"/>
          <c:h val="8.669043794365700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2133260839969463"/>
          <c:y val="4.0418710125709273E-2"/>
          <c:w val="0.58082693653286877"/>
          <c:h val="0.86528459074510311"/>
        </c:manualLayout>
      </c:layout>
      <c:barChart>
        <c:barDir val="col"/>
        <c:grouping val="percentStacked"/>
        <c:varyColors val="0"/>
        <c:ser>
          <c:idx val="0"/>
          <c:order val="0"/>
          <c:tx>
            <c:strRef>
              <c:f>Sheet1!$B$1</c:f>
              <c:strCache>
                <c:ptCount val="1"/>
                <c:pt idx="0">
                  <c:v>Image building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Budget</c:v>
                </c:pt>
                <c:pt idx="1">
                  <c:v>Personnel</c:v>
                </c:pt>
              </c:strCache>
            </c:strRef>
          </c:cat>
          <c:val>
            <c:numRef>
              <c:f>Sheet1!$B$2:$B$3</c:f>
              <c:numCache>
                <c:formatCode>General</c:formatCode>
                <c:ptCount val="2"/>
                <c:pt idx="0">
                  <c:v>18</c:v>
                </c:pt>
                <c:pt idx="1">
                  <c:v>17</c:v>
                </c:pt>
              </c:numCache>
            </c:numRef>
          </c:val>
          <c:extLst>
            <c:ext xmlns:c16="http://schemas.microsoft.com/office/drawing/2014/chart" uri="{C3380CC4-5D6E-409C-BE32-E72D297353CC}">
              <c16:uniqueId val="{00000000-2BE3-4400-8AF7-3B537E3F4CF3}"/>
            </c:ext>
          </c:extLst>
        </c:ser>
        <c:ser>
          <c:idx val="1"/>
          <c:order val="1"/>
          <c:tx>
            <c:strRef>
              <c:f>Sheet1!$C$1</c:f>
              <c:strCache>
                <c:ptCount val="1"/>
                <c:pt idx="0">
                  <c:v>Investment generation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Budget</c:v>
                </c:pt>
                <c:pt idx="1">
                  <c:v>Personnel</c:v>
                </c:pt>
              </c:strCache>
            </c:strRef>
          </c:cat>
          <c:val>
            <c:numRef>
              <c:f>Sheet1!$C$2:$C$3</c:f>
              <c:numCache>
                <c:formatCode>General</c:formatCode>
                <c:ptCount val="2"/>
                <c:pt idx="0">
                  <c:v>46</c:v>
                </c:pt>
                <c:pt idx="1">
                  <c:v>42</c:v>
                </c:pt>
              </c:numCache>
            </c:numRef>
          </c:val>
          <c:extLst>
            <c:ext xmlns:c16="http://schemas.microsoft.com/office/drawing/2014/chart" uri="{C3380CC4-5D6E-409C-BE32-E72D297353CC}">
              <c16:uniqueId val="{00000001-2BE3-4400-8AF7-3B537E3F4CF3}"/>
            </c:ext>
          </c:extLst>
        </c:ser>
        <c:ser>
          <c:idx val="2"/>
          <c:order val="2"/>
          <c:tx>
            <c:strRef>
              <c:f>Sheet1!$D$1</c:f>
              <c:strCache>
                <c:ptCount val="1"/>
                <c:pt idx="0">
                  <c:v>Facilitation, retention and aftercare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Budget</c:v>
                </c:pt>
                <c:pt idx="1">
                  <c:v>Personnel</c:v>
                </c:pt>
              </c:strCache>
            </c:strRef>
          </c:cat>
          <c:val>
            <c:numRef>
              <c:f>Sheet1!$D$2:$D$3</c:f>
              <c:numCache>
                <c:formatCode>General</c:formatCode>
                <c:ptCount val="2"/>
                <c:pt idx="0">
                  <c:v>30</c:v>
                </c:pt>
                <c:pt idx="1">
                  <c:v>34</c:v>
                </c:pt>
              </c:numCache>
            </c:numRef>
          </c:val>
          <c:extLst>
            <c:ext xmlns:c16="http://schemas.microsoft.com/office/drawing/2014/chart" uri="{C3380CC4-5D6E-409C-BE32-E72D297353CC}">
              <c16:uniqueId val="{00000002-2BE3-4400-8AF7-3B537E3F4CF3}"/>
            </c:ext>
          </c:extLst>
        </c:ser>
        <c:ser>
          <c:idx val="3"/>
          <c:order val="3"/>
          <c:tx>
            <c:strRef>
              <c:f>Sheet1!$E$1</c:f>
              <c:strCache>
                <c:ptCount val="1"/>
                <c:pt idx="0">
                  <c:v>Policy advocacy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Budget</c:v>
                </c:pt>
                <c:pt idx="1">
                  <c:v>Personnel</c:v>
                </c:pt>
              </c:strCache>
            </c:strRef>
          </c:cat>
          <c:val>
            <c:numRef>
              <c:f>Sheet1!$E$2:$E$3</c:f>
              <c:numCache>
                <c:formatCode>General</c:formatCode>
                <c:ptCount val="2"/>
                <c:pt idx="0">
                  <c:v>6</c:v>
                </c:pt>
                <c:pt idx="1">
                  <c:v>7</c:v>
                </c:pt>
              </c:numCache>
            </c:numRef>
          </c:val>
          <c:extLst>
            <c:ext xmlns:c16="http://schemas.microsoft.com/office/drawing/2014/chart" uri="{C3380CC4-5D6E-409C-BE32-E72D297353CC}">
              <c16:uniqueId val="{00000003-2BE3-4400-8AF7-3B537E3F4CF3}"/>
            </c:ext>
          </c:extLst>
        </c:ser>
        <c:dLbls>
          <c:dLblPos val="ctr"/>
          <c:showLegendKey val="0"/>
          <c:showVal val="1"/>
          <c:showCatName val="0"/>
          <c:showSerName val="0"/>
          <c:showPercent val="0"/>
          <c:showBubbleSize val="0"/>
        </c:dLbls>
        <c:gapWidth val="75"/>
        <c:overlap val="100"/>
        <c:axId val="399311279"/>
        <c:axId val="398642047"/>
      </c:barChart>
      <c:catAx>
        <c:axId val="39931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8642047"/>
        <c:crosses val="autoZero"/>
        <c:auto val="1"/>
        <c:lblAlgn val="ctr"/>
        <c:lblOffset val="100"/>
        <c:noMultiLvlLbl val="0"/>
      </c:catAx>
      <c:valAx>
        <c:axId val="39864204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99311279"/>
        <c:crosses val="autoZero"/>
        <c:crossBetween val="between"/>
      </c:valAx>
      <c:spPr>
        <a:noFill/>
        <a:ln>
          <a:noFill/>
        </a:ln>
        <a:effectLst/>
      </c:spPr>
    </c:plotArea>
    <c:legend>
      <c:legendPos val="r"/>
      <c:layout>
        <c:manualLayout>
          <c:xMode val="edge"/>
          <c:yMode val="edge"/>
          <c:x val="0.70523855831562698"/>
          <c:y val="5.5304462436270435E-2"/>
          <c:w val="0.27834720023447479"/>
          <c:h val="0.8433040230972337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Pre-Implementation</c:v>
                </c:pt>
              </c:strCache>
            </c:strRef>
          </c:tx>
          <c:spPr>
            <a:solidFill>
              <a:schemeClr val="accent1"/>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18</c:v>
                </c:pt>
                <c:pt idx="1">
                  <c:v>53</c:v>
                </c:pt>
                <c:pt idx="2">
                  <c:v>196</c:v>
                </c:pt>
                <c:pt idx="3">
                  <c:v>211</c:v>
                </c:pt>
                <c:pt idx="4">
                  <c:v>102</c:v>
                </c:pt>
                <c:pt idx="5">
                  <c:v>129</c:v>
                </c:pt>
                <c:pt idx="6">
                  <c:v>104</c:v>
                </c:pt>
                <c:pt idx="7">
                  <c:v>115</c:v>
                </c:pt>
                <c:pt idx="8">
                  <c:v>345</c:v>
                </c:pt>
                <c:pt idx="9">
                  <c:v>426</c:v>
                </c:pt>
              </c:numCache>
            </c:numRef>
          </c:val>
          <c:extLst>
            <c:ext xmlns:c16="http://schemas.microsoft.com/office/drawing/2014/chart" uri="{C3380CC4-5D6E-409C-BE32-E72D297353CC}">
              <c16:uniqueId val="{00000000-1BD1-403F-9598-BCF59F7E53B3}"/>
            </c:ext>
          </c:extLst>
        </c:ser>
        <c:ser>
          <c:idx val="1"/>
          <c:order val="1"/>
          <c:tx>
            <c:strRef>
              <c:f>Sheet1!$C$1</c:f>
              <c:strCache>
                <c:ptCount val="1"/>
                <c:pt idx="0">
                  <c:v>Implementation</c:v>
                </c:pt>
              </c:strCache>
            </c:strRef>
          </c:tx>
          <c:spPr>
            <a:solidFill>
              <a:schemeClr val="accent2"/>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136</c:v>
                </c:pt>
                <c:pt idx="1">
                  <c:v>62</c:v>
                </c:pt>
                <c:pt idx="2">
                  <c:v>55</c:v>
                </c:pt>
                <c:pt idx="3">
                  <c:v>82</c:v>
                </c:pt>
                <c:pt idx="4">
                  <c:v>85</c:v>
                </c:pt>
                <c:pt idx="5">
                  <c:v>77</c:v>
                </c:pt>
                <c:pt idx="6">
                  <c:v>65</c:v>
                </c:pt>
                <c:pt idx="7">
                  <c:v>67</c:v>
                </c:pt>
                <c:pt idx="8">
                  <c:v>50</c:v>
                </c:pt>
                <c:pt idx="9">
                  <c:v>16</c:v>
                </c:pt>
              </c:numCache>
            </c:numRef>
          </c:val>
          <c:extLst>
            <c:ext xmlns:c16="http://schemas.microsoft.com/office/drawing/2014/chart" uri="{C3380CC4-5D6E-409C-BE32-E72D297353CC}">
              <c16:uniqueId val="{00000001-1BD1-403F-9598-BCF59F7E53B3}"/>
            </c:ext>
          </c:extLst>
        </c:ser>
        <c:ser>
          <c:idx val="2"/>
          <c:order val="2"/>
          <c:tx>
            <c:strRef>
              <c:f>Sheet1!$D$1</c:f>
              <c:strCache>
                <c:ptCount val="1"/>
                <c:pt idx="0">
                  <c:v>Operation</c:v>
                </c:pt>
              </c:strCache>
            </c:strRef>
          </c:tx>
          <c:spPr>
            <a:solidFill>
              <a:schemeClr val="accent3"/>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201</c:v>
                </c:pt>
                <c:pt idx="1">
                  <c:v>161</c:v>
                </c:pt>
                <c:pt idx="2">
                  <c:v>213</c:v>
                </c:pt>
                <c:pt idx="3">
                  <c:v>188</c:v>
                </c:pt>
                <c:pt idx="4">
                  <c:v>138</c:v>
                </c:pt>
                <c:pt idx="5">
                  <c:v>178</c:v>
                </c:pt>
                <c:pt idx="6">
                  <c:v>155</c:v>
                </c:pt>
                <c:pt idx="7">
                  <c:v>118</c:v>
                </c:pt>
                <c:pt idx="8">
                  <c:v>123</c:v>
                </c:pt>
                <c:pt idx="9">
                  <c:v>50</c:v>
                </c:pt>
              </c:numCache>
            </c:numRef>
          </c:val>
          <c:extLst>
            <c:ext xmlns:c16="http://schemas.microsoft.com/office/drawing/2014/chart" uri="{C3380CC4-5D6E-409C-BE32-E72D297353CC}">
              <c16:uniqueId val="{00000002-1BD1-403F-9598-BCF59F7E53B3}"/>
            </c:ext>
          </c:extLst>
        </c:ser>
        <c:dLbls>
          <c:showLegendKey val="0"/>
          <c:showVal val="0"/>
          <c:showCatName val="0"/>
          <c:showSerName val="0"/>
          <c:showPercent val="0"/>
          <c:showBubbleSize val="0"/>
        </c:dLbls>
        <c:gapWidth val="150"/>
        <c:overlap val="100"/>
        <c:axId val="345389696"/>
        <c:axId val="345391328"/>
      </c:barChart>
      <c:catAx>
        <c:axId val="34538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91328"/>
        <c:crosses val="autoZero"/>
        <c:auto val="1"/>
        <c:lblAlgn val="ctr"/>
        <c:lblOffset val="100"/>
        <c:noMultiLvlLbl val="0"/>
      </c:catAx>
      <c:valAx>
        <c:axId val="34539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8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Pre-Implementation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18</c:v>
                </c:pt>
                <c:pt idx="1">
                  <c:v>53</c:v>
                </c:pt>
                <c:pt idx="2">
                  <c:v>196</c:v>
                </c:pt>
                <c:pt idx="3">
                  <c:v>211</c:v>
                </c:pt>
                <c:pt idx="4">
                  <c:v>102</c:v>
                </c:pt>
                <c:pt idx="5">
                  <c:v>129</c:v>
                </c:pt>
                <c:pt idx="6">
                  <c:v>104</c:v>
                </c:pt>
                <c:pt idx="7">
                  <c:v>115</c:v>
                </c:pt>
                <c:pt idx="8">
                  <c:v>345</c:v>
                </c:pt>
                <c:pt idx="9">
                  <c:v>426</c:v>
                </c:pt>
              </c:numCache>
            </c:numRef>
          </c:val>
          <c:extLst>
            <c:ext xmlns:c16="http://schemas.microsoft.com/office/drawing/2014/chart" uri="{C3380CC4-5D6E-409C-BE32-E72D297353CC}">
              <c16:uniqueId val="{00000000-94CB-4699-8436-D57FF9179E1F}"/>
            </c:ext>
          </c:extLst>
        </c:ser>
        <c:ser>
          <c:idx val="1"/>
          <c:order val="1"/>
          <c:tx>
            <c:strRef>
              <c:f>Sheet1!$C$1</c:f>
              <c:strCache>
                <c:ptCount val="1"/>
                <c:pt idx="0">
                  <c:v>Implementation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136</c:v>
                </c:pt>
                <c:pt idx="1">
                  <c:v>62</c:v>
                </c:pt>
                <c:pt idx="2">
                  <c:v>55</c:v>
                </c:pt>
                <c:pt idx="3">
                  <c:v>82</c:v>
                </c:pt>
                <c:pt idx="4">
                  <c:v>85</c:v>
                </c:pt>
                <c:pt idx="5">
                  <c:v>77</c:v>
                </c:pt>
                <c:pt idx="6">
                  <c:v>65</c:v>
                </c:pt>
                <c:pt idx="7">
                  <c:v>67</c:v>
                </c:pt>
                <c:pt idx="8">
                  <c:v>50</c:v>
                </c:pt>
                <c:pt idx="9">
                  <c:v>16</c:v>
                </c:pt>
              </c:numCache>
            </c:numRef>
          </c:val>
          <c:extLst>
            <c:ext xmlns:c16="http://schemas.microsoft.com/office/drawing/2014/chart" uri="{C3380CC4-5D6E-409C-BE32-E72D297353CC}">
              <c16:uniqueId val="{00000001-94CB-4699-8436-D57FF9179E1F}"/>
            </c:ext>
          </c:extLst>
        </c:ser>
        <c:ser>
          <c:idx val="2"/>
          <c:order val="2"/>
          <c:tx>
            <c:strRef>
              <c:f>Sheet1!$D$1</c:f>
              <c:strCache>
                <c:ptCount val="1"/>
                <c:pt idx="0">
                  <c:v>Operation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201</c:v>
                </c:pt>
                <c:pt idx="1">
                  <c:v>161</c:v>
                </c:pt>
                <c:pt idx="2">
                  <c:v>213</c:v>
                </c:pt>
                <c:pt idx="3">
                  <c:v>188</c:v>
                </c:pt>
                <c:pt idx="4">
                  <c:v>138</c:v>
                </c:pt>
                <c:pt idx="5">
                  <c:v>178</c:v>
                </c:pt>
                <c:pt idx="6">
                  <c:v>155</c:v>
                </c:pt>
                <c:pt idx="7">
                  <c:v>118</c:v>
                </c:pt>
                <c:pt idx="8">
                  <c:v>123</c:v>
                </c:pt>
                <c:pt idx="9">
                  <c:v>50</c:v>
                </c:pt>
              </c:numCache>
            </c:numRef>
          </c:val>
          <c:extLst>
            <c:ext xmlns:c16="http://schemas.microsoft.com/office/drawing/2014/chart" uri="{C3380CC4-5D6E-409C-BE32-E72D297353CC}">
              <c16:uniqueId val="{00000002-94CB-4699-8436-D57FF9179E1F}"/>
            </c:ext>
          </c:extLst>
        </c:ser>
        <c:dLbls>
          <c:dLblPos val="ctr"/>
          <c:showLegendKey val="0"/>
          <c:showVal val="1"/>
          <c:showCatName val="0"/>
          <c:showSerName val="0"/>
          <c:showPercent val="0"/>
          <c:showBubbleSize val="0"/>
        </c:dLbls>
        <c:gapWidth val="150"/>
        <c:overlap val="100"/>
        <c:axId val="345389696"/>
        <c:axId val="345391328"/>
      </c:barChart>
      <c:catAx>
        <c:axId val="34538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91328"/>
        <c:crosses val="autoZero"/>
        <c:auto val="1"/>
        <c:lblAlgn val="ctr"/>
        <c:lblOffset val="100"/>
        <c:noMultiLvlLbl val="0"/>
      </c:catAx>
      <c:valAx>
        <c:axId val="345391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8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New</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numCache>
            </c:numRef>
          </c:cat>
          <c:val>
            <c:numRef>
              <c:f>Sheet1!$B$2:$B$11</c:f>
              <c:numCache>
                <c:formatCode>General</c:formatCode>
                <c:ptCount val="10"/>
                <c:pt idx="0">
                  <c:v>314</c:v>
                </c:pt>
                <c:pt idx="1">
                  <c:v>246</c:v>
                </c:pt>
                <c:pt idx="2">
                  <c:v>444</c:v>
                </c:pt>
                <c:pt idx="3">
                  <c:v>413</c:v>
                </c:pt>
                <c:pt idx="4">
                  <c:v>238</c:v>
                </c:pt>
                <c:pt idx="5">
                  <c:v>320</c:v>
                </c:pt>
                <c:pt idx="6">
                  <c:v>261</c:v>
                </c:pt>
                <c:pt idx="7">
                  <c:v>265</c:v>
                </c:pt>
                <c:pt idx="8">
                  <c:v>248</c:v>
                </c:pt>
              </c:numCache>
            </c:numRef>
          </c:val>
          <c:extLst>
            <c:ext xmlns:c16="http://schemas.microsoft.com/office/drawing/2014/chart" uri="{C3380CC4-5D6E-409C-BE32-E72D297353CC}">
              <c16:uniqueId val="{00000000-3780-4216-94D0-384D249A0998}"/>
            </c:ext>
          </c:extLst>
        </c:ser>
        <c:ser>
          <c:idx val="1"/>
          <c:order val="1"/>
          <c:tx>
            <c:strRef>
              <c:f>Sheet1!$C$1</c:f>
              <c:strCache>
                <c:ptCount val="1"/>
                <c:pt idx="0">
                  <c:v>Expansion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numCache>
            </c:numRef>
          </c:cat>
          <c:val>
            <c:numRef>
              <c:f>Sheet1!$C$2:$C$11</c:f>
              <c:numCache>
                <c:formatCode>General</c:formatCode>
                <c:ptCount val="10"/>
                <c:pt idx="0">
                  <c:v>41</c:v>
                </c:pt>
                <c:pt idx="1">
                  <c:v>30</c:v>
                </c:pt>
                <c:pt idx="2">
                  <c:v>20</c:v>
                </c:pt>
                <c:pt idx="3">
                  <c:v>68</c:v>
                </c:pt>
                <c:pt idx="4">
                  <c:v>87</c:v>
                </c:pt>
                <c:pt idx="5">
                  <c:v>64</c:v>
                </c:pt>
                <c:pt idx="6">
                  <c:v>63</c:v>
                </c:pt>
                <c:pt idx="7">
                  <c:v>35</c:v>
                </c:pt>
                <c:pt idx="8">
                  <c:v>19</c:v>
                </c:pt>
              </c:numCache>
            </c:numRef>
          </c:val>
          <c:extLst>
            <c:ext xmlns:c16="http://schemas.microsoft.com/office/drawing/2014/chart" uri="{C3380CC4-5D6E-409C-BE32-E72D297353CC}">
              <c16:uniqueId val="{00000001-3780-4216-94D0-384D249A0998}"/>
            </c:ext>
          </c:extLst>
        </c:ser>
        <c:dLbls>
          <c:dLblPos val="ctr"/>
          <c:showLegendKey val="0"/>
          <c:showVal val="1"/>
          <c:showCatName val="0"/>
          <c:showSerName val="0"/>
          <c:showPercent val="0"/>
          <c:showBubbleSize val="0"/>
        </c:dLbls>
        <c:gapWidth val="150"/>
        <c:overlap val="100"/>
        <c:axId val="345389696"/>
        <c:axId val="345391328"/>
      </c:barChart>
      <c:catAx>
        <c:axId val="34538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91328"/>
        <c:crosses val="autoZero"/>
        <c:auto val="1"/>
        <c:lblAlgn val="ctr"/>
        <c:lblOffset val="100"/>
        <c:noMultiLvlLbl val="0"/>
      </c:catAx>
      <c:valAx>
        <c:axId val="34539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8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Sheet1!$B$1</c:f>
              <c:strCache>
                <c:ptCount val="1"/>
                <c:pt idx="0">
                  <c:v>New</c:v>
                </c:pt>
              </c:strCache>
            </c:strRef>
          </c:tx>
          <c:spPr>
            <a:solidFill>
              <a:schemeClr val="accent1"/>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numCache>
            </c:numRef>
          </c:cat>
          <c:val>
            <c:numRef>
              <c:f>Sheet1!$B$2:$B$11</c:f>
              <c:numCache>
                <c:formatCode>General</c:formatCode>
                <c:ptCount val="10"/>
                <c:pt idx="0">
                  <c:v>314</c:v>
                </c:pt>
                <c:pt idx="1">
                  <c:v>246</c:v>
                </c:pt>
                <c:pt idx="2">
                  <c:v>444</c:v>
                </c:pt>
                <c:pt idx="3">
                  <c:v>413</c:v>
                </c:pt>
                <c:pt idx="4">
                  <c:v>238</c:v>
                </c:pt>
                <c:pt idx="5">
                  <c:v>320</c:v>
                </c:pt>
                <c:pt idx="6">
                  <c:v>261</c:v>
                </c:pt>
                <c:pt idx="7">
                  <c:v>265</c:v>
                </c:pt>
                <c:pt idx="8">
                  <c:v>248</c:v>
                </c:pt>
              </c:numCache>
            </c:numRef>
          </c:val>
          <c:extLst>
            <c:ext xmlns:c16="http://schemas.microsoft.com/office/drawing/2014/chart" uri="{C3380CC4-5D6E-409C-BE32-E72D297353CC}">
              <c16:uniqueId val="{00000000-1D8B-48D1-AF1E-E44E4D70709C}"/>
            </c:ext>
          </c:extLst>
        </c:ser>
        <c:ser>
          <c:idx val="1"/>
          <c:order val="1"/>
          <c:tx>
            <c:strRef>
              <c:f>Sheet1!$C$1</c:f>
              <c:strCache>
                <c:ptCount val="1"/>
                <c:pt idx="0">
                  <c:v>Expansion</c:v>
                </c:pt>
              </c:strCache>
            </c:strRef>
          </c:tx>
          <c:spPr>
            <a:solidFill>
              <a:schemeClr val="accent2"/>
            </a:solidFill>
            <a:ln>
              <a:noFill/>
            </a:ln>
            <a:effectLst/>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numCache>
            </c:numRef>
          </c:cat>
          <c:val>
            <c:numRef>
              <c:f>Sheet1!$C$2:$C$11</c:f>
              <c:numCache>
                <c:formatCode>General</c:formatCode>
                <c:ptCount val="10"/>
                <c:pt idx="0">
                  <c:v>41</c:v>
                </c:pt>
                <c:pt idx="1">
                  <c:v>30</c:v>
                </c:pt>
                <c:pt idx="2">
                  <c:v>20</c:v>
                </c:pt>
                <c:pt idx="3">
                  <c:v>68</c:v>
                </c:pt>
                <c:pt idx="4">
                  <c:v>87</c:v>
                </c:pt>
                <c:pt idx="5">
                  <c:v>64</c:v>
                </c:pt>
                <c:pt idx="6">
                  <c:v>63</c:v>
                </c:pt>
                <c:pt idx="7">
                  <c:v>35</c:v>
                </c:pt>
                <c:pt idx="8">
                  <c:v>19</c:v>
                </c:pt>
              </c:numCache>
            </c:numRef>
          </c:val>
          <c:extLst>
            <c:ext xmlns:c16="http://schemas.microsoft.com/office/drawing/2014/chart" uri="{C3380CC4-5D6E-409C-BE32-E72D297353CC}">
              <c16:uniqueId val="{00000001-1D8B-48D1-AF1E-E44E4D70709C}"/>
            </c:ext>
          </c:extLst>
        </c:ser>
        <c:dLbls>
          <c:showLegendKey val="0"/>
          <c:showVal val="0"/>
          <c:showCatName val="0"/>
          <c:showSerName val="0"/>
          <c:showPercent val="0"/>
          <c:showBubbleSize val="0"/>
        </c:dLbls>
        <c:gapWidth val="150"/>
        <c:overlap val="100"/>
        <c:axId val="345389696"/>
        <c:axId val="345391328"/>
      </c:barChart>
      <c:catAx>
        <c:axId val="34538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91328"/>
        <c:crosses val="autoZero"/>
        <c:auto val="1"/>
        <c:lblAlgn val="ctr"/>
        <c:lblOffset val="100"/>
        <c:noMultiLvlLbl val="0"/>
      </c:catAx>
      <c:valAx>
        <c:axId val="345391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38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New </c:v>
                </c:pt>
              </c:strCache>
            </c:strRef>
          </c:tx>
          <c:spPr>
            <a:solidFill>
              <a:schemeClr val="accent1"/>
            </a:solidFill>
            <a:ln>
              <a:noFill/>
            </a:ln>
            <a:effectLst/>
          </c:spPr>
          <c:invertIfNegative val="0"/>
          <c:dLbls>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882-443F-92E2-A87DDCBAA45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Sheet1!$B$2:$B$7</c:f>
              <c:numCache>
                <c:formatCode>General</c:formatCode>
                <c:ptCount val="6"/>
                <c:pt idx="0">
                  <c:v>300702.511</c:v>
                </c:pt>
                <c:pt idx="1">
                  <c:v>36342529.170000002</c:v>
                </c:pt>
                <c:pt idx="2">
                  <c:v>195702440.19999999</c:v>
                </c:pt>
                <c:pt idx="3">
                  <c:v>9075687.8780000005</c:v>
                </c:pt>
                <c:pt idx="4">
                  <c:v>17704885.190000001</c:v>
                </c:pt>
                <c:pt idx="5">
                  <c:v>22369815.399999999</c:v>
                </c:pt>
              </c:numCache>
            </c:numRef>
          </c:val>
          <c:extLst>
            <c:ext xmlns:c16="http://schemas.microsoft.com/office/drawing/2014/chart" uri="{C3380CC4-5D6E-409C-BE32-E72D297353CC}">
              <c16:uniqueId val="{00000001-F882-443F-92E2-A87DDCBAA452}"/>
            </c:ext>
          </c:extLst>
        </c:ser>
        <c:ser>
          <c:idx val="1"/>
          <c:order val="1"/>
          <c:tx>
            <c:strRef>
              <c:f>Sheet1!$C$1</c:f>
              <c:strCache>
                <c:ptCount val="1"/>
                <c:pt idx="0">
                  <c:v>Expansion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Transport, storage and communication</c:v>
                </c:pt>
                <c:pt idx="1">
                  <c:v>Real estate, renting and business activities</c:v>
                </c:pt>
                <c:pt idx="2">
                  <c:v>Manufacturing</c:v>
                </c:pt>
                <c:pt idx="3">
                  <c:v>Hotels and restaurants</c:v>
                </c:pt>
                <c:pt idx="4">
                  <c:v>Construction</c:v>
                </c:pt>
                <c:pt idx="5">
                  <c:v>Agriculture, hunting and forestry</c:v>
                </c:pt>
              </c:strCache>
            </c:strRef>
          </c:cat>
          <c:val>
            <c:numRef>
              <c:f>Sheet1!$C$2:$C$7</c:f>
              <c:numCache>
                <c:formatCode>General</c:formatCode>
                <c:ptCount val="6"/>
                <c:pt idx="0">
                  <c:v>11510</c:v>
                </c:pt>
                <c:pt idx="1">
                  <c:v>3418065.605</c:v>
                </c:pt>
                <c:pt idx="2">
                  <c:v>57518801.310000002</c:v>
                </c:pt>
                <c:pt idx="3">
                  <c:v>253712.682</c:v>
                </c:pt>
                <c:pt idx="4">
                  <c:v>3815966.2719999999</c:v>
                </c:pt>
                <c:pt idx="5">
                  <c:v>5908881.2070000004</c:v>
                </c:pt>
              </c:numCache>
            </c:numRef>
          </c:val>
          <c:extLst>
            <c:ext xmlns:c16="http://schemas.microsoft.com/office/drawing/2014/chart" uri="{C3380CC4-5D6E-409C-BE32-E72D297353CC}">
              <c16:uniqueId val="{00000002-F882-443F-92E2-A87DDCBAA452}"/>
            </c:ext>
          </c:extLst>
        </c:ser>
        <c:dLbls>
          <c:showLegendKey val="0"/>
          <c:showVal val="0"/>
          <c:showCatName val="0"/>
          <c:showSerName val="0"/>
          <c:showPercent val="0"/>
          <c:showBubbleSize val="0"/>
        </c:dLbls>
        <c:gapWidth val="150"/>
        <c:overlap val="100"/>
        <c:axId val="941879487"/>
        <c:axId val="941881119"/>
      </c:barChart>
      <c:catAx>
        <c:axId val="9418794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81119"/>
        <c:crosses val="autoZero"/>
        <c:auto val="1"/>
        <c:lblAlgn val="ctr"/>
        <c:lblOffset val="100"/>
        <c:noMultiLvlLbl val="0"/>
      </c:catAx>
      <c:valAx>
        <c:axId val="9418811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879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3E85BD_1B5676C7.xml><?xml version="1.0" encoding="utf-8"?>
<p188:cmLst xmlns:a="http://schemas.openxmlformats.org/drawingml/2006/main" xmlns:r="http://schemas.openxmlformats.org/officeDocument/2006/relationships" xmlns:p188="http://schemas.microsoft.com/office/powerpoint/2018/8/main">
  <p188:cm id="{FFFB190F-3BD4-114E-AC29-1312DDE5A4A0}" authorId="{4FB2F855-9398-0145-D366-FB31E0373F52}" created="2022-10-12T15:25:37.513">
    <ac:deMkLst xmlns:ac="http://schemas.microsoft.com/office/drawing/2013/main/command">
      <pc:docMk xmlns:pc="http://schemas.microsoft.com/office/powerpoint/2013/main/command"/>
      <pc:sldMk xmlns:pc="http://schemas.microsoft.com/office/powerpoint/2013/main/command" cId="458651335" sldId="2134803901"/>
      <ac:spMk id="7" creationId="{E67CE851-4E2F-9F56-0750-8049C7479947}"/>
    </ac:deMkLst>
    <p188:txBody>
      <a:bodyPr/>
      <a:lstStyle/>
      <a:p>
        <a:r>
          <a:rPr lang="en-US"/>
          <a:t>We may need to research what type of professionals would do this in an Africa based context?</a:t>
        </a:r>
      </a:p>
    </p188:txBody>
  </p188:cm>
</p188: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2C392E-7B25-AB46-AC24-D6B93E9A03BC}" type="doc">
      <dgm:prSet loTypeId="urn:microsoft.com/office/officeart/2005/8/layout/process1" loCatId="" qsTypeId="urn:microsoft.com/office/officeart/2005/8/quickstyle/simple1" qsCatId="simple" csTypeId="urn:microsoft.com/office/officeart/2005/8/colors/accent2_3" csCatId="accent2" phldr="1"/>
      <dgm:spPr/>
      <dgm:t>
        <a:bodyPr/>
        <a:lstStyle/>
        <a:p>
          <a:endParaRPr lang="en-GB"/>
        </a:p>
      </dgm:t>
    </dgm:pt>
    <dgm:pt modelId="{963B610F-25EC-2E40-8287-5B68FE280ED1}">
      <dgm:prSet phldrT="[Text]" custT="1"/>
      <dgm:spPr>
        <a:xfrm>
          <a:off x="5084" y="74059"/>
          <a:ext cx="2223086" cy="1333851"/>
        </a:xfrm>
        <a:prstGeom prst="roundRect">
          <a:avLst>
            <a:gd name="adj" fmla="val 10000"/>
          </a:avLst>
        </a:prstGeom>
        <a:solidFill>
          <a:srgbClr val="0495A8">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1. Business Retention</a:t>
          </a:r>
        </a:p>
      </dgm:t>
    </dgm:pt>
    <dgm:pt modelId="{BB1A6A35-1410-2745-9CBA-68C5B22F52AF}" type="parTrans" cxnId="{BA927494-E5F3-7140-8CEF-67D5352418F8}">
      <dgm:prSet/>
      <dgm:spPr/>
      <dgm:t>
        <a:bodyPr/>
        <a:lstStyle/>
        <a:p>
          <a:endParaRPr lang="en-GB" sz="1600" b="1">
            <a:latin typeface="Arial" panose="020B0604020202020204" pitchFamily="34" charset="0"/>
            <a:cs typeface="Arial" panose="020B0604020202020204" pitchFamily="34" charset="0"/>
          </a:endParaRPr>
        </a:p>
      </dgm:t>
    </dgm:pt>
    <dgm:pt modelId="{5903C82D-B1F5-CC46-BE8B-019B03841254}" type="sibTrans" cxnId="{BA927494-E5F3-7140-8CEF-67D5352418F8}">
      <dgm:prSet custT="1"/>
      <dgm:spPr>
        <a:xfrm>
          <a:off x="2450479" y="465322"/>
          <a:ext cx="471294" cy="551325"/>
        </a:xfrm>
        <a:prstGeom prst="rightArrow">
          <a:avLst>
            <a:gd name="adj1" fmla="val 60000"/>
            <a:gd name="adj2" fmla="val 50000"/>
          </a:avLst>
        </a:prstGeom>
        <a:solidFill>
          <a:srgbClr val="0495A8">
            <a:shade val="90000"/>
            <a:hueOff val="0"/>
            <a:satOff val="0"/>
            <a:lumOff val="0"/>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40925AC8-F42D-8E4D-B534-FFFE4757C593}">
      <dgm:prSet phldrT="[Text]" custT="1"/>
      <dgm:spPr>
        <a:xfrm>
          <a:off x="9342046" y="74059"/>
          <a:ext cx="2223086" cy="1333851"/>
        </a:xfrm>
        <a:prstGeom prst="roundRect">
          <a:avLst>
            <a:gd name="adj" fmla="val 10000"/>
          </a:avLst>
        </a:prstGeom>
        <a:solidFill>
          <a:srgbClr val="0495A8">
            <a:shade val="80000"/>
            <a:hueOff val="310244"/>
            <a:satOff val="-64668"/>
            <a:lumOff val="37940"/>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4. Policy Advocacy</a:t>
          </a:r>
        </a:p>
      </dgm:t>
    </dgm:pt>
    <dgm:pt modelId="{B8423527-5531-9C4B-885D-EEFEC35412E1}" type="parTrans" cxnId="{D774A8F4-2590-1A41-81D2-9BEFA4C8D0D1}">
      <dgm:prSet/>
      <dgm:spPr/>
      <dgm:t>
        <a:bodyPr/>
        <a:lstStyle/>
        <a:p>
          <a:endParaRPr lang="en-GB" sz="1600" b="1">
            <a:latin typeface="Arial" panose="020B0604020202020204" pitchFamily="34" charset="0"/>
            <a:cs typeface="Arial" panose="020B0604020202020204" pitchFamily="34" charset="0"/>
          </a:endParaRPr>
        </a:p>
      </dgm:t>
    </dgm:pt>
    <dgm:pt modelId="{05B9652D-A392-8340-8FD1-E909811C28E4}" type="sibTrans" cxnId="{D774A8F4-2590-1A41-81D2-9BEFA4C8D0D1}">
      <dgm:prSet/>
      <dgm:spPr/>
      <dgm:t>
        <a:bodyPr/>
        <a:lstStyle/>
        <a:p>
          <a:endParaRPr lang="en-GB" sz="1600" b="1">
            <a:latin typeface="Arial" panose="020B0604020202020204" pitchFamily="34" charset="0"/>
            <a:cs typeface="Arial" panose="020B0604020202020204" pitchFamily="34" charset="0"/>
          </a:endParaRPr>
        </a:p>
      </dgm:t>
    </dgm:pt>
    <dgm:pt modelId="{D42B835C-D83C-A64C-AD1A-662F22285D86}">
      <dgm:prSet custT="1"/>
      <dgm:spPr>
        <a:xfrm>
          <a:off x="6229725" y="74059"/>
          <a:ext cx="2223086" cy="1333851"/>
        </a:xfrm>
        <a:prstGeom prst="roundRect">
          <a:avLst>
            <a:gd name="adj" fmla="val 10000"/>
          </a:avLst>
        </a:prstGeom>
        <a:solidFill>
          <a:srgbClr val="0495A8">
            <a:shade val="80000"/>
            <a:hueOff val="206829"/>
            <a:satOff val="-43112"/>
            <a:lumOff val="25293"/>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3. Investor Development</a:t>
          </a:r>
        </a:p>
      </dgm:t>
    </dgm:pt>
    <dgm:pt modelId="{6A0F5292-774D-7C42-9989-AF30B82C9AC5}" type="parTrans" cxnId="{7F77F2AC-811A-B943-83F5-D824B81E6B30}">
      <dgm:prSet/>
      <dgm:spPr/>
      <dgm:t>
        <a:bodyPr/>
        <a:lstStyle/>
        <a:p>
          <a:endParaRPr lang="en-GB" sz="1600" b="1">
            <a:latin typeface="Arial" panose="020B0604020202020204" pitchFamily="34" charset="0"/>
            <a:cs typeface="Arial" panose="020B0604020202020204" pitchFamily="34" charset="0"/>
          </a:endParaRPr>
        </a:p>
      </dgm:t>
    </dgm:pt>
    <dgm:pt modelId="{66DE5E5C-B075-9047-BA88-B984377DED3B}" type="sibTrans" cxnId="{7F77F2AC-811A-B943-83F5-D824B81E6B30}">
      <dgm:prSet custT="1"/>
      <dgm:spPr>
        <a:xfrm>
          <a:off x="8675120" y="465322"/>
          <a:ext cx="471294" cy="551325"/>
        </a:xfrm>
        <a:prstGeom prst="rightArrow">
          <a:avLst>
            <a:gd name="adj1" fmla="val 60000"/>
            <a:gd name="adj2" fmla="val 50000"/>
          </a:avLst>
        </a:prstGeom>
        <a:solidFill>
          <a:srgbClr val="0495A8">
            <a:shade val="90000"/>
            <a:hueOff val="311570"/>
            <a:satOff val="-64405"/>
            <a:lumOff val="36227"/>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0D3DBB23-B75D-DD41-ACCF-F0B1A1D271E1}">
      <dgm:prSet phldrT="[Text]" custT="1"/>
      <dgm:spPr>
        <a:xfrm>
          <a:off x="3117405" y="74059"/>
          <a:ext cx="2223086" cy="1333851"/>
        </a:xfrm>
        <a:prstGeom prst="roundRect">
          <a:avLst>
            <a:gd name="adj" fmla="val 10000"/>
          </a:avLst>
        </a:prstGeom>
        <a:solidFill>
          <a:srgbClr val="0495A8">
            <a:shade val="80000"/>
            <a:hueOff val="103415"/>
            <a:satOff val="-21556"/>
            <a:lumOff val="12647"/>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2. Business Expansion</a:t>
          </a:r>
        </a:p>
      </dgm:t>
    </dgm:pt>
    <dgm:pt modelId="{2247BF58-C6B8-8447-BDAE-EBD7F2541489}" type="sibTrans" cxnId="{8DB25482-F7C5-E043-BE1F-FDC7CF1B2030}">
      <dgm:prSet custT="1"/>
      <dgm:spPr>
        <a:xfrm>
          <a:off x="5562799" y="465322"/>
          <a:ext cx="471294" cy="551325"/>
        </a:xfrm>
        <a:prstGeom prst="rightArrow">
          <a:avLst>
            <a:gd name="adj1" fmla="val 60000"/>
            <a:gd name="adj2" fmla="val 50000"/>
          </a:avLst>
        </a:prstGeom>
        <a:solidFill>
          <a:srgbClr val="0495A8">
            <a:shade val="90000"/>
            <a:hueOff val="155785"/>
            <a:satOff val="-32203"/>
            <a:lumOff val="18114"/>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F39D920F-7A7C-D741-97C9-38B98400B73C}" type="parTrans" cxnId="{8DB25482-F7C5-E043-BE1F-FDC7CF1B2030}">
      <dgm:prSet/>
      <dgm:spPr/>
      <dgm:t>
        <a:bodyPr/>
        <a:lstStyle/>
        <a:p>
          <a:endParaRPr lang="en-GB" sz="1600" b="1">
            <a:latin typeface="Arial" panose="020B0604020202020204" pitchFamily="34" charset="0"/>
            <a:cs typeface="Arial" panose="020B0604020202020204" pitchFamily="34" charset="0"/>
          </a:endParaRPr>
        </a:p>
      </dgm:t>
    </dgm:pt>
    <dgm:pt modelId="{65F41D82-C25F-A34A-80A8-BCA0D244D833}" type="pres">
      <dgm:prSet presAssocID="{E72C392E-7B25-AB46-AC24-D6B93E9A03BC}" presName="Name0" presStyleCnt="0">
        <dgm:presLayoutVars>
          <dgm:dir/>
          <dgm:resizeHandles val="exact"/>
        </dgm:presLayoutVars>
      </dgm:prSet>
      <dgm:spPr/>
    </dgm:pt>
    <dgm:pt modelId="{FFB940EC-F0D8-0D40-ABFC-2BD2D6DA5C65}" type="pres">
      <dgm:prSet presAssocID="{963B610F-25EC-2E40-8287-5B68FE280ED1}" presName="node" presStyleLbl="node1" presStyleIdx="0" presStyleCnt="4">
        <dgm:presLayoutVars>
          <dgm:bulletEnabled val="1"/>
        </dgm:presLayoutVars>
      </dgm:prSet>
      <dgm:spPr/>
    </dgm:pt>
    <dgm:pt modelId="{9E5F06D5-1006-1B46-AB05-FB3EAA081131}" type="pres">
      <dgm:prSet presAssocID="{5903C82D-B1F5-CC46-BE8B-019B03841254}" presName="sibTrans" presStyleLbl="sibTrans2D1" presStyleIdx="0" presStyleCnt="3"/>
      <dgm:spPr/>
    </dgm:pt>
    <dgm:pt modelId="{65060E97-2561-6747-A6D1-C8B984A9B8B6}" type="pres">
      <dgm:prSet presAssocID="{5903C82D-B1F5-CC46-BE8B-019B03841254}" presName="connectorText" presStyleLbl="sibTrans2D1" presStyleIdx="0" presStyleCnt="3"/>
      <dgm:spPr/>
    </dgm:pt>
    <dgm:pt modelId="{88CE393D-E7FC-A04C-8DAF-8D5746CA52EB}" type="pres">
      <dgm:prSet presAssocID="{0D3DBB23-B75D-DD41-ACCF-F0B1A1D271E1}" presName="node" presStyleLbl="node1" presStyleIdx="1" presStyleCnt="4">
        <dgm:presLayoutVars>
          <dgm:bulletEnabled val="1"/>
        </dgm:presLayoutVars>
      </dgm:prSet>
      <dgm:spPr/>
    </dgm:pt>
    <dgm:pt modelId="{ACAA0EC8-FE41-5C4E-B1AC-8A0721A06277}" type="pres">
      <dgm:prSet presAssocID="{2247BF58-C6B8-8447-BDAE-EBD7F2541489}" presName="sibTrans" presStyleLbl="sibTrans2D1" presStyleIdx="1" presStyleCnt="3"/>
      <dgm:spPr/>
    </dgm:pt>
    <dgm:pt modelId="{08F282C7-68CA-E044-9A8E-975A13BD6EFC}" type="pres">
      <dgm:prSet presAssocID="{2247BF58-C6B8-8447-BDAE-EBD7F2541489}" presName="connectorText" presStyleLbl="sibTrans2D1" presStyleIdx="1" presStyleCnt="3"/>
      <dgm:spPr/>
    </dgm:pt>
    <dgm:pt modelId="{6C9BFBD2-CC32-0545-9E68-692C0086BD43}" type="pres">
      <dgm:prSet presAssocID="{D42B835C-D83C-A64C-AD1A-662F22285D86}" presName="node" presStyleLbl="node1" presStyleIdx="2" presStyleCnt="4">
        <dgm:presLayoutVars>
          <dgm:bulletEnabled val="1"/>
        </dgm:presLayoutVars>
      </dgm:prSet>
      <dgm:spPr/>
    </dgm:pt>
    <dgm:pt modelId="{BC1590CD-3E6B-4344-B3A6-37AD57E03D76}" type="pres">
      <dgm:prSet presAssocID="{66DE5E5C-B075-9047-BA88-B984377DED3B}" presName="sibTrans" presStyleLbl="sibTrans2D1" presStyleIdx="2" presStyleCnt="3"/>
      <dgm:spPr/>
    </dgm:pt>
    <dgm:pt modelId="{86E00DA6-303B-1D45-8A7E-B8AF6B29C83F}" type="pres">
      <dgm:prSet presAssocID="{66DE5E5C-B075-9047-BA88-B984377DED3B}" presName="connectorText" presStyleLbl="sibTrans2D1" presStyleIdx="2" presStyleCnt="3"/>
      <dgm:spPr/>
    </dgm:pt>
    <dgm:pt modelId="{65CBACE8-0A40-A446-A673-213674840464}" type="pres">
      <dgm:prSet presAssocID="{40925AC8-F42D-8E4D-B534-FFFE4757C593}" presName="node" presStyleLbl="node1" presStyleIdx="3" presStyleCnt="4">
        <dgm:presLayoutVars>
          <dgm:bulletEnabled val="1"/>
        </dgm:presLayoutVars>
      </dgm:prSet>
      <dgm:spPr/>
    </dgm:pt>
  </dgm:ptLst>
  <dgm:cxnLst>
    <dgm:cxn modelId="{36FC1A10-82A8-FB42-A284-3F8D9C85DF00}" type="presOf" srcId="{2247BF58-C6B8-8447-BDAE-EBD7F2541489}" destId="{ACAA0EC8-FE41-5C4E-B1AC-8A0721A06277}" srcOrd="0" destOrd="0" presId="urn:microsoft.com/office/officeart/2005/8/layout/process1"/>
    <dgm:cxn modelId="{7CA72F14-42B8-8A45-8B86-F3FBD9C8B817}" type="presOf" srcId="{40925AC8-F42D-8E4D-B534-FFFE4757C593}" destId="{65CBACE8-0A40-A446-A673-213674840464}" srcOrd="0" destOrd="0" presId="urn:microsoft.com/office/officeart/2005/8/layout/process1"/>
    <dgm:cxn modelId="{BC4FE924-F383-F04B-A835-60F819CDE8B1}" type="presOf" srcId="{0D3DBB23-B75D-DD41-ACCF-F0B1A1D271E1}" destId="{88CE393D-E7FC-A04C-8DAF-8D5746CA52EB}" srcOrd="0" destOrd="0" presId="urn:microsoft.com/office/officeart/2005/8/layout/process1"/>
    <dgm:cxn modelId="{30843338-AF1E-6148-973B-77CFA04D5E1A}" type="presOf" srcId="{66DE5E5C-B075-9047-BA88-B984377DED3B}" destId="{BC1590CD-3E6B-4344-B3A6-37AD57E03D76}" srcOrd="0" destOrd="0" presId="urn:microsoft.com/office/officeart/2005/8/layout/process1"/>
    <dgm:cxn modelId="{B7927654-D6E6-D240-9CB2-71441E707A87}" type="presOf" srcId="{963B610F-25EC-2E40-8287-5B68FE280ED1}" destId="{FFB940EC-F0D8-0D40-ABFC-2BD2D6DA5C65}" srcOrd="0" destOrd="0" presId="urn:microsoft.com/office/officeart/2005/8/layout/process1"/>
    <dgm:cxn modelId="{94BF5B5B-785D-3346-A489-1A7800DB7A2A}" type="presOf" srcId="{66DE5E5C-B075-9047-BA88-B984377DED3B}" destId="{86E00DA6-303B-1D45-8A7E-B8AF6B29C83F}" srcOrd="1" destOrd="0" presId="urn:microsoft.com/office/officeart/2005/8/layout/process1"/>
    <dgm:cxn modelId="{9668746C-A0AF-0242-9287-1EBEA96E85FF}" type="presOf" srcId="{5903C82D-B1F5-CC46-BE8B-019B03841254}" destId="{65060E97-2561-6747-A6D1-C8B984A9B8B6}" srcOrd="1" destOrd="0" presId="urn:microsoft.com/office/officeart/2005/8/layout/process1"/>
    <dgm:cxn modelId="{F66F4B72-A42F-D544-A1A0-84DFF88EEE49}" type="presOf" srcId="{E72C392E-7B25-AB46-AC24-D6B93E9A03BC}" destId="{65F41D82-C25F-A34A-80A8-BCA0D244D833}" srcOrd="0" destOrd="0" presId="urn:microsoft.com/office/officeart/2005/8/layout/process1"/>
    <dgm:cxn modelId="{C3019A74-17DA-9742-9234-59752AB049AE}" type="presOf" srcId="{D42B835C-D83C-A64C-AD1A-662F22285D86}" destId="{6C9BFBD2-CC32-0545-9E68-692C0086BD43}" srcOrd="0" destOrd="0" presId="urn:microsoft.com/office/officeart/2005/8/layout/process1"/>
    <dgm:cxn modelId="{8DB25482-F7C5-E043-BE1F-FDC7CF1B2030}" srcId="{E72C392E-7B25-AB46-AC24-D6B93E9A03BC}" destId="{0D3DBB23-B75D-DD41-ACCF-F0B1A1D271E1}" srcOrd="1" destOrd="0" parTransId="{F39D920F-7A7C-D741-97C9-38B98400B73C}" sibTransId="{2247BF58-C6B8-8447-BDAE-EBD7F2541489}"/>
    <dgm:cxn modelId="{BA927494-E5F3-7140-8CEF-67D5352418F8}" srcId="{E72C392E-7B25-AB46-AC24-D6B93E9A03BC}" destId="{963B610F-25EC-2E40-8287-5B68FE280ED1}" srcOrd="0" destOrd="0" parTransId="{BB1A6A35-1410-2745-9CBA-68C5B22F52AF}" sibTransId="{5903C82D-B1F5-CC46-BE8B-019B03841254}"/>
    <dgm:cxn modelId="{F697619D-5494-3E44-AEC3-DA091FC57D4A}" type="presOf" srcId="{2247BF58-C6B8-8447-BDAE-EBD7F2541489}" destId="{08F282C7-68CA-E044-9A8E-975A13BD6EFC}" srcOrd="1" destOrd="0" presId="urn:microsoft.com/office/officeart/2005/8/layout/process1"/>
    <dgm:cxn modelId="{7F77F2AC-811A-B943-83F5-D824B81E6B30}" srcId="{E72C392E-7B25-AB46-AC24-D6B93E9A03BC}" destId="{D42B835C-D83C-A64C-AD1A-662F22285D86}" srcOrd="2" destOrd="0" parTransId="{6A0F5292-774D-7C42-9989-AF30B82C9AC5}" sibTransId="{66DE5E5C-B075-9047-BA88-B984377DED3B}"/>
    <dgm:cxn modelId="{F5D032F3-1B3B-4C4C-B6F6-9ECC48811225}" type="presOf" srcId="{5903C82D-B1F5-CC46-BE8B-019B03841254}" destId="{9E5F06D5-1006-1B46-AB05-FB3EAA081131}" srcOrd="0" destOrd="0" presId="urn:microsoft.com/office/officeart/2005/8/layout/process1"/>
    <dgm:cxn modelId="{D774A8F4-2590-1A41-81D2-9BEFA4C8D0D1}" srcId="{E72C392E-7B25-AB46-AC24-D6B93E9A03BC}" destId="{40925AC8-F42D-8E4D-B534-FFFE4757C593}" srcOrd="3" destOrd="0" parTransId="{B8423527-5531-9C4B-885D-EEFEC35412E1}" sibTransId="{05B9652D-A392-8340-8FD1-E909811C28E4}"/>
    <dgm:cxn modelId="{A67C4C38-3241-AF4C-9FF2-F5C337F3A32A}" type="presParOf" srcId="{65F41D82-C25F-A34A-80A8-BCA0D244D833}" destId="{FFB940EC-F0D8-0D40-ABFC-2BD2D6DA5C65}" srcOrd="0" destOrd="0" presId="urn:microsoft.com/office/officeart/2005/8/layout/process1"/>
    <dgm:cxn modelId="{5D5D4347-6389-294A-B33F-DB47A1FBE5B3}" type="presParOf" srcId="{65F41D82-C25F-A34A-80A8-BCA0D244D833}" destId="{9E5F06D5-1006-1B46-AB05-FB3EAA081131}" srcOrd="1" destOrd="0" presId="urn:microsoft.com/office/officeart/2005/8/layout/process1"/>
    <dgm:cxn modelId="{D516EE80-34D3-354B-B469-9ED7D40295B3}" type="presParOf" srcId="{9E5F06D5-1006-1B46-AB05-FB3EAA081131}" destId="{65060E97-2561-6747-A6D1-C8B984A9B8B6}" srcOrd="0" destOrd="0" presId="urn:microsoft.com/office/officeart/2005/8/layout/process1"/>
    <dgm:cxn modelId="{BC2C7555-83D7-1242-9BC8-35070E88CCC2}" type="presParOf" srcId="{65F41D82-C25F-A34A-80A8-BCA0D244D833}" destId="{88CE393D-E7FC-A04C-8DAF-8D5746CA52EB}" srcOrd="2" destOrd="0" presId="urn:microsoft.com/office/officeart/2005/8/layout/process1"/>
    <dgm:cxn modelId="{9E2B15A8-DD77-6745-8464-C455817C2836}" type="presParOf" srcId="{65F41D82-C25F-A34A-80A8-BCA0D244D833}" destId="{ACAA0EC8-FE41-5C4E-B1AC-8A0721A06277}" srcOrd="3" destOrd="0" presId="urn:microsoft.com/office/officeart/2005/8/layout/process1"/>
    <dgm:cxn modelId="{CF18D97E-2310-B74E-A508-B467A854D020}" type="presParOf" srcId="{ACAA0EC8-FE41-5C4E-B1AC-8A0721A06277}" destId="{08F282C7-68CA-E044-9A8E-975A13BD6EFC}" srcOrd="0" destOrd="0" presId="urn:microsoft.com/office/officeart/2005/8/layout/process1"/>
    <dgm:cxn modelId="{6B2AE80D-4325-D642-A2E7-51A9607F9C8B}" type="presParOf" srcId="{65F41D82-C25F-A34A-80A8-BCA0D244D833}" destId="{6C9BFBD2-CC32-0545-9E68-692C0086BD43}" srcOrd="4" destOrd="0" presId="urn:microsoft.com/office/officeart/2005/8/layout/process1"/>
    <dgm:cxn modelId="{BB46A799-274D-BB4E-BC35-C3D5ED278BC4}" type="presParOf" srcId="{65F41D82-C25F-A34A-80A8-BCA0D244D833}" destId="{BC1590CD-3E6B-4344-B3A6-37AD57E03D76}" srcOrd="5" destOrd="0" presId="urn:microsoft.com/office/officeart/2005/8/layout/process1"/>
    <dgm:cxn modelId="{1E2FFDF6-13BF-1043-A4C8-24782A22E9FE}" type="presParOf" srcId="{BC1590CD-3E6B-4344-B3A6-37AD57E03D76}" destId="{86E00DA6-303B-1D45-8A7E-B8AF6B29C83F}" srcOrd="0" destOrd="0" presId="urn:microsoft.com/office/officeart/2005/8/layout/process1"/>
    <dgm:cxn modelId="{F103C23C-DFA0-6446-B64A-FB20CC6B663C}" type="presParOf" srcId="{65F41D82-C25F-A34A-80A8-BCA0D244D833}" destId="{65CBACE8-0A40-A446-A673-213674840464}"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E06915-E36B-4787-A341-B106C75A29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3890506-F757-41B5-B16E-05709DAE64D8}">
      <dgm:prSet phldrT="[Text]"/>
      <dgm:spPr>
        <a:xfrm>
          <a:off x="125552" y="938615"/>
          <a:ext cx="2199722" cy="73800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dirty="0">
              <a:solidFill>
                <a:srgbClr val="FFFFFF"/>
              </a:solidFill>
              <a:latin typeface="Arial"/>
              <a:ea typeface="+mn-ea"/>
              <a:cs typeface="+mn-cs"/>
            </a:rPr>
            <a:t>Target groups for aftercare</a:t>
          </a:r>
        </a:p>
      </dgm:t>
    </dgm:pt>
    <dgm:pt modelId="{1B9552D7-EED9-4203-AC9E-A7443BFD1A93}" type="parTrans" cxnId="{A2736A77-4140-42BD-9830-083F78CDE66C}">
      <dgm:prSet/>
      <dgm:spPr/>
      <dgm:t>
        <a:bodyPr/>
        <a:lstStyle/>
        <a:p>
          <a:endParaRPr lang="en-GB"/>
        </a:p>
      </dgm:t>
    </dgm:pt>
    <dgm:pt modelId="{14D61D7F-2D01-4898-B4C6-93215DBDC4FF}" type="sibTrans" cxnId="{A2736A77-4140-42BD-9830-083F78CDE66C}">
      <dgm:prSet/>
      <dgm:spPr/>
      <dgm:t>
        <a:bodyPr/>
        <a:lstStyle/>
        <a:p>
          <a:endParaRPr lang="en-GB"/>
        </a:p>
      </dgm:t>
    </dgm:pt>
    <dgm:pt modelId="{DF179AD8-9667-4360-95EC-659C4B2E31F2}">
      <dgm:prSet phldrT="[Text]" custT="1"/>
      <dgm:spPr>
        <a:xfrm>
          <a:off x="0" y="1245734"/>
          <a:ext cx="3142460" cy="1535625"/>
        </a:xfrm>
        <a:prstGeom prst="rect">
          <a:avLst/>
        </a:prstGeom>
        <a:solidFill>
          <a:srgbClr val="FFFFFF">
            <a:alpha val="90000"/>
            <a:hueOff val="0"/>
            <a:satOff val="0"/>
            <a:lumOff val="0"/>
            <a:alphaOff val="0"/>
          </a:srgbClr>
        </a:solidFill>
        <a:ln w="25400" cap="flat" cmpd="sng" algn="ctr">
          <a:solidFill>
            <a:srgbClr val="181C36">
              <a:hueOff val="0"/>
              <a:satOff val="0"/>
              <a:lumOff val="0"/>
              <a:alphaOff val="0"/>
            </a:srgbClr>
          </a:solidFill>
          <a:prstDash val="solid"/>
        </a:ln>
        <a:effectLst/>
      </dgm:spPr>
      <dgm:t>
        <a:bodyPr/>
        <a:lstStyle/>
        <a:p>
          <a:pPr>
            <a:buChar char="•"/>
          </a:pPr>
          <a:r>
            <a:rPr lang="en-GB" sz="1600" dirty="0">
              <a:solidFill>
                <a:srgbClr val="181C36">
                  <a:hueOff val="0"/>
                  <a:satOff val="0"/>
                  <a:lumOff val="0"/>
                  <a:alphaOff val="0"/>
                </a:srgbClr>
              </a:solidFill>
              <a:latin typeface="Arial"/>
              <a:ea typeface="+mn-ea"/>
              <a:cs typeface="+mn-cs"/>
            </a:rPr>
            <a:t>New first-time investors in Ethiopia</a:t>
          </a:r>
        </a:p>
      </dgm:t>
    </dgm:pt>
    <dgm:pt modelId="{9C602288-4324-4DAD-A6DA-10E3EC4C329C}" type="parTrans" cxnId="{C5D7F3C3-4EB6-43D9-973E-44A9C4FE166A}">
      <dgm:prSet/>
      <dgm:spPr/>
      <dgm:t>
        <a:bodyPr/>
        <a:lstStyle/>
        <a:p>
          <a:endParaRPr lang="en-GB"/>
        </a:p>
      </dgm:t>
    </dgm:pt>
    <dgm:pt modelId="{41416828-12A4-45B1-A03D-C3D99529BD7F}" type="sibTrans" cxnId="{C5D7F3C3-4EB6-43D9-973E-44A9C4FE166A}">
      <dgm:prSet/>
      <dgm:spPr/>
      <dgm:t>
        <a:bodyPr/>
        <a:lstStyle/>
        <a:p>
          <a:endParaRPr lang="en-GB"/>
        </a:p>
      </dgm:t>
    </dgm:pt>
    <dgm:pt modelId="{9E4AE1B4-B1D8-4E22-B381-F3A9BCE4D2A3}">
      <dgm:prSet phldrT="[Text]" custT="1"/>
      <dgm:spPr>
        <a:xfrm>
          <a:off x="0" y="1245734"/>
          <a:ext cx="3142460" cy="1535625"/>
        </a:xfrm>
        <a:prstGeom prst="rect">
          <a:avLst/>
        </a:prstGeom>
        <a:solidFill>
          <a:srgbClr val="FFFFFF">
            <a:alpha val="90000"/>
            <a:hueOff val="0"/>
            <a:satOff val="0"/>
            <a:lumOff val="0"/>
            <a:alphaOff val="0"/>
          </a:srgbClr>
        </a:solidFill>
        <a:ln w="25400" cap="flat" cmpd="sng" algn="ctr">
          <a:solidFill>
            <a:srgbClr val="181C36">
              <a:hueOff val="0"/>
              <a:satOff val="0"/>
              <a:lumOff val="0"/>
              <a:alphaOff val="0"/>
            </a:srgbClr>
          </a:solidFill>
          <a:prstDash val="solid"/>
        </a:ln>
        <a:effectLst/>
      </dgm:spPr>
      <dgm:t>
        <a:bodyPr/>
        <a:lstStyle/>
        <a:p>
          <a:pPr>
            <a:buChar char="•"/>
          </a:pPr>
          <a:r>
            <a:rPr lang="en-GB" sz="1600" dirty="0">
              <a:solidFill>
                <a:srgbClr val="181C36">
                  <a:hueOff val="0"/>
                  <a:satOff val="0"/>
                  <a:lumOff val="0"/>
                  <a:alphaOff val="0"/>
                </a:srgbClr>
              </a:solidFill>
              <a:latin typeface="Arial"/>
              <a:ea typeface="+mn-ea"/>
              <a:cs typeface="+mn-cs"/>
            </a:rPr>
            <a:t>Existing investors with expansion projects</a:t>
          </a:r>
        </a:p>
      </dgm:t>
    </dgm:pt>
    <dgm:pt modelId="{A22EE97C-B81D-4E50-A73A-34AFEABA4E4B}" type="parTrans" cxnId="{00340278-E885-4A4A-8641-4222FA20B2BD}">
      <dgm:prSet/>
      <dgm:spPr/>
      <dgm:t>
        <a:bodyPr/>
        <a:lstStyle/>
        <a:p>
          <a:endParaRPr lang="en-GB"/>
        </a:p>
      </dgm:t>
    </dgm:pt>
    <dgm:pt modelId="{9D00CBDF-8AAF-4200-A546-67205474A9FB}" type="sibTrans" cxnId="{00340278-E885-4A4A-8641-4222FA20B2BD}">
      <dgm:prSet/>
      <dgm:spPr/>
      <dgm:t>
        <a:bodyPr/>
        <a:lstStyle/>
        <a:p>
          <a:endParaRPr lang="en-GB"/>
        </a:p>
      </dgm:t>
    </dgm:pt>
    <dgm:pt modelId="{C8A12005-2400-40DB-B904-4200DF25B427}" type="pres">
      <dgm:prSet presAssocID="{FEE06915-E36B-4787-A341-B106C75A29EB}" presName="linear" presStyleCnt="0">
        <dgm:presLayoutVars>
          <dgm:dir/>
          <dgm:animLvl val="lvl"/>
          <dgm:resizeHandles val="exact"/>
        </dgm:presLayoutVars>
      </dgm:prSet>
      <dgm:spPr/>
    </dgm:pt>
    <dgm:pt modelId="{1A14F0A9-4BDA-42A6-AD6D-CFF23A4965B5}" type="pres">
      <dgm:prSet presAssocID="{63890506-F757-41B5-B16E-05709DAE64D8}" presName="parentLin" presStyleCnt="0"/>
      <dgm:spPr/>
    </dgm:pt>
    <dgm:pt modelId="{66035DD9-6FC2-4BCF-8704-A053D5B002C1}" type="pres">
      <dgm:prSet presAssocID="{63890506-F757-41B5-B16E-05709DAE64D8}" presName="parentLeftMargin" presStyleLbl="node1" presStyleIdx="0" presStyleCnt="1"/>
      <dgm:spPr/>
    </dgm:pt>
    <dgm:pt modelId="{4E738ADD-6A25-4E07-9D53-AB39C64C9FA0}" type="pres">
      <dgm:prSet presAssocID="{63890506-F757-41B5-B16E-05709DAE64D8}" presName="parentText" presStyleLbl="node1" presStyleIdx="0" presStyleCnt="1" custLinFactNeighborX="-20093" custLinFactNeighborY="8385">
        <dgm:presLayoutVars>
          <dgm:chMax val="0"/>
          <dgm:bulletEnabled val="1"/>
        </dgm:presLayoutVars>
      </dgm:prSet>
      <dgm:spPr/>
    </dgm:pt>
    <dgm:pt modelId="{7182C248-2636-41C5-AB8B-E173D2D492A9}" type="pres">
      <dgm:prSet presAssocID="{63890506-F757-41B5-B16E-05709DAE64D8}" presName="negativeSpace" presStyleCnt="0"/>
      <dgm:spPr/>
    </dgm:pt>
    <dgm:pt modelId="{DCFD73F3-55A2-469A-80E3-BFCD8F84EBBB}" type="pres">
      <dgm:prSet presAssocID="{63890506-F757-41B5-B16E-05709DAE64D8}" presName="childText" presStyleLbl="conFgAcc1" presStyleIdx="0" presStyleCnt="1">
        <dgm:presLayoutVars>
          <dgm:bulletEnabled val="1"/>
        </dgm:presLayoutVars>
      </dgm:prSet>
      <dgm:spPr/>
    </dgm:pt>
  </dgm:ptLst>
  <dgm:cxnLst>
    <dgm:cxn modelId="{923C0838-F384-4C90-AC31-1508D84D1389}" type="presOf" srcId="{63890506-F757-41B5-B16E-05709DAE64D8}" destId="{4E738ADD-6A25-4E07-9D53-AB39C64C9FA0}" srcOrd="1" destOrd="0" presId="urn:microsoft.com/office/officeart/2005/8/layout/list1"/>
    <dgm:cxn modelId="{2DC1185B-D732-4641-8489-680BD5DEE6D6}" type="presOf" srcId="{9E4AE1B4-B1D8-4E22-B381-F3A9BCE4D2A3}" destId="{DCFD73F3-55A2-469A-80E3-BFCD8F84EBBB}" srcOrd="0" destOrd="1" presId="urn:microsoft.com/office/officeart/2005/8/layout/list1"/>
    <dgm:cxn modelId="{11E7BE68-399E-4F62-8B4A-37A9444B8052}" type="presOf" srcId="{FEE06915-E36B-4787-A341-B106C75A29EB}" destId="{C8A12005-2400-40DB-B904-4200DF25B427}" srcOrd="0" destOrd="0" presId="urn:microsoft.com/office/officeart/2005/8/layout/list1"/>
    <dgm:cxn modelId="{A2736A77-4140-42BD-9830-083F78CDE66C}" srcId="{FEE06915-E36B-4787-A341-B106C75A29EB}" destId="{63890506-F757-41B5-B16E-05709DAE64D8}" srcOrd="0" destOrd="0" parTransId="{1B9552D7-EED9-4203-AC9E-A7443BFD1A93}" sibTransId="{14D61D7F-2D01-4898-B4C6-93215DBDC4FF}"/>
    <dgm:cxn modelId="{00340278-E885-4A4A-8641-4222FA20B2BD}" srcId="{63890506-F757-41B5-B16E-05709DAE64D8}" destId="{9E4AE1B4-B1D8-4E22-B381-F3A9BCE4D2A3}" srcOrd="1" destOrd="0" parTransId="{A22EE97C-B81D-4E50-A73A-34AFEABA4E4B}" sibTransId="{9D00CBDF-8AAF-4200-A546-67205474A9FB}"/>
    <dgm:cxn modelId="{C5D7F3C3-4EB6-43D9-973E-44A9C4FE166A}" srcId="{63890506-F757-41B5-B16E-05709DAE64D8}" destId="{DF179AD8-9667-4360-95EC-659C4B2E31F2}" srcOrd="0" destOrd="0" parTransId="{9C602288-4324-4DAD-A6DA-10E3EC4C329C}" sibTransId="{41416828-12A4-45B1-A03D-C3D99529BD7F}"/>
    <dgm:cxn modelId="{DDBA5AC5-7B52-44A5-B619-B90687356A3C}" type="presOf" srcId="{DF179AD8-9667-4360-95EC-659C4B2E31F2}" destId="{DCFD73F3-55A2-469A-80E3-BFCD8F84EBBB}" srcOrd="0" destOrd="0" presId="urn:microsoft.com/office/officeart/2005/8/layout/list1"/>
    <dgm:cxn modelId="{C39ACDF7-0906-4CE0-B7EE-AA38698AFB4E}" type="presOf" srcId="{63890506-F757-41B5-B16E-05709DAE64D8}" destId="{66035DD9-6FC2-4BCF-8704-A053D5B002C1}" srcOrd="0" destOrd="0" presId="urn:microsoft.com/office/officeart/2005/8/layout/list1"/>
    <dgm:cxn modelId="{CDF240AA-3EBC-4013-8657-387B1B46FE0D}" type="presParOf" srcId="{C8A12005-2400-40DB-B904-4200DF25B427}" destId="{1A14F0A9-4BDA-42A6-AD6D-CFF23A4965B5}" srcOrd="0" destOrd="0" presId="urn:microsoft.com/office/officeart/2005/8/layout/list1"/>
    <dgm:cxn modelId="{B0DAF313-5846-46A6-8D3A-A3884F47CB5B}" type="presParOf" srcId="{1A14F0A9-4BDA-42A6-AD6D-CFF23A4965B5}" destId="{66035DD9-6FC2-4BCF-8704-A053D5B002C1}" srcOrd="0" destOrd="0" presId="urn:microsoft.com/office/officeart/2005/8/layout/list1"/>
    <dgm:cxn modelId="{8E3A2DD8-E164-4D3B-9598-31556C1FBEF0}" type="presParOf" srcId="{1A14F0A9-4BDA-42A6-AD6D-CFF23A4965B5}" destId="{4E738ADD-6A25-4E07-9D53-AB39C64C9FA0}" srcOrd="1" destOrd="0" presId="urn:microsoft.com/office/officeart/2005/8/layout/list1"/>
    <dgm:cxn modelId="{5BF60591-4631-41A3-9A59-ECEEE93A72C4}" type="presParOf" srcId="{C8A12005-2400-40DB-B904-4200DF25B427}" destId="{7182C248-2636-41C5-AB8B-E173D2D492A9}" srcOrd="1" destOrd="0" presId="urn:microsoft.com/office/officeart/2005/8/layout/list1"/>
    <dgm:cxn modelId="{F5C83FC7-2ABA-4879-90F1-885F819DCE61}" type="presParOf" srcId="{C8A12005-2400-40DB-B904-4200DF25B427}" destId="{DCFD73F3-55A2-469A-80E3-BFCD8F84EBBB}"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43296F-06BF-4452-8954-6DE5B330EE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A3FB37E-FD92-456F-BC91-42D81F68A4A5}" type="pres">
      <dgm:prSet presAssocID="{8C43296F-06BF-4452-8954-6DE5B330EE5F}" presName="linear" presStyleCnt="0">
        <dgm:presLayoutVars>
          <dgm:animLvl val="lvl"/>
          <dgm:resizeHandles val="exact"/>
        </dgm:presLayoutVars>
      </dgm:prSet>
      <dgm:spPr/>
    </dgm:pt>
  </dgm:ptLst>
  <dgm:cxnLst>
    <dgm:cxn modelId="{38F15973-9E05-4AD3-8704-E35717D15CE0}" type="presOf" srcId="{8C43296F-06BF-4452-8954-6DE5B330EE5F}" destId="{DA3FB37E-FD92-456F-BC91-42D81F68A4A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051B4-756A-4910-AB99-DB622AFC55E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27728FA-BF50-47FA-85D6-97059E28DFC2}">
      <dgm:prSet phldrT="[Text]" custT="1"/>
      <dgm:spPr>
        <a:xfrm>
          <a:off x="0" y="16443"/>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600" dirty="0">
              <a:solidFill>
                <a:srgbClr val="FFFFFF"/>
              </a:solidFill>
              <a:latin typeface="Arial"/>
              <a:ea typeface="+mn-ea"/>
              <a:cs typeface="+mn-cs"/>
            </a:rPr>
            <a:t>Investment facilitation</a:t>
          </a:r>
        </a:p>
      </dgm:t>
    </dgm:pt>
    <dgm:pt modelId="{96C04828-B68E-43D4-A2E7-DDD8AB4459E1}" type="parTrans" cxnId="{37C65A9A-E2AA-4D4F-8163-5E22062D5850}">
      <dgm:prSet/>
      <dgm:spPr/>
      <dgm:t>
        <a:bodyPr/>
        <a:lstStyle/>
        <a:p>
          <a:endParaRPr lang="en-GB" sz="1600"/>
        </a:p>
      </dgm:t>
    </dgm:pt>
    <dgm:pt modelId="{45A8C850-E40A-4A0F-99CC-8D6369E982B7}" type="sibTrans" cxnId="{37C65A9A-E2AA-4D4F-8163-5E22062D5850}">
      <dgm:prSet/>
      <dgm:spPr/>
      <dgm:t>
        <a:bodyPr/>
        <a:lstStyle/>
        <a:p>
          <a:endParaRPr lang="en-GB" sz="1600"/>
        </a:p>
      </dgm:t>
    </dgm:pt>
    <dgm:pt modelId="{62B918F4-6896-4413-AD33-9A9C0C57AD2E}">
      <dgm:prSet phldrT="[Text]" custT="1"/>
      <dgm:spPr>
        <a:xfrm>
          <a:off x="0" y="1459324"/>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600" dirty="0">
              <a:solidFill>
                <a:srgbClr val="FFFFFF"/>
              </a:solidFill>
              <a:latin typeface="Arial"/>
              <a:ea typeface="+mn-ea"/>
              <a:cs typeface="+mn-cs"/>
            </a:rPr>
            <a:t>Post-investment support </a:t>
          </a:r>
        </a:p>
      </dgm:t>
    </dgm:pt>
    <dgm:pt modelId="{933A0983-C7CA-434C-AEDF-75CD9E440247}" type="parTrans" cxnId="{A2172F3A-35A7-4095-A684-A8106916C9A0}">
      <dgm:prSet/>
      <dgm:spPr/>
      <dgm:t>
        <a:bodyPr/>
        <a:lstStyle/>
        <a:p>
          <a:endParaRPr lang="en-GB" sz="1600"/>
        </a:p>
      </dgm:t>
    </dgm:pt>
    <dgm:pt modelId="{04ED3094-54DF-423E-B168-45EF27E7B1F3}" type="sibTrans" cxnId="{A2172F3A-35A7-4095-A684-A8106916C9A0}">
      <dgm:prSet/>
      <dgm:spPr/>
      <dgm:t>
        <a:bodyPr/>
        <a:lstStyle/>
        <a:p>
          <a:endParaRPr lang="en-GB" sz="1600"/>
        </a:p>
      </dgm:t>
    </dgm:pt>
    <dgm:pt modelId="{326169A3-CE0C-4EE1-9C7D-EC138899FF16}">
      <dgm:prSet phldrT="[Text]" custT="1"/>
      <dgm:spPr>
        <a:xfrm>
          <a:off x="0" y="1908604"/>
          <a:ext cx="12343564" cy="397440"/>
        </a:xfrm>
        <a:prstGeom prst="rect">
          <a:avLst/>
        </a:prstGeom>
        <a:noFill/>
        <a:ln>
          <a:noFill/>
        </a:ln>
        <a:effectLst/>
      </dgm:spPr>
      <dgm:t>
        <a:bodyPr/>
        <a:lstStyle/>
        <a:p>
          <a:pPr>
            <a:buFont typeface="Arial" panose="020B0604020202020204" pitchFamily="34" charset="0"/>
            <a:buChar char="•"/>
          </a:pPr>
          <a:r>
            <a:rPr lang="en-US" sz="1600" b="0" i="0" u="none" dirty="0">
              <a:solidFill>
                <a:srgbClr val="181C36">
                  <a:hueOff val="0"/>
                  <a:satOff val="0"/>
                  <a:lumOff val="0"/>
                  <a:alphaOff val="0"/>
                </a:srgbClr>
              </a:solidFill>
              <a:latin typeface="Arial"/>
              <a:ea typeface="+mn-ea"/>
              <a:cs typeface="+mn-cs"/>
            </a:rPr>
            <a:t>EIC provides services to existing investors around </a:t>
          </a:r>
          <a:r>
            <a:rPr lang="en-US" sz="1600" b="1" i="0" u="none" dirty="0">
              <a:solidFill>
                <a:srgbClr val="181C36">
                  <a:hueOff val="0"/>
                  <a:satOff val="0"/>
                  <a:lumOff val="0"/>
                  <a:alphaOff val="0"/>
                </a:srgbClr>
              </a:solidFill>
              <a:latin typeface="Arial"/>
              <a:ea typeface="+mn-ea"/>
              <a:cs typeface="+mn-cs"/>
            </a:rPr>
            <a:t>problem solving and facilitating reinvestment and expansion projects. </a:t>
          </a:r>
          <a:r>
            <a:rPr lang="en-US" sz="1600" b="0" i="0" u="none" dirty="0">
              <a:solidFill>
                <a:srgbClr val="181C36">
                  <a:hueOff val="0"/>
                  <a:satOff val="0"/>
                  <a:lumOff val="0"/>
                  <a:alphaOff val="0"/>
                </a:srgbClr>
              </a:solidFill>
              <a:latin typeface="Arial"/>
              <a:ea typeface="+mn-ea"/>
              <a:cs typeface="+mn-cs"/>
            </a:rPr>
            <a:t> </a:t>
          </a:r>
          <a:endParaRPr lang="en-GB" sz="1600" b="1" dirty="0">
            <a:solidFill>
              <a:srgbClr val="181C36">
                <a:hueOff val="0"/>
                <a:satOff val="0"/>
                <a:lumOff val="0"/>
                <a:alphaOff val="0"/>
              </a:srgbClr>
            </a:solidFill>
            <a:latin typeface="Arial"/>
            <a:ea typeface="+mn-ea"/>
            <a:cs typeface="+mn-cs"/>
          </a:endParaRPr>
        </a:p>
      </dgm:t>
    </dgm:pt>
    <dgm:pt modelId="{92C82262-ABBB-4A05-8B01-E38C733548AA}" type="parTrans" cxnId="{29990615-89D5-44A7-AEED-CD925762C4D9}">
      <dgm:prSet/>
      <dgm:spPr/>
      <dgm:t>
        <a:bodyPr/>
        <a:lstStyle/>
        <a:p>
          <a:endParaRPr lang="en-GB" sz="1600"/>
        </a:p>
      </dgm:t>
    </dgm:pt>
    <dgm:pt modelId="{6732BE3F-A5D2-4295-9C3E-564DC713C55D}" type="sibTrans" cxnId="{29990615-89D5-44A7-AEED-CD925762C4D9}">
      <dgm:prSet/>
      <dgm:spPr/>
      <dgm:t>
        <a:bodyPr/>
        <a:lstStyle/>
        <a:p>
          <a:endParaRPr lang="en-GB" sz="1600"/>
        </a:p>
      </dgm:t>
    </dgm:pt>
    <dgm:pt modelId="{60EB206C-957C-495A-A6A8-D5843C214BB7}">
      <dgm:prSet phldrT="[Text]" custT="1"/>
      <dgm:spPr>
        <a:xfrm>
          <a:off x="0" y="2306043"/>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600" dirty="0">
              <a:solidFill>
                <a:srgbClr val="FFFFFF"/>
              </a:solidFill>
              <a:latin typeface="Arial"/>
              <a:ea typeface="+mn-ea"/>
              <a:cs typeface="+mn-cs"/>
            </a:rPr>
            <a:t>Investor development </a:t>
          </a:r>
        </a:p>
      </dgm:t>
    </dgm:pt>
    <dgm:pt modelId="{AB7347B6-5C49-4CB2-9D8E-C954E965F879}" type="parTrans" cxnId="{71A8971F-E4C3-45C9-9CF7-AE3FEB115081}">
      <dgm:prSet/>
      <dgm:spPr/>
      <dgm:t>
        <a:bodyPr/>
        <a:lstStyle/>
        <a:p>
          <a:endParaRPr lang="en-GB" sz="1600"/>
        </a:p>
      </dgm:t>
    </dgm:pt>
    <dgm:pt modelId="{47B4DEA9-7525-4EA8-A69B-29C0723AF9BD}" type="sibTrans" cxnId="{71A8971F-E4C3-45C9-9CF7-AE3FEB115081}">
      <dgm:prSet/>
      <dgm:spPr/>
      <dgm:t>
        <a:bodyPr/>
        <a:lstStyle/>
        <a:p>
          <a:endParaRPr lang="en-GB" sz="1600"/>
        </a:p>
      </dgm:t>
    </dgm:pt>
    <dgm:pt modelId="{880A9C83-ADD0-4E88-8B06-3246067952A0}">
      <dgm:prSet phldrT="[Text]" custT="1"/>
      <dgm:spPr>
        <a:xfrm>
          <a:off x="0" y="4121524"/>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GB" sz="1600" dirty="0">
              <a:solidFill>
                <a:srgbClr val="FFFFFF"/>
              </a:solidFill>
              <a:latin typeface="Arial"/>
              <a:ea typeface="+mn-ea"/>
              <a:cs typeface="+mn-cs"/>
            </a:rPr>
            <a:t>Policy advocacy</a:t>
          </a:r>
        </a:p>
      </dgm:t>
    </dgm:pt>
    <dgm:pt modelId="{443341DC-4B1E-4644-9AE5-63ADB2B3A978}" type="parTrans" cxnId="{DE9EF252-74F8-4B0D-A775-910C4A41300C}">
      <dgm:prSet/>
      <dgm:spPr/>
      <dgm:t>
        <a:bodyPr/>
        <a:lstStyle/>
        <a:p>
          <a:endParaRPr lang="en-GB" sz="1600"/>
        </a:p>
      </dgm:t>
    </dgm:pt>
    <dgm:pt modelId="{1E612C9B-3D8A-4575-B399-42BFC625CDD6}" type="sibTrans" cxnId="{DE9EF252-74F8-4B0D-A775-910C4A41300C}">
      <dgm:prSet/>
      <dgm:spPr/>
      <dgm:t>
        <a:bodyPr/>
        <a:lstStyle/>
        <a:p>
          <a:endParaRPr lang="en-GB" sz="1600"/>
        </a:p>
      </dgm:t>
    </dgm:pt>
    <dgm:pt modelId="{F3A9307B-6D56-4C0F-960D-B4ECAEAEF86D}">
      <dgm:prSet custT="1"/>
      <dgm:spPr>
        <a:xfrm>
          <a:off x="0" y="4570804"/>
          <a:ext cx="12343564" cy="397440"/>
        </a:xfrm>
        <a:prstGeom prst="rect">
          <a:avLst/>
        </a:prstGeom>
        <a:noFill/>
        <a:ln>
          <a:noFill/>
        </a:ln>
        <a:effectLst/>
      </dgm:spPr>
      <dgm:t>
        <a:bodyPr/>
        <a:lstStyle/>
        <a:p>
          <a:pPr>
            <a:buChar char="•"/>
          </a:pPr>
          <a:r>
            <a:rPr lang="en-US" sz="1600" b="0" i="0" u="none" dirty="0">
              <a:solidFill>
                <a:srgbClr val="181C36">
                  <a:hueOff val="0"/>
                  <a:satOff val="0"/>
                  <a:lumOff val="0"/>
                  <a:alphaOff val="0"/>
                </a:srgbClr>
              </a:solidFill>
              <a:latin typeface="Arial"/>
              <a:ea typeface="+mn-ea"/>
              <a:cs typeface="+mn-cs"/>
            </a:rPr>
            <a:t>EIC currently provides policy advice to the government through the </a:t>
          </a:r>
          <a:r>
            <a:rPr lang="en-US" sz="1600" b="1" i="0" u="none" dirty="0">
              <a:solidFill>
                <a:srgbClr val="181C36">
                  <a:hueOff val="0"/>
                  <a:satOff val="0"/>
                  <a:lumOff val="0"/>
                  <a:alphaOff val="0"/>
                </a:srgbClr>
              </a:solidFill>
              <a:latin typeface="Arial"/>
              <a:ea typeface="+mn-ea"/>
              <a:cs typeface="+mn-cs"/>
            </a:rPr>
            <a:t>regular meetings </a:t>
          </a:r>
          <a:r>
            <a:rPr lang="en-US" sz="1600" b="0" i="0" u="none" dirty="0">
              <a:solidFill>
                <a:srgbClr val="181C36">
                  <a:hueOff val="0"/>
                  <a:satOff val="0"/>
                  <a:lumOff val="0"/>
                  <a:alphaOff val="0"/>
                </a:srgbClr>
              </a:solidFill>
              <a:latin typeface="Arial"/>
              <a:ea typeface="+mn-ea"/>
              <a:cs typeface="+mn-cs"/>
            </a:rPr>
            <a:t>of the Investment Board.</a:t>
          </a:r>
          <a:endParaRPr lang="en-GB" sz="1600" dirty="0">
            <a:solidFill>
              <a:srgbClr val="181C36">
                <a:hueOff val="0"/>
                <a:satOff val="0"/>
                <a:lumOff val="0"/>
                <a:alphaOff val="0"/>
              </a:srgbClr>
            </a:solidFill>
            <a:latin typeface="Arial"/>
            <a:ea typeface="+mn-ea"/>
            <a:cs typeface="+mn-cs"/>
          </a:endParaRPr>
        </a:p>
      </dgm:t>
    </dgm:pt>
    <dgm:pt modelId="{69BBC1B4-9101-4271-9EDA-F85EB4D5F659}" type="parTrans" cxnId="{5E979593-4337-40FB-BD9E-29342B8A29FF}">
      <dgm:prSet/>
      <dgm:spPr/>
      <dgm:t>
        <a:bodyPr/>
        <a:lstStyle/>
        <a:p>
          <a:endParaRPr lang="en-GB" sz="1600"/>
        </a:p>
      </dgm:t>
    </dgm:pt>
    <dgm:pt modelId="{E4AA1F2D-B1EA-4A10-8561-4B7BEF50D17B}" type="sibTrans" cxnId="{5E979593-4337-40FB-BD9E-29342B8A29FF}">
      <dgm:prSet/>
      <dgm:spPr/>
      <dgm:t>
        <a:bodyPr/>
        <a:lstStyle/>
        <a:p>
          <a:endParaRPr lang="en-GB" sz="1600"/>
        </a:p>
      </dgm:t>
    </dgm:pt>
    <dgm:pt modelId="{C8809950-0C22-4B4A-97EF-9FA295221E79}">
      <dgm:prSet phldrT="[Text]" custT="1"/>
      <dgm:spPr>
        <a:xfrm>
          <a:off x="0" y="465723"/>
          <a:ext cx="12343564" cy="993600"/>
        </a:xfrm>
        <a:prstGeom prst="rect">
          <a:avLst/>
        </a:prstGeom>
        <a:noFill/>
        <a:ln>
          <a:noFill/>
        </a:ln>
        <a:effectLst/>
      </dgm:spPr>
      <dgm:t>
        <a:bodyPr/>
        <a:lstStyle/>
        <a:p>
          <a:pPr>
            <a:buFont typeface="Arial" panose="020B0604020202020204" pitchFamily="34" charset="0"/>
            <a:buChar char="•"/>
          </a:pPr>
          <a:r>
            <a:rPr lang="en-GB" sz="1600" dirty="0">
              <a:solidFill>
                <a:srgbClr val="181C36">
                  <a:hueOff val="0"/>
                  <a:satOff val="0"/>
                  <a:lumOff val="0"/>
                  <a:alphaOff val="0"/>
                </a:srgbClr>
              </a:solidFill>
              <a:latin typeface="Arial"/>
              <a:ea typeface="+mn-ea"/>
              <a:cs typeface="+mn-cs"/>
            </a:rPr>
            <a:t>EIC has a </a:t>
          </a:r>
          <a:r>
            <a:rPr lang="en-GB" sz="1600" b="1" dirty="0">
              <a:solidFill>
                <a:srgbClr val="181C36">
                  <a:hueOff val="0"/>
                  <a:satOff val="0"/>
                  <a:lumOff val="0"/>
                  <a:alphaOff val="0"/>
                </a:srgbClr>
              </a:solidFill>
              <a:latin typeface="Arial"/>
              <a:ea typeface="+mn-ea"/>
              <a:cs typeface="+mn-cs"/>
            </a:rPr>
            <a:t>comprehensive services to support investors implement and operationalise projects,</a:t>
          </a:r>
          <a:r>
            <a:rPr lang="en-GB" sz="1600" dirty="0">
              <a:solidFill>
                <a:srgbClr val="181C36">
                  <a:hueOff val="0"/>
                  <a:satOff val="0"/>
                  <a:lumOff val="0"/>
                  <a:alphaOff val="0"/>
                </a:srgbClr>
              </a:solidFill>
              <a:latin typeface="Arial"/>
              <a:ea typeface="+mn-ea"/>
              <a:cs typeface="+mn-cs"/>
            </a:rPr>
            <a:t> which are clearly understood by their team. </a:t>
          </a:r>
        </a:p>
      </dgm:t>
    </dgm:pt>
    <dgm:pt modelId="{0037B6AD-A1F2-44D9-9FAC-6EAF98E1FD76}" type="parTrans" cxnId="{4924674E-1FDD-4F68-9275-C8ED1A0C65EA}">
      <dgm:prSet/>
      <dgm:spPr/>
      <dgm:t>
        <a:bodyPr/>
        <a:lstStyle/>
        <a:p>
          <a:endParaRPr lang="en-GB" sz="1600"/>
        </a:p>
      </dgm:t>
    </dgm:pt>
    <dgm:pt modelId="{A0BE9645-C944-4998-9E87-E3B36B357429}" type="sibTrans" cxnId="{4924674E-1FDD-4F68-9275-C8ED1A0C65EA}">
      <dgm:prSet/>
      <dgm:spPr/>
      <dgm:t>
        <a:bodyPr/>
        <a:lstStyle/>
        <a:p>
          <a:endParaRPr lang="en-GB" sz="1600"/>
        </a:p>
      </dgm:t>
    </dgm:pt>
    <dgm:pt modelId="{70373D26-6AD8-422A-9D0A-8F78DB127113}">
      <dgm:prSet phldrT="[Text]" custT="1"/>
      <dgm:spPr>
        <a:xfrm>
          <a:off x="0" y="465723"/>
          <a:ext cx="12343564" cy="993600"/>
        </a:xfrm>
        <a:prstGeom prst="rect">
          <a:avLst/>
        </a:prstGeom>
        <a:noFill/>
        <a:ln>
          <a:noFill/>
        </a:ln>
        <a:effectLst/>
      </dgm:spPr>
      <dgm:t>
        <a:bodyPr/>
        <a:lstStyle/>
        <a:p>
          <a:pPr>
            <a:buFont typeface="Arial" panose="020B0604020202020204" pitchFamily="34" charset="0"/>
            <a:buChar char="•"/>
          </a:pPr>
          <a:r>
            <a:rPr lang="en-GB" sz="1600" b="1" dirty="0">
              <a:solidFill>
                <a:srgbClr val="181C36">
                  <a:hueOff val="0"/>
                  <a:satOff val="0"/>
                  <a:lumOff val="0"/>
                  <a:alphaOff val="0"/>
                </a:srgbClr>
              </a:solidFill>
              <a:latin typeface="Arial"/>
              <a:ea typeface="+mn-ea"/>
              <a:cs typeface="+mn-cs"/>
            </a:rPr>
            <a:t>Excel-based tracking system</a:t>
          </a:r>
          <a:r>
            <a:rPr lang="en-GB" sz="1600" dirty="0">
              <a:solidFill>
                <a:srgbClr val="181C36">
                  <a:hueOff val="0"/>
                  <a:satOff val="0"/>
                  <a:lumOff val="0"/>
                  <a:alphaOff val="0"/>
                </a:srgbClr>
              </a:solidFill>
              <a:latin typeface="Arial"/>
              <a:ea typeface="+mn-ea"/>
              <a:cs typeface="+mn-cs"/>
            </a:rPr>
            <a:t> in place to track progress of projects. </a:t>
          </a:r>
        </a:p>
      </dgm:t>
    </dgm:pt>
    <dgm:pt modelId="{2D25A802-6A12-47C6-A42C-B698ABBEE1DA}" type="parTrans" cxnId="{227579A1-4ACF-480F-B068-F225C94F55B5}">
      <dgm:prSet/>
      <dgm:spPr/>
      <dgm:t>
        <a:bodyPr/>
        <a:lstStyle/>
        <a:p>
          <a:endParaRPr lang="en-GB" sz="1600"/>
        </a:p>
      </dgm:t>
    </dgm:pt>
    <dgm:pt modelId="{BE196D12-77DF-46B5-BE8A-FB71CEB427AE}" type="sibTrans" cxnId="{227579A1-4ACF-480F-B068-F225C94F55B5}">
      <dgm:prSet/>
      <dgm:spPr/>
      <dgm:t>
        <a:bodyPr/>
        <a:lstStyle/>
        <a:p>
          <a:endParaRPr lang="en-GB" sz="1600"/>
        </a:p>
      </dgm:t>
    </dgm:pt>
    <dgm:pt modelId="{1BDFE189-13C5-4E4A-83D5-9BACA7674747}">
      <dgm:prSet phldrT="[Text]" custT="1"/>
      <dgm:spPr>
        <a:xfrm>
          <a:off x="0" y="465723"/>
          <a:ext cx="12343564" cy="993600"/>
        </a:xfrm>
        <a:prstGeom prst="rect">
          <a:avLst/>
        </a:prstGeom>
        <a:noFill/>
        <a:ln>
          <a:noFill/>
        </a:ln>
        <a:effectLst/>
      </dgm:spPr>
      <dgm:t>
        <a:bodyPr/>
        <a:lstStyle/>
        <a:p>
          <a:pPr>
            <a:buFont typeface="Arial" panose="020B0604020202020204" pitchFamily="34" charset="0"/>
            <a:buChar char="•"/>
          </a:pPr>
          <a:r>
            <a:rPr lang="en-GB" sz="1600" dirty="0">
              <a:solidFill>
                <a:srgbClr val="181C36">
                  <a:hueOff val="0"/>
                  <a:satOff val="0"/>
                  <a:lumOff val="0"/>
                  <a:alphaOff val="0"/>
                </a:srgbClr>
              </a:solidFill>
              <a:latin typeface="Arial"/>
              <a:ea typeface="+mn-ea"/>
              <a:cs typeface="+mn-cs"/>
            </a:rPr>
            <a:t>Account managers are assigned based on sector expertise and this assists in building sector knowledge in team.</a:t>
          </a:r>
        </a:p>
      </dgm:t>
    </dgm:pt>
    <dgm:pt modelId="{6EAF5B96-7CC1-443B-9889-28DB25DBFD98}" type="parTrans" cxnId="{5F8F877A-BE48-4880-A02F-E25E6B86C961}">
      <dgm:prSet/>
      <dgm:spPr/>
      <dgm:t>
        <a:bodyPr/>
        <a:lstStyle/>
        <a:p>
          <a:endParaRPr lang="en-GB" sz="1600"/>
        </a:p>
      </dgm:t>
    </dgm:pt>
    <dgm:pt modelId="{CE6DA12C-581D-4533-82CF-A1067BB5A120}" type="sibTrans" cxnId="{5F8F877A-BE48-4880-A02F-E25E6B86C961}">
      <dgm:prSet/>
      <dgm:spPr/>
      <dgm:t>
        <a:bodyPr/>
        <a:lstStyle/>
        <a:p>
          <a:endParaRPr lang="en-GB" sz="1600"/>
        </a:p>
      </dgm:t>
    </dgm:pt>
    <dgm:pt modelId="{03999D3E-05C7-4C89-A7BB-353C24F6756C}">
      <dgm:prSet phldrT="[Text]" custT="1"/>
      <dgm:spPr>
        <a:xfrm>
          <a:off x="0" y="2755323"/>
          <a:ext cx="12343564" cy="1366200"/>
        </a:xfrm>
        <a:prstGeom prst="rect">
          <a:avLst/>
        </a:prstGeom>
        <a:noFill/>
        <a:ln>
          <a:noFill/>
        </a:ln>
        <a:effectLst/>
      </dgm:spPr>
      <dgm:t>
        <a:bodyPr/>
        <a:lstStyle/>
        <a:p>
          <a:pPr>
            <a:buFont typeface="Arial" panose="020B0604020202020204" pitchFamily="34" charset="0"/>
            <a:buChar char="•"/>
          </a:pPr>
          <a:r>
            <a:rPr lang="en-US" sz="1600" b="0" i="0" u="none" dirty="0">
              <a:solidFill>
                <a:srgbClr val="181C36">
                  <a:hueOff val="0"/>
                  <a:satOff val="0"/>
                  <a:lumOff val="0"/>
                  <a:alphaOff val="0"/>
                </a:srgbClr>
              </a:solidFill>
              <a:latin typeface="Arial"/>
              <a:ea typeface="+mn-ea"/>
              <a:cs typeface="+mn-cs"/>
            </a:rPr>
            <a:t>The </a:t>
          </a:r>
          <a:r>
            <a:rPr lang="en-US" sz="1600" b="1" i="0" u="none" dirty="0">
              <a:solidFill>
                <a:srgbClr val="181C36">
                  <a:hueOff val="0"/>
                  <a:satOff val="0"/>
                  <a:lumOff val="0"/>
                  <a:alphaOff val="0"/>
                </a:srgbClr>
              </a:solidFill>
              <a:latin typeface="Arial"/>
              <a:ea typeface="+mn-ea"/>
              <a:cs typeface="+mn-cs"/>
            </a:rPr>
            <a:t>Relationship Building Program (RBP) </a:t>
          </a:r>
          <a:r>
            <a:rPr lang="en-US" sz="1600" b="0" i="0" u="none" dirty="0">
              <a:solidFill>
                <a:srgbClr val="181C36">
                  <a:hueOff val="0"/>
                  <a:satOff val="0"/>
                  <a:lumOff val="0"/>
                  <a:alphaOff val="0"/>
                </a:srgbClr>
              </a:solidFill>
              <a:latin typeface="Arial"/>
              <a:ea typeface="+mn-ea"/>
              <a:cs typeface="+mn-cs"/>
            </a:rPr>
            <a:t>is a proactive program with a robust criteria to identify companies and proactively engage with existing investors. </a:t>
          </a:r>
          <a:endParaRPr lang="en-GB" sz="1600" dirty="0">
            <a:solidFill>
              <a:srgbClr val="181C36">
                <a:hueOff val="0"/>
                <a:satOff val="0"/>
                <a:lumOff val="0"/>
                <a:alphaOff val="0"/>
              </a:srgbClr>
            </a:solidFill>
            <a:latin typeface="Arial"/>
            <a:ea typeface="+mn-ea"/>
            <a:cs typeface="+mn-cs"/>
          </a:endParaRPr>
        </a:p>
      </dgm:t>
    </dgm:pt>
    <dgm:pt modelId="{3DE4766A-9ED2-4D85-BE4A-0F268ED08FED}" type="parTrans" cxnId="{D156D21A-B432-4238-B785-D0427DD47C50}">
      <dgm:prSet/>
      <dgm:spPr/>
      <dgm:t>
        <a:bodyPr/>
        <a:lstStyle/>
        <a:p>
          <a:endParaRPr lang="en-GB" sz="1600"/>
        </a:p>
      </dgm:t>
    </dgm:pt>
    <dgm:pt modelId="{9FC7C208-0EC0-48E8-983B-9AF169F65632}" type="sibTrans" cxnId="{D156D21A-B432-4238-B785-D0427DD47C50}">
      <dgm:prSet/>
      <dgm:spPr/>
      <dgm:t>
        <a:bodyPr/>
        <a:lstStyle/>
        <a:p>
          <a:endParaRPr lang="en-GB" sz="1600"/>
        </a:p>
      </dgm:t>
    </dgm:pt>
    <dgm:pt modelId="{63981BDB-26B0-423F-9BDF-D390E01D5464}">
      <dgm:prSet phldrT="[Text]" custT="1"/>
      <dgm:spPr>
        <a:xfrm>
          <a:off x="0" y="2755323"/>
          <a:ext cx="12343564" cy="1366200"/>
        </a:xfrm>
        <a:prstGeom prst="rect">
          <a:avLst/>
        </a:prstGeom>
        <a:noFill/>
        <a:ln>
          <a:noFill/>
        </a:ln>
        <a:effectLst/>
      </dgm:spPr>
      <dgm:t>
        <a:bodyPr/>
        <a:lstStyle/>
        <a:p>
          <a:pPr>
            <a:buFont typeface="Arial" panose="020B0604020202020204" pitchFamily="34" charset="0"/>
            <a:buChar char="•"/>
          </a:pPr>
          <a:r>
            <a:rPr lang="en-US" sz="1600" b="0" i="0" u="none" dirty="0">
              <a:solidFill>
                <a:srgbClr val="181C36">
                  <a:hueOff val="0"/>
                  <a:satOff val="0"/>
                  <a:lumOff val="0"/>
                  <a:alphaOff val="0"/>
                </a:srgbClr>
              </a:solidFill>
              <a:latin typeface="Arial"/>
              <a:ea typeface="+mn-ea"/>
              <a:cs typeface="+mn-cs"/>
            </a:rPr>
            <a:t>Under this program, each sector team has identified the most important investors in Ethiopia (outside of industrial parks), based on a criteria covering investment capital, employment, industry linkages, exports, value chain building, import substitution and technology transfer. For these strategic investors there is proactive outreach to see if these investors need any support for expansion projects or have any issues which they need help resolving.</a:t>
          </a:r>
          <a:endParaRPr lang="en-GB" sz="1600" dirty="0">
            <a:solidFill>
              <a:srgbClr val="181C36">
                <a:hueOff val="0"/>
                <a:satOff val="0"/>
                <a:lumOff val="0"/>
                <a:alphaOff val="0"/>
              </a:srgbClr>
            </a:solidFill>
            <a:latin typeface="Arial"/>
            <a:ea typeface="+mn-ea"/>
            <a:cs typeface="+mn-cs"/>
          </a:endParaRPr>
        </a:p>
      </dgm:t>
    </dgm:pt>
    <dgm:pt modelId="{0A364A00-14BE-4C8A-99C1-A6EDA4F186C3}" type="parTrans" cxnId="{13B97914-43E1-44A2-A408-96474C408F6D}">
      <dgm:prSet/>
      <dgm:spPr/>
      <dgm:t>
        <a:bodyPr/>
        <a:lstStyle/>
        <a:p>
          <a:endParaRPr lang="en-GB"/>
        </a:p>
      </dgm:t>
    </dgm:pt>
    <dgm:pt modelId="{E93A5A02-FAAB-4D6B-BBEC-3E32A0116815}" type="sibTrans" cxnId="{13B97914-43E1-44A2-A408-96474C408F6D}">
      <dgm:prSet/>
      <dgm:spPr/>
      <dgm:t>
        <a:bodyPr/>
        <a:lstStyle/>
        <a:p>
          <a:endParaRPr lang="en-GB"/>
        </a:p>
      </dgm:t>
    </dgm:pt>
    <dgm:pt modelId="{F6136927-3863-493B-B6A4-B063957149DE}" type="pres">
      <dgm:prSet presAssocID="{437051B4-756A-4910-AB99-DB622AFC55E8}" presName="linear" presStyleCnt="0">
        <dgm:presLayoutVars>
          <dgm:animLvl val="lvl"/>
          <dgm:resizeHandles val="exact"/>
        </dgm:presLayoutVars>
      </dgm:prSet>
      <dgm:spPr/>
    </dgm:pt>
    <dgm:pt modelId="{C9185AE6-6685-4C5A-95F6-44FBCE2FC490}" type="pres">
      <dgm:prSet presAssocID="{327728FA-BF50-47FA-85D6-97059E28DFC2}" presName="parentText" presStyleLbl="node1" presStyleIdx="0" presStyleCnt="4">
        <dgm:presLayoutVars>
          <dgm:chMax val="0"/>
          <dgm:bulletEnabled val="1"/>
        </dgm:presLayoutVars>
      </dgm:prSet>
      <dgm:spPr/>
    </dgm:pt>
    <dgm:pt modelId="{687758E4-4014-4B84-B7FF-5ECCD1829131}" type="pres">
      <dgm:prSet presAssocID="{327728FA-BF50-47FA-85D6-97059E28DFC2}" presName="childText" presStyleLbl="revTx" presStyleIdx="0" presStyleCnt="4">
        <dgm:presLayoutVars>
          <dgm:bulletEnabled val="1"/>
        </dgm:presLayoutVars>
      </dgm:prSet>
      <dgm:spPr/>
    </dgm:pt>
    <dgm:pt modelId="{BDBFE719-2624-494D-B33D-D9C8EBFA0F89}" type="pres">
      <dgm:prSet presAssocID="{62B918F4-6896-4413-AD33-9A9C0C57AD2E}" presName="parentText" presStyleLbl="node1" presStyleIdx="1" presStyleCnt="4">
        <dgm:presLayoutVars>
          <dgm:chMax val="0"/>
          <dgm:bulletEnabled val="1"/>
        </dgm:presLayoutVars>
      </dgm:prSet>
      <dgm:spPr/>
    </dgm:pt>
    <dgm:pt modelId="{E28D8F2A-838A-48A2-8FF3-1214C04A5925}" type="pres">
      <dgm:prSet presAssocID="{62B918F4-6896-4413-AD33-9A9C0C57AD2E}" presName="childText" presStyleLbl="revTx" presStyleIdx="1" presStyleCnt="4">
        <dgm:presLayoutVars>
          <dgm:bulletEnabled val="1"/>
        </dgm:presLayoutVars>
      </dgm:prSet>
      <dgm:spPr/>
    </dgm:pt>
    <dgm:pt modelId="{662A579F-08FA-4EC2-9A70-7FC4B7E82EEA}" type="pres">
      <dgm:prSet presAssocID="{60EB206C-957C-495A-A6A8-D5843C214BB7}" presName="parentText" presStyleLbl="node1" presStyleIdx="2" presStyleCnt="4">
        <dgm:presLayoutVars>
          <dgm:chMax val="0"/>
          <dgm:bulletEnabled val="1"/>
        </dgm:presLayoutVars>
      </dgm:prSet>
      <dgm:spPr/>
    </dgm:pt>
    <dgm:pt modelId="{CB1DFFD7-90E2-41CC-A351-DCDC2CFF5479}" type="pres">
      <dgm:prSet presAssocID="{60EB206C-957C-495A-A6A8-D5843C214BB7}" presName="childText" presStyleLbl="revTx" presStyleIdx="2" presStyleCnt="4">
        <dgm:presLayoutVars>
          <dgm:bulletEnabled val="1"/>
        </dgm:presLayoutVars>
      </dgm:prSet>
      <dgm:spPr/>
    </dgm:pt>
    <dgm:pt modelId="{48D8D1BB-2B4E-4786-9419-042F0FA17064}" type="pres">
      <dgm:prSet presAssocID="{880A9C83-ADD0-4E88-8B06-3246067952A0}" presName="parentText" presStyleLbl="node1" presStyleIdx="3" presStyleCnt="4">
        <dgm:presLayoutVars>
          <dgm:chMax val="0"/>
          <dgm:bulletEnabled val="1"/>
        </dgm:presLayoutVars>
      </dgm:prSet>
      <dgm:spPr/>
    </dgm:pt>
    <dgm:pt modelId="{0467286F-7427-4B6B-8654-6080F5BB3D6C}" type="pres">
      <dgm:prSet presAssocID="{880A9C83-ADD0-4E88-8B06-3246067952A0}" presName="childText" presStyleLbl="revTx" presStyleIdx="3" presStyleCnt="4">
        <dgm:presLayoutVars>
          <dgm:bulletEnabled val="1"/>
        </dgm:presLayoutVars>
      </dgm:prSet>
      <dgm:spPr/>
    </dgm:pt>
  </dgm:ptLst>
  <dgm:cxnLst>
    <dgm:cxn modelId="{13B97914-43E1-44A2-A408-96474C408F6D}" srcId="{60EB206C-957C-495A-A6A8-D5843C214BB7}" destId="{63981BDB-26B0-423F-9BDF-D390E01D5464}" srcOrd="1" destOrd="0" parTransId="{0A364A00-14BE-4C8A-99C1-A6EDA4F186C3}" sibTransId="{E93A5A02-FAAB-4D6B-BBEC-3E32A0116815}"/>
    <dgm:cxn modelId="{29990615-89D5-44A7-AEED-CD925762C4D9}" srcId="{62B918F4-6896-4413-AD33-9A9C0C57AD2E}" destId="{326169A3-CE0C-4EE1-9C7D-EC138899FF16}" srcOrd="0" destOrd="0" parTransId="{92C82262-ABBB-4A05-8B01-E38C733548AA}" sibTransId="{6732BE3F-A5D2-4295-9C3E-564DC713C55D}"/>
    <dgm:cxn modelId="{D156D21A-B432-4238-B785-D0427DD47C50}" srcId="{60EB206C-957C-495A-A6A8-D5843C214BB7}" destId="{03999D3E-05C7-4C89-A7BB-353C24F6756C}" srcOrd="0" destOrd="0" parTransId="{3DE4766A-9ED2-4D85-BE4A-0F268ED08FED}" sibTransId="{9FC7C208-0EC0-48E8-983B-9AF169F65632}"/>
    <dgm:cxn modelId="{71A8971F-E4C3-45C9-9CF7-AE3FEB115081}" srcId="{437051B4-756A-4910-AB99-DB622AFC55E8}" destId="{60EB206C-957C-495A-A6A8-D5843C214BB7}" srcOrd="2" destOrd="0" parTransId="{AB7347B6-5C49-4CB2-9D8E-C954E965F879}" sibTransId="{47B4DEA9-7525-4EA8-A69B-29C0723AF9BD}"/>
    <dgm:cxn modelId="{64B1B326-4D45-4190-9BFA-17ED75CD2478}" type="presOf" srcId="{C8809950-0C22-4B4A-97EF-9FA295221E79}" destId="{687758E4-4014-4B84-B7FF-5ECCD1829131}" srcOrd="0" destOrd="0" presId="urn:microsoft.com/office/officeart/2005/8/layout/vList2"/>
    <dgm:cxn modelId="{454A0330-B5BB-4667-B6FE-C39B7F4143A6}" type="presOf" srcId="{326169A3-CE0C-4EE1-9C7D-EC138899FF16}" destId="{E28D8F2A-838A-48A2-8FF3-1214C04A5925}" srcOrd="0" destOrd="0" presId="urn:microsoft.com/office/officeart/2005/8/layout/vList2"/>
    <dgm:cxn modelId="{A2172F3A-35A7-4095-A684-A8106916C9A0}" srcId="{437051B4-756A-4910-AB99-DB622AFC55E8}" destId="{62B918F4-6896-4413-AD33-9A9C0C57AD2E}" srcOrd="1" destOrd="0" parTransId="{933A0983-C7CA-434C-AEDF-75CD9E440247}" sibTransId="{04ED3094-54DF-423E-B168-45EF27E7B1F3}"/>
    <dgm:cxn modelId="{6B5E4C43-034F-48B5-BC9F-E0FA66B4A769}" type="presOf" srcId="{03999D3E-05C7-4C89-A7BB-353C24F6756C}" destId="{CB1DFFD7-90E2-41CC-A351-DCDC2CFF5479}" srcOrd="0" destOrd="0" presId="urn:microsoft.com/office/officeart/2005/8/layout/vList2"/>
    <dgm:cxn modelId="{4924674E-1FDD-4F68-9275-C8ED1A0C65EA}" srcId="{327728FA-BF50-47FA-85D6-97059E28DFC2}" destId="{C8809950-0C22-4B4A-97EF-9FA295221E79}" srcOrd="0" destOrd="0" parTransId="{0037B6AD-A1F2-44D9-9FAC-6EAF98E1FD76}" sibTransId="{A0BE9645-C944-4998-9E87-E3B36B357429}"/>
    <dgm:cxn modelId="{DE9EF252-74F8-4B0D-A775-910C4A41300C}" srcId="{437051B4-756A-4910-AB99-DB622AFC55E8}" destId="{880A9C83-ADD0-4E88-8B06-3246067952A0}" srcOrd="3" destOrd="0" parTransId="{443341DC-4B1E-4644-9AE5-63ADB2B3A978}" sibTransId="{1E612C9B-3D8A-4575-B399-42BFC625CDD6}"/>
    <dgm:cxn modelId="{F46BD056-87B8-4A61-90DA-1C8C645CF2AB}" type="presOf" srcId="{62B918F4-6896-4413-AD33-9A9C0C57AD2E}" destId="{BDBFE719-2624-494D-B33D-D9C8EBFA0F89}" srcOrd="0" destOrd="0" presId="urn:microsoft.com/office/officeart/2005/8/layout/vList2"/>
    <dgm:cxn modelId="{FD6E4D6A-4B4A-480D-A334-22C0BD379D5E}" type="presOf" srcId="{60EB206C-957C-495A-A6A8-D5843C214BB7}" destId="{662A579F-08FA-4EC2-9A70-7FC4B7E82EEA}" srcOrd="0" destOrd="0" presId="urn:microsoft.com/office/officeart/2005/8/layout/vList2"/>
    <dgm:cxn modelId="{5F8F877A-BE48-4880-A02F-E25E6B86C961}" srcId="{327728FA-BF50-47FA-85D6-97059E28DFC2}" destId="{1BDFE189-13C5-4E4A-83D5-9BACA7674747}" srcOrd="2" destOrd="0" parTransId="{6EAF5B96-7CC1-443B-9889-28DB25DBFD98}" sibTransId="{CE6DA12C-581D-4533-82CF-A1067BB5A120}"/>
    <dgm:cxn modelId="{C87D7A90-B960-4B6B-8CF9-F98151B09F17}" type="presOf" srcId="{63981BDB-26B0-423F-9BDF-D390E01D5464}" destId="{CB1DFFD7-90E2-41CC-A351-DCDC2CFF5479}" srcOrd="0" destOrd="1" presId="urn:microsoft.com/office/officeart/2005/8/layout/vList2"/>
    <dgm:cxn modelId="{5E979593-4337-40FB-BD9E-29342B8A29FF}" srcId="{880A9C83-ADD0-4E88-8B06-3246067952A0}" destId="{F3A9307B-6D56-4C0F-960D-B4ECAEAEF86D}" srcOrd="0" destOrd="0" parTransId="{69BBC1B4-9101-4271-9EDA-F85EB4D5F659}" sibTransId="{E4AA1F2D-B1EA-4A10-8561-4B7BEF50D17B}"/>
    <dgm:cxn modelId="{37C65A9A-E2AA-4D4F-8163-5E22062D5850}" srcId="{437051B4-756A-4910-AB99-DB622AFC55E8}" destId="{327728FA-BF50-47FA-85D6-97059E28DFC2}" srcOrd="0" destOrd="0" parTransId="{96C04828-B68E-43D4-A2E7-DDD8AB4459E1}" sibTransId="{45A8C850-E40A-4A0F-99CC-8D6369E982B7}"/>
    <dgm:cxn modelId="{227579A1-4ACF-480F-B068-F225C94F55B5}" srcId="{327728FA-BF50-47FA-85D6-97059E28DFC2}" destId="{70373D26-6AD8-422A-9D0A-8F78DB127113}" srcOrd="1" destOrd="0" parTransId="{2D25A802-6A12-47C6-A42C-B698ABBEE1DA}" sibTransId="{BE196D12-77DF-46B5-BE8A-FB71CEB427AE}"/>
    <dgm:cxn modelId="{60FE14A2-5A9D-42D4-A1DD-BC312979792E}" type="presOf" srcId="{880A9C83-ADD0-4E88-8B06-3246067952A0}" destId="{48D8D1BB-2B4E-4786-9419-042F0FA17064}" srcOrd="0" destOrd="0" presId="urn:microsoft.com/office/officeart/2005/8/layout/vList2"/>
    <dgm:cxn modelId="{11F5D5B2-0EC0-4C8E-B876-E7AD3979BC61}" type="presOf" srcId="{327728FA-BF50-47FA-85D6-97059E28DFC2}" destId="{C9185AE6-6685-4C5A-95F6-44FBCE2FC490}" srcOrd="0" destOrd="0" presId="urn:microsoft.com/office/officeart/2005/8/layout/vList2"/>
    <dgm:cxn modelId="{560C92C1-738F-45F5-ABE1-6205AA5E71A0}" type="presOf" srcId="{F3A9307B-6D56-4C0F-960D-B4ECAEAEF86D}" destId="{0467286F-7427-4B6B-8654-6080F5BB3D6C}" srcOrd="0" destOrd="0" presId="urn:microsoft.com/office/officeart/2005/8/layout/vList2"/>
    <dgm:cxn modelId="{398FAAC9-ADEE-473C-97E9-1096C7F108AE}" type="presOf" srcId="{437051B4-756A-4910-AB99-DB622AFC55E8}" destId="{F6136927-3863-493B-B6A4-B063957149DE}" srcOrd="0" destOrd="0" presId="urn:microsoft.com/office/officeart/2005/8/layout/vList2"/>
    <dgm:cxn modelId="{961362E2-02BE-4B0C-A500-499492D470E9}" type="presOf" srcId="{70373D26-6AD8-422A-9D0A-8F78DB127113}" destId="{687758E4-4014-4B84-B7FF-5ECCD1829131}" srcOrd="0" destOrd="1" presId="urn:microsoft.com/office/officeart/2005/8/layout/vList2"/>
    <dgm:cxn modelId="{CA944FE3-80DF-401C-B679-5A4A668DA663}" type="presOf" srcId="{1BDFE189-13C5-4E4A-83D5-9BACA7674747}" destId="{687758E4-4014-4B84-B7FF-5ECCD1829131}" srcOrd="0" destOrd="2" presId="urn:microsoft.com/office/officeart/2005/8/layout/vList2"/>
    <dgm:cxn modelId="{64D75FE6-15BE-4457-AA38-F9C950B1F994}" type="presParOf" srcId="{F6136927-3863-493B-B6A4-B063957149DE}" destId="{C9185AE6-6685-4C5A-95F6-44FBCE2FC490}" srcOrd="0" destOrd="0" presId="urn:microsoft.com/office/officeart/2005/8/layout/vList2"/>
    <dgm:cxn modelId="{16D40B12-453C-4CBB-8FBC-3D3D52C97C53}" type="presParOf" srcId="{F6136927-3863-493B-B6A4-B063957149DE}" destId="{687758E4-4014-4B84-B7FF-5ECCD1829131}" srcOrd="1" destOrd="0" presId="urn:microsoft.com/office/officeart/2005/8/layout/vList2"/>
    <dgm:cxn modelId="{F298F58F-2EAE-48CA-ACCE-601D93397DD3}" type="presParOf" srcId="{F6136927-3863-493B-B6A4-B063957149DE}" destId="{BDBFE719-2624-494D-B33D-D9C8EBFA0F89}" srcOrd="2" destOrd="0" presId="urn:microsoft.com/office/officeart/2005/8/layout/vList2"/>
    <dgm:cxn modelId="{E86876A3-81F2-40F5-BC7F-636127A57669}" type="presParOf" srcId="{F6136927-3863-493B-B6A4-B063957149DE}" destId="{E28D8F2A-838A-48A2-8FF3-1214C04A5925}" srcOrd="3" destOrd="0" presId="urn:microsoft.com/office/officeart/2005/8/layout/vList2"/>
    <dgm:cxn modelId="{F1CCEBDF-C88B-4630-BB72-9C7C4FB222F0}" type="presParOf" srcId="{F6136927-3863-493B-B6A4-B063957149DE}" destId="{662A579F-08FA-4EC2-9A70-7FC4B7E82EEA}" srcOrd="4" destOrd="0" presId="urn:microsoft.com/office/officeart/2005/8/layout/vList2"/>
    <dgm:cxn modelId="{1EE20710-B85F-4AFC-B8CD-AC0E35FAB9D7}" type="presParOf" srcId="{F6136927-3863-493B-B6A4-B063957149DE}" destId="{CB1DFFD7-90E2-41CC-A351-DCDC2CFF5479}" srcOrd="5" destOrd="0" presId="urn:microsoft.com/office/officeart/2005/8/layout/vList2"/>
    <dgm:cxn modelId="{EA763DFD-CF53-402E-8005-22465195ED46}" type="presParOf" srcId="{F6136927-3863-493B-B6A4-B063957149DE}" destId="{48D8D1BB-2B4E-4786-9419-042F0FA17064}" srcOrd="6" destOrd="0" presId="urn:microsoft.com/office/officeart/2005/8/layout/vList2"/>
    <dgm:cxn modelId="{F3636DFB-18F2-4098-8EC5-80832F4E493C}" type="presParOf" srcId="{F6136927-3863-493B-B6A4-B063957149DE}" destId="{0467286F-7427-4B6B-8654-6080F5BB3D6C}" srcOrd="7"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43296F-06BF-4452-8954-6DE5B330EE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A3FB37E-FD92-456F-BC91-42D81F68A4A5}" type="pres">
      <dgm:prSet presAssocID="{8C43296F-06BF-4452-8954-6DE5B330EE5F}" presName="linear" presStyleCnt="0">
        <dgm:presLayoutVars>
          <dgm:animLvl val="lvl"/>
          <dgm:resizeHandles val="exact"/>
        </dgm:presLayoutVars>
      </dgm:prSet>
      <dgm:spPr/>
    </dgm:pt>
  </dgm:ptLst>
  <dgm:cxnLst>
    <dgm:cxn modelId="{38F15973-9E05-4AD3-8704-E35717D15CE0}" type="presOf" srcId="{8C43296F-06BF-4452-8954-6DE5B330EE5F}" destId="{DA3FB37E-FD92-456F-BC91-42D81F68A4A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43296F-06BF-4452-8954-6DE5B330EE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A3FB37E-FD92-456F-BC91-42D81F68A4A5}" type="pres">
      <dgm:prSet presAssocID="{8C43296F-06BF-4452-8954-6DE5B330EE5F}" presName="linear" presStyleCnt="0">
        <dgm:presLayoutVars>
          <dgm:animLvl val="lvl"/>
          <dgm:resizeHandles val="exact"/>
        </dgm:presLayoutVars>
      </dgm:prSet>
      <dgm:spPr/>
    </dgm:pt>
  </dgm:ptLst>
  <dgm:cxnLst>
    <dgm:cxn modelId="{38F15973-9E05-4AD3-8704-E35717D15CE0}" type="presOf" srcId="{8C43296F-06BF-4452-8954-6DE5B330EE5F}" destId="{DA3FB37E-FD92-456F-BC91-42D81F68A4A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43296F-06BF-4452-8954-6DE5B330EE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A3FB37E-FD92-456F-BC91-42D81F68A4A5}" type="pres">
      <dgm:prSet presAssocID="{8C43296F-06BF-4452-8954-6DE5B330EE5F}" presName="linear" presStyleCnt="0">
        <dgm:presLayoutVars>
          <dgm:animLvl val="lvl"/>
          <dgm:resizeHandles val="exact"/>
        </dgm:presLayoutVars>
      </dgm:prSet>
      <dgm:spPr/>
    </dgm:pt>
  </dgm:ptLst>
  <dgm:cxnLst>
    <dgm:cxn modelId="{38F15973-9E05-4AD3-8704-E35717D15CE0}" type="presOf" srcId="{8C43296F-06BF-4452-8954-6DE5B330EE5F}" destId="{DA3FB37E-FD92-456F-BC91-42D81F68A4A5}"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CB702-2B50-4C08-94A4-7193153822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7510750-8341-41B6-BC25-352E32D6E5FB}">
      <dgm:prSet phldrT="[Text]"/>
      <dgm:spPr>
        <a:xfrm>
          <a:off x="3737"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gm:spPr>
      <dgm:t>
        <a:bodyPr/>
        <a:lstStyle/>
        <a:p>
          <a:pPr>
            <a:buNone/>
          </a:pPr>
          <a:r>
            <a:rPr lang="en-GB" dirty="0">
              <a:solidFill>
                <a:srgbClr val="FFFFFF"/>
              </a:solidFill>
              <a:latin typeface="Arial"/>
              <a:ea typeface="+mn-ea"/>
              <a:cs typeface="+mn-cs"/>
            </a:rPr>
            <a:t>Relationship building programme </a:t>
          </a:r>
        </a:p>
      </dgm:t>
    </dgm:pt>
    <dgm:pt modelId="{544439B6-F231-4B7B-8901-493996FD5F68}" type="parTrans" cxnId="{5DA6A3EB-AB38-41D0-BFC2-752C94B13A5A}">
      <dgm:prSet/>
      <dgm:spPr/>
      <dgm:t>
        <a:bodyPr/>
        <a:lstStyle/>
        <a:p>
          <a:endParaRPr lang="en-GB"/>
        </a:p>
      </dgm:t>
    </dgm:pt>
    <dgm:pt modelId="{3171DA34-6D17-4223-AFB8-1BC6AF4CAD61}" type="sibTrans" cxnId="{5DA6A3EB-AB38-41D0-BFC2-752C94B13A5A}">
      <dgm:prSet/>
      <dgm:spPr/>
      <dgm:t>
        <a:bodyPr/>
        <a:lstStyle/>
        <a:p>
          <a:endParaRPr lang="en-GB"/>
        </a:p>
      </dgm:t>
    </dgm:pt>
    <dgm:pt modelId="{3B0DF455-DA20-4E3E-9B3B-8A6365A5EB93}">
      <dgm:prSet phldrT="[Text]"/>
      <dgm: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SzPts val="1600"/>
            <a:buFont typeface="Arial" panose="020B0604020202020204" pitchFamily="34" charset="0"/>
            <a:buChar char="•"/>
          </a:pPr>
          <a:r>
            <a:rPr lang="en-US" b="1" dirty="0">
              <a:solidFill>
                <a:srgbClr val="181C36">
                  <a:hueOff val="0"/>
                  <a:satOff val="0"/>
                  <a:lumOff val="0"/>
                  <a:alphaOff val="0"/>
                </a:srgbClr>
              </a:solidFill>
              <a:latin typeface="Arial"/>
              <a:ea typeface="+mn-ea"/>
              <a:cs typeface="+mn-cs"/>
            </a:rPr>
            <a:t>Definition of prioritised accounts </a:t>
          </a:r>
          <a:r>
            <a:rPr lang="en-US" dirty="0">
              <a:solidFill>
                <a:srgbClr val="181C36">
                  <a:hueOff val="0"/>
                  <a:satOff val="0"/>
                  <a:lumOff val="0"/>
                  <a:alphaOff val="0"/>
                </a:srgbClr>
              </a:solidFill>
              <a:latin typeface="Arial"/>
              <a:ea typeface="+mn-ea"/>
              <a:cs typeface="+mn-cs"/>
            </a:rPr>
            <a:t>for proactive aftercare activities through assessing project’s impact on projects, jobs and capital investment.</a:t>
          </a:r>
          <a:endParaRPr lang="en-GB" dirty="0">
            <a:solidFill>
              <a:srgbClr val="181C36">
                <a:hueOff val="0"/>
                <a:satOff val="0"/>
                <a:lumOff val="0"/>
                <a:alphaOff val="0"/>
              </a:srgbClr>
            </a:solidFill>
            <a:latin typeface="Arial"/>
            <a:ea typeface="+mn-ea"/>
            <a:cs typeface="+mn-cs"/>
          </a:endParaRPr>
        </a:p>
      </dgm:t>
    </dgm:pt>
    <dgm:pt modelId="{E4DC4034-5F1F-4A3C-A849-1AE6C0B4012E}" type="parTrans" cxnId="{92D4DB18-640F-45E7-B40D-3CC29B3A5392}">
      <dgm:prSet/>
      <dgm:spPr/>
      <dgm:t>
        <a:bodyPr/>
        <a:lstStyle/>
        <a:p>
          <a:endParaRPr lang="en-GB"/>
        </a:p>
      </dgm:t>
    </dgm:pt>
    <dgm:pt modelId="{7FCB4BEA-16A1-4456-A8F9-A5A16ED86680}" type="sibTrans" cxnId="{92D4DB18-640F-45E7-B40D-3CC29B3A5392}">
      <dgm:prSet/>
      <dgm:spPr/>
      <dgm:t>
        <a:bodyPr/>
        <a:lstStyle/>
        <a:p>
          <a:endParaRPr lang="en-GB"/>
        </a:p>
      </dgm:t>
    </dgm:pt>
    <dgm:pt modelId="{6C9B211E-9912-4000-B140-75620AE99BE2}">
      <dgm:prSet phldrT="[Text]"/>
      <dgm:spPr>
        <a:xfrm>
          <a:off x="4157980"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gm:spPr>
      <dgm:t>
        <a:bodyPr/>
        <a:lstStyle/>
        <a:p>
          <a:pPr>
            <a:buNone/>
          </a:pPr>
          <a:r>
            <a:rPr lang="en-GB" dirty="0">
              <a:solidFill>
                <a:srgbClr val="FFFFFF"/>
              </a:solidFill>
              <a:latin typeface="Arial"/>
              <a:ea typeface="+mn-ea"/>
              <a:cs typeface="+mn-cs"/>
            </a:rPr>
            <a:t>Investor Development Plans</a:t>
          </a:r>
        </a:p>
      </dgm:t>
    </dgm:pt>
    <dgm:pt modelId="{5930DB32-DBE4-43A7-BD0A-4B053C631128}" type="parTrans" cxnId="{A1FD87A9-2AC6-4356-B60A-55187AC60131}">
      <dgm:prSet/>
      <dgm:spPr/>
      <dgm:t>
        <a:bodyPr/>
        <a:lstStyle/>
        <a:p>
          <a:endParaRPr lang="en-GB"/>
        </a:p>
      </dgm:t>
    </dgm:pt>
    <dgm:pt modelId="{16D4CB9C-90D3-46A2-90ED-8D6BB22CAC77}" type="sibTrans" cxnId="{A1FD87A9-2AC6-4356-B60A-55187AC60131}">
      <dgm:prSet/>
      <dgm:spPr/>
      <dgm:t>
        <a:bodyPr/>
        <a:lstStyle/>
        <a:p>
          <a:endParaRPr lang="en-GB"/>
        </a:p>
      </dgm:t>
    </dgm:pt>
    <dgm:pt modelId="{379AD9FD-5021-45F8-9691-C28A80AD2E94}">
      <dgm:prSet phldrT="[Text]"/>
      <dgm:spPr>
        <a:xfrm>
          <a:off x="4157980"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GB" b="1" dirty="0">
              <a:solidFill>
                <a:srgbClr val="181C36">
                  <a:hueOff val="0"/>
                  <a:satOff val="0"/>
                  <a:lumOff val="0"/>
                  <a:alphaOff val="0"/>
                </a:srgbClr>
              </a:solidFill>
              <a:latin typeface="Arial"/>
              <a:ea typeface="+mn-ea"/>
              <a:cs typeface="+mn-cs"/>
            </a:rPr>
            <a:t>Appointment of investor development managers </a:t>
          </a:r>
          <a:r>
            <a:rPr lang="en-GB" dirty="0">
              <a:solidFill>
                <a:srgbClr val="181C36">
                  <a:hueOff val="0"/>
                  <a:satOff val="0"/>
                  <a:lumOff val="0"/>
                  <a:alphaOff val="0"/>
                </a:srgbClr>
              </a:solidFill>
              <a:latin typeface="Arial"/>
              <a:ea typeface="+mn-ea"/>
              <a:cs typeface="+mn-cs"/>
            </a:rPr>
            <a:t>for each strategic account in charge of developing proposals for expansion plans / embedding company in local ecosystem.</a:t>
          </a:r>
        </a:p>
      </dgm:t>
    </dgm:pt>
    <dgm:pt modelId="{1430AF7B-BEE2-4332-A5E7-A41D0438E81B}" type="parTrans" cxnId="{910BF735-6781-4FB5-9D8E-EC40F006E897}">
      <dgm:prSet/>
      <dgm:spPr/>
      <dgm:t>
        <a:bodyPr/>
        <a:lstStyle/>
        <a:p>
          <a:endParaRPr lang="en-GB"/>
        </a:p>
      </dgm:t>
    </dgm:pt>
    <dgm:pt modelId="{5C363EC5-C3EB-4476-BFB2-DAF9BD0BE8EB}" type="sibTrans" cxnId="{910BF735-6781-4FB5-9D8E-EC40F006E897}">
      <dgm:prSet/>
      <dgm:spPr/>
      <dgm:t>
        <a:bodyPr/>
        <a:lstStyle/>
        <a:p>
          <a:endParaRPr lang="en-GB"/>
        </a:p>
      </dgm:t>
    </dgm:pt>
    <dgm:pt modelId="{A92E808C-3EEA-4B93-A4BB-CD6D512CDF6E}">
      <dgm:prSet phldrT="[Text]"/>
      <dgm:spPr>
        <a:xfrm>
          <a:off x="4157980"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GB" b="1" dirty="0">
              <a:solidFill>
                <a:srgbClr val="181C36">
                  <a:hueOff val="0"/>
                  <a:satOff val="0"/>
                  <a:lumOff val="0"/>
                  <a:alphaOff val="0"/>
                </a:srgbClr>
              </a:solidFill>
              <a:latin typeface="Arial"/>
              <a:ea typeface="+mn-ea"/>
              <a:cs typeface="+mn-cs"/>
            </a:rPr>
            <a:t>Development of a network of partners </a:t>
          </a:r>
          <a:r>
            <a:rPr lang="en-GB" dirty="0">
              <a:solidFill>
                <a:srgbClr val="181C36">
                  <a:hueOff val="0"/>
                  <a:satOff val="0"/>
                  <a:lumOff val="0"/>
                  <a:alphaOff val="0"/>
                </a:srgbClr>
              </a:solidFill>
              <a:latin typeface="Arial"/>
              <a:ea typeface="+mn-ea"/>
              <a:cs typeface="+mn-cs"/>
            </a:rPr>
            <a:t>in Ethiopia that enable EIC to provide valuable support to strategic accounts.</a:t>
          </a:r>
        </a:p>
      </dgm:t>
    </dgm:pt>
    <dgm:pt modelId="{EFDBBA93-8546-4D6D-A079-49BDDAA6AAA8}" type="parTrans" cxnId="{D56BAE6D-1580-4EA5-A88D-B78E7B803A53}">
      <dgm:prSet/>
      <dgm:spPr/>
      <dgm:t>
        <a:bodyPr/>
        <a:lstStyle/>
        <a:p>
          <a:endParaRPr lang="en-GB"/>
        </a:p>
      </dgm:t>
    </dgm:pt>
    <dgm:pt modelId="{05294D79-4B55-416A-A9D2-0B1FD4A933AA}" type="sibTrans" cxnId="{D56BAE6D-1580-4EA5-A88D-B78E7B803A53}">
      <dgm:prSet/>
      <dgm:spPr/>
      <dgm:t>
        <a:bodyPr/>
        <a:lstStyle/>
        <a:p>
          <a:endParaRPr lang="en-GB"/>
        </a:p>
      </dgm:t>
    </dgm:pt>
    <dgm:pt modelId="{C1A96045-EF21-47CB-85DB-6F0EEB0FD808}">
      <dgm:prSet phldrT="[Text]"/>
      <dgm:spPr>
        <a:xfrm>
          <a:off x="8312224"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gm:spPr>
      <dgm:t>
        <a:bodyPr/>
        <a:lstStyle/>
        <a:p>
          <a:pPr>
            <a:buNone/>
          </a:pPr>
          <a:r>
            <a:rPr lang="en-GB" dirty="0">
              <a:solidFill>
                <a:srgbClr val="FFFFFF"/>
              </a:solidFill>
              <a:latin typeface="Arial"/>
              <a:ea typeface="+mn-ea"/>
              <a:cs typeface="+mn-cs"/>
            </a:rPr>
            <a:t>Supply chain development </a:t>
          </a:r>
        </a:p>
      </dgm:t>
    </dgm:pt>
    <dgm:pt modelId="{7F26B98E-96CB-4543-A086-CD23E4813006}" type="parTrans" cxnId="{CD8EEDD4-B1D8-4F1C-814D-81F9315E7821}">
      <dgm:prSet/>
      <dgm:spPr/>
      <dgm:t>
        <a:bodyPr/>
        <a:lstStyle/>
        <a:p>
          <a:endParaRPr lang="en-GB"/>
        </a:p>
      </dgm:t>
    </dgm:pt>
    <dgm:pt modelId="{F9299780-C169-4BF8-AE5C-2216E9092E34}" type="sibTrans" cxnId="{CD8EEDD4-B1D8-4F1C-814D-81F9315E7821}">
      <dgm:prSet/>
      <dgm:spPr/>
      <dgm:t>
        <a:bodyPr/>
        <a:lstStyle/>
        <a:p>
          <a:endParaRPr lang="en-GB"/>
        </a:p>
      </dgm:t>
    </dgm:pt>
    <dgm:pt modelId="{FA363E6A-EF46-420B-8445-2712F98A7550}">
      <dgm:prSet phldrT="[Text]"/>
      <dgm:spPr>
        <a:xfrm>
          <a:off x="8312224"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GB" b="1" dirty="0">
              <a:solidFill>
                <a:srgbClr val="181C36">
                  <a:hueOff val="0"/>
                  <a:satOff val="0"/>
                  <a:lumOff val="0"/>
                  <a:alphaOff val="0"/>
                </a:srgbClr>
              </a:solidFill>
              <a:latin typeface="Arial"/>
              <a:ea typeface="+mn-ea"/>
              <a:cs typeface="+mn-cs"/>
            </a:rPr>
            <a:t>Hold discussions with key accounts </a:t>
          </a:r>
          <a:r>
            <a:rPr lang="en-GB" dirty="0">
              <a:solidFill>
                <a:srgbClr val="181C36">
                  <a:hueOff val="0"/>
                  <a:satOff val="0"/>
                  <a:lumOff val="0"/>
                  <a:alphaOff val="0"/>
                </a:srgbClr>
              </a:solidFill>
              <a:latin typeface="Arial"/>
              <a:ea typeface="+mn-ea"/>
              <a:cs typeface="+mn-cs"/>
            </a:rPr>
            <a:t>about their hiring requirements and potential bottlenecks.</a:t>
          </a:r>
        </a:p>
      </dgm:t>
    </dgm:pt>
    <dgm:pt modelId="{7D6D78CF-C22A-4E02-A454-C6D9F9326CB0}" type="parTrans" cxnId="{8EA84B30-4C48-4189-88C9-5FC4EC51489D}">
      <dgm:prSet/>
      <dgm:spPr/>
      <dgm:t>
        <a:bodyPr/>
        <a:lstStyle/>
        <a:p>
          <a:endParaRPr lang="en-GB"/>
        </a:p>
      </dgm:t>
    </dgm:pt>
    <dgm:pt modelId="{E21F2F55-C900-4A74-90A5-B8DA001E6C13}" type="sibTrans" cxnId="{8EA84B30-4C48-4189-88C9-5FC4EC51489D}">
      <dgm:prSet/>
      <dgm:spPr/>
      <dgm:t>
        <a:bodyPr/>
        <a:lstStyle/>
        <a:p>
          <a:endParaRPr lang="en-GB"/>
        </a:p>
      </dgm:t>
    </dgm:pt>
    <dgm:pt modelId="{A13E9547-C331-4FD6-861A-FBF847158900}">
      <dgm:prSet phldrT="[Text]"/>
      <dgm: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SzPts val="1600"/>
            <a:buFont typeface="Arial" panose="020B0604020202020204" pitchFamily="34" charset="0"/>
            <a:buChar char="•"/>
          </a:pPr>
          <a:r>
            <a:rPr lang="en-US" b="1" dirty="0">
              <a:solidFill>
                <a:srgbClr val="181C36">
                  <a:hueOff val="0"/>
                  <a:satOff val="0"/>
                  <a:lumOff val="0"/>
                  <a:alphaOff val="0"/>
                </a:srgbClr>
              </a:solidFill>
              <a:latin typeface="Arial"/>
              <a:ea typeface="+mn-ea"/>
              <a:cs typeface="+mn-cs"/>
            </a:rPr>
            <a:t>Outlining a defined communications protocol with existing investors </a:t>
          </a:r>
          <a:r>
            <a:rPr lang="en-US" b="0" dirty="0">
              <a:solidFill>
                <a:srgbClr val="181C36">
                  <a:hueOff val="0"/>
                  <a:satOff val="0"/>
                  <a:lumOff val="0"/>
                  <a:alphaOff val="0"/>
                </a:srgbClr>
              </a:solidFill>
              <a:latin typeface="Arial"/>
              <a:ea typeface="+mn-ea"/>
              <a:cs typeface="+mn-cs"/>
            </a:rPr>
            <a:t> including check-ins with existing investor</a:t>
          </a:r>
          <a:r>
            <a:rPr lang="en-US" dirty="0">
              <a:solidFill>
                <a:srgbClr val="181C36">
                  <a:hueOff val="0"/>
                  <a:satOff val="0"/>
                  <a:lumOff val="0"/>
                  <a:alphaOff val="0"/>
                </a:srgbClr>
              </a:solidFill>
              <a:latin typeface="Arial"/>
              <a:ea typeface="+mn-ea"/>
              <a:cs typeface="+mn-cs"/>
            </a:rPr>
            <a:t>s each year. </a:t>
          </a:r>
          <a:endParaRPr lang="en-GB" dirty="0">
            <a:solidFill>
              <a:srgbClr val="181C36">
                <a:hueOff val="0"/>
                <a:satOff val="0"/>
                <a:lumOff val="0"/>
                <a:alphaOff val="0"/>
              </a:srgbClr>
            </a:solidFill>
            <a:latin typeface="Arial"/>
            <a:ea typeface="+mn-ea"/>
            <a:cs typeface="+mn-cs"/>
          </a:endParaRPr>
        </a:p>
      </dgm:t>
    </dgm:pt>
    <dgm:pt modelId="{DD7010AB-6607-4D72-80DC-4D9BBC24ADDB}" type="parTrans" cxnId="{B6012174-9EAE-4023-B05B-9BCD01E298B6}">
      <dgm:prSet/>
      <dgm:spPr/>
      <dgm:t>
        <a:bodyPr/>
        <a:lstStyle/>
        <a:p>
          <a:endParaRPr lang="en-GB"/>
        </a:p>
      </dgm:t>
    </dgm:pt>
    <dgm:pt modelId="{A9AE1BEF-9709-402E-A9C3-94043E58F68C}" type="sibTrans" cxnId="{B6012174-9EAE-4023-B05B-9BCD01E298B6}">
      <dgm:prSet/>
      <dgm:spPr/>
      <dgm:t>
        <a:bodyPr/>
        <a:lstStyle/>
        <a:p>
          <a:endParaRPr lang="en-GB"/>
        </a:p>
      </dgm:t>
    </dgm:pt>
    <dgm:pt modelId="{27234E31-8EF0-4238-81CB-92581115BA62}">
      <dgm:prSet phldrT="[Text]"/>
      <dgm: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SzPts val="1600"/>
            <a:buFont typeface="Arial" panose="020B0604020202020204" pitchFamily="34" charset="0"/>
            <a:buChar char="•"/>
          </a:pPr>
          <a:r>
            <a:rPr lang="en-US" b="1" dirty="0">
              <a:solidFill>
                <a:srgbClr val="181C36">
                  <a:hueOff val="0"/>
                  <a:satOff val="0"/>
                  <a:lumOff val="0"/>
                  <a:alphaOff val="0"/>
                </a:srgbClr>
              </a:solidFill>
              <a:latin typeface="Arial"/>
              <a:ea typeface="+mn-ea"/>
              <a:cs typeface="+mn-cs"/>
            </a:rPr>
            <a:t>Frequent meetings with policy-related entities </a:t>
          </a:r>
          <a:r>
            <a:rPr lang="en-US" dirty="0">
              <a:solidFill>
                <a:srgbClr val="181C36">
                  <a:hueOff val="0"/>
                  <a:satOff val="0"/>
                  <a:lumOff val="0"/>
                  <a:alphaOff val="0"/>
                </a:srgbClr>
              </a:solidFill>
              <a:latin typeface="Arial"/>
              <a:ea typeface="+mn-ea"/>
              <a:cs typeface="+mn-cs"/>
            </a:rPr>
            <a:t>to feedback input from investors to stakeholders who can address issues at a policy-level</a:t>
          </a:r>
          <a:endParaRPr lang="en-GB" dirty="0">
            <a:solidFill>
              <a:srgbClr val="181C36">
                <a:hueOff val="0"/>
                <a:satOff val="0"/>
                <a:lumOff val="0"/>
                <a:alphaOff val="0"/>
              </a:srgbClr>
            </a:solidFill>
            <a:latin typeface="Arial"/>
            <a:ea typeface="+mn-ea"/>
            <a:cs typeface="+mn-cs"/>
          </a:endParaRPr>
        </a:p>
      </dgm:t>
    </dgm:pt>
    <dgm:pt modelId="{749E2F39-5893-43E2-9BBE-20167B72D6DD}" type="parTrans" cxnId="{9D9490D0-EA4E-4E68-8066-E619B3E2C91D}">
      <dgm:prSet/>
      <dgm:spPr/>
      <dgm:t>
        <a:bodyPr/>
        <a:lstStyle/>
        <a:p>
          <a:endParaRPr lang="en-GB"/>
        </a:p>
      </dgm:t>
    </dgm:pt>
    <dgm:pt modelId="{5FAE61F8-D4ED-478A-BBBF-0114F016E79C}" type="sibTrans" cxnId="{9D9490D0-EA4E-4E68-8066-E619B3E2C91D}">
      <dgm:prSet/>
      <dgm:spPr/>
      <dgm:t>
        <a:bodyPr/>
        <a:lstStyle/>
        <a:p>
          <a:endParaRPr lang="en-GB"/>
        </a:p>
      </dgm:t>
    </dgm:pt>
    <dgm:pt modelId="{B2E1F7A3-DFF5-4982-8D62-19DE058F5292}">
      <dgm:prSet phldrT="[Text]"/>
      <dgm: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SzPts val="1600"/>
            <a:buFont typeface="Arial" panose="020B0604020202020204" pitchFamily="34" charset="0"/>
            <a:buChar char="•"/>
          </a:pPr>
          <a:r>
            <a:rPr lang="en-US" b="1" dirty="0">
              <a:solidFill>
                <a:srgbClr val="181C36">
                  <a:hueOff val="0"/>
                  <a:satOff val="0"/>
                  <a:lumOff val="0"/>
                  <a:alphaOff val="0"/>
                </a:srgbClr>
              </a:solidFill>
              <a:latin typeface="Arial"/>
              <a:ea typeface="+mn-ea"/>
              <a:cs typeface="+mn-cs"/>
            </a:rPr>
            <a:t>Implementation of an FDI tracking tool </a:t>
          </a:r>
          <a:r>
            <a:rPr lang="en-US" dirty="0">
              <a:solidFill>
                <a:srgbClr val="181C36">
                  <a:hueOff val="0"/>
                  <a:satOff val="0"/>
                  <a:lumOff val="0"/>
                  <a:alphaOff val="0"/>
                </a:srgbClr>
              </a:solidFill>
              <a:latin typeface="Arial"/>
              <a:ea typeface="+mn-ea"/>
              <a:cs typeface="+mn-cs"/>
            </a:rPr>
            <a:t>to store all investor-related information and key actions for aftercare team members</a:t>
          </a:r>
          <a:endParaRPr lang="en-GB" dirty="0">
            <a:solidFill>
              <a:srgbClr val="181C36">
                <a:hueOff val="0"/>
                <a:satOff val="0"/>
                <a:lumOff val="0"/>
                <a:alphaOff val="0"/>
              </a:srgbClr>
            </a:solidFill>
            <a:latin typeface="Arial"/>
            <a:ea typeface="+mn-ea"/>
            <a:cs typeface="+mn-cs"/>
          </a:endParaRPr>
        </a:p>
      </dgm:t>
    </dgm:pt>
    <dgm:pt modelId="{EE090A06-F948-45D6-8BFE-00FFF750005B}" type="parTrans" cxnId="{4618A51B-3354-4E42-AA5F-DA1FF0331AC7}">
      <dgm:prSet/>
      <dgm:spPr/>
      <dgm:t>
        <a:bodyPr/>
        <a:lstStyle/>
        <a:p>
          <a:endParaRPr lang="en-GB"/>
        </a:p>
      </dgm:t>
    </dgm:pt>
    <dgm:pt modelId="{CF2038B8-A25A-4349-B583-B02AC8CCAF09}" type="sibTrans" cxnId="{4618A51B-3354-4E42-AA5F-DA1FF0331AC7}">
      <dgm:prSet/>
      <dgm:spPr/>
      <dgm:t>
        <a:bodyPr/>
        <a:lstStyle/>
        <a:p>
          <a:endParaRPr lang="en-GB"/>
        </a:p>
      </dgm:t>
    </dgm:pt>
    <dgm:pt modelId="{844F2A5D-AAF6-4733-A759-6B35D4BB6784}">
      <dgm:prSet phldrT="[Text]"/>
      <dgm: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SzPts val="1600"/>
            <a:buFont typeface="Arial" panose="020B0604020202020204" pitchFamily="34" charset="0"/>
            <a:buChar char="•"/>
          </a:pPr>
          <a:endParaRPr lang="en-GB" dirty="0">
            <a:solidFill>
              <a:srgbClr val="181C36">
                <a:hueOff val="0"/>
                <a:satOff val="0"/>
                <a:lumOff val="0"/>
                <a:alphaOff val="0"/>
              </a:srgbClr>
            </a:solidFill>
            <a:latin typeface="Arial"/>
            <a:ea typeface="+mn-ea"/>
            <a:cs typeface="+mn-cs"/>
          </a:endParaRPr>
        </a:p>
      </dgm:t>
    </dgm:pt>
    <dgm:pt modelId="{9DC3711B-0DC2-4641-B437-D741C2AD1CC0}" type="parTrans" cxnId="{3C404E8F-83F3-44CF-B0D7-EE49607B2E01}">
      <dgm:prSet/>
      <dgm:spPr/>
      <dgm:t>
        <a:bodyPr/>
        <a:lstStyle/>
        <a:p>
          <a:endParaRPr lang="en-GB"/>
        </a:p>
      </dgm:t>
    </dgm:pt>
    <dgm:pt modelId="{0EC097FD-94BD-4139-93F4-32916B41E9D8}" type="sibTrans" cxnId="{3C404E8F-83F3-44CF-B0D7-EE49607B2E01}">
      <dgm:prSet/>
      <dgm:spPr/>
      <dgm:t>
        <a:bodyPr/>
        <a:lstStyle/>
        <a:p>
          <a:endParaRPr lang="en-GB"/>
        </a:p>
      </dgm:t>
    </dgm:pt>
    <dgm:pt modelId="{B0629DA1-EF6E-4694-A263-D5AB69B1E0FD}">
      <dgm:prSet phldrT="[Text]"/>
      <dgm:spPr>
        <a:xfrm>
          <a:off x="4157980"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GB" b="1" dirty="0">
              <a:solidFill>
                <a:srgbClr val="181C36">
                  <a:hueOff val="0"/>
                  <a:satOff val="0"/>
                  <a:lumOff val="0"/>
                  <a:alphaOff val="0"/>
                </a:srgbClr>
              </a:solidFill>
              <a:latin typeface="Arial"/>
              <a:ea typeface="+mn-ea"/>
              <a:cs typeface="+mn-cs"/>
            </a:rPr>
            <a:t>Work with investor to attract their supply chain to also invest in the country</a:t>
          </a:r>
        </a:p>
      </dgm:t>
    </dgm:pt>
    <dgm:pt modelId="{AA22A942-C6C3-416D-82DE-1711DD9A2D07}" type="parTrans" cxnId="{504E1D4D-B149-4547-93E5-6F2E180C0F3E}">
      <dgm:prSet/>
      <dgm:spPr/>
      <dgm:t>
        <a:bodyPr/>
        <a:lstStyle/>
        <a:p>
          <a:endParaRPr lang="en-GB"/>
        </a:p>
      </dgm:t>
    </dgm:pt>
    <dgm:pt modelId="{0DACA0CE-30AE-465E-876C-FFDFB2610D69}" type="sibTrans" cxnId="{504E1D4D-B149-4547-93E5-6F2E180C0F3E}">
      <dgm:prSet/>
      <dgm:spPr/>
      <dgm:t>
        <a:bodyPr/>
        <a:lstStyle/>
        <a:p>
          <a:endParaRPr lang="en-GB"/>
        </a:p>
      </dgm:t>
    </dgm:pt>
    <dgm:pt modelId="{C4831B3B-91F6-4FBC-BD76-36084D5039DC}">
      <dgm:prSet phldrT="[Text]"/>
      <dgm:spPr>
        <a:xfrm>
          <a:off x="8312224"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US"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Based on this knowledge, the EIC can </a:t>
          </a:r>
          <a:r>
            <a:rPr lang="en-US" b="1"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conduct an “inventory” of the certifications </a:t>
          </a:r>
          <a:r>
            <a:rPr lang="en-US"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held by major investors relative to global industry standards. Where major gaps are identified, the EIC can approach the investor to determine their interest in receiving a specific certification for their Ethiopian operation.</a:t>
          </a:r>
          <a:endParaRPr lang="en-GB" dirty="0">
            <a:solidFill>
              <a:srgbClr val="181C36">
                <a:hueOff val="0"/>
                <a:satOff val="0"/>
                <a:lumOff val="0"/>
                <a:alphaOff val="0"/>
              </a:srgbClr>
            </a:solidFill>
            <a:latin typeface="Arial"/>
            <a:ea typeface="+mn-ea"/>
            <a:cs typeface="+mn-cs"/>
          </a:endParaRPr>
        </a:p>
      </dgm:t>
    </dgm:pt>
    <dgm:pt modelId="{B8E48545-5C3B-4C68-853B-6949E6B96AF2}" type="parTrans" cxnId="{FC59EBA1-10E7-40EF-A6C6-A24B828901EE}">
      <dgm:prSet/>
      <dgm:spPr/>
      <dgm:t>
        <a:bodyPr/>
        <a:lstStyle/>
        <a:p>
          <a:endParaRPr lang="en-GB"/>
        </a:p>
      </dgm:t>
    </dgm:pt>
    <dgm:pt modelId="{EF5B6BB0-3760-474F-A6E8-8CEA17559AD0}" type="sibTrans" cxnId="{FC59EBA1-10E7-40EF-A6C6-A24B828901EE}">
      <dgm:prSet/>
      <dgm:spPr/>
      <dgm:t>
        <a:bodyPr/>
        <a:lstStyle/>
        <a:p>
          <a:endParaRPr lang="en-GB"/>
        </a:p>
      </dgm:t>
    </dgm:pt>
    <dgm:pt modelId="{A94A5D94-2C89-4A17-A03C-9178E06DC781}">
      <dgm:prSet phldrT="[Text]"/>
      <dgm:spPr>
        <a:xfrm>
          <a:off x="8312224"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gm:spPr>
      <dgm:t>
        <a:bodyPr/>
        <a:lstStyle/>
        <a:p>
          <a:pPr>
            <a:buChar char="•"/>
          </a:pPr>
          <a:r>
            <a:rPr lang="en-GB" b="1" dirty="0">
              <a:solidFill>
                <a:srgbClr val="181C36">
                  <a:hueOff val="0"/>
                  <a:satOff val="0"/>
                  <a:lumOff val="0"/>
                  <a:alphaOff val="0"/>
                </a:srgbClr>
              </a:solidFill>
              <a:latin typeface="Arial"/>
              <a:ea typeface="+mn-ea"/>
              <a:cs typeface="+mn-cs"/>
            </a:rPr>
            <a:t>Working with local skills institutions to address skills gaps</a:t>
          </a:r>
          <a:r>
            <a:rPr lang="en-GB" dirty="0">
              <a:solidFill>
                <a:srgbClr val="181C36">
                  <a:hueOff val="0"/>
                  <a:satOff val="0"/>
                  <a:lumOff val="0"/>
                  <a:alphaOff val="0"/>
                </a:srgbClr>
              </a:solidFill>
              <a:latin typeface="Arial"/>
              <a:ea typeface="+mn-ea"/>
              <a:cs typeface="+mn-cs"/>
            </a:rPr>
            <a:t> in industry </a:t>
          </a:r>
        </a:p>
      </dgm:t>
    </dgm:pt>
    <dgm:pt modelId="{591E4C8D-016D-49EE-9DD7-04A24E28879D}" type="parTrans" cxnId="{CB7F6DA8-19D6-4275-A2FC-207E00B63C87}">
      <dgm:prSet/>
      <dgm:spPr/>
      <dgm:t>
        <a:bodyPr/>
        <a:lstStyle/>
        <a:p>
          <a:endParaRPr lang="en-GB"/>
        </a:p>
      </dgm:t>
    </dgm:pt>
    <dgm:pt modelId="{7E937009-6456-4111-B810-4386BE07B476}" type="sibTrans" cxnId="{CB7F6DA8-19D6-4275-A2FC-207E00B63C87}">
      <dgm:prSet/>
      <dgm:spPr/>
      <dgm:t>
        <a:bodyPr/>
        <a:lstStyle/>
        <a:p>
          <a:endParaRPr lang="en-GB"/>
        </a:p>
      </dgm:t>
    </dgm:pt>
    <dgm:pt modelId="{FEDBF76B-76DB-47D3-A10F-366ABF1CA88F}" type="pres">
      <dgm:prSet presAssocID="{4D2CB702-2B50-4C08-94A4-719315382200}" presName="Name0" presStyleCnt="0">
        <dgm:presLayoutVars>
          <dgm:dir/>
          <dgm:animLvl val="lvl"/>
          <dgm:resizeHandles val="exact"/>
        </dgm:presLayoutVars>
      </dgm:prSet>
      <dgm:spPr/>
    </dgm:pt>
    <dgm:pt modelId="{A8564771-8A31-43A3-9865-B9C79F0B3FF2}" type="pres">
      <dgm:prSet presAssocID="{C7510750-8341-41B6-BC25-352E32D6E5FB}" presName="composite" presStyleCnt="0"/>
      <dgm:spPr/>
    </dgm:pt>
    <dgm:pt modelId="{E4138BBD-2024-41B0-B533-A5D79950233E}" type="pres">
      <dgm:prSet presAssocID="{C7510750-8341-41B6-BC25-352E32D6E5FB}" presName="parTx" presStyleLbl="alignNode1" presStyleIdx="0" presStyleCnt="3">
        <dgm:presLayoutVars>
          <dgm:chMax val="0"/>
          <dgm:chPref val="0"/>
          <dgm:bulletEnabled val="1"/>
        </dgm:presLayoutVars>
      </dgm:prSet>
      <dgm:spPr/>
    </dgm:pt>
    <dgm:pt modelId="{9B82AE01-569B-408C-9FEE-5562484974DD}" type="pres">
      <dgm:prSet presAssocID="{C7510750-8341-41B6-BC25-352E32D6E5FB}" presName="desTx" presStyleLbl="alignAccFollowNode1" presStyleIdx="0" presStyleCnt="3">
        <dgm:presLayoutVars>
          <dgm:bulletEnabled val="1"/>
        </dgm:presLayoutVars>
      </dgm:prSet>
      <dgm:spPr/>
    </dgm:pt>
    <dgm:pt modelId="{D7F1D147-BBDE-4CC8-8292-693F8FFD3D85}" type="pres">
      <dgm:prSet presAssocID="{3171DA34-6D17-4223-AFB8-1BC6AF4CAD61}" presName="space" presStyleCnt="0"/>
      <dgm:spPr/>
    </dgm:pt>
    <dgm:pt modelId="{8D56061B-CBA7-432F-A7D4-FB09BEDD7616}" type="pres">
      <dgm:prSet presAssocID="{6C9B211E-9912-4000-B140-75620AE99BE2}" presName="composite" presStyleCnt="0"/>
      <dgm:spPr/>
    </dgm:pt>
    <dgm:pt modelId="{88A7831C-94F2-4B49-AD61-4C5F4F763FF4}" type="pres">
      <dgm:prSet presAssocID="{6C9B211E-9912-4000-B140-75620AE99BE2}" presName="parTx" presStyleLbl="alignNode1" presStyleIdx="1" presStyleCnt="3">
        <dgm:presLayoutVars>
          <dgm:chMax val="0"/>
          <dgm:chPref val="0"/>
          <dgm:bulletEnabled val="1"/>
        </dgm:presLayoutVars>
      </dgm:prSet>
      <dgm:spPr/>
    </dgm:pt>
    <dgm:pt modelId="{65A7CC04-6CF1-4A53-A74E-FBE0EE0CAF56}" type="pres">
      <dgm:prSet presAssocID="{6C9B211E-9912-4000-B140-75620AE99BE2}" presName="desTx" presStyleLbl="alignAccFollowNode1" presStyleIdx="1" presStyleCnt="3">
        <dgm:presLayoutVars>
          <dgm:bulletEnabled val="1"/>
        </dgm:presLayoutVars>
      </dgm:prSet>
      <dgm:spPr/>
    </dgm:pt>
    <dgm:pt modelId="{B0B59440-0EF2-4D13-A0B9-3D98DBDD4A92}" type="pres">
      <dgm:prSet presAssocID="{16D4CB9C-90D3-46A2-90ED-8D6BB22CAC77}" presName="space" presStyleCnt="0"/>
      <dgm:spPr/>
    </dgm:pt>
    <dgm:pt modelId="{8381C683-471F-4E47-AE07-C9A2B43609E3}" type="pres">
      <dgm:prSet presAssocID="{C1A96045-EF21-47CB-85DB-6F0EEB0FD808}" presName="composite" presStyleCnt="0"/>
      <dgm:spPr/>
    </dgm:pt>
    <dgm:pt modelId="{A8821B3F-62F0-4207-957F-F308EE0E78E8}" type="pres">
      <dgm:prSet presAssocID="{C1A96045-EF21-47CB-85DB-6F0EEB0FD808}" presName="parTx" presStyleLbl="alignNode1" presStyleIdx="2" presStyleCnt="3">
        <dgm:presLayoutVars>
          <dgm:chMax val="0"/>
          <dgm:chPref val="0"/>
          <dgm:bulletEnabled val="1"/>
        </dgm:presLayoutVars>
      </dgm:prSet>
      <dgm:spPr/>
    </dgm:pt>
    <dgm:pt modelId="{8C552EA6-0FC1-44E0-B352-8C2B7D91A8DC}" type="pres">
      <dgm:prSet presAssocID="{C1A96045-EF21-47CB-85DB-6F0EEB0FD808}" presName="desTx" presStyleLbl="alignAccFollowNode1" presStyleIdx="2" presStyleCnt="3">
        <dgm:presLayoutVars>
          <dgm:bulletEnabled val="1"/>
        </dgm:presLayoutVars>
      </dgm:prSet>
      <dgm:spPr/>
    </dgm:pt>
  </dgm:ptLst>
  <dgm:cxnLst>
    <dgm:cxn modelId="{FF2FA515-2E8C-4E19-9831-8EBD4475E855}" type="presOf" srcId="{B0629DA1-EF6E-4694-A263-D5AB69B1E0FD}" destId="{65A7CC04-6CF1-4A53-A74E-FBE0EE0CAF56}" srcOrd="0" destOrd="2" presId="urn:microsoft.com/office/officeart/2005/8/layout/hList1"/>
    <dgm:cxn modelId="{92D4DB18-640F-45E7-B40D-3CC29B3A5392}" srcId="{C7510750-8341-41B6-BC25-352E32D6E5FB}" destId="{3B0DF455-DA20-4E3E-9B3B-8A6365A5EB93}" srcOrd="0" destOrd="0" parTransId="{E4DC4034-5F1F-4A3C-A849-1AE6C0B4012E}" sibTransId="{7FCB4BEA-16A1-4456-A8F9-A5A16ED86680}"/>
    <dgm:cxn modelId="{4618A51B-3354-4E42-AA5F-DA1FF0331AC7}" srcId="{C7510750-8341-41B6-BC25-352E32D6E5FB}" destId="{B2E1F7A3-DFF5-4982-8D62-19DE058F5292}" srcOrd="3" destOrd="0" parTransId="{EE090A06-F948-45D6-8BFE-00FFF750005B}" sibTransId="{CF2038B8-A25A-4349-B583-B02AC8CCAF09}"/>
    <dgm:cxn modelId="{DF83942F-17F1-49CF-9CC8-366EDDD7C458}" type="presOf" srcId="{6C9B211E-9912-4000-B140-75620AE99BE2}" destId="{88A7831C-94F2-4B49-AD61-4C5F4F763FF4}" srcOrd="0" destOrd="0" presId="urn:microsoft.com/office/officeart/2005/8/layout/hList1"/>
    <dgm:cxn modelId="{EBF61B30-F965-4110-A5F7-10D1475D9778}" type="presOf" srcId="{C4831B3B-91F6-4FBC-BD76-36084D5039DC}" destId="{8C552EA6-0FC1-44E0-B352-8C2B7D91A8DC}" srcOrd="0" destOrd="2" presId="urn:microsoft.com/office/officeart/2005/8/layout/hList1"/>
    <dgm:cxn modelId="{8EA84B30-4C48-4189-88C9-5FC4EC51489D}" srcId="{C1A96045-EF21-47CB-85DB-6F0EEB0FD808}" destId="{FA363E6A-EF46-420B-8445-2712F98A7550}" srcOrd="0" destOrd="0" parTransId="{7D6D78CF-C22A-4E02-A454-C6D9F9326CB0}" sibTransId="{E21F2F55-C900-4A74-90A5-B8DA001E6C13}"/>
    <dgm:cxn modelId="{8A816134-D90E-4407-8973-73C45376619F}" type="presOf" srcId="{379AD9FD-5021-45F8-9691-C28A80AD2E94}" destId="{65A7CC04-6CF1-4A53-A74E-FBE0EE0CAF56}" srcOrd="0" destOrd="0" presId="urn:microsoft.com/office/officeart/2005/8/layout/hList1"/>
    <dgm:cxn modelId="{910BF735-6781-4FB5-9D8E-EC40F006E897}" srcId="{6C9B211E-9912-4000-B140-75620AE99BE2}" destId="{379AD9FD-5021-45F8-9691-C28A80AD2E94}" srcOrd="0" destOrd="0" parTransId="{1430AF7B-BEE2-4332-A5E7-A41D0438E81B}" sibTransId="{5C363EC5-C3EB-4476-BFB2-DAF9BD0BE8EB}"/>
    <dgm:cxn modelId="{504E1D4D-B149-4547-93E5-6F2E180C0F3E}" srcId="{6C9B211E-9912-4000-B140-75620AE99BE2}" destId="{B0629DA1-EF6E-4694-A263-D5AB69B1E0FD}" srcOrd="2" destOrd="0" parTransId="{AA22A942-C6C3-416D-82DE-1711DD9A2D07}" sibTransId="{0DACA0CE-30AE-465E-876C-FFDFB2610D69}"/>
    <dgm:cxn modelId="{A9BCD654-AAE1-4541-8859-5F4EF65624E7}" type="presOf" srcId="{27234E31-8EF0-4238-81CB-92581115BA62}" destId="{9B82AE01-569B-408C-9FEE-5562484974DD}" srcOrd="0" destOrd="2" presId="urn:microsoft.com/office/officeart/2005/8/layout/hList1"/>
    <dgm:cxn modelId="{A1C3766B-6D75-4607-B52B-C3B30801AB54}" type="presOf" srcId="{FA363E6A-EF46-420B-8445-2712F98A7550}" destId="{8C552EA6-0FC1-44E0-B352-8C2B7D91A8DC}" srcOrd="0" destOrd="0" presId="urn:microsoft.com/office/officeart/2005/8/layout/hList1"/>
    <dgm:cxn modelId="{D56BAE6D-1580-4EA5-A88D-B78E7B803A53}" srcId="{6C9B211E-9912-4000-B140-75620AE99BE2}" destId="{A92E808C-3EEA-4B93-A4BB-CD6D512CDF6E}" srcOrd="1" destOrd="0" parTransId="{EFDBBA93-8546-4D6D-A079-49BDDAA6AAA8}" sibTransId="{05294D79-4B55-416A-A9D2-0B1FD4A933AA}"/>
    <dgm:cxn modelId="{B6012174-9EAE-4023-B05B-9BCD01E298B6}" srcId="{C7510750-8341-41B6-BC25-352E32D6E5FB}" destId="{A13E9547-C331-4FD6-861A-FBF847158900}" srcOrd="1" destOrd="0" parTransId="{DD7010AB-6607-4D72-80DC-4D9BBC24ADDB}" sibTransId="{A9AE1BEF-9709-402E-A9C3-94043E58F68C}"/>
    <dgm:cxn modelId="{2903C882-5E0B-456C-A27A-D37B7A3D3F81}" type="presOf" srcId="{3B0DF455-DA20-4E3E-9B3B-8A6365A5EB93}" destId="{9B82AE01-569B-408C-9FEE-5562484974DD}" srcOrd="0" destOrd="0" presId="urn:microsoft.com/office/officeart/2005/8/layout/hList1"/>
    <dgm:cxn modelId="{3C404E8F-83F3-44CF-B0D7-EE49607B2E01}" srcId="{C7510750-8341-41B6-BC25-352E32D6E5FB}" destId="{844F2A5D-AAF6-4733-A759-6B35D4BB6784}" srcOrd="4" destOrd="0" parTransId="{9DC3711B-0DC2-4641-B437-D741C2AD1CC0}" sibTransId="{0EC097FD-94BD-4139-93F4-32916B41E9D8}"/>
    <dgm:cxn modelId="{EB5F528F-455A-4600-8026-B6457758D831}" type="presOf" srcId="{B2E1F7A3-DFF5-4982-8D62-19DE058F5292}" destId="{9B82AE01-569B-408C-9FEE-5562484974DD}" srcOrd="0" destOrd="3" presId="urn:microsoft.com/office/officeart/2005/8/layout/hList1"/>
    <dgm:cxn modelId="{A963A49B-128A-47F8-9704-591B2658030D}" type="presOf" srcId="{A92E808C-3EEA-4B93-A4BB-CD6D512CDF6E}" destId="{65A7CC04-6CF1-4A53-A74E-FBE0EE0CAF56}" srcOrd="0" destOrd="1" presId="urn:microsoft.com/office/officeart/2005/8/layout/hList1"/>
    <dgm:cxn modelId="{66D6249D-B29E-4A06-9A9E-78825B62A854}" type="presOf" srcId="{C1A96045-EF21-47CB-85DB-6F0EEB0FD808}" destId="{A8821B3F-62F0-4207-957F-F308EE0E78E8}" srcOrd="0" destOrd="0" presId="urn:microsoft.com/office/officeart/2005/8/layout/hList1"/>
    <dgm:cxn modelId="{FC59EBA1-10E7-40EF-A6C6-A24B828901EE}" srcId="{C1A96045-EF21-47CB-85DB-6F0EEB0FD808}" destId="{C4831B3B-91F6-4FBC-BD76-36084D5039DC}" srcOrd="2" destOrd="0" parTransId="{B8E48545-5C3B-4C68-853B-6949E6B96AF2}" sibTransId="{EF5B6BB0-3760-474F-A6E8-8CEA17559AD0}"/>
    <dgm:cxn modelId="{CB7F6DA8-19D6-4275-A2FC-207E00B63C87}" srcId="{C1A96045-EF21-47CB-85DB-6F0EEB0FD808}" destId="{A94A5D94-2C89-4A17-A03C-9178E06DC781}" srcOrd="1" destOrd="0" parTransId="{591E4C8D-016D-49EE-9DD7-04A24E28879D}" sibTransId="{7E937009-6456-4111-B810-4386BE07B476}"/>
    <dgm:cxn modelId="{A1FD87A9-2AC6-4356-B60A-55187AC60131}" srcId="{4D2CB702-2B50-4C08-94A4-719315382200}" destId="{6C9B211E-9912-4000-B140-75620AE99BE2}" srcOrd="1" destOrd="0" parTransId="{5930DB32-DBE4-43A7-BD0A-4B053C631128}" sibTransId="{16D4CB9C-90D3-46A2-90ED-8D6BB22CAC77}"/>
    <dgm:cxn modelId="{370656B4-4113-4857-863A-27DBD23F8560}" type="presOf" srcId="{A13E9547-C331-4FD6-861A-FBF847158900}" destId="{9B82AE01-569B-408C-9FEE-5562484974DD}" srcOrd="0" destOrd="1" presId="urn:microsoft.com/office/officeart/2005/8/layout/hList1"/>
    <dgm:cxn modelId="{1249DFCF-2DD5-485E-B452-C39898B09095}" type="presOf" srcId="{A94A5D94-2C89-4A17-A03C-9178E06DC781}" destId="{8C552EA6-0FC1-44E0-B352-8C2B7D91A8DC}" srcOrd="0" destOrd="1" presId="urn:microsoft.com/office/officeart/2005/8/layout/hList1"/>
    <dgm:cxn modelId="{F7ABEFCF-1F2A-45D4-88E0-20FF53406238}" type="presOf" srcId="{844F2A5D-AAF6-4733-A759-6B35D4BB6784}" destId="{9B82AE01-569B-408C-9FEE-5562484974DD}" srcOrd="0" destOrd="4" presId="urn:microsoft.com/office/officeart/2005/8/layout/hList1"/>
    <dgm:cxn modelId="{9D9490D0-EA4E-4E68-8066-E619B3E2C91D}" srcId="{C7510750-8341-41B6-BC25-352E32D6E5FB}" destId="{27234E31-8EF0-4238-81CB-92581115BA62}" srcOrd="2" destOrd="0" parTransId="{749E2F39-5893-43E2-9BBE-20167B72D6DD}" sibTransId="{5FAE61F8-D4ED-478A-BBBF-0114F016E79C}"/>
    <dgm:cxn modelId="{CD8EEDD4-B1D8-4F1C-814D-81F9315E7821}" srcId="{4D2CB702-2B50-4C08-94A4-719315382200}" destId="{C1A96045-EF21-47CB-85DB-6F0EEB0FD808}" srcOrd="2" destOrd="0" parTransId="{7F26B98E-96CB-4543-A086-CD23E4813006}" sibTransId="{F9299780-C169-4BF8-AE5C-2216E9092E34}"/>
    <dgm:cxn modelId="{FB583FD7-C11D-446D-9197-FC4A0C55907D}" type="presOf" srcId="{C7510750-8341-41B6-BC25-352E32D6E5FB}" destId="{E4138BBD-2024-41B0-B533-A5D79950233E}" srcOrd="0" destOrd="0" presId="urn:microsoft.com/office/officeart/2005/8/layout/hList1"/>
    <dgm:cxn modelId="{5DA6A3EB-AB38-41D0-BFC2-752C94B13A5A}" srcId="{4D2CB702-2B50-4C08-94A4-719315382200}" destId="{C7510750-8341-41B6-BC25-352E32D6E5FB}" srcOrd="0" destOrd="0" parTransId="{544439B6-F231-4B7B-8901-493996FD5F68}" sibTransId="{3171DA34-6D17-4223-AFB8-1BC6AF4CAD61}"/>
    <dgm:cxn modelId="{AD3D15F9-74D6-4A8D-B63C-62C74211516A}" type="presOf" srcId="{4D2CB702-2B50-4C08-94A4-719315382200}" destId="{FEDBF76B-76DB-47D3-A10F-366ABF1CA88F}" srcOrd="0" destOrd="0" presId="urn:microsoft.com/office/officeart/2005/8/layout/hList1"/>
    <dgm:cxn modelId="{7D0B8662-8982-48CB-B8DE-7C2CC34DBA8B}" type="presParOf" srcId="{FEDBF76B-76DB-47D3-A10F-366ABF1CA88F}" destId="{A8564771-8A31-43A3-9865-B9C79F0B3FF2}" srcOrd="0" destOrd="0" presId="urn:microsoft.com/office/officeart/2005/8/layout/hList1"/>
    <dgm:cxn modelId="{78A5933F-6E7D-40D0-B357-40AA61344487}" type="presParOf" srcId="{A8564771-8A31-43A3-9865-B9C79F0B3FF2}" destId="{E4138BBD-2024-41B0-B533-A5D79950233E}" srcOrd="0" destOrd="0" presId="urn:microsoft.com/office/officeart/2005/8/layout/hList1"/>
    <dgm:cxn modelId="{1D17AFDD-38F6-4A2A-B2A9-DA6F6E0E622C}" type="presParOf" srcId="{A8564771-8A31-43A3-9865-B9C79F0B3FF2}" destId="{9B82AE01-569B-408C-9FEE-5562484974DD}" srcOrd="1" destOrd="0" presId="urn:microsoft.com/office/officeart/2005/8/layout/hList1"/>
    <dgm:cxn modelId="{3B9BF2C2-2F8F-4086-9B96-85868298F225}" type="presParOf" srcId="{FEDBF76B-76DB-47D3-A10F-366ABF1CA88F}" destId="{D7F1D147-BBDE-4CC8-8292-693F8FFD3D85}" srcOrd="1" destOrd="0" presId="urn:microsoft.com/office/officeart/2005/8/layout/hList1"/>
    <dgm:cxn modelId="{5577A02B-D8C7-4F24-A61A-7CE70F268755}" type="presParOf" srcId="{FEDBF76B-76DB-47D3-A10F-366ABF1CA88F}" destId="{8D56061B-CBA7-432F-A7D4-FB09BEDD7616}" srcOrd="2" destOrd="0" presId="urn:microsoft.com/office/officeart/2005/8/layout/hList1"/>
    <dgm:cxn modelId="{8374A627-22E5-487B-A0BF-129541C7F7CA}" type="presParOf" srcId="{8D56061B-CBA7-432F-A7D4-FB09BEDD7616}" destId="{88A7831C-94F2-4B49-AD61-4C5F4F763FF4}" srcOrd="0" destOrd="0" presId="urn:microsoft.com/office/officeart/2005/8/layout/hList1"/>
    <dgm:cxn modelId="{66D9FBBD-D9FB-4BC8-8943-E5BEF3190E24}" type="presParOf" srcId="{8D56061B-CBA7-432F-A7D4-FB09BEDD7616}" destId="{65A7CC04-6CF1-4A53-A74E-FBE0EE0CAF56}" srcOrd="1" destOrd="0" presId="urn:microsoft.com/office/officeart/2005/8/layout/hList1"/>
    <dgm:cxn modelId="{500E2FF1-276D-46B3-A22E-D87C695340A1}" type="presParOf" srcId="{FEDBF76B-76DB-47D3-A10F-366ABF1CA88F}" destId="{B0B59440-0EF2-4D13-A0B9-3D98DBDD4A92}" srcOrd="3" destOrd="0" presId="urn:microsoft.com/office/officeart/2005/8/layout/hList1"/>
    <dgm:cxn modelId="{33090CCF-5190-478B-9DED-D4ED76A5D393}" type="presParOf" srcId="{FEDBF76B-76DB-47D3-A10F-366ABF1CA88F}" destId="{8381C683-471F-4E47-AE07-C9A2B43609E3}" srcOrd="4" destOrd="0" presId="urn:microsoft.com/office/officeart/2005/8/layout/hList1"/>
    <dgm:cxn modelId="{E5DBAD80-2351-457A-B073-CB7E5FA50E13}" type="presParOf" srcId="{8381C683-471F-4E47-AE07-C9A2B43609E3}" destId="{A8821B3F-62F0-4207-957F-F308EE0E78E8}" srcOrd="0" destOrd="0" presId="urn:microsoft.com/office/officeart/2005/8/layout/hList1"/>
    <dgm:cxn modelId="{9A9AFFBC-F355-4A0A-8AF0-112B97982FFF}" type="presParOf" srcId="{8381C683-471F-4E47-AE07-C9A2B43609E3}" destId="{8C552EA6-0FC1-44E0-B352-8C2B7D91A8DC}"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72C392E-7B25-AB46-AC24-D6B93E9A03BC}" type="doc">
      <dgm:prSet loTypeId="urn:microsoft.com/office/officeart/2005/8/layout/process1" loCatId="" qsTypeId="urn:microsoft.com/office/officeart/2005/8/quickstyle/simple1" qsCatId="simple" csTypeId="urn:microsoft.com/office/officeart/2005/8/colors/accent2_3" csCatId="accent2" phldr="1"/>
      <dgm:spPr/>
      <dgm:t>
        <a:bodyPr/>
        <a:lstStyle/>
        <a:p>
          <a:endParaRPr lang="en-GB"/>
        </a:p>
      </dgm:t>
    </dgm:pt>
    <dgm:pt modelId="{963B610F-25EC-2E40-8287-5B68FE280ED1}">
      <dgm:prSet phldrT="[Text]" custT="1"/>
      <dgm:spPr>
        <a:xfrm>
          <a:off x="5084" y="74059"/>
          <a:ext cx="2223086" cy="1333851"/>
        </a:xfrm>
        <a:prstGeom prst="roundRect">
          <a:avLst>
            <a:gd name="adj" fmla="val 10000"/>
          </a:avLst>
        </a:prstGeom>
        <a:solidFill>
          <a:srgbClr val="0495A8">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1. Business Retention</a:t>
          </a:r>
        </a:p>
      </dgm:t>
    </dgm:pt>
    <dgm:pt modelId="{BB1A6A35-1410-2745-9CBA-68C5B22F52AF}" type="parTrans" cxnId="{BA927494-E5F3-7140-8CEF-67D5352418F8}">
      <dgm:prSet/>
      <dgm:spPr/>
      <dgm:t>
        <a:bodyPr/>
        <a:lstStyle/>
        <a:p>
          <a:endParaRPr lang="en-GB" sz="1600" b="1">
            <a:latin typeface="Arial" panose="020B0604020202020204" pitchFamily="34" charset="0"/>
            <a:cs typeface="Arial" panose="020B0604020202020204" pitchFamily="34" charset="0"/>
          </a:endParaRPr>
        </a:p>
      </dgm:t>
    </dgm:pt>
    <dgm:pt modelId="{5903C82D-B1F5-CC46-BE8B-019B03841254}" type="sibTrans" cxnId="{BA927494-E5F3-7140-8CEF-67D5352418F8}">
      <dgm:prSet custT="1"/>
      <dgm:spPr>
        <a:xfrm>
          <a:off x="2450479" y="465322"/>
          <a:ext cx="471294" cy="551325"/>
        </a:xfrm>
        <a:prstGeom prst="rightArrow">
          <a:avLst>
            <a:gd name="adj1" fmla="val 60000"/>
            <a:gd name="adj2" fmla="val 50000"/>
          </a:avLst>
        </a:prstGeom>
        <a:solidFill>
          <a:srgbClr val="0495A8">
            <a:shade val="90000"/>
            <a:hueOff val="0"/>
            <a:satOff val="0"/>
            <a:lumOff val="0"/>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40925AC8-F42D-8E4D-B534-FFFE4757C593}">
      <dgm:prSet phldrT="[Text]" custT="1"/>
      <dgm:spPr>
        <a:xfrm>
          <a:off x="9342046" y="74059"/>
          <a:ext cx="2223086" cy="1333851"/>
        </a:xfrm>
        <a:prstGeom prst="roundRect">
          <a:avLst>
            <a:gd name="adj" fmla="val 10000"/>
          </a:avLst>
        </a:prstGeom>
        <a:solidFill>
          <a:srgbClr val="0495A8">
            <a:shade val="80000"/>
            <a:hueOff val="310244"/>
            <a:satOff val="-64668"/>
            <a:lumOff val="37940"/>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4. Policy Advocacy</a:t>
          </a:r>
        </a:p>
      </dgm:t>
    </dgm:pt>
    <dgm:pt modelId="{B8423527-5531-9C4B-885D-EEFEC35412E1}" type="parTrans" cxnId="{D774A8F4-2590-1A41-81D2-9BEFA4C8D0D1}">
      <dgm:prSet/>
      <dgm:spPr/>
      <dgm:t>
        <a:bodyPr/>
        <a:lstStyle/>
        <a:p>
          <a:endParaRPr lang="en-GB" sz="1600" b="1">
            <a:latin typeface="Arial" panose="020B0604020202020204" pitchFamily="34" charset="0"/>
            <a:cs typeface="Arial" panose="020B0604020202020204" pitchFamily="34" charset="0"/>
          </a:endParaRPr>
        </a:p>
      </dgm:t>
    </dgm:pt>
    <dgm:pt modelId="{05B9652D-A392-8340-8FD1-E909811C28E4}" type="sibTrans" cxnId="{D774A8F4-2590-1A41-81D2-9BEFA4C8D0D1}">
      <dgm:prSet/>
      <dgm:spPr/>
      <dgm:t>
        <a:bodyPr/>
        <a:lstStyle/>
        <a:p>
          <a:endParaRPr lang="en-GB" sz="1600" b="1">
            <a:latin typeface="Arial" panose="020B0604020202020204" pitchFamily="34" charset="0"/>
            <a:cs typeface="Arial" panose="020B0604020202020204" pitchFamily="34" charset="0"/>
          </a:endParaRPr>
        </a:p>
      </dgm:t>
    </dgm:pt>
    <dgm:pt modelId="{D42B835C-D83C-A64C-AD1A-662F22285D86}">
      <dgm:prSet custT="1"/>
      <dgm:spPr>
        <a:xfrm>
          <a:off x="6229725" y="74059"/>
          <a:ext cx="2223086" cy="1333851"/>
        </a:xfrm>
        <a:prstGeom prst="roundRect">
          <a:avLst>
            <a:gd name="adj" fmla="val 10000"/>
          </a:avLst>
        </a:prstGeom>
        <a:solidFill>
          <a:srgbClr val="0495A8">
            <a:shade val="80000"/>
            <a:hueOff val="206829"/>
            <a:satOff val="-43112"/>
            <a:lumOff val="25293"/>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3. Investor Development</a:t>
          </a:r>
        </a:p>
      </dgm:t>
    </dgm:pt>
    <dgm:pt modelId="{6A0F5292-774D-7C42-9989-AF30B82C9AC5}" type="parTrans" cxnId="{7F77F2AC-811A-B943-83F5-D824B81E6B30}">
      <dgm:prSet/>
      <dgm:spPr/>
      <dgm:t>
        <a:bodyPr/>
        <a:lstStyle/>
        <a:p>
          <a:endParaRPr lang="en-GB" sz="1600" b="1">
            <a:latin typeface="Arial" panose="020B0604020202020204" pitchFamily="34" charset="0"/>
            <a:cs typeface="Arial" panose="020B0604020202020204" pitchFamily="34" charset="0"/>
          </a:endParaRPr>
        </a:p>
      </dgm:t>
    </dgm:pt>
    <dgm:pt modelId="{66DE5E5C-B075-9047-BA88-B984377DED3B}" type="sibTrans" cxnId="{7F77F2AC-811A-B943-83F5-D824B81E6B30}">
      <dgm:prSet custT="1"/>
      <dgm:spPr>
        <a:xfrm>
          <a:off x="8675120" y="465322"/>
          <a:ext cx="471294" cy="551325"/>
        </a:xfrm>
        <a:prstGeom prst="rightArrow">
          <a:avLst>
            <a:gd name="adj1" fmla="val 60000"/>
            <a:gd name="adj2" fmla="val 50000"/>
          </a:avLst>
        </a:prstGeom>
        <a:solidFill>
          <a:srgbClr val="0495A8">
            <a:shade val="90000"/>
            <a:hueOff val="311570"/>
            <a:satOff val="-64405"/>
            <a:lumOff val="36227"/>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0D3DBB23-B75D-DD41-ACCF-F0B1A1D271E1}">
      <dgm:prSet phldrT="[Text]" custT="1"/>
      <dgm:spPr>
        <a:xfrm>
          <a:off x="3117405" y="74059"/>
          <a:ext cx="2223086" cy="1333851"/>
        </a:xfrm>
        <a:prstGeom prst="roundRect">
          <a:avLst>
            <a:gd name="adj" fmla="val 10000"/>
          </a:avLst>
        </a:prstGeom>
        <a:solidFill>
          <a:srgbClr val="0495A8">
            <a:shade val="80000"/>
            <a:hueOff val="103415"/>
            <a:satOff val="-21556"/>
            <a:lumOff val="12647"/>
            <a:alphaOff val="0"/>
          </a:srgbClr>
        </a:solidFill>
        <a:ln w="12700" cap="flat" cmpd="sng" algn="ctr">
          <a:solidFill>
            <a:srgbClr val="FFFFFF">
              <a:hueOff val="0"/>
              <a:satOff val="0"/>
              <a:lumOff val="0"/>
              <a:alphaOff val="0"/>
            </a:srgbClr>
          </a:solidFill>
          <a:prstDash val="solid"/>
          <a:miter lim="800000"/>
        </a:ln>
        <a:effectLst/>
      </dgm:spPr>
      <dgm:t>
        <a:bodyPr/>
        <a:lstStyle/>
        <a:p>
          <a:pPr algn="ctr">
            <a:buNone/>
          </a:pPr>
          <a:r>
            <a:rPr lang="en-GB" sz="1600" b="1" dirty="0">
              <a:solidFill>
                <a:srgbClr val="FFFFFF"/>
              </a:solidFill>
              <a:latin typeface="Arial" panose="020B0604020202020204" pitchFamily="34" charset="0"/>
              <a:ea typeface="+mn-ea"/>
              <a:cs typeface="Arial" panose="020B0604020202020204" pitchFamily="34" charset="0"/>
            </a:rPr>
            <a:t>2. Business Expansion</a:t>
          </a:r>
        </a:p>
      </dgm:t>
    </dgm:pt>
    <dgm:pt modelId="{2247BF58-C6B8-8447-BDAE-EBD7F2541489}" type="sibTrans" cxnId="{8DB25482-F7C5-E043-BE1F-FDC7CF1B2030}">
      <dgm:prSet custT="1"/>
      <dgm:spPr>
        <a:xfrm>
          <a:off x="5562799" y="465322"/>
          <a:ext cx="471294" cy="551325"/>
        </a:xfrm>
        <a:prstGeom prst="rightArrow">
          <a:avLst>
            <a:gd name="adj1" fmla="val 60000"/>
            <a:gd name="adj2" fmla="val 50000"/>
          </a:avLst>
        </a:prstGeom>
        <a:solidFill>
          <a:srgbClr val="0495A8">
            <a:shade val="90000"/>
            <a:hueOff val="155785"/>
            <a:satOff val="-32203"/>
            <a:lumOff val="18114"/>
            <a:alphaOff val="0"/>
          </a:srgbClr>
        </a:solidFill>
        <a:ln>
          <a:noFill/>
        </a:ln>
        <a:effectLst/>
      </dgm:spPr>
      <dgm:t>
        <a:bodyPr/>
        <a:lstStyle/>
        <a:p>
          <a:pPr>
            <a:buNone/>
          </a:pPr>
          <a:endParaRPr lang="en-GB" sz="1600" b="1">
            <a:solidFill>
              <a:srgbClr val="FFFFFF"/>
            </a:solidFill>
            <a:latin typeface="Arial" panose="020B0604020202020204" pitchFamily="34" charset="0"/>
            <a:ea typeface="+mn-ea"/>
            <a:cs typeface="Arial" panose="020B0604020202020204" pitchFamily="34" charset="0"/>
          </a:endParaRPr>
        </a:p>
      </dgm:t>
    </dgm:pt>
    <dgm:pt modelId="{F39D920F-7A7C-D741-97C9-38B98400B73C}" type="parTrans" cxnId="{8DB25482-F7C5-E043-BE1F-FDC7CF1B2030}">
      <dgm:prSet/>
      <dgm:spPr/>
      <dgm:t>
        <a:bodyPr/>
        <a:lstStyle/>
        <a:p>
          <a:endParaRPr lang="en-GB" sz="1600" b="1">
            <a:latin typeface="Arial" panose="020B0604020202020204" pitchFamily="34" charset="0"/>
            <a:cs typeface="Arial" panose="020B0604020202020204" pitchFamily="34" charset="0"/>
          </a:endParaRPr>
        </a:p>
      </dgm:t>
    </dgm:pt>
    <dgm:pt modelId="{65F41D82-C25F-A34A-80A8-BCA0D244D833}" type="pres">
      <dgm:prSet presAssocID="{E72C392E-7B25-AB46-AC24-D6B93E9A03BC}" presName="Name0" presStyleCnt="0">
        <dgm:presLayoutVars>
          <dgm:dir/>
          <dgm:resizeHandles val="exact"/>
        </dgm:presLayoutVars>
      </dgm:prSet>
      <dgm:spPr/>
    </dgm:pt>
    <dgm:pt modelId="{FFB940EC-F0D8-0D40-ABFC-2BD2D6DA5C65}" type="pres">
      <dgm:prSet presAssocID="{963B610F-25EC-2E40-8287-5B68FE280ED1}" presName="node" presStyleLbl="node1" presStyleIdx="0" presStyleCnt="4">
        <dgm:presLayoutVars>
          <dgm:bulletEnabled val="1"/>
        </dgm:presLayoutVars>
      </dgm:prSet>
      <dgm:spPr/>
    </dgm:pt>
    <dgm:pt modelId="{9E5F06D5-1006-1B46-AB05-FB3EAA081131}" type="pres">
      <dgm:prSet presAssocID="{5903C82D-B1F5-CC46-BE8B-019B03841254}" presName="sibTrans" presStyleLbl="sibTrans2D1" presStyleIdx="0" presStyleCnt="3"/>
      <dgm:spPr/>
    </dgm:pt>
    <dgm:pt modelId="{65060E97-2561-6747-A6D1-C8B984A9B8B6}" type="pres">
      <dgm:prSet presAssocID="{5903C82D-B1F5-CC46-BE8B-019B03841254}" presName="connectorText" presStyleLbl="sibTrans2D1" presStyleIdx="0" presStyleCnt="3"/>
      <dgm:spPr/>
    </dgm:pt>
    <dgm:pt modelId="{88CE393D-E7FC-A04C-8DAF-8D5746CA52EB}" type="pres">
      <dgm:prSet presAssocID="{0D3DBB23-B75D-DD41-ACCF-F0B1A1D271E1}" presName="node" presStyleLbl="node1" presStyleIdx="1" presStyleCnt="4">
        <dgm:presLayoutVars>
          <dgm:bulletEnabled val="1"/>
        </dgm:presLayoutVars>
      </dgm:prSet>
      <dgm:spPr/>
    </dgm:pt>
    <dgm:pt modelId="{ACAA0EC8-FE41-5C4E-B1AC-8A0721A06277}" type="pres">
      <dgm:prSet presAssocID="{2247BF58-C6B8-8447-BDAE-EBD7F2541489}" presName="sibTrans" presStyleLbl="sibTrans2D1" presStyleIdx="1" presStyleCnt="3"/>
      <dgm:spPr/>
    </dgm:pt>
    <dgm:pt modelId="{08F282C7-68CA-E044-9A8E-975A13BD6EFC}" type="pres">
      <dgm:prSet presAssocID="{2247BF58-C6B8-8447-BDAE-EBD7F2541489}" presName="connectorText" presStyleLbl="sibTrans2D1" presStyleIdx="1" presStyleCnt="3"/>
      <dgm:spPr/>
    </dgm:pt>
    <dgm:pt modelId="{6C9BFBD2-CC32-0545-9E68-692C0086BD43}" type="pres">
      <dgm:prSet presAssocID="{D42B835C-D83C-A64C-AD1A-662F22285D86}" presName="node" presStyleLbl="node1" presStyleIdx="2" presStyleCnt="4">
        <dgm:presLayoutVars>
          <dgm:bulletEnabled val="1"/>
        </dgm:presLayoutVars>
      </dgm:prSet>
      <dgm:spPr/>
    </dgm:pt>
    <dgm:pt modelId="{BC1590CD-3E6B-4344-B3A6-37AD57E03D76}" type="pres">
      <dgm:prSet presAssocID="{66DE5E5C-B075-9047-BA88-B984377DED3B}" presName="sibTrans" presStyleLbl="sibTrans2D1" presStyleIdx="2" presStyleCnt="3"/>
      <dgm:spPr/>
    </dgm:pt>
    <dgm:pt modelId="{86E00DA6-303B-1D45-8A7E-B8AF6B29C83F}" type="pres">
      <dgm:prSet presAssocID="{66DE5E5C-B075-9047-BA88-B984377DED3B}" presName="connectorText" presStyleLbl="sibTrans2D1" presStyleIdx="2" presStyleCnt="3"/>
      <dgm:spPr/>
    </dgm:pt>
    <dgm:pt modelId="{65CBACE8-0A40-A446-A673-213674840464}" type="pres">
      <dgm:prSet presAssocID="{40925AC8-F42D-8E4D-B534-FFFE4757C593}" presName="node" presStyleLbl="node1" presStyleIdx="3" presStyleCnt="4">
        <dgm:presLayoutVars>
          <dgm:bulletEnabled val="1"/>
        </dgm:presLayoutVars>
      </dgm:prSet>
      <dgm:spPr/>
    </dgm:pt>
  </dgm:ptLst>
  <dgm:cxnLst>
    <dgm:cxn modelId="{36FC1A10-82A8-FB42-A284-3F8D9C85DF00}" type="presOf" srcId="{2247BF58-C6B8-8447-BDAE-EBD7F2541489}" destId="{ACAA0EC8-FE41-5C4E-B1AC-8A0721A06277}" srcOrd="0" destOrd="0" presId="urn:microsoft.com/office/officeart/2005/8/layout/process1"/>
    <dgm:cxn modelId="{7CA72F14-42B8-8A45-8B86-F3FBD9C8B817}" type="presOf" srcId="{40925AC8-F42D-8E4D-B534-FFFE4757C593}" destId="{65CBACE8-0A40-A446-A673-213674840464}" srcOrd="0" destOrd="0" presId="urn:microsoft.com/office/officeart/2005/8/layout/process1"/>
    <dgm:cxn modelId="{BC4FE924-F383-F04B-A835-60F819CDE8B1}" type="presOf" srcId="{0D3DBB23-B75D-DD41-ACCF-F0B1A1D271E1}" destId="{88CE393D-E7FC-A04C-8DAF-8D5746CA52EB}" srcOrd="0" destOrd="0" presId="urn:microsoft.com/office/officeart/2005/8/layout/process1"/>
    <dgm:cxn modelId="{30843338-AF1E-6148-973B-77CFA04D5E1A}" type="presOf" srcId="{66DE5E5C-B075-9047-BA88-B984377DED3B}" destId="{BC1590CD-3E6B-4344-B3A6-37AD57E03D76}" srcOrd="0" destOrd="0" presId="urn:microsoft.com/office/officeart/2005/8/layout/process1"/>
    <dgm:cxn modelId="{B7927654-D6E6-D240-9CB2-71441E707A87}" type="presOf" srcId="{963B610F-25EC-2E40-8287-5B68FE280ED1}" destId="{FFB940EC-F0D8-0D40-ABFC-2BD2D6DA5C65}" srcOrd="0" destOrd="0" presId="urn:microsoft.com/office/officeart/2005/8/layout/process1"/>
    <dgm:cxn modelId="{94BF5B5B-785D-3346-A489-1A7800DB7A2A}" type="presOf" srcId="{66DE5E5C-B075-9047-BA88-B984377DED3B}" destId="{86E00DA6-303B-1D45-8A7E-B8AF6B29C83F}" srcOrd="1" destOrd="0" presId="urn:microsoft.com/office/officeart/2005/8/layout/process1"/>
    <dgm:cxn modelId="{9668746C-A0AF-0242-9287-1EBEA96E85FF}" type="presOf" srcId="{5903C82D-B1F5-CC46-BE8B-019B03841254}" destId="{65060E97-2561-6747-A6D1-C8B984A9B8B6}" srcOrd="1" destOrd="0" presId="urn:microsoft.com/office/officeart/2005/8/layout/process1"/>
    <dgm:cxn modelId="{F66F4B72-A42F-D544-A1A0-84DFF88EEE49}" type="presOf" srcId="{E72C392E-7B25-AB46-AC24-D6B93E9A03BC}" destId="{65F41D82-C25F-A34A-80A8-BCA0D244D833}" srcOrd="0" destOrd="0" presId="urn:microsoft.com/office/officeart/2005/8/layout/process1"/>
    <dgm:cxn modelId="{C3019A74-17DA-9742-9234-59752AB049AE}" type="presOf" srcId="{D42B835C-D83C-A64C-AD1A-662F22285D86}" destId="{6C9BFBD2-CC32-0545-9E68-692C0086BD43}" srcOrd="0" destOrd="0" presId="urn:microsoft.com/office/officeart/2005/8/layout/process1"/>
    <dgm:cxn modelId="{8DB25482-F7C5-E043-BE1F-FDC7CF1B2030}" srcId="{E72C392E-7B25-AB46-AC24-D6B93E9A03BC}" destId="{0D3DBB23-B75D-DD41-ACCF-F0B1A1D271E1}" srcOrd="1" destOrd="0" parTransId="{F39D920F-7A7C-D741-97C9-38B98400B73C}" sibTransId="{2247BF58-C6B8-8447-BDAE-EBD7F2541489}"/>
    <dgm:cxn modelId="{BA927494-E5F3-7140-8CEF-67D5352418F8}" srcId="{E72C392E-7B25-AB46-AC24-D6B93E9A03BC}" destId="{963B610F-25EC-2E40-8287-5B68FE280ED1}" srcOrd="0" destOrd="0" parTransId="{BB1A6A35-1410-2745-9CBA-68C5B22F52AF}" sibTransId="{5903C82D-B1F5-CC46-BE8B-019B03841254}"/>
    <dgm:cxn modelId="{F697619D-5494-3E44-AEC3-DA091FC57D4A}" type="presOf" srcId="{2247BF58-C6B8-8447-BDAE-EBD7F2541489}" destId="{08F282C7-68CA-E044-9A8E-975A13BD6EFC}" srcOrd="1" destOrd="0" presId="urn:microsoft.com/office/officeart/2005/8/layout/process1"/>
    <dgm:cxn modelId="{7F77F2AC-811A-B943-83F5-D824B81E6B30}" srcId="{E72C392E-7B25-AB46-AC24-D6B93E9A03BC}" destId="{D42B835C-D83C-A64C-AD1A-662F22285D86}" srcOrd="2" destOrd="0" parTransId="{6A0F5292-774D-7C42-9989-AF30B82C9AC5}" sibTransId="{66DE5E5C-B075-9047-BA88-B984377DED3B}"/>
    <dgm:cxn modelId="{F5D032F3-1B3B-4C4C-B6F6-9ECC48811225}" type="presOf" srcId="{5903C82D-B1F5-CC46-BE8B-019B03841254}" destId="{9E5F06D5-1006-1B46-AB05-FB3EAA081131}" srcOrd="0" destOrd="0" presId="urn:microsoft.com/office/officeart/2005/8/layout/process1"/>
    <dgm:cxn modelId="{D774A8F4-2590-1A41-81D2-9BEFA4C8D0D1}" srcId="{E72C392E-7B25-AB46-AC24-D6B93E9A03BC}" destId="{40925AC8-F42D-8E4D-B534-FFFE4757C593}" srcOrd="3" destOrd="0" parTransId="{B8423527-5531-9C4B-885D-EEFEC35412E1}" sibTransId="{05B9652D-A392-8340-8FD1-E909811C28E4}"/>
    <dgm:cxn modelId="{A67C4C38-3241-AF4C-9FF2-F5C337F3A32A}" type="presParOf" srcId="{65F41D82-C25F-A34A-80A8-BCA0D244D833}" destId="{FFB940EC-F0D8-0D40-ABFC-2BD2D6DA5C65}" srcOrd="0" destOrd="0" presId="urn:microsoft.com/office/officeart/2005/8/layout/process1"/>
    <dgm:cxn modelId="{5D5D4347-6389-294A-B33F-DB47A1FBE5B3}" type="presParOf" srcId="{65F41D82-C25F-A34A-80A8-BCA0D244D833}" destId="{9E5F06D5-1006-1B46-AB05-FB3EAA081131}" srcOrd="1" destOrd="0" presId="urn:microsoft.com/office/officeart/2005/8/layout/process1"/>
    <dgm:cxn modelId="{D516EE80-34D3-354B-B469-9ED7D40295B3}" type="presParOf" srcId="{9E5F06D5-1006-1B46-AB05-FB3EAA081131}" destId="{65060E97-2561-6747-A6D1-C8B984A9B8B6}" srcOrd="0" destOrd="0" presId="urn:microsoft.com/office/officeart/2005/8/layout/process1"/>
    <dgm:cxn modelId="{BC2C7555-83D7-1242-9BC8-35070E88CCC2}" type="presParOf" srcId="{65F41D82-C25F-A34A-80A8-BCA0D244D833}" destId="{88CE393D-E7FC-A04C-8DAF-8D5746CA52EB}" srcOrd="2" destOrd="0" presId="urn:microsoft.com/office/officeart/2005/8/layout/process1"/>
    <dgm:cxn modelId="{9E2B15A8-DD77-6745-8464-C455817C2836}" type="presParOf" srcId="{65F41D82-C25F-A34A-80A8-BCA0D244D833}" destId="{ACAA0EC8-FE41-5C4E-B1AC-8A0721A06277}" srcOrd="3" destOrd="0" presId="urn:microsoft.com/office/officeart/2005/8/layout/process1"/>
    <dgm:cxn modelId="{CF18D97E-2310-B74E-A508-B467A854D020}" type="presParOf" srcId="{ACAA0EC8-FE41-5C4E-B1AC-8A0721A06277}" destId="{08F282C7-68CA-E044-9A8E-975A13BD6EFC}" srcOrd="0" destOrd="0" presId="urn:microsoft.com/office/officeart/2005/8/layout/process1"/>
    <dgm:cxn modelId="{6B2AE80D-4325-D642-A2E7-51A9607F9C8B}" type="presParOf" srcId="{65F41D82-C25F-A34A-80A8-BCA0D244D833}" destId="{6C9BFBD2-CC32-0545-9E68-692C0086BD43}" srcOrd="4" destOrd="0" presId="urn:microsoft.com/office/officeart/2005/8/layout/process1"/>
    <dgm:cxn modelId="{BB46A799-274D-BB4E-BC35-C3D5ED278BC4}" type="presParOf" srcId="{65F41D82-C25F-A34A-80A8-BCA0D244D833}" destId="{BC1590CD-3E6B-4344-B3A6-37AD57E03D76}" srcOrd="5" destOrd="0" presId="urn:microsoft.com/office/officeart/2005/8/layout/process1"/>
    <dgm:cxn modelId="{1E2FFDF6-13BF-1043-A4C8-24782A22E9FE}" type="presParOf" srcId="{BC1590CD-3E6B-4344-B3A6-37AD57E03D76}" destId="{86E00DA6-303B-1D45-8A7E-B8AF6B29C83F}" srcOrd="0" destOrd="0" presId="urn:microsoft.com/office/officeart/2005/8/layout/process1"/>
    <dgm:cxn modelId="{F103C23C-DFA0-6446-B64A-FB20CC6B663C}" type="presParOf" srcId="{65F41D82-C25F-A34A-80A8-BCA0D244D833}" destId="{65CBACE8-0A40-A446-A673-213674840464}"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40EC-F0D8-0D40-ABFC-2BD2D6DA5C65}">
      <dsp:nvSpPr>
        <dsp:cNvPr id="0" name=""/>
        <dsp:cNvSpPr/>
      </dsp:nvSpPr>
      <dsp:spPr>
        <a:xfrm>
          <a:off x="5084" y="74059"/>
          <a:ext cx="2223086" cy="1333851"/>
        </a:xfrm>
        <a:prstGeom prst="roundRect">
          <a:avLst>
            <a:gd name="adj" fmla="val 10000"/>
          </a:avLst>
        </a:prstGeom>
        <a:solidFill>
          <a:srgbClr val="0495A8">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1. Business Retention</a:t>
          </a:r>
        </a:p>
      </dsp:txBody>
      <dsp:txXfrm>
        <a:off x="44151" y="113126"/>
        <a:ext cx="2144952" cy="1255717"/>
      </dsp:txXfrm>
    </dsp:sp>
    <dsp:sp modelId="{9E5F06D5-1006-1B46-AB05-FB3EAA081131}">
      <dsp:nvSpPr>
        <dsp:cNvPr id="0" name=""/>
        <dsp:cNvSpPr/>
      </dsp:nvSpPr>
      <dsp:spPr>
        <a:xfrm>
          <a:off x="2450479" y="465322"/>
          <a:ext cx="471294" cy="551325"/>
        </a:xfrm>
        <a:prstGeom prst="rightArrow">
          <a:avLst>
            <a:gd name="adj1" fmla="val 60000"/>
            <a:gd name="adj2" fmla="val 50000"/>
          </a:avLst>
        </a:prstGeom>
        <a:solidFill>
          <a:srgbClr val="0495A8">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2450479" y="575587"/>
        <a:ext cx="329906" cy="330795"/>
      </dsp:txXfrm>
    </dsp:sp>
    <dsp:sp modelId="{88CE393D-E7FC-A04C-8DAF-8D5746CA52EB}">
      <dsp:nvSpPr>
        <dsp:cNvPr id="0" name=""/>
        <dsp:cNvSpPr/>
      </dsp:nvSpPr>
      <dsp:spPr>
        <a:xfrm>
          <a:off x="3117405" y="74059"/>
          <a:ext cx="2223086" cy="1333851"/>
        </a:xfrm>
        <a:prstGeom prst="roundRect">
          <a:avLst>
            <a:gd name="adj" fmla="val 10000"/>
          </a:avLst>
        </a:prstGeom>
        <a:solidFill>
          <a:srgbClr val="0495A8">
            <a:shade val="80000"/>
            <a:hueOff val="103415"/>
            <a:satOff val="-21556"/>
            <a:lumOff val="1264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2. Business Expansion</a:t>
          </a:r>
        </a:p>
      </dsp:txBody>
      <dsp:txXfrm>
        <a:off x="3156472" y="113126"/>
        <a:ext cx="2144952" cy="1255717"/>
      </dsp:txXfrm>
    </dsp:sp>
    <dsp:sp modelId="{ACAA0EC8-FE41-5C4E-B1AC-8A0721A06277}">
      <dsp:nvSpPr>
        <dsp:cNvPr id="0" name=""/>
        <dsp:cNvSpPr/>
      </dsp:nvSpPr>
      <dsp:spPr>
        <a:xfrm>
          <a:off x="5562799" y="465322"/>
          <a:ext cx="471294" cy="551325"/>
        </a:xfrm>
        <a:prstGeom prst="rightArrow">
          <a:avLst>
            <a:gd name="adj1" fmla="val 60000"/>
            <a:gd name="adj2" fmla="val 50000"/>
          </a:avLst>
        </a:prstGeom>
        <a:solidFill>
          <a:srgbClr val="0495A8">
            <a:shade val="90000"/>
            <a:hueOff val="155785"/>
            <a:satOff val="-32203"/>
            <a:lumOff val="1811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5562799" y="575587"/>
        <a:ext cx="329906" cy="330795"/>
      </dsp:txXfrm>
    </dsp:sp>
    <dsp:sp modelId="{6C9BFBD2-CC32-0545-9E68-692C0086BD43}">
      <dsp:nvSpPr>
        <dsp:cNvPr id="0" name=""/>
        <dsp:cNvSpPr/>
      </dsp:nvSpPr>
      <dsp:spPr>
        <a:xfrm>
          <a:off x="6229725" y="74059"/>
          <a:ext cx="2223086" cy="1333851"/>
        </a:xfrm>
        <a:prstGeom prst="roundRect">
          <a:avLst>
            <a:gd name="adj" fmla="val 10000"/>
          </a:avLst>
        </a:prstGeom>
        <a:solidFill>
          <a:srgbClr val="0495A8">
            <a:shade val="80000"/>
            <a:hueOff val="206829"/>
            <a:satOff val="-43112"/>
            <a:lumOff val="2529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3. Investor Development</a:t>
          </a:r>
        </a:p>
      </dsp:txBody>
      <dsp:txXfrm>
        <a:off x="6268792" y="113126"/>
        <a:ext cx="2144952" cy="1255717"/>
      </dsp:txXfrm>
    </dsp:sp>
    <dsp:sp modelId="{BC1590CD-3E6B-4344-B3A6-37AD57E03D76}">
      <dsp:nvSpPr>
        <dsp:cNvPr id="0" name=""/>
        <dsp:cNvSpPr/>
      </dsp:nvSpPr>
      <dsp:spPr>
        <a:xfrm>
          <a:off x="8675120" y="465322"/>
          <a:ext cx="471294" cy="551325"/>
        </a:xfrm>
        <a:prstGeom prst="rightArrow">
          <a:avLst>
            <a:gd name="adj1" fmla="val 60000"/>
            <a:gd name="adj2" fmla="val 50000"/>
          </a:avLst>
        </a:prstGeom>
        <a:solidFill>
          <a:srgbClr val="0495A8">
            <a:shade val="90000"/>
            <a:hueOff val="311570"/>
            <a:satOff val="-64405"/>
            <a:lumOff val="36227"/>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8675120" y="575587"/>
        <a:ext cx="329906" cy="330795"/>
      </dsp:txXfrm>
    </dsp:sp>
    <dsp:sp modelId="{65CBACE8-0A40-A446-A673-213674840464}">
      <dsp:nvSpPr>
        <dsp:cNvPr id="0" name=""/>
        <dsp:cNvSpPr/>
      </dsp:nvSpPr>
      <dsp:spPr>
        <a:xfrm>
          <a:off x="9342046" y="74059"/>
          <a:ext cx="2223086" cy="1333851"/>
        </a:xfrm>
        <a:prstGeom prst="roundRect">
          <a:avLst>
            <a:gd name="adj" fmla="val 10000"/>
          </a:avLst>
        </a:prstGeom>
        <a:solidFill>
          <a:srgbClr val="0495A8">
            <a:shade val="80000"/>
            <a:hueOff val="310244"/>
            <a:satOff val="-64668"/>
            <a:lumOff val="3794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4. Policy Advocacy</a:t>
          </a:r>
        </a:p>
      </dsp:txBody>
      <dsp:txXfrm>
        <a:off x="9381113" y="113126"/>
        <a:ext cx="2144952" cy="1255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73F3-55A2-469A-80E3-BFCD8F84EBBB}">
      <dsp:nvSpPr>
        <dsp:cNvPr id="0" name=""/>
        <dsp:cNvSpPr/>
      </dsp:nvSpPr>
      <dsp:spPr>
        <a:xfrm>
          <a:off x="0" y="1245734"/>
          <a:ext cx="3142460" cy="1535625"/>
        </a:xfrm>
        <a:prstGeom prst="rect">
          <a:avLst/>
        </a:prstGeom>
        <a:solidFill>
          <a:srgbClr val="FFFFFF">
            <a:alpha val="90000"/>
            <a:hueOff val="0"/>
            <a:satOff val="0"/>
            <a:lumOff val="0"/>
            <a:alphaOff val="0"/>
          </a:srgbClr>
        </a:solidFill>
        <a:ln w="25400" cap="flat" cmpd="sng" algn="ctr">
          <a:solidFill>
            <a:srgbClr val="181C3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890" tIns="520700" rIns="243890"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solidFill>
                <a:srgbClr val="181C36">
                  <a:hueOff val="0"/>
                  <a:satOff val="0"/>
                  <a:lumOff val="0"/>
                  <a:alphaOff val="0"/>
                </a:srgbClr>
              </a:solidFill>
              <a:latin typeface="Arial"/>
              <a:ea typeface="+mn-ea"/>
              <a:cs typeface="+mn-cs"/>
            </a:rPr>
            <a:t>New first-time investors in Ethiopia</a:t>
          </a:r>
        </a:p>
        <a:p>
          <a:pPr marL="171450" lvl="1" indent="-171450" algn="l" defTabSz="711200">
            <a:lnSpc>
              <a:spcPct val="90000"/>
            </a:lnSpc>
            <a:spcBef>
              <a:spcPct val="0"/>
            </a:spcBef>
            <a:spcAft>
              <a:spcPct val="15000"/>
            </a:spcAft>
            <a:buChar char="•"/>
          </a:pPr>
          <a:r>
            <a:rPr lang="en-GB" sz="1600" kern="1200" dirty="0">
              <a:solidFill>
                <a:srgbClr val="181C36">
                  <a:hueOff val="0"/>
                  <a:satOff val="0"/>
                  <a:lumOff val="0"/>
                  <a:alphaOff val="0"/>
                </a:srgbClr>
              </a:solidFill>
              <a:latin typeface="Arial"/>
              <a:ea typeface="+mn-ea"/>
              <a:cs typeface="+mn-cs"/>
            </a:rPr>
            <a:t>Existing investors with expansion projects</a:t>
          </a:r>
        </a:p>
      </dsp:txBody>
      <dsp:txXfrm>
        <a:off x="0" y="1245734"/>
        <a:ext cx="3142460" cy="1535625"/>
      </dsp:txXfrm>
    </dsp:sp>
    <dsp:sp modelId="{4E738ADD-6A25-4E07-9D53-AB39C64C9FA0}">
      <dsp:nvSpPr>
        <dsp:cNvPr id="0" name=""/>
        <dsp:cNvSpPr/>
      </dsp:nvSpPr>
      <dsp:spPr>
        <a:xfrm>
          <a:off x="125552" y="938615"/>
          <a:ext cx="2199722" cy="73800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44" tIns="0" rIns="83144" bIns="0" numCol="1" spcCol="1270" anchor="ctr" anchorCtr="0">
          <a:noAutofit/>
        </a:bodyPr>
        <a:lstStyle/>
        <a:p>
          <a:pPr marL="0" lvl="0" indent="0" algn="l" defTabSz="1111250">
            <a:lnSpc>
              <a:spcPct val="90000"/>
            </a:lnSpc>
            <a:spcBef>
              <a:spcPct val="0"/>
            </a:spcBef>
            <a:spcAft>
              <a:spcPct val="35000"/>
            </a:spcAft>
            <a:buNone/>
          </a:pPr>
          <a:r>
            <a:rPr lang="en-GB" sz="2500" kern="1200" dirty="0">
              <a:solidFill>
                <a:srgbClr val="FFFFFF"/>
              </a:solidFill>
              <a:latin typeface="Arial"/>
              <a:ea typeface="+mn-ea"/>
              <a:cs typeface="+mn-cs"/>
            </a:rPr>
            <a:t>Target groups for aftercare</a:t>
          </a:r>
        </a:p>
      </dsp:txBody>
      <dsp:txXfrm>
        <a:off x="161578" y="974641"/>
        <a:ext cx="212767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85AE6-6685-4C5A-95F6-44FBCE2FC490}">
      <dsp:nvSpPr>
        <dsp:cNvPr id="0" name=""/>
        <dsp:cNvSpPr/>
      </dsp:nvSpPr>
      <dsp:spPr>
        <a:xfrm>
          <a:off x="0" y="16443"/>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FFFF"/>
              </a:solidFill>
              <a:latin typeface="Arial"/>
              <a:ea typeface="+mn-ea"/>
              <a:cs typeface="+mn-cs"/>
            </a:rPr>
            <a:t>Investment facilitation</a:t>
          </a:r>
        </a:p>
      </dsp:txBody>
      <dsp:txXfrm>
        <a:off x="21932" y="38375"/>
        <a:ext cx="12299700" cy="405416"/>
      </dsp:txXfrm>
    </dsp:sp>
    <dsp:sp modelId="{687758E4-4014-4B84-B7FF-5ECCD1829131}">
      <dsp:nvSpPr>
        <dsp:cNvPr id="0" name=""/>
        <dsp:cNvSpPr/>
      </dsp:nvSpPr>
      <dsp:spPr>
        <a:xfrm>
          <a:off x="0" y="465723"/>
          <a:ext cx="12343564"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908"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181C36">
                  <a:hueOff val="0"/>
                  <a:satOff val="0"/>
                  <a:lumOff val="0"/>
                  <a:alphaOff val="0"/>
                </a:srgbClr>
              </a:solidFill>
              <a:latin typeface="Arial"/>
              <a:ea typeface="+mn-ea"/>
              <a:cs typeface="+mn-cs"/>
            </a:rPr>
            <a:t>EIC has a </a:t>
          </a:r>
          <a:r>
            <a:rPr lang="en-GB" sz="1600" b="1" kern="1200" dirty="0">
              <a:solidFill>
                <a:srgbClr val="181C36">
                  <a:hueOff val="0"/>
                  <a:satOff val="0"/>
                  <a:lumOff val="0"/>
                  <a:alphaOff val="0"/>
                </a:srgbClr>
              </a:solidFill>
              <a:latin typeface="Arial"/>
              <a:ea typeface="+mn-ea"/>
              <a:cs typeface="+mn-cs"/>
            </a:rPr>
            <a:t>comprehensive services to support investors implement and operationalise projects,</a:t>
          </a:r>
          <a:r>
            <a:rPr lang="en-GB" sz="1600" kern="1200" dirty="0">
              <a:solidFill>
                <a:srgbClr val="181C36">
                  <a:hueOff val="0"/>
                  <a:satOff val="0"/>
                  <a:lumOff val="0"/>
                  <a:alphaOff val="0"/>
                </a:srgbClr>
              </a:solidFill>
              <a:latin typeface="Arial"/>
              <a:ea typeface="+mn-ea"/>
              <a:cs typeface="+mn-cs"/>
            </a:rPr>
            <a:t> which are clearly understood by their team. </a:t>
          </a:r>
        </a:p>
        <a:p>
          <a:pPr marL="171450" lvl="1" indent="-171450" algn="l" defTabSz="711200">
            <a:lnSpc>
              <a:spcPct val="90000"/>
            </a:lnSpc>
            <a:spcBef>
              <a:spcPct val="0"/>
            </a:spcBef>
            <a:spcAft>
              <a:spcPct val="20000"/>
            </a:spcAft>
            <a:buFont typeface="Arial" panose="020B0604020202020204" pitchFamily="34" charset="0"/>
            <a:buChar char="•"/>
          </a:pPr>
          <a:r>
            <a:rPr lang="en-GB" sz="1600" b="1" kern="1200" dirty="0">
              <a:solidFill>
                <a:srgbClr val="181C36">
                  <a:hueOff val="0"/>
                  <a:satOff val="0"/>
                  <a:lumOff val="0"/>
                  <a:alphaOff val="0"/>
                </a:srgbClr>
              </a:solidFill>
              <a:latin typeface="Arial"/>
              <a:ea typeface="+mn-ea"/>
              <a:cs typeface="+mn-cs"/>
            </a:rPr>
            <a:t>Excel-based tracking system</a:t>
          </a:r>
          <a:r>
            <a:rPr lang="en-GB" sz="1600" kern="1200" dirty="0">
              <a:solidFill>
                <a:srgbClr val="181C36">
                  <a:hueOff val="0"/>
                  <a:satOff val="0"/>
                  <a:lumOff val="0"/>
                  <a:alphaOff val="0"/>
                </a:srgbClr>
              </a:solidFill>
              <a:latin typeface="Arial"/>
              <a:ea typeface="+mn-ea"/>
              <a:cs typeface="+mn-cs"/>
            </a:rPr>
            <a:t> in place to track progress of projects. </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dirty="0">
              <a:solidFill>
                <a:srgbClr val="181C36">
                  <a:hueOff val="0"/>
                  <a:satOff val="0"/>
                  <a:lumOff val="0"/>
                  <a:alphaOff val="0"/>
                </a:srgbClr>
              </a:solidFill>
              <a:latin typeface="Arial"/>
              <a:ea typeface="+mn-ea"/>
              <a:cs typeface="+mn-cs"/>
            </a:rPr>
            <a:t>Account managers are assigned based on sector expertise and this assists in building sector knowledge in team.</a:t>
          </a:r>
        </a:p>
      </dsp:txBody>
      <dsp:txXfrm>
        <a:off x="0" y="465723"/>
        <a:ext cx="12343564" cy="993600"/>
      </dsp:txXfrm>
    </dsp:sp>
    <dsp:sp modelId="{BDBFE719-2624-494D-B33D-D9C8EBFA0F89}">
      <dsp:nvSpPr>
        <dsp:cNvPr id="0" name=""/>
        <dsp:cNvSpPr/>
      </dsp:nvSpPr>
      <dsp:spPr>
        <a:xfrm>
          <a:off x="0" y="1459324"/>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FFFF"/>
              </a:solidFill>
              <a:latin typeface="Arial"/>
              <a:ea typeface="+mn-ea"/>
              <a:cs typeface="+mn-cs"/>
            </a:rPr>
            <a:t>Post-investment support </a:t>
          </a:r>
        </a:p>
      </dsp:txBody>
      <dsp:txXfrm>
        <a:off x="21932" y="1481256"/>
        <a:ext cx="12299700" cy="405416"/>
      </dsp:txXfrm>
    </dsp:sp>
    <dsp:sp modelId="{E28D8F2A-838A-48A2-8FF3-1214C04A5925}">
      <dsp:nvSpPr>
        <dsp:cNvPr id="0" name=""/>
        <dsp:cNvSpPr/>
      </dsp:nvSpPr>
      <dsp:spPr>
        <a:xfrm>
          <a:off x="0" y="1908604"/>
          <a:ext cx="1234356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908"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solidFill>
                <a:srgbClr val="181C36">
                  <a:hueOff val="0"/>
                  <a:satOff val="0"/>
                  <a:lumOff val="0"/>
                  <a:alphaOff val="0"/>
                </a:srgbClr>
              </a:solidFill>
              <a:latin typeface="Arial"/>
              <a:ea typeface="+mn-ea"/>
              <a:cs typeface="+mn-cs"/>
            </a:rPr>
            <a:t>EIC provides services to existing investors around </a:t>
          </a:r>
          <a:r>
            <a:rPr lang="en-US" sz="1600" b="1" i="0" u="none" kern="1200" dirty="0">
              <a:solidFill>
                <a:srgbClr val="181C36">
                  <a:hueOff val="0"/>
                  <a:satOff val="0"/>
                  <a:lumOff val="0"/>
                  <a:alphaOff val="0"/>
                </a:srgbClr>
              </a:solidFill>
              <a:latin typeface="Arial"/>
              <a:ea typeface="+mn-ea"/>
              <a:cs typeface="+mn-cs"/>
            </a:rPr>
            <a:t>problem solving and facilitating reinvestment and expansion projects. </a:t>
          </a:r>
          <a:r>
            <a:rPr lang="en-US" sz="1600" b="0" i="0" u="none" kern="1200" dirty="0">
              <a:solidFill>
                <a:srgbClr val="181C36">
                  <a:hueOff val="0"/>
                  <a:satOff val="0"/>
                  <a:lumOff val="0"/>
                  <a:alphaOff val="0"/>
                </a:srgbClr>
              </a:solidFill>
              <a:latin typeface="Arial"/>
              <a:ea typeface="+mn-ea"/>
              <a:cs typeface="+mn-cs"/>
            </a:rPr>
            <a:t> </a:t>
          </a:r>
          <a:endParaRPr lang="en-GB" sz="1600" b="1" kern="1200" dirty="0">
            <a:solidFill>
              <a:srgbClr val="181C36">
                <a:hueOff val="0"/>
                <a:satOff val="0"/>
                <a:lumOff val="0"/>
                <a:alphaOff val="0"/>
              </a:srgbClr>
            </a:solidFill>
            <a:latin typeface="Arial"/>
            <a:ea typeface="+mn-ea"/>
            <a:cs typeface="+mn-cs"/>
          </a:endParaRPr>
        </a:p>
      </dsp:txBody>
      <dsp:txXfrm>
        <a:off x="0" y="1908604"/>
        <a:ext cx="12343564" cy="397440"/>
      </dsp:txXfrm>
    </dsp:sp>
    <dsp:sp modelId="{662A579F-08FA-4EC2-9A70-7FC4B7E82EEA}">
      <dsp:nvSpPr>
        <dsp:cNvPr id="0" name=""/>
        <dsp:cNvSpPr/>
      </dsp:nvSpPr>
      <dsp:spPr>
        <a:xfrm>
          <a:off x="0" y="2306043"/>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FFFF"/>
              </a:solidFill>
              <a:latin typeface="Arial"/>
              <a:ea typeface="+mn-ea"/>
              <a:cs typeface="+mn-cs"/>
            </a:rPr>
            <a:t>Investor development </a:t>
          </a:r>
        </a:p>
      </dsp:txBody>
      <dsp:txXfrm>
        <a:off x="21932" y="2327975"/>
        <a:ext cx="12299700" cy="405416"/>
      </dsp:txXfrm>
    </dsp:sp>
    <dsp:sp modelId="{CB1DFFD7-90E2-41CC-A351-DCDC2CFF5479}">
      <dsp:nvSpPr>
        <dsp:cNvPr id="0" name=""/>
        <dsp:cNvSpPr/>
      </dsp:nvSpPr>
      <dsp:spPr>
        <a:xfrm>
          <a:off x="0" y="2755323"/>
          <a:ext cx="12343564"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908" tIns="20320" rIns="113792" bIns="2032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solidFill>
                <a:srgbClr val="181C36">
                  <a:hueOff val="0"/>
                  <a:satOff val="0"/>
                  <a:lumOff val="0"/>
                  <a:alphaOff val="0"/>
                </a:srgbClr>
              </a:solidFill>
              <a:latin typeface="Arial"/>
              <a:ea typeface="+mn-ea"/>
              <a:cs typeface="+mn-cs"/>
            </a:rPr>
            <a:t>The </a:t>
          </a:r>
          <a:r>
            <a:rPr lang="en-US" sz="1600" b="1" i="0" u="none" kern="1200" dirty="0">
              <a:solidFill>
                <a:srgbClr val="181C36">
                  <a:hueOff val="0"/>
                  <a:satOff val="0"/>
                  <a:lumOff val="0"/>
                  <a:alphaOff val="0"/>
                </a:srgbClr>
              </a:solidFill>
              <a:latin typeface="Arial"/>
              <a:ea typeface="+mn-ea"/>
              <a:cs typeface="+mn-cs"/>
            </a:rPr>
            <a:t>Relationship Building Program (RBP) </a:t>
          </a:r>
          <a:r>
            <a:rPr lang="en-US" sz="1600" b="0" i="0" u="none" kern="1200" dirty="0">
              <a:solidFill>
                <a:srgbClr val="181C36">
                  <a:hueOff val="0"/>
                  <a:satOff val="0"/>
                  <a:lumOff val="0"/>
                  <a:alphaOff val="0"/>
                </a:srgbClr>
              </a:solidFill>
              <a:latin typeface="Arial"/>
              <a:ea typeface="+mn-ea"/>
              <a:cs typeface="+mn-cs"/>
            </a:rPr>
            <a:t>is a proactive program with a robust criteria to identify companies and proactively engage with existing investors. </a:t>
          </a:r>
          <a:endParaRPr lang="en-GB" sz="1600" kern="1200" dirty="0">
            <a:solidFill>
              <a:srgbClr val="181C3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20000"/>
            </a:spcAft>
            <a:buFont typeface="Arial" panose="020B0604020202020204" pitchFamily="34" charset="0"/>
            <a:buChar char="•"/>
          </a:pPr>
          <a:r>
            <a:rPr lang="en-US" sz="1600" b="0" i="0" u="none" kern="1200" dirty="0">
              <a:solidFill>
                <a:srgbClr val="181C36">
                  <a:hueOff val="0"/>
                  <a:satOff val="0"/>
                  <a:lumOff val="0"/>
                  <a:alphaOff val="0"/>
                </a:srgbClr>
              </a:solidFill>
              <a:latin typeface="Arial"/>
              <a:ea typeface="+mn-ea"/>
              <a:cs typeface="+mn-cs"/>
            </a:rPr>
            <a:t>Under this program, each sector team has identified the most important investors in Ethiopia (outside of industrial parks), based on a criteria covering investment capital, employment, industry linkages, exports, value chain building, import substitution and technology transfer. For these strategic investors there is proactive outreach to see if these investors need any support for expansion projects or have any issues which they need help resolving.</a:t>
          </a:r>
          <a:endParaRPr lang="en-GB" sz="1600" kern="1200" dirty="0">
            <a:solidFill>
              <a:srgbClr val="181C36">
                <a:hueOff val="0"/>
                <a:satOff val="0"/>
                <a:lumOff val="0"/>
                <a:alphaOff val="0"/>
              </a:srgbClr>
            </a:solidFill>
            <a:latin typeface="Arial"/>
            <a:ea typeface="+mn-ea"/>
            <a:cs typeface="+mn-cs"/>
          </a:endParaRPr>
        </a:p>
      </dsp:txBody>
      <dsp:txXfrm>
        <a:off x="0" y="2755323"/>
        <a:ext cx="12343564" cy="1366200"/>
      </dsp:txXfrm>
    </dsp:sp>
    <dsp:sp modelId="{48D8D1BB-2B4E-4786-9419-042F0FA17064}">
      <dsp:nvSpPr>
        <dsp:cNvPr id="0" name=""/>
        <dsp:cNvSpPr/>
      </dsp:nvSpPr>
      <dsp:spPr>
        <a:xfrm>
          <a:off x="0" y="4121524"/>
          <a:ext cx="12343564" cy="449280"/>
        </a:xfrm>
        <a:prstGeom prst="roundRect">
          <a:avLst/>
        </a:prstGeom>
        <a:solidFill>
          <a:srgbClr val="181C3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FFFFFF"/>
              </a:solidFill>
              <a:latin typeface="Arial"/>
              <a:ea typeface="+mn-ea"/>
              <a:cs typeface="+mn-cs"/>
            </a:rPr>
            <a:t>Policy advocacy</a:t>
          </a:r>
        </a:p>
      </dsp:txBody>
      <dsp:txXfrm>
        <a:off x="21932" y="4143456"/>
        <a:ext cx="12299700" cy="405416"/>
      </dsp:txXfrm>
    </dsp:sp>
    <dsp:sp modelId="{0467286F-7427-4B6B-8654-6080F5BB3D6C}">
      <dsp:nvSpPr>
        <dsp:cNvPr id="0" name=""/>
        <dsp:cNvSpPr/>
      </dsp:nvSpPr>
      <dsp:spPr>
        <a:xfrm>
          <a:off x="0" y="4570804"/>
          <a:ext cx="12343564"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190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0" i="0" u="none" kern="1200" dirty="0">
              <a:solidFill>
                <a:srgbClr val="181C36">
                  <a:hueOff val="0"/>
                  <a:satOff val="0"/>
                  <a:lumOff val="0"/>
                  <a:alphaOff val="0"/>
                </a:srgbClr>
              </a:solidFill>
              <a:latin typeface="Arial"/>
              <a:ea typeface="+mn-ea"/>
              <a:cs typeface="+mn-cs"/>
            </a:rPr>
            <a:t>EIC currently provides policy advice to the government through the </a:t>
          </a:r>
          <a:r>
            <a:rPr lang="en-US" sz="1600" b="1" i="0" u="none" kern="1200" dirty="0">
              <a:solidFill>
                <a:srgbClr val="181C36">
                  <a:hueOff val="0"/>
                  <a:satOff val="0"/>
                  <a:lumOff val="0"/>
                  <a:alphaOff val="0"/>
                </a:srgbClr>
              </a:solidFill>
              <a:latin typeface="Arial"/>
              <a:ea typeface="+mn-ea"/>
              <a:cs typeface="+mn-cs"/>
            </a:rPr>
            <a:t>regular meetings </a:t>
          </a:r>
          <a:r>
            <a:rPr lang="en-US" sz="1600" b="0" i="0" u="none" kern="1200" dirty="0">
              <a:solidFill>
                <a:srgbClr val="181C36">
                  <a:hueOff val="0"/>
                  <a:satOff val="0"/>
                  <a:lumOff val="0"/>
                  <a:alphaOff val="0"/>
                </a:srgbClr>
              </a:solidFill>
              <a:latin typeface="Arial"/>
              <a:ea typeface="+mn-ea"/>
              <a:cs typeface="+mn-cs"/>
            </a:rPr>
            <a:t>of the Investment Board.</a:t>
          </a:r>
          <a:endParaRPr lang="en-GB" sz="1600" kern="1200" dirty="0">
            <a:solidFill>
              <a:srgbClr val="181C36">
                <a:hueOff val="0"/>
                <a:satOff val="0"/>
                <a:lumOff val="0"/>
                <a:alphaOff val="0"/>
              </a:srgbClr>
            </a:solidFill>
            <a:latin typeface="Arial"/>
            <a:ea typeface="+mn-ea"/>
            <a:cs typeface="+mn-cs"/>
          </a:endParaRPr>
        </a:p>
      </dsp:txBody>
      <dsp:txXfrm>
        <a:off x="0" y="4570804"/>
        <a:ext cx="12343564" cy="397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38BBD-2024-41B0-B533-A5D79950233E}">
      <dsp:nvSpPr>
        <dsp:cNvPr id="0" name=""/>
        <dsp:cNvSpPr/>
      </dsp:nvSpPr>
      <dsp:spPr>
        <a:xfrm>
          <a:off x="3737"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FFFF"/>
              </a:solidFill>
              <a:latin typeface="Arial"/>
              <a:ea typeface="+mn-ea"/>
              <a:cs typeface="+mn-cs"/>
            </a:rPr>
            <a:t>Relationship building programme </a:t>
          </a:r>
        </a:p>
      </dsp:txBody>
      <dsp:txXfrm>
        <a:off x="3737" y="112124"/>
        <a:ext cx="3644073" cy="460800"/>
      </dsp:txXfrm>
    </dsp:sp>
    <dsp:sp modelId="{9B82AE01-569B-408C-9FEE-5562484974DD}">
      <dsp:nvSpPr>
        <dsp:cNvPr id="0" name=""/>
        <dsp:cNvSpPr/>
      </dsp:nvSpPr>
      <dsp:spPr>
        <a:xfrm>
          <a:off x="3737"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SzPts val="1600"/>
            <a:buFont typeface="Arial" panose="020B0604020202020204" pitchFamily="34" charset="0"/>
            <a:buChar char="•"/>
          </a:pPr>
          <a:r>
            <a:rPr lang="en-US" sz="1600" b="1" kern="1200" dirty="0">
              <a:solidFill>
                <a:srgbClr val="181C36">
                  <a:hueOff val="0"/>
                  <a:satOff val="0"/>
                  <a:lumOff val="0"/>
                  <a:alphaOff val="0"/>
                </a:srgbClr>
              </a:solidFill>
              <a:latin typeface="Arial"/>
              <a:ea typeface="+mn-ea"/>
              <a:cs typeface="+mn-cs"/>
            </a:rPr>
            <a:t>Definition of prioritised accounts </a:t>
          </a:r>
          <a:r>
            <a:rPr lang="en-US" sz="1600" kern="1200" dirty="0">
              <a:solidFill>
                <a:srgbClr val="181C36">
                  <a:hueOff val="0"/>
                  <a:satOff val="0"/>
                  <a:lumOff val="0"/>
                  <a:alphaOff val="0"/>
                </a:srgbClr>
              </a:solidFill>
              <a:latin typeface="Arial"/>
              <a:ea typeface="+mn-ea"/>
              <a:cs typeface="+mn-cs"/>
            </a:rPr>
            <a:t>for proactive aftercare activities through assessing project’s impact on projects, jobs and capital investment.</a:t>
          </a:r>
          <a:endParaRPr lang="en-GB" sz="1600" kern="1200" dirty="0">
            <a:solidFill>
              <a:srgbClr val="181C3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SzPts val="1600"/>
            <a:buFont typeface="Arial" panose="020B0604020202020204" pitchFamily="34" charset="0"/>
            <a:buChar char="•"/>
          </a:pPr>
          <a:r>
            <a:rPr lang="en-US" sz="1600" b="1" kern="1200" dirty="0">
              <a:solidFill>
                <a:srgbClr val="181C36">
                  <a:hueOff val="0"/>
                  <a:satOff val="0"/>
                  <a:lumOff val="0"/>
                  <a:alphaOff val="0"/>
                </a:srgbClr>
              </a:solidFill>
              <a:latin typeface="Arial"/>
              <a:ea typeface="+mn-ea"/>
              <a:cs typeface="+mn-cs"/>
            </a:rPr>
            <a:t>Outlining a defined communications protocol with existing investors </a:t>
          </a:r>
          <a:r>
            <a:rPr lang="en-US" sz="1600" b="0" kern="1200" dirty="0">
              <a:solidFill>
                <a:srgbClr val="181C36">
                  <a:hueOff val="0"/>
                  <a:satOff val="0"/>
                  <a:lumOff val="0"/>
                  <a:alphaOff val="0"/>
                </a:srgbClr>
              </a:solidFill>
              <a:latin typeface="Arial"/>
              <a:ea typeface="+mn-ea"/>
              <a:cs typeface="+mn-cs"/>
            </a:rPr>
            <a:t> including check-ins with existing investor</a:t>
          </a:r>
          <a:r>
            <a:rPr lang="en-US" sz="1600" kern="1200" dirty="0">
              <a:solidFill>
                <a:srgbClr val="181C36">
                  <a:hueOff val="0"/>
                  <a:satOff val="0"/>
                  <a:lumOff val="0"/>
                  <a:alphaOff val="0"/>
                </a:srgbClr>
              </a:solidFill>
              <a:latin typeface="Arial"/>
              <a:ea typeface="+mn-ea"/>
              <a:cs typeface="+mn-cs"/>
            </a:rPr>
            <a:t>s each year. </a:t>
          </a:r>
          <a:endParaRPr lang="en-GB" sz="1600" kern="1200" dirty="0">
            <a:solidFill>
              <a:srgbClr val="181C3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SzPts val="1600"/>
            <a:buFont typeface="Arial" panose="020B0604020202020204" pitchFamily="34" charset="0"/>
            <a:buChar char="•"/>
          </a:pPr>
          <a:r>
            <a:rPr lang="en-US" sz="1600" b="1" kern="1200" dirty="0">
              <a:solidFill>
                <a:srgbClr val="181C36">
                  <a:hueOff val="0"/>
                  <a:satOff val="0"/>
                  <a:lumOff val="0"/>
                  <a:alphaOff val="0"/>
                </a:srgbClr>
              </a:solidFill>
              <a:latin typeface="Arial"/>
              <a:ea typeface="+mn-ea"/>
              <a:cs typeface="+mn-cs"/>
            </a:rPr>
            <a:t>Frequent meetings with policy-related entities </a:t>
          </a:r>
          <a:r>
            <a:rPr lang="en-US" sz="1600" kern="1200" dirty="0">
              <a:solidFill>
                <a:srgbClr val="181C36">
                  <a:hueOff val="0"/>
                  <a:satOff val="0"/>
                  <a:lumOff val="0"/>
                  <a:alphaOff val="0"/>
                </a:srgbClr>
              </a:solidFill>
              <a:latin typeface="Arial"/>
              <a:ea typeface="+mn-ea"/>
              <a:cs typeface="+mn-cs"/>
            </a:rPr>
            <a:t>to feedback input from investors to stakeholders who can address issues at a policy-level</a:t>
          </a:r>
          <a:endParaRPr lang="en-GB" sz="1600" kern="1200" dirty="0">
            <a:solidFill>
              <a:srgbClr val="181C3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SzPts val="1600"/>
            <a:buFont typeface="Arial" panose="020B0604020202020204" pitchFamily="34" charset="0"/>
            <a:buChar char="•"/>
          </a:pPr>
          <a:r>
            <a:rPr lang="en-US" sz="1600" b="1" kern="1200" dirty="0">
              <a:solidFill>
                <a:srgbClr val="181C36">
                  <a:hueOff val="0"/>
                  <a:satOff val="0"/>
                  <a:lumOff val="0"/>
                  <a:alphaOff val="0"/>
                </a:srgbClr>
              </a:solidFill>
              <a:latin typeface="Arial"/>
              <a:ea typeface="+mn-ea"/>
              <a:cs typeface="+mn-cs"/>
            </a:rPr>
            <a:t>Implementation of an FDI tracking tool </a:t>
          </a:r>
          <a:r>
            <a:rPr lang="en-US" sz="1600" kern="1200" dirty="0">
              <a:solidFill>
                <a:srgbClr val="181C36">
                  <a:hueOff val="0"/>
                  <a:satOff val="0"/>
                  <a:lumOff val="0"/>
                  <a:alphaOff val="0"/>
                </a:srgbClr>
              </a:solidFill>
              <a:latin typeface="Arial"/>
              <a:ea typeface="+mn-ea"/>
              <a:cs typeface="+mn-cs"/>
            </a:rPr>
            <a:t>to store all investor-related information and key actions for aftercare team members</a:t>
          </a:r>
          <a:endParaRPr lang="en-GB" sz="1600" kern="1200" dirty="0">
            <a:solidFill>
              <a:srgbClr val="181C36">
                <a:hueOff val="0"/>
                <a:satOff val="0"/>
                <a:lumOff val="0"/>
                <a:alphaOff val="0"/>
              </a:srgbClr>
            </a:solidFill>
            <a:latin typeface="Arial"/>
            <a:ea typeface="+mn-ea"/>
            <a:cs typeface="+mn-cs"/>
          </a:endParaRPr>
        </a:p>
        <a:p>
          <a:pPr marL="171450" lvl="1" indent="-171450" algn="l" defTabSz="711200">
            <a:lnSpc>
              <a:spcPct val="90000"/>
            </a:lnSpc>
            <a:spcBef>
              <a:spcPct val="0"/>
            </a:spcBef>
            <a:spcAft>
              <a:spcPct val="15000"/>
            </a:spcAft>
            <a:buSzPts val="1600"/>
            <a:buFont typeface="Arial" panose="020B0604020202020204" pitchFamily="34" charset="0"/>
            <a:buChar char="•"/>
          </a:pPr>
          <a:endParaRPr lang="en-GB" sz="1600" kern="1200" dirty="0">
            <a:solidFill>
              <a:srgbClr val="181C36">
                <a:hueOff val="0"/>
                <a:satOff val="0"/>
                <a:lumOff val="0"/>
                <a:alphaOff val="0"/>
              </a:srgbClr>
            </a:solidFill>
            <a:latin typeface="Arial"/>
            <a:ea typeface="+mn-ea"/>
            <a:cs typeface="+mn-cs"/>
          </a:endParaRPr>
        </a:p>
      </dsp:txBody>
      <dsp:txXfrm>
        <a:off x="3737" y="572924"/>
        <a:ext cx="3644073" cy="4392000"/>
      </dsp:txXfrm>
    </dsp:sp>
    <dsp:sp modelId="{88A7831C-94F2-4B49-AD61-4C5F4F763FF4}">
      <dsp:nvSpPr>
        <dsp:cNvPr id="0" name=""/>
        <dsp:cNvSpPr/>
      </dsp:nvSpPr>
      <dsp:spPr>
        <a:xfrm>
          <a:off x="4157980"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FFFF"/>
              </a:solidFill>
              <a:latin typeface="Arial"/>
              <a:ea typeface="+mn-ea"/>
              <a:cs typeface="+mn-cs"/>
            </a:rPr>
            <a:t>Investor Development Plans</a:t>
          </a:r>
        </a:p>
      </dsp:txBody>
      <dsp:txXfrm>
        <a:off x="4157980" y="112124"/>
        <a:ext cx="3644073" cy="460800"/>
      </dsp:txXfrm>
    </dsp:sp>
    <dsp:sp modelId="{65A7CC04-6CF1-4A53-A74E-FBE0EE0CAF56}">
      <dsp:nvSpPr>
        <dsp:cNvPr id="0" name=""/>
        <dsp:cNvSpPr/>
      </dsp:nvSpPr>
      <dsp:spPr>
        <a:xfrm>
          <a:off x="4157980"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solidFill>
                <a:srgbClr val="181C36">
                  <a:hueOff val="0"/>
                  <a:satOff val="0"/>
                  <a:lumOff val="0"/>
                  <a:alphaOff val="0"/>
                </a:srgbClr>
              </a:solidFill>
              <a:latin typeface="Arial"/>
              <a:ea typeface="+mn-ea"/>
              <a:cs typeface="+mn-cs"/>
            </a:rPr>
            <a:t>Appointment of investor development managers </a:t>
          </a:r>
          <a:r>
            <a:rPr lang="en-GB" sz="1600" kern="1200" dirty="0">
              <a:solidFill>
                <a:srgbClr val="181C36">
                  <a:hueOff val="0"/>
                  <a:satOff val="0"/>
                  <a:lumOff val="0"/>
                  <a:alphaOff val="0"/>
                </a:srgbClr>
              </a:solidFill>
              <a:latin typeface="Arial"/>
              <a:ea typeface="+mn-ea"/>
              <a:cs typeface="+mn-cs"/>
            </a:rPr>
            <a:t>for each strategic account in charge of developing proposals for expansion plans / embedding company in local ecosystem.</a:t>
          </a:r>
        </a:p>
        <a:p>
          <a:pPr marL="171450" lvl="1" indent="-171450" algn="l" defTabSz="711200">
            <a:lnSpc>
              <a:spcPct val="90000"/>
            </a:lnSpc>
            <a:spcBef>
              <a:spcPct val="0"/>
            </a:spcBef>
            <a:spcAft>
              <a:spcPct val="15000"/>
            </a:spcAft>
            <a:buChar char="•"/>
          </a:pPr>
          <a:r>
            <a:rPr lang="en-GB" sz="1600" b="1" kern="1200" dirty="0">
              <a:solidFill>
                <a:srgbClr val="181C36">
                  <a:hueOff val="0"/>
                  <a:satOff val="0"/>
                  <a:lumOff val="0"/>
                  <a:alphaOff val="0"/>
                </a:srgbClr>
              </a:solidFill>
              <a:latin typeface="Arial"/>
              <a:ea typeface="+mn-ea"/>
              <a:cs typeface="+mn-cs"/>
            </a:rPr>
            <a:t>Development of a network of partners </a:t>
          </a:r>
          <a:r>
            <a:rPr lang="en-GB" sz="1600" kern="1200" dirty="0">
              <a:solidFill>
                <a:srgbClr val="181C36">
                  <a:hueOff val="0"/>
                  <a:satOff val="0"/>
                  <a:lumOff val="0"/>
                  <a:alphaOff val="0"/>
                </a:srgbClr>
              </a:solidFill>
              <a:latin typeface="Arial"/>
              <a:ea typeface="+mn-ea"/>
              <a:cs typeface="+mn-cs"/>
            </a:rPr>
            <a:t>in Ethiopia that enable EIC to provide valuable support to strategic accounts.</a:t>
          </a:r>
        </a:p>
        <a:p>
          <a:pPr marL="171450" lvl="1" indent="-171450" algn="l" defTabSz="711200">
            <a:lnSpc>
              <a:spcPct val="90000"/>
            </a:lnSpc>
            <a:spcBef>
              <a:spcPct val="0"/>
            </a:spcBef>
            <a:spcAft>
              <a:spcPct val="15000"/>
            </a:spcAft>
            <a:buChar char="•"/>
          </a:pPr>
          <a:r>
            <a:rPr lang="en-GB" sz="1600" b="1" kern="1200" dirty="0">
              <a:solidFill>
                <a:srgbClr val="181C36">
                  <a:hueOff val="0"/>
                  <a:satOff val="0"/>
                  <a:lumOff val="0"/>
                  <a:alphaOff val="0"/>
                </a:srgbClr>
              </a:solidFill>
              <a:latin typeface="Arial"/>
              <a:ea typeface="+mn-ea"/>
              <a:cs typeface="+mn-cs"/>
            </a:rPr>
            <a:t>Work with investor to attract their supply chain to also invest in the country</a:t>
          </a:r>
        </a:p>
      </dsp:txBody>
      <dsp:txXfrm>
        <a:off x="4157980" y="572924"/>
        <a:ext cx="3644073" cy="4392000"/>
      </dsp:txXfrm>
    </dsp:sp>
    <dsp:sp modelId="{A8821B3F-62F0-4207-957F-F308EE0E78E8}">
      <dsp:nvSpPr>
        <dsp:cNvPr id="0" name=""/>
        <dsp:cNvSpPr/>
      </dsp:nvSpPr>
      <dsp:spPr>
        <a:xfrm>
          <a:off x="8312224" y="112124"/>
          <a:ext cx="3644073" cy="460800"/>
        </a:xfrm>
        <a:prstGeom prst="rect">
          <a:avLst/>
        </a:prstGeom>
        <a:solidFill>
          <a:srgbClr val="181C36">
            <a:hueOff val="0"/>
            <a:satOff val="0"/>
            <a:lumOff val="0"/>
            <a:alphaOff val="0"/>
          </a:srgbClr>
        </a:solidFill>
        <a:ln w="25400" cap="flat" cmpd="sng" algn="ctr">
          <a:solidFill>
            <a:srgbClr val="181C3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FFFFFF"/>
              </a:solidFill>
              <a:latin typeface="Arial"/>
              <a:ea typeface="+mn-ea"/>
              <a:cs typeface="+mn-cs"/>
            </a:rPr>
            <a:t>Supply chain development </a:t>
          </a:r>
        </a:p>
      </dsp:txBody>
      <dsp:txXfrm>
        <a:off x="8312224" y="112124"/>
        <a:ext cx="3644073" cy="460800"/>
      </dsp:txXfrm>
    </dsp:sp>
    <dsp:sp modelId="{8C552EA6-0FC1-44E0-B352-8C2B7D91A8DC}">
      <dsp:nvSpPr>
        <dsp:cNvPr id="0" name=""/>
        <dsp:cNvSpPr/>
      </dsp:nvSpPr>
      <dsp:spPr>
        <a:xfrm>
          <a:off x="8312224" y="572924"/>
          <a:ext cx="3644073" cy="4392000"/>
        </a:xfrm>
        <a:prstGeom prst="rect">
          <a:avLst/>
        </a:prstGeom>
        <a:solidFill>
          <a:srgbClr val="181C36">
            <a:alpha val="90000"/>
            <a:tint val="40000"/>
            <a:hueOff val="0"/>
            <a:satOff val="0"/>
            <a:lumOff val="0"/>
            <a:alphaOff val="0"/>
          </a:srgbClr>
        </a:solidFill>
        <a:ln w="25400" cap="flat" cmpd="sng" algn="ctr">
          <a:solidFill>
            <a:srgbClr val="181C36">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solidFill>
                <a:srgbClr val="181C36">
                  <a:hueOff val="0"/>
                  <a:satOff val="0"/>
                  <a:lumOff val="0"/>
                  <a:alphaOff val="0"/>
                </a:srgbClr>
              </a:solidFill>
              <a:latin typeface="Arial"/>
              <a:ea typeface="+mn-ea"/>
              <a:cs typeface="+mn-cs"/>
            </a:rPr>
            <a:t>Hold discussions with key accounts </a:t>
          </a:r>
          <a:r>
            <a:rPr lang="en-GB" sz="1600" kern="1200" dirty="0">
              <a:solidFill>
                <a:srgbClr val="181C36">
                  <a:hueOff val="0"/>
                  <a:satOff val="0"/>
                  <a:lumOff val="0"/>
                  <a:alphaOff val="0"/>
                </a:srgbClr>
              </a:solidFill>
              <a:latin typeface="Arial"/>
              <a:ea typeface="+mn-ea"/>
              <a:cs typeface="+mn-cs"/>
            </a:rPr>
            <a:t>about their hiring requirements and potential bottlenecks.</a:t>
          </a:r>
        </a:p>
        <a:p>
          <a:pPr marL="171450" lvl="1" indent="-171450" algn="l" defTabSz="711200">
            <a:lnSpc>
              <a:spcPct val="90000"/>
            </a:lnSpc>
            <a:spcBef>
              <a:spcPct val="0"/>
            </a:spcBef>
            <a:spcAft>
              <a:spcPct val="15000"/>
            </a:spcAft>
            <a:buChar char="•"/>
          </a:pPr>
          <a:r>
            <a:rPr lang="en-GB" sz="1600" b="1" kern="1200" dirty="0">
              <a:solidFill>
                <a:srgbClr val="181C36">
                  <a:hueOff val="0"/>
                  <a:satOff val="0"/>
                  <a:lumOff val="0"/>
                  <a:alphaOff val="0"/>
                </a:srgbClr>
              </a:solidFill>
              <a:latin typeface="Arial"/>
              <a:ea typeface="+mn-ea"/>
              <a:cs typeface="+mn-cs"/>
            </a:rPr>
            <a:t>Working with local skills institutions to address skills gaps</a:t>
          </a:r>
          <a:r>
            <a:rPr lang="en-GB" sz="1600" kern="1200" dirty="0">
              <a:solidFill>
                <a:srgbClr val="181C36">
                  <a:hueOff val="0"/>
                  <a:satOff val="0"/>
                  <a:lumOff val="0"/>
                  <a:alphaOff val="0"/>
                </a:srgbClr>
              </a:solidFill>
              <a:latin typeface="Arial"/>
              <a:ea typeface="+mn-ea"/>
              <a:cs typeface="+mn-cs"/>
            </a:rPr>
            <a:t> in industry </a:t>
          </a:r>
        </a:p>
        <a:p>
          <a:pPr marL="171450" lvl="1" indent="-171450" algn="l" defTabSz="711200">
            <a:lnSpc>
              <a:spcPct val="90000"/>
            </a:lnSpc>
            <a:spcBef>
              <a:spcPct val="0"/>
            </a:spcBef>
            <a:spcAft>
              <a:spcPct val="15000"/>
            </a:spcAft>
            <a:buChar char="•"/>
          </a:pPr>
          <a:r>
            <a:rPr lang="en-US" sz="1600" kern="1200"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Based on this knowledge, the EIC can </a:t>
          </a:r>
          <a:r>
            <a:rPr lang="en-US" sz="1600" b="1" kern="1200"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conduct an “inventory” of the certifications </a:t>
          </a:r>
          <a:r>
            <a:rPr lang="en-US" sz="1600" kern="1200" baseline="0" dirty="0">
              <a:solidFill>
                <a:srgbClr val="181C36">
                  <a:hueOff val="0"/>
                  <a:satOff val="0"/>
                  <a:lumOff val="0"/>
                  <a:alphaOff val="0"/>
                </a:srgbClr>
              </a:solidFill>
              <a:latin typeface="Arial" panose="020B0604020202020204" pitchFamily="34" charset="0"/>
              <a:ea typeface="+mn-ea"/>
              <a:cs typeface="Arial" panose="020B0604020202020204" pitchFamily="34" charset="0"/>
            </a:rPr>
            <a:t>held by major investors relative to global industry standards. Where major gaps are identified, the EIC can approach the investor to determine their interest in receiving a specific certification for their Ethiopian operation.</a:t>
          </a:r>
          <a:endParaRPr lang="en-GB" sz="1600" kern="1200" dirty="0">
            <a:solidFill>
              <a:srgbClr val="181C36">
                <a:hueOff val="0"/>
                <a:satOff val="0"/>
                <a:lumOff val="0"/>
                <a:alphaOff val="0"/>
              </a:srgbClr>
            </a:solidFill>
            <a:latin typeface="Arial"/>
            <a:ea typeface="+mn-ea"/>
            <a:cs typeface="+mn-cs"/>
          </a:endParaRPr>
        </a:p>
      </dsp:txBody>
      <dsp:txXfrm>
        <a:off x="8312224" y="572924"/>
        <a:ext cx="3644073" cy="4392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40EC-F0D8-0D40-ABFC-2BD2D6DA5C65}">
      <dsp:nvSpPr>
        <dsp:cNvPr id="0" name=""/>
        <dsp:cNvSpPr/>
      </dsp:nvSpPr>
      <dsp:spPr>
        <a:xfrm>
          <a:off x="5084" y="74059"/>
          <a:ext cx="2223086" cy="1333851"/>
        </a:xfrm>
        <a:prstGeom prst="roundRect">
          <a:avLst>
            <a:gd name="adj" fmla="val 10000"/>
          </a:avLst>
        </a:prstGeom>
        <a:solidFill>
          <a:srgbClr val="0495A8">
            <a:shade val="8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1. Business Retention</a:t>
          </a:r>
        </a:p>
      </dsp:txBody>
      <dsp:txXfrm>
        <a:off x="44151" y="113126"/>
        <a:ext cx="2144952" cy="1255717"/>
      </dsp:txXfrm>
    </dsp:sp>
    <dsp:sp modelId="{9E5F06D5-1006-1B46-AB05-FB3EAA081131}">
      <dsp:nvSpPr>
        <dsp:cNvPr id="0" name=""/>
        <dsp:cNvSpPr/>
      </dsp:nvSpPr>
      <dsp:spPr>
        <a:xfrm>
          <a:off x="2450479" y="465322"/>
          <a:ext cx="471294" cy="551325"/>
        </a:xfrm>
        <a:prstGeom prst="rightArrow">
          <a:avLst>
            <a:gd name="adj1" fmla="val 60000"/>
            <a:gd name="adj2" fmla="val 50000"/>
          </a:avLst>
        </a:prstGeom>
        <a:solidFill>
          <a:srgbClr val="0495A8">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2450479" y="575587"/>
        <a:ext cx="329906" cy="330795"/>
      </dsp:txXfrm>
    </dsp:sp>
    <dsp:sp modelId="{88CE393D-E7FC-A04C-8DAF-8D5746CA52EB}">
      <dsp:nvSpPr>
        <dsp:cNvPr id="0" name=""/>
        <dsp:cNvSpPr/>
      </dsp:nvSpPr>
      <dsp:spPr>
        <a:xfrm>
          <a:off x="3117405" y="74059"/>
          <a:ext cx="2223086" cy="1333851"/>
        </a:xfrm>
        <a:prstGeom prst="roundRect">
          <a:avLst>
            <a:gd name="adj" fmla="val 10000"/>
          </a:avLst>
        </a:prstGeom>
        <a:solidFill>
          <a:srgbClr val="0495A8">
            <a:shade val="80000"/>
            <a:hueOff val="103415"/>
            <a:satOff val="-21556"/>
            <a:lumOff val="1264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2. Business Expansion</a:t>
          </a:r>
        </a:p>
      </dsp:txBody>
      <dsp:txXfrm>
        <a:off x="3156472" y="113126"/>
        <a:ext cx="2144952" cy="1255717"/>
      </dsp:txXfrm>
    </dsp:sp>
    <dsp:sp modelId="{ACAA0EC8-FE41-5C4E-B1AC-8A0721A06277}">
      <dsp:nvSpPr>
        <dsp:cNvPr id="0" name=""/>
        <dsp:cNvSpPr/>
      </dsp:nvSpPr>
      <dsp:spPr>
        <a:xfrm>
          <a:off x="5562799" y="465322"/>
          <a:ext cx="471294" cy="551325"/>
        </a:xfrm>
        <a:prstGeom prst="rightArrow">
          <a:avLst>
            <a:gd name="adj1" fmla="val 60000"/>
            <a:gd name="adj2" fmla="val 50000"/>
          </a:avLst>
        </a:prstGeom>
        <a:solidFill>
          <a:srgbClr val="0495A8">
            <a:shade val="90000"/>
            <a:hueOff val="155785"/>
            <a:satOff val="-32203"/>
            <a:lumOff val="1811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5562799" y="575587"/>
        <a:ext cx="329906" cy="330795"/>
      </dsp:txXfrm>
    </dsp:sp>
    <dsp:sp modelId="{6C9BFBD2-CC32-0545-9E68-692C0086BD43}">
      <dsp:nvSpPr>
        <dsp:cNvPr id="0" name=""/>
        <dsp:cNvSpPr/>
      </dsp:nvSpPr>
      <dsp:spPr>
        <a:xfrm>
          <a:off x="6229725" y="74059"/>
          <a:ext cx="2223086" cy="1333851"/>
        </a:xfrm>
        <a:prstGeom prst="roundRect">
          <a:avLst>
            <a:gd name="adj" fmla="val 10000"/>
          </a:avLst>
        </a:prstGeom>
        <a:solidFill>
          <a:srgbClr val="0495A8">
            <a:shade val="80000"/>
            <a:hueOff val="206829"/>
            <a:satOff val="-43112"/>
            <a:lumOff val="25293"/>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3. Investor Development</a:t>
          </a:r>
        </a:p>
      </dsp:txBody>
      <dsp:txXfrm>
        <a:off x="6268792" y="113126"/>
        <a:ext cx="2144952" cy="1255717"/>
      </dsp:txXfrm>
    </dsp:sp>
    <dsp:sp modelId="{BC1590CD-3E6B-4344-B3A6-37AD57E03D76}">
      <dsp:nvSpPr>
        <dsp:cNvPr id="0" name=""/>
        <dsp:cNvSpPr/>
      </dsp:nvSpPr>
      <dsp:spPr>
        <a:xfrm>
          <a:off x="8675120" y="465322"/>
          <a:ext cx="471294" cy="551325"/>
        </a:xfrm>
        <a:prstGeom prst="rightArrow">
          <a:avLst>
            <a:gd name="adj1" fmla="val 60000"/>
            <a:gd name="adj2" fmla="val 50000"/>
          </a:avLst>
        </a:prstGeom>
        <a:solidFill>
          <a:srgbClr val="0495A8">
            <a:shade val="90000"/>
            <a:hueOff val="311570"/>
            <a:satOff val="-64405"/>
            <a:lumOff val="36227"/>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b="1" kern="1200">
            <a:solidFill>
              <a:srgbClr val="FFFFFF"/>
            </a:solidFill>
            <a:latin typeface="Arial" panose="020B0604020202020204" pitchFamily="34" charset="0"/>
            <a:ea typeface="+mn-ea"/>
            <a:cs typeface="Arial" panose="020B0604020202020204" pitchFamily="34" charset="0"/>
          </a:endParaRPr>
        </a:p>
      </dsp:txBody>
      <dsp:txXfrm>
        <a:off x="8675120" y="575587"/>
        <a:ext cx="329906" cy="330795"/>
      </dsp:txXfrm>
    </dsp:sp>
    <dsp:sp modelId="{65CBACE8-0A40-A446-A673-213674840464}">
      <dsp:nvSpPr>
        <dsp:cNvPr id="0" name=""/>
        <dsp:cNvSpPr/>
      </dsp:nvSpPr>
      <dsp:spPr>
        <a:xfrm>
          <a:off x="9342046" y="74059"/>
          <a:ext cx="2223086" cy="1333851"/>
        </a:xfrm>
        <a:prstGeom prst="roundRect">
          <a:avLst>
            <a:gd name="adj" fmla="val 10000"/>
          </a:avLst>
        </a:prstGeom>
        <a:solidFill>
          <a:srgbClr val="0495A8">
            <a:shade val="80000"/>
            <a:hueOff val="310244"/>
            <a:satOff val="-64668"/>
            <a:lumOff val="3794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panose="020B0604020202020204" pitchFamily="34" charset="0"/>
              <a:ea typeface="+mn-ea"/>
              <a:cs typeface="Arial" panose="020B0604020202020204" pitchFamily="34" charset="0"/>
            </a:rPr>
            <a:t>4. Policy Advocacy</a:t>
          </a:r>
        </a:p>
      </dsp:txBody>
      <dsp:txXfrm>
        <a:off x="9381113" y="113126"/>
        <a:ext cx="2144952" cy="12557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633913" cy="37941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057900" y="0"/>
            <a:ext cx="4632325" cy="37941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7183438"/>
            <a:ext cx="4633913" cy="37941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89059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414848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23191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70572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09657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074806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4857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534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383407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5329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836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51765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685188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867522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933528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441151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296811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871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067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800038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dirty="0"/>
              <a:t>Notes: </a:t>
            </a:r>
          </a:p>
          <a:p>
            <a:pPr marL="315097" indent="-315097" defTabSz="1008309">
              <a:buClrTx/>
              <a:buFont typeface="Arial" panose="020B0604020202020204" pitchFamily="34" charset="0"/>
              <a:buChar char="•"/>
            </a:pPr>
            <a:r>
              <a:rPr lang="en-US" sz="1764" b="1" kern="1200" dirty="0">
                <a:solidFill>
                  <a:srgbClr val="181C36"/>
                </a:solidFill>
                <a:latin typeface="Arial" panose="020B0604020202020204" pitchFamily="34" charset="0"/>
                <a:ea typeface="+mn-ea"/>
                <a:cs typeface="Arial" panose="020B0604020202020204" pitchFamily="34" charset="0"/>
              </a:rPr>
              <a:t>The type of FDI to target also depends on:</a:t>
            </a:r>
          </a:p>
          <a:p>
            <a:pPr marL="819251" lvl="1" indent="-315097" defTabSz="1008309">
              <a:buClrTx/>
              <a:buFont typeface="Courier New" panose="02070309020205020404" pitchFamily="49" charset="0"/>
              <a:buChar char="o"/>
            </a:pPr>
            <a:r>
              <a:rPr lang="en-US" sz="1764" kern="1200" dirty="0">
                <a:solidFill>
                  <a:srgbClr val="181C36"/>
                </a:solidFill>
                <a:latin typeface="Arial" panose="020B0604020202020204" pitchFamily="34" charset="0"/>
                <a:ea typeface="+mn-ea"/>
                <a:cs typeface="Arial" panose="020B0604020202020204" pitchFamily="34" charset="0"/>
              </a:rPr>
              <a:t>The sectors in the economy (e.g. R&amp;D and tech sectors are driven more by M&amp;A and NEM types of FDI).</a:t>
            </a:r>
          </a:p>
          <a:p>
            <a:pPr marL="819251" lvl="1" indent="-315097" defTabSz="1008309">
              <a:buClrTx/>
              <a:buFont typeface="Courier New" panose="02070309020205020404" pitchFamily="49" charset="0"/>
              <a:buChar char="o"/>
            </a:pPr>
            <a:r>
              <a:rPr lang="en-US" sz="1764" kern="1200" dirty="0">
                <a:solidFill>
                  <a:srgbClr val="181C36"/>
                </a:solidFill>
                <a:latin typeface="Arial" panose="020B0604020202020204" pitchFamily="34" charset="0"/>
                <a:ea typeface="+mn-ea"/>
                <a:cs typeface="Arial" panose="020B0604020202020204" pitchFamily="34" charset="0"/>
              </a:rPr>
              <a:t>The existence of local firms both suitable for, and which have a clear desire for, engaging in M&amp;A and/or NEM transactions with foreign investors. </a:t>
            </a:r>
          </a:p>
          <a:p>
            <a:pPr marL="819251" lvl="1" indent="-315097" defTabSz="1008309">
              <a:buClrTx/>
              <a:buFont typeface="Courier New" panose="02070309020205020404" pitchFamily="49" charset="0"/>
              <a:buChar char="o"/>
            </a:pPr>
            <a:r>
              <a:rPr lang="en-US" sz="1764" kern="1200" dirty="0">
                <a:solidFill>
                  <a:srgbClr val="181C36"/>
                </a:solidFill>
                <a:latin typeface="Arial" panose="020B0604020202020204" pitchFamily="34" charset="0"/>
                <a:ea typeface="+mn-ea"/>
                <a:cs typeface="Arial" panose="020B0604020202020204" pitchFamily="34" charset="0"/>
              </a:rPr>
              <a:t>The capability of the IPA/EDO to promote and facilitate non-Greenfield types of FDI.</a:t>
            </a:r>
          </a:p>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95382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notes"/>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054405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918683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563319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415052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18083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714719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800964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585702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253225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131355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15748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notes"/>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964102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635994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971521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0370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991712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733803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4178233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089337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93799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437101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14011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2786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150426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37316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549149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955642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005911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382073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951663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95202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692768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288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2926224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311567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83165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2208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1540140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539284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9246853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60213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06345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6491350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9176628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181691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609217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7433801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9210503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759618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8119588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20234642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14099241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09643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5923739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7835000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8372296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9475967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5: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04709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36:notes"/>
          <p:cNvSpPr>
            <a:spLocks noGrp="1" noRot="1" noChangeAspect="1"/>
          </p:cNvSpPr>
          <p:nvPr>
            <p:ph type="sldImg" idx="2"/>
          </p:nvPr>
        </p:nvSpPr>
        <p:spPr>
          <a:xfrm>
            <a:off x="3079750" y="946150"/>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2" name="Google Shape;1432;p36:notes"/>
          <p:cNvSpPr txBox="1">
            <a:spLocks noGrp="1"/>
          </p:cNvSpPr>
          <p:nvPr>
            <p:ph type="body" idx="1"/>
          </p:nvPr>
        </p:nvSpPr>
        <p:spPr>
          <a:xfrm>
            <a:off x="1069975" y="3640138"/>
            <a:ext cx="8553450" cy="2978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Fonts used throughout:</a:t>
            </a:r>
            <a:endParaRPr/>
          </a:p>
          <a:p>
            <a:pPr marL="0" lvl="0" indent="0" algn="l" rtl="0">
              <a:lnSpc>
                <a:spcPct val="100000"/>
              </a:lnSpc>
              <a:spcBef>
                <a:spcPts val="0"/>
              </a:spcBef>
              <a:spcAft>
                <a:spcPts val="0"/>
              </a:spcAft>
              <a:buSzPts val="1400"/>
              <a:buNone/>
            </a:pPr>
            <a:r>
              <a:rPr lang="en-US"/>
              <a:t>Arial, Arial-Black, Lexand Deca, Verdana </a:t>
            </a:r>
            <a:endParaRPr/>
          </a:p>
        </p:txBody>
      </p:sp>
      <p:sp>
        <p:nvSpPr>
          <p:cNvPr id="1433" name="Google Shape;1433;p36:notes"/>
          <p:cNvSpPr txBox="1">
            <a:spLocks noGrp="1"/>
          </p:cNvSpPr>
          <p:nvPr>
            <p:ph type="sldNum" idx="12"/>
          </p:nvPr>
        </p:nvSpPr>
        <p:spPr>
          <a:xfrm>
            <a:off x="6057900" y="7183438"/>
            <a:ext cx="4632325" cy="3794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txBox="1">
            <a:spLocks noGrp="1"/>
          </p:cNvSpPr>
          <p:nvPr>
            <p:ph type="body" idx="1"/>
          </p:nvPr>
        </p:nvSpPr>
        <p:spPr>
          <a:xfrm>
            <a:off x="546100" y="5322888"/>
            <a:ext cx="5746750" cy="12223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8:notes"/>
          <p:cNvSpPr>
            <a:spLocks noGrp="1" noRot="1" noChangeAspect="1"/>
          </p:cNvSpPr>
          <p:nvPr>
            <p:ph type="sldImg" idx="2"/>
          </p:nvPr>
        </p:nvSpPr>
        <p:spPr>
          <a:xfrm>
            <a:off x="-498475" y="620713"/>
            <a:ext cx="7747000" cy="4359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1"/>
            </a:solidFill>
            <a:prstDash val="solid"/>
            <a:miter lim="800000"/>
            <a:headEnd type="none" w="sm" len="sm"/>
            <a:tailEnd type="none" w="sm" len="sm"/>
          </a:ln>
        </p:spPr>
      </p:sp>
    </p:spTree>
    <p:extLst>
      <p:ext uri="{BB962C8B-B14F-4D97-AF65-F5344CB8AC3E}">
        <p14:creationId xmlns:p14="http://schemas.microsoft.com/office/powerpoint/2010/main" val="3485649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5.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solidFill>
          <a:schemeClr val="lt1"/>
        </a:solidFill>
        <a:effectLst/>
      </p:bgPr>
    </p:bg>
    <p:spTree>
      <p:nvGrpSpPr>
        <p:cNvPr id="1" name="Shape 15"/>
        <p:cNvGrpSpPr/>
        <p:nvPr/>
      </p:nvGrpSpPr>
      <p:grpSpPr>
        <a:xfrm>
          <a:off x="0" y="0"/>
          <a:ext cx="0" cy="0"/>
          <a:chOff x="0" y="0"/>
          <a:chExt cx="0" cy="0"/>
        </a:xfrm>
      </p:grpSpPr>
      <p:sp>
        <p:nvSpPr>
          <p:cNvPr id="16" name="Google Shape;16;p38"/>
          <p:cNvSpPr/>
          <p:nvPr/>
        </p:nvSpPr>
        <p:spPr>
          <a:xfrm>
            <a:off x="15410" y="0"/>
            <a:ext cx="13444538" cy="75628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38" descr="Shape&#10;&#10;Description automatically generated with medium confidence"/>
          <p:cNvPicPr preferRelativeResize="0"/>
          <p:nvPr/>
        </p:nvPicPr>
        <p:blipFill rotWithShape="1">
          <a:blip r:embed="rId2">
            <a:alphaModFix/>
          </a:blip>
          <a:srcRect l="11039" t="16004" b="16036"/>
          <a:stretch/>
        </p:blipFill>
        <p:spPr>
          <a:xfrm>
            <a:off x="-1" y="0"/>
            <a:ext cx="10303669" cy="7562850"/>
          </a:xfrm>
          <a:prstGeom prst="rect">
            <a:avLst/>
          </a:prstGeom>
          <a:noFill/>
          <a:ln>
            <a:noFill/>
          </a:ln>
        </p:spPr>
      </p:pic>
      <p:pic>
        <p:nvPicPr>
          <p:cNvPr id="18" name="Google Shape;18;p38" descr="Shape&#10;&#10;Description automatically generated"/>
          <p:cNvPicPr preferRelativeResize="0"/>
          <p:nvPr/>
        </p:nvPicPr>
        <p:blipFill rotWithShape="1">
          <a:blip r:embed="rId3">
            <a:alphaModFix amt="50000"/>
          </a:blip>
          <a:srcRect l="7953" t="5657" r="8428" b="6277"/>
          <a:stretch/>
        </p:blipFill>
        <p:spPr>
          <a:xfrm>
            <a:off x="7704" y="-180975"/>
            <a:ext cx="13444539" cy="7848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6"/>
        <p:cNvGrpSpPr/>
        <p:nvPr/>
      </p:nvGrpSpPr>
      <p:grpSpPr>
        <a:xfrm>
          <a:off x="0" y="0"/>
          <a:ext cx="0" cy="0"/>
          <a:chOff x="0" y="0"/>
          <a:chExt cx="0" cy="0"/>
        </a:xfrm>
      </p:grpSpPr>
      <p:sp>
        <p:nvSpPr>
          <p:cNvPr id="247" name="Google Shape;247;p52"/>
          <p:cNvSpPr txBox="1">
            <a:spLocks noGrp="1"/>
          </p:cNvSpPr>
          <p:nvPr>
            <p:ph type="title"/>
          </p:nvPr>
        </p:nvSpPr>
        <p:spPr>
          <a:xfrm>
            <a:off x="4235619" y="415039"/>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52"/>
          <p:cNvSpPr txBox="1">
            <a:spLocks noGrp="1"/>
          </p:cNvSpPr>
          <p:nvPr>
            <p:ph type="body" idx="1"/>
          </p:nvPr>
        </p:nvSpPr>
        <p:spPr>
          <a:xfrm>
            <a:off x="672227" y="1739462"/>
            <a:ext cx="121000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9" name="Google Shape;249;p52"/>
          <p:cNvSpPr txBox="1">
            <a:spLocks noGrp="1"/>
          </p:cNvSpPr>
          <p:nvPr>
            <p:ph type="ftr" idx="11"/>
          </p:nvPr>
        </p:nvSpPr>
        <p:spPr>
          <a:xfrm>
            <a:off x="4571143" y="7033456"/>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52"/>
          <p:cNvSpPr txBox="1">
            <a:spLocks noGrp="1"/>
          </p:cNvSpPr>
          <p:nvPr>
            <p:ph type="dt" idx="10"/>
          </p:nvPr>
        </p:nvSpPr>
        <p:spPr>
          <a:xfrm>
            <a:off x="672227" y="7033456"/>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52"/>
          <p:cNvSpPr txBox="1">
            <a:spLocks noGrp="1"/>
          </p:cNvSpPr>
          <p:nvPr>
            <p:ph type="sldNum" idx="12"/>
          </p:nvPr>
        </p:nvSpPr>
        <p:spPr>
          <a:xfrm>
            <a:off x="9680067" y="7033456"/>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2"/>
        <p:cNvGrpSpPr/>
        <p:nvPr/>
      </p:nvGrpSpPr>
      <p:grpSpPr>
        <a:xfrm>
          <a:off x="0" y="0"/>
          <a:ext cx="0" cy="0"/>
          <a:chOff x="0" y="0"/>
          <a:chExt cx="0" cy="0"/>
        </a:xfrm>
      </p:grpSpPr>
      <p:sp>
        <p:nvSpPr>
          <p:cNvPr id="253" name="Google Shape;253;p53"/>
          <p:cNvSpPr txBox="1">
            <a:spLocks noGrp="1"/>
          </p:cNvSpPr>
          <p:nvPr>
            <p:ph type="title"/>
          </p:nvPr>
        </p:nvSpPr>
        <p:spPr>
          <a:xfrm>
            <a:off x="4235619" y="415039"/>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53"/>
          <p:cNvSpPr txBox="1">
            <a:spLocks noGrp="1"/>
          </p:cNvSpPr>
          <p:nvPr>
            <p:ph type="body" idx="1"/>
          </p:nvPr>
        </p:nvSpPr>
        <p:spPr>
          <a:xfrm>
            <a:off x="672230" y="1739462"/>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5" name="Google Shape;255;p53"/>
          <p:cNvSpPr txBox="1">
            <a:spLocks noGrp="1"/>
          </p:cNvSpPr>
          <p:nvPr>
            <p:ph type="body" idx="2"/>
          </p:nvPr>
        </p:nvSpPr>
        <p:spPr>
          <a:xfrm>
            <a:off x="6923940" y="1739462"/>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6" name="Google Shape;256;p53"/>
          <p:cNvSpPr txBox="1">
            <a:spLocks noGrp="1"/>
          </p:cNvSpPr>
          <p:nvPr>
            <p:ph type="ftr" idx="11"/>
          </p:nvPr>
        </p:nvSpPr>
        <p:spPr>
          <a:xfrm>
            <a:off x="4571143" y="7033456"/>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53"/>
          <p:cNvSpPr txBox="1">
            <a:spLocks noGrp="1"/>
          </p:cNvSpPr>
          <p:nvPr>
            <p:ph type="dt" idx="10"/>
          </p:nvPr>
        </p:nvSpPr>
        <p:spPr>
          <a:xfrm>
            <a:off x="672227" y="7033456"/>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53"/>
          <p:cNvSpPr txBox="1">
            <a:spLocks noGrp="1"/>
          </p:cNvSpPr>
          <p:nvPr>
            <p:ph type="sldNum" idx="12"/>
          </p:nvPr>
        </p:nvSpPr>
        <p:spPr>
          <a:xfrm>
            <a:off x="9680067" y="7033456"/>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59"/>
        <p:cNvGrpSpPr/>
        <p:nvPr/>
      </p:nvGrpSpPr>
      <p:grpSpPr>
        <a:xfrm>
          <a:off x="0" y="0"/>
          <a:ext cx="0" cy="0"/>
          <a:chOff x="0" y="0"/>
          <a:chExt cx="0" cy="0"/>
        </a:xfrm>
      </p:grpSpPr>
      <p:sp>
        <p:nvSpPr>
          <p:cNvPr id="260" name="Google Shape;260;p54"/>
          <p:cNvSpPr/>
          <p:nvPr/>
        </p:nvSpPr>
        <p:spPr>
          <a:xfrm>
            <a:off x="1029053" y="85387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1" name="Google Shape;261;p54"/>
          <p:cNvSpPr/>
          <p:nvPr/>
        </p:nvSpPr>
        <p:spPr>
          <a:xfrm>
            <a:off x="1029053" y="210502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2" name="Google Shape;262;p54"/>
          <p:cNvSpPr/>
          <p:nvPr/>
        </p:nvSpPr>
        <p:spPr>
          <a:xfrm>
            <a:off x="1029053" y="335617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3" name="Google Shape;263;p54"/>
          <p:cNvSpPr/>
          <p:nvPr/>
        </p:nvSpPr>
        <p:spPr>
          <a:xfrm>
            <a:off x="1034516" y="460733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4" name="Google Shape;264;p54"/>
          <p:cNvSpPr/>
          <p:nvPr/>
        </p:nvSpPr>
        <p:spPr>
          <a:xfrm>
            <a:off x="1029053" y="585848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5" name="Google Shape;265;p54"/>
          <p:cNvSpPr/>
          <p:nvPr/>
        </p:nvSpPr>
        <p:spPr>
          <a:xfrm>
            <a:off x="3322210" y="85387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6" name="Google Shape;266;p54"/>
          <p:cNvSpPr/>
          <p:nvPr/>
        </p:nvSpPr>
        <p:spPr>
          <a:xfrm>
            <a:off x="3322210" y="210502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7" name="Google Shape;267;p54"/>
          <p:cNvSpPr/>
          <p:nvPr/>
        </p:nvSpPr>
        <p:spPr>
          <a:xfrm>
            <a:off x="3322210" y="335617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8" name="Google Shape;268;p54"/>
          <p:cNvSpPr/>
          <p:nvPr/>
        </p:nvSpPr>
        <p:spPr>
          <a:xfrm>
            <a:off x="3327673" y="460733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69" name="Google Shape;269;p54"/>
          <p:cNvSpPr/>
          <p:nvPr/>
        </p:nvSpPr>
        <p:spPr>
          <a:xfrm>
            <a:off x="3322210" y="585848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0" name="Google Shape;270;p54"/>
          <p:cNvSpPr/>
          <p:nvPr/>
        </p:nvSpPr>
        <p:spPr>
          <a:xfrm>
            <a:off x="5615367" y="86339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1" name="Google Shape;271;p54"/>
          <p:cNvSpPr/>
          <p:nvPr/>
        </p:nvSpPr>
        <p:spPr>
          <a:xfrm>
            <a:off x="5615367" y="211455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2" name="Google Shape;272;p54"/>
          <p:cNvSpPr/>
          <p:nvPr/>
        </p:nvSpPr>
        <p:spPr>
          <a:xfrm>
            <a:off x="5615367" y="336570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3" name="Google Shape;273;p54"/>
          <p:cNvSpPr/>
          <p:nvPr/>
        </p:nvSpPr>
        <p:spPr>
          <a:xfrm>
            <a:off x="5620830" y="4616857"/>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4" name="Google Shape;274;p54"/>
          <p:cNvSpPr/>
          <p:nvPr/>
        </p:nvSpPr>
        <p:spPr>
          <a:xfrm>
            <a:off x="5615367" y="5868010"/>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5" name="Google Shape;275;p54"/>
          <p:cNvSpPr/>
          <p:nvPr/>
        </p:nvSpPr>
        <p:spPr>
          <a:xfrm>
            <a:off x="7936400" y="85387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6" name="Google Shape;276;p54"/>
          <p:cNvSpPr/>
          <p:nvPr/>
        </p:nvSpPr>
        <p:spPr>
          <a:xfrm>
            <a:off x="7936400" y="210502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7" name="Google Shape;277;p54"/>
          <p:cNvSpPr/>
          <p:nvPr/>
        </p:nvSpPr>
        <p:spPr>
          <a:xfrm>
            <a:off x="7936400" y="335617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8" name="Google Shape;278;p54"/>
          <p:cNvSpPr/>
          <p:nvPr/>
        </p:nvSpPr>
        <p:spPr>
          <a:xfrm>
            <a:off x="7941862" y="460733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79" name="Google Shape;279;p54"/>
          <p:cNvSpPr/>
          <p:nvPr/>
        </p:nvSpPr>
        <p:spPr>
          <a:xfrm>
            <a:off x="7936400" y="585848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80" name="Google Shape;280;p54"/>
          <p:cNvSpPr/>
          <p:nvPr/>
        </p:nvSpPr>
        <p:spPr>
          <a:xfrm>
            <a:off x="10291050" y="85387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81" name="Google Shape;281;p54"/>
          <p:cNvSpPr/>
          <p:nvPr/>
        </p:nvSpPr>
        <p:spPr>
          <a:xfrm>
            <a:off x="10291050" y="210502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82" name="Google Shape;282;p54"/>
          <p:cNvSpPr/>
          <p:nvPr/>
        </p:nvSpPr>
        <p:spPr>
          <a:xfrm>
            <a:off x="10291050" y="335617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83" name="Google Shape;283;p54"/>
          <p:cNvSpPr/>
          <p:nvPr/>
        </p:nvSpPr>
        <p:spPr>
          <a:xfrm>
            <a:off x="10296512" y="460733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284" name="Google Shape;284;p54"/>
          <p:cNvSpPr/>
          <p:nvPr/>
        </p:nvSpPr>
        <p:spPr>
          <a:xfrm>
            <a:off x="10291050" y="585848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5"/>
        <p:cNvGrpSpPr/>
        <p:nvPr/>
      </p:nvGrpSpPr>
      <p:grpSpPr>
        <a:xfrm>
          <a:off x="0" y="0"/>
          <a:ext cx="0" cy="0"/>
          <a:chOff x="0" y="0"/>
          <a:chExt cx="0" cy="0"/>
        </a:xfrm>
      </p:grpSpPr>
      <p:sp>
        <p:nvSpPr>
          <p:cNvPr id="286" name="Google Shape;286;p55"/>
          <p:cNvSpPr txBox="1">
            <a:spLocks noGrp="1"/>
          </p:cNvSpPr>
          <p:nvPr>
            <p:ph type="ftr" idx="11"/>
          </p:nvPr>
        </p:nvSpPr>
        <p:spPr>
          <a:xfrm>
            <a:off x="4571143" y="7033456"/>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55"/>
          <p:cNvSpPr txBox="1">
            <a:spLocks noGrp="1"/>
          </p:cNvSpPr>
          <p:nvPr>
            <p:ph type="dt" idx="10"/>
          </p:nvPr>
        </p:nvSpPr>
        <p:spPr>
          <a:xfrm>
            <a:off x="672227" y="7033456"/>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55"/>
          <p:cNvSpPr txBox="1">
            <a:spLocks noGrp="1"/>
          </p:cNvSpPr>
          <p:nvPr>
            <p:ph type="sldNum" idx="12"/>
          </p:nvPr>
        </p:nvSpPr>
        <p:spPr>
          <a:xfrm>
            <a:off x="9680067" y="7033456"/>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Layout 1">
  <p:cSld name="Title Slide Layout 1">
    <p:spTree>
      <p:nvGrpSpPr>
        <p:cNvPr id="1" name="Shape 12"/>
        <p:cNvGrpSpPr/>
        <p:nvPr/>
      </p:nvGrpSpPr>
      <p:grpSpPr>
        <a:xfrm>
          <a:off x="0" y="0"/>
          <a:ext cx="0" cy="0"/>
          <a:chOff x="0" y="0"/>
          <a:chExt cx="0" cy="0"/>
        </a:xfrm>
      </p:grpSpPr>
      <p:pic>
        <p:nvPicPr>
          <p:cNvPr id="13" name="Google Shape;13;p29" descr="A picture containing animal, fish, dark&#10;&#10;Description automatically generated"/>
          <p:cNvPicPr preferRelativeResize="0"/>
          <p:nvPr/>
        </p:nvPicPr>
        <p:blipFill rotWithShape="1">
          <a:blip r:embed="rId2">
            <a:alphaModFix/>
          </a:blip>
          <a:srcRect/>
          <a:stretch/>
        </p:blipFill>
        <p:spPr>
          <a:xfrm>
            <a:off x="-1" y="0"/>
            <a:ext cx="13444538" cy="3781425"/>
          </a:xfrm>
          <a:prstGeom prst="rect">
            <a:avLst/>
          </a:prstGeom>
          <a:noFill/>
          <a:ln>
            <a:noFill/>
          </a:ln>
        </p:spPr>
      </p:pic>
      <p:pic>
        <p:nvPicPr>
          <p:cNvPr id="14" name="Google Shape;14;p29" descr="A picture containing flower&#10;&#10;Description automatically generated"/>
          <p:cNvPicPr preferRelativeResize="0"/>
          <p:nvPr/>
        </p:nvPicPr>
        <p:blipFill rotWithShape="1">
          <a:blip r:embed="rId3">
            <a:alphaModFix/>
          </a:blip>
          <a:srcRect l="23593" t="42883" r="51649" b="42263"/>
          <a:stretch/>
        </p:blipFill>
        <p:spPr>
          <a:xfrm>
            <a:off x="5058018" y="1008379"/>
            <a:ext cx="3328502" cy="998591"/>
          </a:xfrm>
          <a:prstGeom prst="rect">
            <a:avLst/>
          </a:prstGeom>
          <a:noFill/>
          <a:ln>
            <a:noFill/>
          </a:ln>
        </p:spPr>
      </p:pic>
      <p:cxnSp>
        <p:nvCxnSpPr>
          <p:cNvPr id="15" name="Google Shape;15;p29"/>
          <p:cNvCxnSpPr/>
          <p:nvPr/>
        </p:nvCxnSpPr>
        <p:spPr>
          <a:xfrm>
            <a:off x="3539984" y="2352887"/>
            <a:ext cx="6364571" cy="0"/>
          </a:xfrm>
          <a:prstGeom prst="straightConnector1">
            <a:avLst/>
          </a:prstGeom>
          <a:noFill/>
          <a:ln w="9525" cap="flat" cmpd="sng">
            <a:solidFill>
              <a:schemeClr val="lt1"/>
            </a:solidFill>
            <a:prstDash val="solid"/>
            <a:round/>
            <a:headEnd type="none" w="sm" len="sm"/>
            <a:tailEnd type="none" w="sm" len="sm"/>
          </a:ln>
        </p:spPr>
      </p:cxnSp>
      <p:sp>
        <p:nvSpPr>
          <p:cNvPr id="16" name="Google Shape;16;p29"/>
          <p:cNvSpPr txBox="1">
            <a:spLocks noGrp="1"/>
          </p:cNvSpPr>
          <p:nvPr>
            <p:ph type="ctrTitle"/>
          </p:nvPr>
        </p:nvSpPr>
        <p:spPr>
          <a:xfrm>
            <a:off x="2577624" y="5038477"/>
            <a:ext cx="8289293" cy="67881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4411"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2577624" y="5806063"/>
            <a:ext cx="8289293" cy="30546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1985">
                <a:solidFill>
                  <a:schemeClr val="accent6"/>
                </a:solidFill>
                <a:latin typeface="Arial"/>
                <a:ea typeface="Arial"/>
                <a:cs typeface="Arial"/>
                <a:sym typeface="Aria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sp>
        <p:nvSpPr>
          <p:cNvPr id="18" name="Google Shape;18;p29"/>
          <p:cNvSpPr txBox="1">
            <a:spLocks noGrp="1"/>
          </p:cNvSpPr>
          <p:nvPr>
            <p:ph type="body" idx="2"/>
          </p:nvPr>
        </p:nvSpPr>
        <p:spPr>
          <a:xfrm>
            <a:off x="2681762" y="2762541"/>
            <a:ext cx="8081014" cy="407291"/>
          </a:xfrm>
          <a:prstGeom prst="rect">
            <a:avLst/>
          </a:prstGeom>
          <a:noFill/>
          <a:ln>
            <a:noFill/>
          </a:ln>
        </p:spPr>
        <p:txBody>
          <a:bodyPr spcFirstLastPara="1" wrap="square" lIns="0" tIns="0" rIns="0" bIns="0" anchor="t" anchorCtr="0">
            <a:noAutofit/>
          </a:bodyPr>
          <a:lstStyle>
            <a:lvl1pPr marL="504154" lvl="0" indent="-252077" algn="ctr">
              <a:lnSpc>
                <a:spcPct val="100000"/>
              </a:lnSpc>
              <a:spcBef>
                <a:spcPts val="0"/>
              </a:spcBef>
              <a:spcAft>
                <a:spcPts val="0"/>
              </a:spcAft>
              <a:buSzPts val="1400"/>
              <a:buNone/>
              <a:defRPr sz="2646">
                <a:solidFill>
                  <a:schemeClr val="lt1"/>
                </a:solidFill>
              </a:defRPr>
            </a:lvl1pPr>
            <a:lvl2pPr marL="1008309" lvl="1" indent="-420129" algn="l">
              <a:lnSpc>
                <a:spcPct val="100000"/>
              </a:lnSpc>
              <a:spcBef>
                <a:spcPts val="0"/>
              </a:spcBef>
              <a:spcAft>
                <a:spcPts val="0"/>
              </a:spcAft>
              <a:buSzPts val="2400"/>
              <a:buChar char="•"/>
              <a:defRPr sz="2646">
                <a:solidFill>
                  <a:schemeClr val="lt1"/>
                </a:solidFill>
              </a:defRPr>
            </a:lvl2pPr>
            <a:lvl3pPr marL="1512463" lvl="2" indent="-420129" algn="l">
              <a:lnSpc>
                <a:spcPct val="100000"/>
              </a:lnSpc>
              <a:spcBef>
                <a:spcPts val="0"/>
              </a:spcBef>
              <a:spcAft>
                <a:spcPts val="0"/>
              </a:spcAft>
              <a:buSzPts val="2400"/>
              <a:buChar char="–"/>
              <a:defRPr sz="2646">
                <a:solidFill>
                  <a:schemeClr val="lt1"/>
                </a:solidFill>
              </a:defRPr>
            </a:lvl3pPr>
            <a:lvl4pPr marL="2016618" lvl="3" indent="-420129" algn="l">
              <a:lnSpc>
                <a:spcPct val="100000"/>
              </a:lnSpc>
              <a:spcBef>
                <a:spcPts val="0"/>
              </a:spcBef>
              <a:spcAft>
                <a:spcPts val="0"/>
              </a:spcAft>
              <a:buSzPts val="2400"/>
              <a:buChar char="•"/>
              <a:defRPr sz="2646">
                <a:solidFill>
                  <a:schemeClr val="lt1"/>
                </a:solidFill>
              </a:defRPr>
            </a:lvl4pPr>
            <a:lvl5pPr marL="2520772" lvl="4" indent="-420129" algn="l">
              <a:lnSpc>
                <a:spcPct val="100000"/>
              </a:lnSpc>
              <a:spcBef>
                <a:spcPts val="0"/>
              </a:spcBef>
              <a:spcAft>
                <a:spcPts val="0"/>
              </a:spcAft>
              <a:buSzPts val="2400"/>
              <a:buChar char="-"/>
              <a:defRPr sz="2646">
                <a:solidFill>
                  <a:schemeClr val="lt1"/>
                </a:solidFill>
              </a:defRPr>
            </a:lvl5pPr>
            <a:lvl6pPr marL="3024927" lvl="5" indent="-364250" algn="l">
              <a:lnSpc>
                <a:spcPct val="100000"/>
              </a:lnSpc>
              <a:spcBef>
                <a:spcPts val="0"/>
              </a:spcBef>
              <a:spcAft>
                <a:spcPts val="0"/>
              </a:spcAft>
              <a:buSzPts val="1602"/>
              <a:buChar char="-"/>
              <a:defRPr/>
            </a:lvl6pPr>
            <a:lvl7pPr marL="3529081" lvl="6" indent="-364250" algn="l">
              <a:lnSpc>
                <a:spcPct val="100000"/>
              </a:lnSpc>
              <a:spcBef>
                <a:spcPts val="0"/>
              </a:spcBef>
              <a:spcAft>
                <a:spcPts val="0"/>
              </a:spcAft>
              <a:buSzPts val="1602"/>
              <a:buChar char="-"/>
              <a:defRPr/>
            </a:lvl7pPr>
            <a:lvl8pPr marL="4033236" lvl="7" indent="-364252" algn="l">
              <a:lnSpc>
                <a:spcPct val="100000"/>
              </a:lnSpc>
              <a:spcBef>
                <a:spcPts val="0"/>
              </a:spcBef>
              <a:spcAft>
                <a:spcPts val="0"/>
              </a:spcAft>
              <a:buSzPts val="1602"/>
              <a:buChar char="-"/>
              <a:defRPr/>
            </a:lvl8pPr>
            <a:lvl9pPr marL="4537390" lvl="8" indent="-364252" algn="l">
              <a:lnSpc>
                <a:spcPct val="100000"/>
              </a:lnSpc>
              <a:spcBef>
                <a:spcPts val="0"/>
              </a:spcBef>
              <a:spcAft>
                <a:spcPts val="0"/>
              </a:spcAft>
              <a:buSzPts val="1602"/>
              <a:buChar char="-"/>
              <a:defRPr/>
            </a:lvl9pPr>
          </a:lstStyle>
          <a:p>
            <a:endParaRPr/>
          </a:p>
        </p:txBody>
      </p:sp>
      <p:sp>
        <p:nvSpPr>
          <p:cNvPr id="19" name="Google Shape;19;p29"/>
          <p:cNvSpPr/>
          <p:nvPr/>
        </p:nvSpPr>
        <p:spPr>
          <a:xfrm>
            <a:off x="4179452" y="7080558"/>
            <a:ext cx="5085635" cy="33945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103" b="0" i="0" u="none" strike="noStrike" cap="none">
                <a:solidFill>
                  <a:schemeClr val="accent6"/>
                </a:solidFill>
                <a:latin typeface="Arial"/>
                <a:ea typeface="Arial"/>
                <a:cs typeface="Arial"/>
                <a:sym typeface="Arial"/>
              </a:rPr>
              <a:t>CONFIDENTIAL AND PROPRIETARY</a:t>
            </a:r>
            <a:endParaRPr sz="1544"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GB" sz="1103" b="0" i="0" u="none" strike="noStrike" cap="none">
                <a:solidFill>
                  <a:schemeClr val="accent6"/>
                </a:solidFill>
                <a:latin typeface="Arial"/>
                <a:ea typeface="Arial"/>
                <a:cs typeface="Arial"/>
                <a:sym typeface="Arial"/>
              </a:rPr>
              <a:t>Any use of this material without specific permission of Wavteq is strictly prohibited</a:t>
            </a:r>
            <a:endParaRPr sz="1544"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408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UoM, Source">
  <p:cSld name="Title, UoM, Source">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289859" y="414086"/>
            <a:ext cx="12846256" cy="4751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88">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body" idx="1"/>
          </p:nvPr>
        </p:nvSpPr>
        <p:spPr>
          <a:xfrm>
            <a:off x="289859" y="928722"/>
            <a:ext cx="12846256" cy="237587"/>
          </a:xfrm>
          <a:prstGeom prst="rect">
            <a:avLst/>
          </a:prstGeom>
          <a:noFill/>
          <a:ln>
            <a:noFill/>
          </a:ln>
        </p:spPr>
        <p:txBody>
          <a:bodyPr spcFirstLastPara="1" wrap="square" lIns="0" tIns="0" rIns="0" bIns="0" anchor="t" anchorCtr="0">
            <a:noAutofit/>
          </a:bodyPr>
          <a:lstStyle>
            <a:lvl1pPr marL="504154" lvl="0" indent="-252077" algn="l">
              <a:lnSpc>
                <a:spcPct val="100000"/>
              </a:lnSpc>
              <a:spcBef>
                <a:spcPts val="0"/>
              </a:spcBef>
              <a:spcAft>
                <a:spcPts val="0"/>
              </a:spcAft>
              <a:buSzPts val="1400"/>
              <a:buFont typeface="Arial"/>
              <a:buNone/>
              <a:defRPr sz="1544">
                <a:solidFill>
                  <a:schemeClr val="accent6"/>
                </a:solidFill>
                <a:latin typeface="Arial"/>
                <a:ea typeface="Arial"/>
                <a:cs typeface="Arial"/>
                <a:sym typeface="Arial"/>
              </a:defRPr>
            </a:lvl1pPr>
            <a:lvl2pPr marL="1008309" lvl="1" indent="-350107" algn="l">
              <a:lnSpc>
                <a:spcPct val="100000"/>
              </a:lnSpc>
              <a:spcBef>
                <a:spcPts val="0"/>
              </a:spcBef>
              <a:spcAft>
                <a:spcPts val="0"/>
              </a:spcAft>
              <a:buClr>
                <a:schemeClr val="dk1"/>
              </a:buClr>
              <a:buSzPts val="1400"/>
              <a:buChar char="•"/>
              <a:defRPr/>
            </a:lvl2pPr>
            <a:lvl3pPr marL="1512463" lvl="2" indent="-350107" algn="l">
              <a:lnSpc>
                <a:spcPct val="100000"/>
              </a:lnSpc>
              <a:spcBef>
                <a:spcPts val="0"/>
              </a:spcBef>
              <a:spcAft>
                <a:spcPts val="0"/>
              </a:spcAft>
              <a:buClr>
                <a:schemeClr val="dk1"/>
              </a:buClr>
              <a:buSzPts val="1400"/>
              <a:buChar char="–"/>
              <a:defRPr/>
            </a:lvl3pPr>
            <a:lvl4pPr marL="2016618" lvl="3" indent="-350107" algn="l">
              <a:lnSpc>
                <a:spcPct val="100000"/>
              </a:lnSpc>
              <a:spcBef>
                <a:spcPts val="0"/>
              </a:spcBef>
              <a:spcAft>
                <a:spcPts val="0"/>
              </a:spcAft>
              <a:buClr>
                <a:schemeClr val="dk1"/>
              </a:buClr>
              <a:buSzPts val="1400"/>
              <a:buChar char="•"/>
              <a:defRPr/>
            </a:lvl4pPr>
            <a:lvl5pPr marL="2520772" lvl="4" indent="-350107" algn="l">
              <a:lnSpc>
                <a:spcPct val="100000"/>
              </a:lnSpc>
              <a:spcBef>
                <a:spcPts val="0"/>
              </a:spcBef>
              <a:spcAft>
                <a:spcPts val="0"/>
              </a:spcAft>
              <a:buClr>
                <a:schemeClr val="dk1"/>
              </a:buClr>
              <a:buSzPts val="1400"/>
              <a:buChar char="-"/>
              <a:defRPr/>
            </a:lvl5pPr>
            <a:lvl6pPr marL="3024927" lvl="5" indent="-364250" algn="l">
              <a:lnSpc>
                <a:spcPct val="100000"/>
              </a:lnSpc>
              <a:spcBef>
                <a:spcPts val="0"/>
              </a:spcBef>
              <a:spcAft>
                <a:spcPts val="0"/>
              </a:spcAft>
              <a:buSzPts val="1602"/>
              <a:buChar char="-"/>
              <a:defRPr/>
            </a:lvl6pPr>
            <a:lvl7pPr marL="3529081" lvl="6" indent="-364250" algn="l">
              <a:lnSpc>
                <a:spcPct val="100000"/>
              </a:lnSpc>
              <a:spcBef>
                <a:spcPts val="0"/>
              </a:spcBef>
              <a:spcAft>
                <a:spcPts val="0"/>
              </a:spcAft>
              <a:buSzPts val="1602"/>
              <a:buChar char="-"/>
              <a:defRPr/>
            </a:lvl7pPr>
            <a:lvl8pPr marL="4033236" lvl="7" indent="-364252" algn="l">
              <a:lnSpc>
                <a:spcPct val="100000"/>
              </a:lnSpc>
              <a:spcBef>
                <a:spcPts val="0"/>
              </a:spcBef>
              <a:spcAft>
                <a:spcPts val="0"/>
              </a:spcAft>
              <a:buSzPts val="1602"/>
              <a:buChar char="-"/>
              <a:defRPr/>
            </a:lvl8pPr>
            <a:lvl9pPr marL="4537390" lvl="8" indent="-364252" algn="l">
              <a:lnSpc>
                <a:spcPct val="100000"/>
              </a:lnSpc>
              <a:spcBef>
                <a:spcPts val="0"/>
              </a:spcBef>
              <a:spcAft>
                <a:spcPts val="0"/>
              </a:spcAft>
              <a:buSzPts val="1602"/>
              <a:buChar char="-"/>
              <a:defRPr/>
            </a:lvl9pPr>
          </a:lstStyle>
          <a:p>
            <a:endParaRPr/>
          </a:p>
        </p:txBody>
      </p:sp>
      <p:sp>
        <p:nvSpPr>
          <p:cNvPr id="26" name="Google Shape;26;p31"/>
          <p:cNvSpPr txBox="1">
            <a:spLocks noGrp="1"/>
          </p:cNvSpPr>
          <p:nvPr>
            <p:ph type="body" idx="2"/>
          </p:nvPr>
        </p:nvSpPr>
        <p:spPr>
          <a:xfrm>
            <a:off x="289859" y="7238942"/>
            <a:ext cx="10841408" cy="169704"/>
          </a:xfrm>
          <a:prstGeom prst="rect">
            <a:avLst/>
          </a:prstGeom>
          <a:noFill/>
          <a:ln>
            <a:noFill/>
          </a:ln>
        </p:spPr>
        <p:txBody>
          <a:bodyPr spcFirstLastPara="1" wrap="square" lIns="0" tIns="0" rIns="0" bIns="0" anchor="b" anchorCtr="0">
            <a:spAutoFit/>
          </a:bodyPr>
          <a:lstStyle>
            <a:lvl1pPr marL="504154" lvl="0" indent="-252077" algn="l">
              <a:lnSpc>
                <a:spcPct val="100000"/>
              </a:lnSpc>
              <a:spcBef>
                <a:spcPts val="0"/>
              </a:spcBef>
              <a:spcAft>
                <a:spcPts val="0"/>
              </a:spcAft>
              <a:buSzPts val="1000"/>
              <a:buFont typeface="Arial"/>
              <a:buNone/>
              <a:defRPr sz="1103">
                <a:solidFill>
                  <a:schemeClr val="accent6"/>
                </a:solidFill>
                <a:latin typeface="Arial"/>
                <a:ea typeface="Arial"/>
                <a:cs typeface="Arial"/>
                <a:sym typeface="Arial"/>
              </a:defRPr>
            </a:lvl1pPr>
            <a:lvl2pPr marL="1008309" lvl="1" indent="-378116" algn="l">
              <a:lnSpc>
                <a:spcPct val="100000"/>
              </a:lnSpc>
              <a:spcBef>
                <a:spcPts val="0"/>
              </a:spcBef>
              <a:spcAft>
                <a:spcPts val="0"/>
              </a:spcAft>
              <a:buSzPts val="1800"/>
              <a:buChar char="•"/>
              <a:defRPr/>
            </a:lvl2pPr>
            <a:lvl3pPr marL="1512463" lvl="2" indent="-378116" algn="l">
              <a:lnSpc>
                <a:spcPct val="100000"/>
              </a:lnSpc>
              <a:spcBef>
                <a:spcPts val="0"/>
              </a:spcBef>
              <a:spcAft>
                <a:spcPts val="0"/>
              </a:spcAft>
              <a:buSzPts val="1800"/>
              <a:buChar char="–"/>
              <a:defRPr/>
            </a:lvl3pPr>
            <a:lvl4pPr marL="2016618" lvl="3" indent="-378116" algn="l">
              <a:lnSpc>
                <a:spcPct val="100000"/>
              </a:lnSpc>
              <a:spcBef>
                <a:spcPts val="0"/>
              </a:spcBef>
              <a:spcAft>
                <a:spcPts val="0"/>
              </a:spcAft>
              <a:buSzPts val="1800"/>
              <a:buChar char="•"/>
              <a:defRPr/>
            </a:lvl4pPr>
            <a:lvl5pPr marL="2520772" lvl="4" indent="-378116" algn="l">
              <a:lnSpc>
                <a:spcPct val="100000"/>
              </a:lnSpc>
              <a:spcBef>
                <a:spcPts val="0"/>
              </a:spcBef>
              <a:spcAft>
                <a:spcPts val="0"/>
              </a:spcAft>
              <a:buSzPts val="1800"/>
              <a:buChar char="-"/>
              <a:defRPr/>
            </a:lvl5pPr>
            <a:lvl6pPr marL="3024927" lvl="5" indent="-364250" algn="l">
              <a:lnSpc>
                <a:spcPct val="100000"/>
              </a:lnSpc>
              <a:spcBef>
                <a:spcPts val="0"/>
              </a:spcBef>
              <a:spcAft>
                <a:spcPts val="0"/>
              </a:spcAft>
              <a:buSzPts val="1602"/>
              <a:buChar char="-"/>
              <a:defRPr/>
            </a:lvl6pPr>
            <a:lvl7pPr marL="3529081" lvl="6" indent="-364250" algn="l">
              <a:lnSpc>
                <a:spcPct val="100000"/>
              </a:lnSpc>
              <a:spcBef>
                <a:spcPts val="0"/>
              </a:spcBef>
              <a:spcAft>
                <a:spcPts val="0"/>
              </a:spcAft>
              <a:buSzPts val="1602"/>
              <a:buChar char="-"/>
              <a:defRPr/>
            </a:lvl7pPr>
            <a:lvl8pPr marL="4033236" lvl="7" indent="-364252" algn="l">
              <a:lnSpc>
                <a:spcPct val="100000"/>
              </a:lnSpc>
              <a:spcBef>
                <a:spcPts val="0"/>
              </a:spcBef>
              <a:spcAft>
                <a:spcPts val="0"/>
              </a:spcAft>
              <a:buSzPts val="1602"/>
              <a:buChar char="-"/>
              <a:defRPr/>
            </a:lvl8pPr>
            <a:lvl9pPr marL="4537390" lvl="8" indent="-364252" algn="l">
              <a:lnSpc>
                <a:spcPct val="100000"/>
              </a:lnSpc>
              <a:spcBef>
                <a:spcPts val="0"/>
              </a:spcBef>
              <a:spcAft>
                <a:spcPts val="0"/>
              </a:spcAft>
              <a:buSzPts val="1602"/>
              <a:buChar char="-"/>
              <a:defRPr/>
            </a:lvl9pPr>
          </a:lstStyle>
          <a:p>
            <a:endParaRPr/>
          </a:p>
        </p:txBody>
      </p:sp>
      <p:pic>
        <p:nvPicPr>
          <p:cNvPr id="27" name="Google Shape;27;p31"/>
          <p:cNvPicPr preferRelativeResize="0"/>
          <p:nvPr/>
        </p:nvPicPr>
        <p:blipFill rotWithShape="1">
          <a:blip r:embed="rId2">
            <a:alphaModFix/>
          </a:blip>
          <a:srcRect/>
          <a:stretch/>
        </p:blipFill>
        <p:spPr>
          <a:xfrm>
            <a:off x="12085761" y="83157"/>
            <a:ext cx="1050355" cy="288859"/>
          </a:xfrm>
          <a:prstGeom prst="rect">
            <a:avLst/>
          </a:prstGeom>
          <a:noFill/>
          <a:ln>
            <a:noFill/>
          </a:ln>
        </p:spPr>
      </p:pic>
    </p:spTree>
    <p:extLst>
      <p:ext uri="{BB962C8B-B14F-4D97-AF65-F5344CB8AC3E}">
        <p14:creationId xmlns:p14="http://schemas.microsoft.com/office/powerpoint/2010/main" val="7702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UoM, Source">
  <p:cSld name="1_Title, UoM, Source">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289859" y="414086"/>
            <a:ext cx="12846256" cy="4751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88">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3"/>
          <p:cNvSpPr txBox="1">
            <a:spLocks noGrp="1"/>
          </p:cNvSpPr>
          <p:nvPr>
            <p:ph type="body" idx="1"/>
          </p:nvPr>
        </p:nvSpPr>
        <p:spPr>
          <a:xfrm>
            <a:off x="289859" y="928722"/>
            <a:ext cx="12846256" cy="237587"/>
          </a:xfrm>
          <a:prstGeom prst="rect">
            <a:avLst/>
          </a:prstGeom>
          <a:noFill/>
          <a:ln>
            <a:noFill/>
          </a:ln>
        </p:spPr>
        <p:txBody>
          <a:bodyPr spcFirstLastPara="1" wrap="square" lIns="0" tIns="0" rIns="0" bIns="0" anchor="t" anchorCtr="0">
            <a:noAutofit/>
          </a:bodyPr>
          <a:lstStyle>
            <a:lvl1pPr marL="504154" lvl="0" indent="-252077" algn="l">
              <a:lnSpc>
                <a:spcPct val="100000"/>
              </a:lnSpc>
              <a:spcBef>
                <a:spcPts val="0"/>
              </a:spcBef>
              <a:spcAft>
                <a:spcPts val="0"/>
              </a:spcAft>
              <a:buSzPts val="1400"/>
              <a:buNone/>
              <a:defRPr sz="1544">
                <a:solidFill>
                  <a:schemeClr val="accent6"/>
                </a:solidFill>
                <a:latin typeface="Arial"/>
                <a:ea typeface="Arial"/>
                <a:cs typeface="Arial"/>
                <a:sym typeface="Arial"/>
              </a:defRPr>
            </a:lvl1pPr>
            <a:lvl2pPr marL="1008309" lvl="1" indent="-350107" algn="l">
              <a:lnSpc>
                <a:spcPct val="100000"/>
              </a:lnSpc>
              <a:spcBef>
                <a:spcPts val="0"/>
              </a:spcBef>
              <a:spcAft>
                <a:spcPts val="0"/>
              </a:spcAft>
              <a:buClr>
                <a:schemeClr val="dk1"/>
              </a:buClr>
              <a:buSzPts val="1400"/>
              <a:buChar char="•"/>
              <a:defRPr/>
            </a:lvl2pPr>
            <a:lvl3pPr marL="1512463" lvl="2" indent="-350107" algn="l">
              <a:lnSpc>
                <a:spcPct val="100000"/>
              </a:lnSpc>
              <a:spcBef>
                <a:spcPts val="0"/>
              </a:spcBef>
              <a:spcAft>
                <a:spcPts val="0"/>
              </a:spcAft>
              <a:buClr>
                <a:schemeClr val="dk1"/>
              </a:buClr>
              <a:buSzPts val="1400"/>
              <a:buChar char="–"/>
              <a:defRPr/>
            </a:lvl3pPr>
            <a:lvl4pPr marL="2016618" lvl="3" indent="-350107" algn="l">
              <a:lnSpc>
                <a:spcPct val="100000"/>
              </a:lnSpc>
              <a:spcBef>
                <a:spcPts val="0"/>
              </a:spcBef>
              <a:spcAft>
                <a:spcPts val="0"/>
              </a:spcAft>
              <a:buClr>
                <a:schemeClr val="dk1"/>
              </a:buClr>
              <a:buSzPts val="1400"/>
              <a:buChar char="•"/>
              <a:defRPr/>
            </a:lvl4pPr>
            <a:lvl5pPr marL="2520772" lvl="4" indent="-350107" algn="l">
              <a:lnSpc>
                <a:spcPct val="100000"/>
              </a:lnSpc>
              <a:spcBef>
                <a:spcPts val="0"/>
              </a:spcBef>
              <a:spcAft>
                <a:spcPts val="0"/>
              </a:spcAft>
              <a:buClr>
                <a:schemeClr val="dk1"/>
              </a:buClr>
              <a:buSzPts val="1400"/>
              <a:buChar char="-"/>
              <a:defRPr/>
            </a:lvl5pPr>
            <a:lvl6pPr marL="3024927" lvl="5" indent="-396180" algn="l">
              <a:lnSpc>
                <a:spcPct val="100000"/>
              </a:lnSpc>
              <a:spcBef>
                <a:spcPts val="0"/>
              </a:spcBef>
              <a:spcAft>
                <a:spcPts val="0"/>
              </a:spcAft>
              <a:buSzPts val="2058"/>
              <a:buChar char="-"/>
              <a:defRPr/>
            </a:lvl6pPr>
            <a:lvl7pPr marL="3529081" lvl="6" indent="-396180" algn="l">
              <a:lnSpc>
                <a:spcPct val="100000"/>
              </a:lnSpc>
              <a:spcBef>
                <a:spcPts val="0"/>
              </a:spcBef>
              <a:spcAft>
                <a:spcPts val="0"/>
              </a:spcAft>
              <a:buSzPts val="2058"/>
              <a:buChar char="-"/>
              <a:defRPr/>
            </a:lvl7pPr>
            <a:lvl8pPr marL="4033236" lvl="7" indent="-396181" algn="l">
              <a:lnSpc>
                <a:spcPct val="100000"/>
              </a:lnSpc>
              <a:spcBef>
                <a:spcPts val="0"/>
              </a:spcBef>
              <a:spcAft>
                <a:spcPts val="0"/>
              </a:spcAft>
              <a:buSzPts val="2058"/>
              <a:buChar char="-"/>
              <a:defRPr/>
            </a:lvl8pPr>
            <a:lvl9pPr marL="4537390" lvl="8" indent="-396181" algn="l">
              <a:lnSpc>
                <a:spcPct val="100000"/>
              </a:lnSpc>
              <a:spcBef>
                <a:spcPts val="0"/>
              </a:spcBef>
              <a:spcAft>
                <a:spcPts val="0"/>
              </a:spcAft>
              <a:buSzPts val="2058"/>
              <a:buChar char="-"/>
              <a:defRPr/>
            </a:lvl9pPr>
          </a:lstStyle>
          <a:p>
            <a:endParaRPr/>
          </a:p>
        </p:txBody>
      </p:sp>
      <p:sp>
        <p:nvSpPr>
          <p:cNvPr id="31" name="Google Shape;31;p53"/>
          <p:cNvSpPr txBox="1">
            <a:spLocks noGrp="1"/>
          </p:cNvSpPr>
          <p:nvPr>
            <p:ph type="body" idx="2"/>
          </p:nvPr>
        </p:nvSpPr>
        <p:spPr>
          <a:xfrm>
            <a:off x="289859" y="7238942"/>
            <a:ext cx="10841408" cy="169704"/>
          </a:xfrm>
          <a:prstGeom prst="rect">
            <a:avLst/>
          </a:prstGeom>
          <a:noFill/>
          <a:ln>
            <a:noFill/>
          </a:ln>
        </p:spPr>
        <p:txBody>
          <a:bodyPr spcFirstLastPara="1" wrap="square" lIns="0" tIns="0" rIns="0" bIns="0" anchor="b" anchorCtr="0">
            <a:spAutoFit/>
          </a:bodyPr>
          <a:lstStyle>
            <a:lvl1pPr marL="504154" lvl="0" indent="-252077" algn="l">
              <a:lnSpc>
                <a:spcPct val="100000"/>
              </a:lnSpc>
              <a:spcBef>
                <a:spcPts val="0"/>
              </a:spcBef>
              <a:spcAft>
                <a:spcPts val="0"/>
              </a:spcAft>
              <a:buSzPts val="1400"/>
              <a:buNone/>
              <a:defRPr sz="1103">
                <a:solidFill>
                  <a:schemeClr val="accent6"/>
                </a:solidFill>
                <a:latin typeface="Arial"/>
                <a:ea typeface="Arial"/>
                <a:cs typeface="Arial"/>
                <a:sym typeface="Arial"/>
              </a:defRPr>
            </a:lvl1pPr>
            <a:lvl2pPr marL="1008309" lvl="1" indent="-350107" algn="l">
              <a:lnSpc>
                <a:spcPct val="100000"/>
              </a:lnSpc>
              <a:spcBef>
                <a:spcPts val="0"/>
              </a:spcBef>
              <a:spcAft>
                <a:spcPts val="0"/>
              </a:spcAft>
              <a:buSzPts val="1400"/>
              <a:buChar char="•"/>
              <a:defRPr/>
            </a:lvl2pPr>
            <a:lvl3pPr marL="1512463" lvl="2" indent="-350107" algn="l">
              <a:lnSpc>
                <a:spcPct val="100000"/>
              </a:lnSpc>
              <a:spcBef>
                <a:spcPts val="0"/>
              </a:spcBef>
              <a:spcAft>
                <a:spcPts val="0"/>
              </a:spcAft>
              <a:buSzPts val="1400"/>
              <a:buChar char="–"/>
              <a:defRPr/>
            </a:lvl3pPr>
            <a:lvl4pPr marL="2016618" lvl="3" indent="-350107" algn="l">
              <a:lnSpc>
                <a:spcPct val="100000"/>
              </a:lnSpc>
              <a:spcBef>
                <a:spcPts val="0"/>
              </a:spcBef>
              <a:spcAft>
                <a:spcPts val="0"/>
              </a:spcAft>
              <a:buSzPts val="1400"/>
              <a:buChar char="•"/>
              <a:defRPr/>
            </a:lvl4pPr>
            <a:lvl5pPr marL="2520772" lvl="4" indent="-350107" algn="l">
              <a:lnSpc>
                <a:spcPct val="100000"/>
              </a:lnSpc>
              <a:spcBef>
                <a:spcPts val="0"/>
              </a:spcBef>
              <a:spcAft>
                <a:spcPts val="0"/>
              </a:spcAft>
              <a:buSzPts val="1400"/>
              <a:buChar char="-"/>
              <a:defRPr/>
            </a:lvl5pPr>
            <a:lvl6pPr marL="3024927" lvl="5" indent="-396180" algn="l">
              <a:lnSpc>
                <a:spcPct val="100000"/>
              </a:lnSpc>
              <a:spcBef>
                <a:spcPts val="0"/>
              </a:spcBef>
              <a:spcAft>
                <a:spcPts val="0"/>
              </a:spcAft>
              <a:buSzPts val="2058"/>
              <a:buChar char="-"/>
              <a:defRPr/>
            </a:lvl6pPr>
            <a:lvl7pPr marL="3529081" lvl="6" indent="-396180" algn="l">
              <a:lnSpc>
                <a:spcPct val="100000"/>
              </a:lnSpc>
              <a:spcBef>
                <a:spcPts val="0"/>
              </a:spcBef>
              <a:spcAft>
                <a:spcPts val="0"/>
              </a:spcAft>
              <a:buSzPts val="2058"/>
              <a:buChar char="-"/>
              <a:defRPr/>
            </a:lvl7pPr>
            <a:lvl8pPr marL="4033236" lvl="7" indent="-396181" algn="l">
              <a:lnSpc>
                <a:spcPct val="100000"/>
              </a:lnSpc>
              <a:spcBef>
                <a:spcPts val="0"/>
              </a:spcBef>
              <a:spcAft>
                <a:spcPts val="0"/>
              </a:spcAft>
              <a:buSzPts val="2058"/>
              <a:buChar char="-"/>
              <a:defRPr/>
            </a:lvl8pPr>
            <a:lvl9pPr marL="4537390" lvl="8" indent="-396181" algn="l">
              <a:lnSpc>
                <a:spcPct val="100000"/>
              </a:lnSpc>
              <a:spcBef>
                <a:spcPts val="0"/>
              </a:spcBef>
              <a:spcAft>
                <a:spcPts val="0"/>
              </a:spcAft>
              <a:buSzPts val="2058"/>
              <a:buChar char="-"/>
              <a:defRPr/>
            </a:lvl9pPr>
          </a:lstStyle>
          <a:p>
            <a:endParaRPr/>
          </a:p>
        </p:txBody>
      </p:sp>
      <p:pic>
        <p:nvPicPr>
          <p:cNvPr id="32" name="Google Shape;32;p53"/>
          <p:cNvPicPr preferRelativeResize="0"/>
          <p:nvPr/>
        </p:nvPicPr>
        <p:blipFill rotWithShape="1">
          <a:blip r:embed="rId2">
            <a:alphaModFix/>
          </a:blip>
          <a:srcRect/>
          <a:stretch/>
        </p:blipFill>
        <p:spPr>
          <a:xfrm>
            <a:off x="12085761" y="83157"/>
            <a:ext cx="1050355" cy="288859"/>
          </a:xfrm>
          <a:prstGeom prst="rect">
            <a:avLst/>
          </a:prstGeom>
          <a:noFill/>
          <a:ln>
            <a:noFill/>
          </a:ln>
        </p:spPr>
      </p:pic>
    </p:spTree>
    <p:extLst>
      <p:ext uri="{BB962C8B-B14F-4D97-AF65-F5344CB8AC3E}">
        <p14:creationId xmlns:p14="http://schemas.microsoft.com/office/powerpoint/2010/main" val="354894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_Title Slide Layout 1">
  <p:cSld name="1_Title Slide Layout 1">
    <p:spTree>
      <p:nvGrpSpPr>
        <p:cNvPr id="1" name="Shape 51"/>
        <p:cNvGrpSpPr/>
        <p:nvPr/>
      </p:nvGrpSpPr>
      <p:grpSpPr>
        <a:xfrm>
          <a:off x="0" y="0"/>
          <a:ext cx="0" cy="0"/>
          <a:chOff x="0" y="0"/>
          <a:chExt cx="0" cy="0"/>
        </a:xfrm>
      </p:grpSpPr>
      <p:sp>
        <p:nvSpPr>
          <p:cNvPr id="52" name="Google Shape;52;p34"/>
          <p:cNvSpPr/>
          <p:nvPr/>
        </p:nvSpPr>
        <p:spPr>
          <a:xfrm>
            <a:off x="0" y="0"/>
            <a:ext cx="13444538" cy="7562850"/>
          </a:xfrm>
          <a:prstGeom prst="rect">
            <a:avLst/>
          </a:prstGeom>
          <a:solidFill>
            <a:srgbClr val="01172C"/>
          </a:solidFill>
          <a:ln>
            <a:noFill/>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rgbClr val="000000"/>
              </a:buClr>
              <a:buSzPts val="1542"/>
              <a:buFont typeface="Arial"/>
              <a:buNone/>
            </a:pPr>
            <a:endParaRPr sz="1700" b="0" i="0" u="none" strike="noStrike" cap="none">
              <a:solidFill>
                <a:schemeClr val="lt1"/>
              </a:solidFill>
              <a:latin typeface="Arial"/>
              <a:ea typeface="Arial"/>
              <a:cs typeface="Arial"/>
              <a:sym typeface="Arial"/>
            </a:endParaRPr>
          </a:p>
        </p:txBody>
      </p:sp>
      <p:pic>
        <p:nvPicPr>
          <p:cNvPr id="53" name="Google Shape;53;p34" descr="A picture containing fish&#10;&#10;Description automatically generated"/>
          <p:cNvPicPr preferRelativeResize="0"/>
          <p:nvPr/>
        </p:nvPicPr>
        <p:blipFill rotWithShape="1">
          <a:blip r:embed="rId2">
            <a:alphaModFix/>
          </a:blip>
          <a:srcRect/>
          <a:stretch/>
        </p:blipFill>
        <p:spPr>
          <a:xfrm>
            <a:off x="0" y="3396280"/>
            <a:ext cx="13444538" cy="4166570"/>
          </a:xfrm>
          <a:prstGeom prst="rect">
            <a:avLst/>
          </a:prstGeom>
          <a:noFill/>
          <a:ln>
            <a:noFill/>
          </a:ln>
        </p:spPr>
      </p:pic>
      <p:sp>
        <p:nvSpPr>
          <p:cNvPr id="54" name="Google Shape;54;p34"/>
          <p:cNvSpPr txBox="1">
            <a:spLocks noGrp="1"/>
          </p:cNvSpPr>
          <p:nvPr>
            <p:ph type="ctrTitle"/>
          </p:nvPr>
        </p:nvSpPr>
        <p:spPr>
          <a:xfrm>
            <a:off x="2577624" y="3615166"/>
            <a:ext cx="8289293" cy="67881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4411"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subTitle" idx="1"/>
          </p:nvPr>
        </p:nvSpPr>
        <p:spPr>
          <a:xfrm>
            <a:off x="2577624" y="4427540"/>
            <a:ext cx="8289293" cy="30546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1985">
                <a:solidFill>
                  <a:schemeClr val="lt1"/>
                </a:solidFill>
                <a:latin typeface="Arial"/>
                <a:ea typeface="Arial"/>
                <a:cs typeface="Arial"/>
                <a:sym typeface="Aria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pic>
        <p:nvPicPr>
          <p:cNvPr id="56" name="Google Shape;56;p34" descr="A picture containing drawing&#10;&#10;Description automatically generated"/>
          <p:cNvPicPr preferRelativeResize="0"/>
          <p:nvPr/>
        </p:nvPicPr>
        <p:blipFill rotWithShape="1">
          <a:blip r:embed="rId3">
            <a:alphaModFix/>
          </a:blip>
          <a:srcRect l="24532" t="35109" r="24295" b="36405"/>
          <a:stretch/>
        </p:blipFill>
        <p:spPr>
          <a:xfrm>
            <a:off x="3298114" y="1522221"/>
            <a:ext cx="6879822" cy="1914680"/>
          </a:xfrm>
          <a:prstGeom prst="rect">
            <a:avLst/>
          </a:prstGeom>
          <a:noFill/>
          <a:ln>
            <a:noFill/>
          </a:ln>
        </p:spPr>
      </p:pic>
    </p:spTree>
    <p:extLst>
      <p:ext uri="{BB962C8B-B14F-4D97-AF65-F5344CB8AC3E}">
        <p14:creationId xmlns:p14="http://schemas.microsoft.com/office/powerpoint/2010/main" val="3555838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Sub topic header slide">
  <p:cSld name="3_Sub topic header slide">
    <p:spTree>
      <p:nvGrpSpPr>
        <p:cNvPr id="1" name="Shape 57"/>
        <p:cNvGrpSpPr/>
        <p:nvPr/>
      </p:nvGrpSpPr>
      <p:grpSpPr>
        <a:xfrm>
          <a:off x="0" y="0"/>
          <a:ext cx="0" cy="0"/>
          <a:chOff x="0" y="0"/>
          <a:chExt cx="0" cy="0"/>
        </a:xfrm>
      </p:grpSpPr>
      <p:pic>
        <p:nvPicPr>
          <p:cNvPr id="58" name="Google Shape;58;p35" descr="A picture containing animal, fish, dark&#10;&#10;Description automatically generated"/>
          <p:cNvPicPr preferRelativeResize="0"/>
          <p:nvPr/>
        </p:nvPicPr>
        <p:blipFill rotWithShape="1">
          <a:blip r:embed="rId2">
            <a:alphaModFix/>
          </a:blip>
          <a:srcRect/>
          <a:stretch/>
        </p:blipFill>
        <p:spPr>
          <a:xfrm>
            <a:off x="-1" y="3783213"/>
            <a:ext cx="13444538" cy="3781425"/>
          </a:xfrm>
          <a:prstGeom prst="rect">
            <a:avLst/>
          </a:prstGeom>
          <a:noFill/>
          <a:ln>
            <a:noFill/>
          </a:ln>
        </p:spPr>
      </p:pic>
      <p:sp>
        <p:nvSpPr>
          <p:cNvPr id="59" name="Google Shape;59;p35"/>
          <p:cNvSpPr txBox="1">
            <a:spLocks noGrp="1"/>
          </p:cNvSpPr>
          <p:nvPr>
            <p:ph type="ctrTitle"/>
          </p:nvPr>
        </p:nvSpPr>
        <p:spPr>
          <a:xfrm>
            <a:off x="2571095" y="1547754"/>
            <a:ext cx="8302348" cy="67881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sz="4411"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subTitle" idx="1"/>
          </p:nvPr>
        </p:nvSpPr>
        <p:spPr>
          <a:xfrm>
            <a:off x="2571095" y="2348864"/>
            <a:ext cx="8302348" cy="33941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205">
                <a:solidFill>
                  <a:schemeClr val="accent6"/>
                </a:solidFil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pic>
        <p:nvPicPr>
          <p:cNvPr id="61" name="Google Shape;61;p35"/>
          <p:cNvPicPr preferRelativeResize="0"/>
          <p:nvPr/>
        </p:nvPicPr>
        <p:blipFill rotWithShape="1">
          <a:blip r:embed="rId3">
            <a:alphaModFix/>
          </a:blip>
          <a:srcRect/>
          <a:stretch/>
        </p:blipFill>
        <p:spPr>
          <a:xfrm>
            <a:off x="5593844" y="5363596"/>
            <a:ext cx="2256847" cy="620659"/>
          </a:xfrm>
          <a:prstGeom prst="rect">
            <a:avLst/>
          </a:prstGeom>
          <a:noFill/>
          <a:ln>
            <a:noFill/>
          </a:ln>
        </p:spPr>
      </p:pic>
      <p:sp>
        <p:nvSpPr>
          <p:cNvPr id="62" name="Google Shape;62;p35"/>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0673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4_Sub topic header slide">
  <p:cSld name="4_Sub topic header slide">
    <p:spTree>
      <p:nvGrpSpPr>
        <p:cNvPr id="1" name="Shape 63"/>
        <p:cNvGrpSpPr/>
        <p:nvPr/>
      </p:nvGrpSpPr>
      <p:grpSpPr>
        <a:xfrm>
          <a:off x="0" y="0"/>
          <a:ext cx="0" cy="0"/>
          <a:chOff x="0" y="0"/>
          <a:chExt cx="0" cy="0"/>
        </a:xfrm>
      </p:grpSpPr>
      <p:sp>
        <p:nvSpPr>
          <p:cNvPr id="64" name="Google Shape;64;p36"/>
          <p:cNvSpPr/>
          <p:nvPr/>
        </p:nvSpPr>
        <p:spPr>
          <a:xfrm>
            <a:off x="0" y="0"/>
            <a:ext cx="4866849" cy="7564638"/>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rgbClr val="000000"/>
              </a:buClr>
              <a:buSzPts val="1542"/>
              <a:buFont typeface="Arial"/>
              <a:buNone/>
            </a:pPr>
            <a:endParaRPr sz="1700" b="0" i="0" u="none" strike="noStrike" cap="none">
              <a:solidFill>
                <a:schemeClr val="lt1"/>
              </a:solidFill>
              <a:latin typeface="Arial"/>
              <a:ea typeface="Arial"/>
              <a:cs typeface="Arial"/>
              <a:sym typeface="Arial"/>
            </a:endParaRPr>
          </a:p>
        </p:txBody>
      </p:sp>
      <p:sp>
        <p:nvSpPr>
          <p:cNvPr id="65" name="Google Shape;65;p36"/>
          <p:cNvSpPr>
            <a:spLocks noGrp="1"/>
          </p:cNvSpPr>
          <p:nvPr>
            <p:ph type="pic" idx="2"/>
          </p:nvPr>
        </p:nvSpPr>
        <p:spPr>
          <a:xfrm>
            <a:off x="182302" y="1531004"/>
            <a:ext cx="4502244" cy="4502630"/>
          </a:xfrm>
          <a:prstGeom prst="rect">
            <a:avLst/>
          </a:prstGeom>
          <a:noFill/>
          <a:ln w="12700" cap="flat" cmpd="sng">
            <a:solidFill>
              <a:schemeClr val="lt1"/>
            </a:solidFill>
            <a:prstDash val="solid"/>
            <a:miter lim="800000"/>
            <a:headEnd type="none" w="sm" len="sm"/>
            <a:tailEnd type="none" w="sm" len="sm"/>
          </a:ln>
        </p:spPr>
      </p:sp>
      <p:sp>
        <p:nvSpPr>
          <p:cNvPr id="66" name="Google Shape;66;p36"/>
          <p:cNvSpPr txBox="1">
            <a:spLocks noGrp="1"/>
          </p:cNvSpPr>
          <p:nvPr>
            <p:ph type="ctrTitle"/>
          </p:nvPr>
        </p:nvSpPr>
        <p:spPr>
          <a:xfrm>
            <a:off x="5307849" y="3200058"/>
            <a:ext cx="7694402" cy="61093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970"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ubTitle" idx="1"/>
          </p:nvPr>
        </p:nvSpPr>
        <p:spPr>
          <a:xfrm>
            <a:off x="5307849" y="3876097"/>
            <a:ext cx="7694402" cy="30546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85">
                <a:solidFill>
                  <a:schemeClr val="accent6"/>
                </a:solidFill>
                <a:latin typeface="Arial"/>
                <a:ea typeface="Arial"/>
                <a:cs typeface="Arial"/>
                <a:sym typeface="Aria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sp>
        <p:nvSpPr>
          <p:cNvPr id="68" name="Google Shape;68;p36"/>
          <p:cNvSpPr txBox="1"/>
          <p:nvPr/>
        </p:nvSpPr>
        <p:spPr>
          <a:xfrm rot="5400000">
            <a:off x="12283872" y="3713554"/>
            <a:ext cx="1946299" cy="1357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82" b="0" i="0" u="none" strike="noStrike" cap="none">
                <a:solidFill>
                  <a:srgbClr val="A5A5A5"/>
                </a:solidFill>
                <a:latin typeface="Arial"/>
                <a:ea typeface="Arial"/>
                <a:cs typeface="Arial"/>
                <a:sym typeface="Arial"/>
              </a:rPr>
              <a:t>PROPRIETARY AND CONFIDENTIAL</a:t>
            </a:r>
            <a:endParaRPr sz="1544" b="0" i="0" u="none" strike="noStrike" cap="none">
              <a:solidFill>
                <a:srgbClr val="000000"/>
              </a:solidFill>
              <a:latin typeface="Arial"/>
              <a:ea typeface="Arial"/>
              <a:cs typeface="Arial"/>
              <a:sym typeface="Arial"/>
            </a:endParaRPr>
          </a:p>
        </p:txBody>
      </p:sp>
      <p:pic>
        <p:nvPicPr>
          <p:cNvPr id="69" name="Google Shape;69;p36"/>
          <p:cNvPicPr preferRelativeResize="0"/>
          <p:nvPr/>
        </p:nvPicPr>
        <p:blipFill rotWithShape="1">
          <a:blip r:embed="rId2">
            <a:alphaModFix/>
          </a:blip>
          <a:srcRect/>
          <a:stretch/>
        </p:blipFill>
        <p:spPr>
          <a:xfrm>
            <a:off x="12085761" y="83157"/>
            <a:ext cx="1050355" cy="288859"/>
          </a:xfrm>
          <a:prstGeom prst="rect">
            <a:avLst/>
          </a:prstGeom>
          <a:noFill/>
          <a:ln>
            <a:noFill/>
          </a:ln>
        </p:spPr>
      </p:pic>
      <p:sp>
        <p:nvSpPr>
          <p:cNvPr id="70" name="Google Shape;70;p36"/>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accent6"/>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205432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
        <p:nvSpPr>
          <p:cNvPr id="20" name="Google Shape;20;p39"/>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5_Sub topic header slide">
  <p:cSld name="5_Sub topic header slide">
    <p:spTree>
      <p:nvGrpSpPr>
        <p:cNvPr id="1" name="Shape 78"/>
        <p:cNvGrpSpPr/>
        <p:nvPr/>
      </p:nvGrpSpPr>
      <p:grpSpPr>
        <a:xfrm>
          <a:off x="0" y="0"/>
          <a:ext cx="0" cy="0"/>
          <a:chOff x="0" y="0"/>
          <a:chExt cx="0" cy="0"/>
        </a:xfrm>
      </p:grpSpPr>
      <p:sp>
        <p:nvSpPr>
          <p:cNvPr id="79" name="Google Shape;79;p38"/>
          <p:cNvSpPr/>
          <p:nvPr/>
        </p:nvSpPr>
        <p:spPr>
          <a:xfrm flipH="1">
            <a:off x="10406463" y="0"/>
            <a:ext cx="3038074" cy="7564638"/>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rgbClr val="000000"/>
              </a:buClr>
              <a:buSzPts val="1542"/>
              <a:buFont typeface="Arial"/>
              <a:buNone/>
            </a:pPr>
            <a:endParaRPr sz="1700" b="0" i="0" u="none" strike="noStrike" cap="none">
              <a:solidFill>
                <a:schemeClr val="dk1"/>
              </a:solidFill>
              <a:latin typeface="Arial"/>
              <a:ea typeface="Arial"/>
              <a:cs typeface="Arial"/>
              <a:sym typeface="Arial"/>
            </a:endParaRPr>
          </a:p>
        </p:txBody>
      </p:sp>
      <p:sp>
        <p:nvSpPr>
          <p:cNvPr id="80" name="Google Shape;80;p38"/>
          <p:cNvSpPr txBox="1">
            <a:spLocks noGrp="1"/>
          </p:cNvSpPr>
          <p:nvPr>
            <p:ph type="ctrTitle"/>
          </p:nvPr>
        </p:nvSpPr>
        <p:spPr>
          <a:xfrm>
            <a:off x="289859" y="414086"/>
            <a:ext cx="5749291" cy="4751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88"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8"/>
          <p:cNvSpPr txBox="1">
            <a:spLocks noGrp="1"/>
          </p:cNvSpPr>
          <p:nvPr>
            <p:ph type="subTitle" idx="1"/>
          </p:nvPr>
        </p:nvSpPr>
        <p:spPr>
          <a:xfrm>
            <a:off x="289859" y="928723"/>
            <a:ext cx="5749291" cy="27152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764">
                <a:solidFill>
                  <a:schemeClr val="accent6"/>
                </a:solidFil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pic>
        <p:nvPicPr>
          <p:cNvPr id="82" name="Google Shape;82;p38"/>
          <p:cNvPicPr preferRelativeResize="0"/>
          <p:nvPr/>
        </p:nvPicPr>
        <p:blipFill rotWithShape="1">
          <a:blip r:embed="rId2">
            <a:alphaModFix/>
          </a:blip>
          <a:srcRect/>
          <a:stretch/>
        </p:blipFill>
        <p:spPr>
          <a:xfrm>
            <a:off x="12085761" y="83157"/>
            <a:ext cx="1050355" cy="288859"/>
          </a:xfrm>
          <a:prstGeom prst="rect">
            <a:avLst/>
          </a:prstGeom>
          <a:noFill/>
          <a:ln>
            <a:noFill/>
          </a:ln>
        </p:spPr>
      </p:pic>
      <p:sp>
        <p:nvSpPr>
          <p:cNvPr id="83" name="Google Shape;83;p38"/>
          <p:cNvSpPr txBox="1"/>
          <p:nvPr/>
        </p:nvSpPr>
        <p:spPr>
          <a:xfrm rot="5400000">
            <a:off x="12283872" y="3713554"/>
            <a:ext cx="1946299" cy="1357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82" b="0" i="0" u="none" strike="noStrike" cap="none">
                <a:solidFill>
                  <a:srgbClr val="A5A5A5"/>
                </a:solidFill>
                <a:latin typeface="Arial"/>
                <a:ea typeface="Arial"/>
                <a:cs typeface="Arial"/>
                <a:sym typeface="Arial"/>
              </a:rPr>
              <a:t>PROPRIETARY AND CONFIDENTIAL</a:t>
            </a:r>
            <a:endParaRPr sz="1544" b="0" i="0" u="none" strike="noStrike" cap="none">
              <a:solidFill>
                <a:srgbClr val="000000"/>
              </a:solidFill>
              <a:latin typeface="Arial"/>
              <a:ea typeface="Arial"/>
              <a:cs typeface="Arial"/>
              <a:sym typeface="Arial"/>
            </a:endParaRPr>
          </a:p>
        </p:txBody>
      </p:sp>
      <p:sp>
        <p:nvSpPr>
          <p:cNvPr id="84" name="Google Shape;84;p38"/>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844648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7_Sub topic header slide">
  <p:cSld name="7_Sub topic header slide">
    <p:spTree>
      <p:nvGrpSpPr>
        <p:cNvPr id="1" name="Shape 92"/>
        <p:cNvGrpSpPr/>
        <p:nvPr/>
      </p:nvGrpSpPr>
      <p:grpSpPr>
        <a:xfrm>
          <a:off x="0" y="0"/>
          <a:ext cx="0" cy="0"/>
          <a:chOff x="0" y="0"/>
          <a:chExt cx="0" cy="0"/>
        </a:xfrm>
      </p:grpSpPr>
      <p:sp>
        <p:nvSpPr>
          <p:cNvPr id="93" name="Google Shape;93;p40"/>
          <p:cNvSpPr/>
          <p:nvPr/>
        </p:nvSpPr>
        <p:spPr>
          <a:xfrm flipH="1">
            <a:off x="6304574" y="0"/>
            <a:ext cx="7139963" cy="7564638"/>
          </a:xfrm>
          <a:prstGeom prst="rect">
            <a:avLst/>
          </a:prstGeom>
          <a:solidFill>
            <a:schemeClr val="accent5"/>
          </a:solidFill>
          <a:ln w="9525" cap="flat" cmpd="sng">
            <a:solidFill>
              <a:schemeClr val="accent5"/>
            </a:solidFill>
            <a:prstDash val="solid"/>
            <a:round/>
            <a:headEnd type="none" w="sm" len="sm"/>
            <a:tailEnd type="none" w="sm" len="sm"/>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rgbClr val="000000"/>
              </a:buClr>
              <a:buSzPts val="1542"/>
              <a:buFont typeface="Arial"/>
              <a:buNone/>
            </a:pPr>
            <a:endParaRPr sz="1700" b="0" i="0" u="none" strike="noStrike" cap="none">
              <a:solidFill>
                <a:schemeClr val="dk1"/>
              </a:solidFill>
              <a:latin typeface="Arial"/>
              <a:ea typeface="Arial"/>
              <a:cs typeface="Arial"/>
              <a:sym typeface="Arial"/>
            </a:endParaRPr>
          </a:p>
        </p:txBody>
      </p:sp>
      <p:sp>
        <p:nvSpPr>
          <p:cNvPr id="94" name="Google Shape;94;p40"/>
          <p:cNvSpPr txBox="1">
            <a:spLocks noGrp="1"/>
          </p:cNvSpPr>
          <p:nvPr>
            <p:ph type="ctrTitle"/>
          </p:nvPr>
        </p:nvSpPr>
        <p:spPr>
          <a:xfrm>
            <a:off x="289859" y="414086"/>
            <a:ext cx="5907028" cy="475173"/>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88"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subTitle" idx="1"/>
          </p:nvPr>
        </p:nvSpPr>
        <p:spPr>
          <a:xfrm>
            <a:off x="289859" y="928723"/>
            <a:ext cx="5907028" cy="27152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764">
                <a:solidFill>
                  <a:schemeClr val="accent6"/>
                </a:solidFill>
              </a:defRPr>
            </a:lvl1pPr>
            <a:lvl2pPr lvl="1" algn="l">
              <a:lnSpc>
                <a:spcPct val="100000"/>
              </a:lnSpc>
              <a:spcBef>
                <a:spcPts val="0"/>
              </a:spcBef>
              <a:spcAft>
                <a:spcPts val="0"/>
              </a:spcAft>
              <a:buSzPts val="1800"/>
              <a:buChar char="•"/>
              <a:defRPr/>
            </a:lvl2pPr>
            <a:lvl3pPr lvl="2" algn="l">
              <a:lnSpc>
                <a:spcPct val="100000"/>
              </a:lnSpc>
              <a:spcBef>
                <a:spcPts val="0"/>
              </a:spcBef>
              <a:spcAft>
                <a:spcPts val="0"/>
              </a:spcAft>
              <a:buSzPts val="1800"/>
              <a:buChar char="–"/>
              <a:defRPr/>
            </a:lvl3pPr>
            <a:lvl4pPr lvl="3" algn="l">
              <a:lnSpc>
                <a:spcPct val="100000"/>
              </a:lnSpc>
              <a:spcBef>
                <a:spcPts val="0"/>
              </a:spcBef>
              <a:spcAft>
                <a:spcPts val="0"/>
              </a:spcAft>
              <a:buSzPts val="1800"/>
              <a:buChar char="•"/>
              <a:defRPr/>
            </a:lvl4pPr>
            <a:lvl5pPr lvl="4" algn="l">
              <a:lnSpc>
                <a:spcPct val="100000"/>
              </a:lnSpc>
              <a:spcBef>
                <a:spcPts val="0"/>
              </a:spcBef>
              <a:spcAft>
                <a:spcPts val="0"/>
              </a:spcAft>
              <a:buSzPts val="1800"/>
              <a:buChar char="-"/>
              <a:defRPr/>
            </a:lvl5pPr>
            <a:lvl6pPr lvl="5" algn="l">
              <a:lnSpc>
                <a:spcPct val="100000"/>
              </a:lnSpc>
              <a:spcBef>
                <a:spcPts val="0"/>
              </a:spcBef>
              <a:spcAft>
                <a:spcPts val="0"/>
              </a:spcAft>
              <a:buSzPts val="1602"/>
              <a:buChar char="-"/>
              <a:defRPr/>
            </a:lvl6pPr>
            <a:lvl7pPr lvl="6" algn="l">
              <a:lnSpc>
                <a:spcPct val="100000"/>
              </a:lnSpc>
              <a:spcBef>
                <a:spcPts val="0"/>
              </a:spcBef>
              <a:spcAft>
                <a:spcPts val="0"/>
              </a:spcAft>
              <a:buSzPts val="1602"/>
              <a:buChar char="-"/>
              <a:defRPr/>
            </a:lvl7pPr>
            <a:lvl8pPr lvl="7" algn="l">
              <a:lnSpc>
                <a:spcPct val="100000"/>
              </a:lnSpc>
              <a:spcBef>
                <a:spcPts val="0"/>
              </a:spcBef>
              <a:spcAft>
                <a:spcPts val="0"/>
              </a:spcAft>
              <a:buSzPts val="1602"/>
              <a:buChar char="-"/>
              <a:defRPr/>
            </a:lvl8pPr>
            <a:lvl9pPr lvl="8" algn="l">
              <a:lnSpc>
                <a:spcPct val="100000"/>
              </a:lnSpc>
              <a:spcBef>
                <a:spcPts val="0"/>
              </a:spcBef>
              <a:spcAft>
                <a:spcPts val="0"/>
              </a:spcAft>
              <a:buSzPts val="1602"/>
              <a:buChar char="-"/>
              <a:defRPr/>
            </a:lvl9pPr>
          </a:lstStyle>
          <a:p>
            <a:endParaRPr/>
          </a:p>
        </p:txBody>
      </p:sp>
      <p:pic>
        <p:nvPicPr>
          <p:cNvPr id="96" name="Google Shape;96;p40"/>
          <p:cNvPicPr preferRelativeResize="0"/>
          <p:nvPr/>
        </p:nvPicPr>
        <p:blipFill rotWithShape="1">
          <a:blip r:embed="rId2">
            <a:alphaModFix/>
          </a:blip>
          <a:srcRect/>
          <a:stretch/>
        </p:blipFill>
        <p:spPr>
          <a:xfrm>
            <a:off x="12085761" y="83157"/>
            <a:ext cx="1050355" cy="288859"/>
          </a:xfrm>
          <a:prstGeom prst="rect">
            <a:avLst/>
          </a:prstGeom>
          <a:noFill/>
          <a:ln>
            <a:noFill/>
          </a:ln>
        </p:spPr>
      </p:pic>
      <p:sp>
        <p:nvSpPr>
          <p:cNvPr id="97" name="Google Shape;97;p40"/>
          <p:cNvSpPr txBox="1"/>
          <p:nvPr/>
        </p:nvSpPr>
        <p:spPr>
          <a:xfrm rot="5400000">
            <a:off x="12283872" y="3713554"/>
            <a:ext cx="1946299" cy="1357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82" b="0" i="0" u="none" strike="noStrike" cap="none">
                <a:solidFill>
                  <a:srgbClr val="A5A5A5"/>
                </a:solidFill>
                <a:latin typeface="Arial"/>
                <a:ea typeface="Arial"/>
                <a:cs typeface="Arial"/>
                <a:sym typeface="Arial"/>
              </a:rPr>
              <a:t>PROPRIETARY AND CONFIDENTIAL</a:t>
            </a:r>
            <a:endParaRPr sz="1544" b="0" i="0" u="none" strike="noStrike" cap="none">
              <a:solidFill>
                <a:srgbClr val="000000"/>
              </a:solidFill>
              <a:latin typeface="Arial"/>
              <a:ea typeface="Arial"/>
              <a:cs typeface="Arial"/>
              <a:sym typeface="Arial"/>
            </a:endParaRPr>
          </a:p>
        </p:txBody>
      </p:sp>
      <p:sp>
        <p:nvSpPr>
          <p:cNvPr id="98" name="Google Shape;98;p40"/>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lt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12052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Onpage tracker, Title, UoM, Source">
  <p:cSld name="1_Onpage tracker, Title, UoM, Source">
    <p:spTree>
      <p:nvGrpSpPr>
        <p:cNvPr id="1" name="Shape 99"/>
        <p:cNvGrpSpPr/>
        <p:nvPr/>
      </p:nvGrpSpPr>
      <p:grpSpPr>
        <a:xfrm>
          <a:off x="0" y="0"/>
          <a:ext cx="0" cy="0"/>
          <a:chOff x="0" y="0"/>
          <a:chExt cx="0" cy="0"/>
        </a:xfrm>
      </p:grpSpPr>
      <p:sp>
        <p:nvSpPr>
          <p:cNvPr id="100" name="Google Shape;100;p41"/>
          <p:cNvSpPr/>
          <p:nvPr/>
        </p:nvSpPr>
        <p:spPr>
          <a:xfrm>
            <a:off x="1" y="6625225"/>
            <a:ext cx="13444537" cy="937625"/>
          </a:xfrm>
          <a:prstGeom prst="rect">
            <a:avLst/>
          </a:prstGeom>
          <a:solidFill>
            <a:srgbClr val="D8D8D8"/>
          </a:solidFill>
          <a:ln w="9525" cap="flat" cmpd="sng">
            <a:solidFill>
              <a:srgbClr val="D8D8D8"/>
            </a:solidFill>
            <a:prstDash val="solid"/>
            <a:round/>
            <a:headEnd type="none" w="sm" len="sm"/>
            <a:tailEnd type="none" w="sm" len="sm"/>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rgbClr val="000000"/>
              </a:buClr>
              <a:buSzPts val="1542"/>
              <a:buFont typeface="Arial"/>
              <a:buNone/>
            </a:pPr>
            <a:endParaRPr sz="1700" b="0" i="0" u="none" strike="noStrike" cap="none">
              <a:solidFill>
                <a:schemeClr val="dk1"/>
              </a:solidFill>
              <a:latin typeface="Arial"/>
              <a:ea typeface="Arial"/>
              <a:cs typeface="Arial"/>
              <a:sym typeface="Arial"/>
            </a:endParaRPr>
          </a:p>
        </p:txBody>
      </p:sp>
      <p:sp>
        <p:nvSpPr>
          <p:cNvPr id="101" name="Google Shape;101;p41"/>
          <p:cNvSpPr txBox="1"/>
          <p:nvPr/>
        </p:nvSpPr>
        <p:spPr>
          <a:xfrm>
            <a:off x="301808" y="6718788"/>
            <a:ext cx="3235092" cy="23762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2"/>
              </a:buClr>
              <a:buSzPts val="1400"/>
              <a:buFont typeface="Arial"/>
              <a:buNone/>
            </a:pPr>
            <a:r>
              <a:rPr lang="en-GB" sz="1544" b="1" i="0" u="none" strike="noStrike" cap="none">
                <a:solidFill>
                  <a:schemeClr val="accent4"/>
                </a:solidFill>
                <a:latin typeface="Arial"/>
                <a:ea typeface="Arial"/>
                <a:cs typeface="Arial"/>
                <a:sym typeface="Arial"/>
              </a:rPr>
              <a:t>CONTACT</a:t>
            </a:r>
            <a:endParaRPr sz="1544" b="0" i="0" u="none" strike="noStrike" cap="none">
              <a:solidFill>
                <a:srgbClr val="000000"/>
              </a:solidFill>
              <a:latin typeface="Arial"/>
              <a:ea typeface="Arial"/>
              <a:cs typeface="Arial"/>
              <a:sym typeface="Arial"/>
            </a:endParaRPr>
          </a:p>
        </p:txBody>
      </p:sp>
      <p:sp>
        <p:nvSpPr>
          <p:cNvPr id="102" name="Google Shape;102;p41"/>
          <p:cNvSpPr txBox="1"/>
          <p:nvPr/>
        </p:nvSpPr>
        <p:spPr>
          <a:xfrm>
            <a:off x="733779" y="7118453"/>
            <a:ext cx="1914963" cy="23762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2"/>
              </a:buClr>
              <a:buSzPts val="1400"/>
              <a:buFont typeface="Arial"/>
              <a:buNone/>
            </a:pPr>
            <a:r>
              <a:rPr lang="en-GB" sz="1544" b="0" i="0" u="none" strike="noStrike" cap="none">
                <a:solidFill>
                  <a:schemeClr val="accent4"/>
                </a:solidFill>
                <a:latin typeface="Arial"/>
                <a:ea typeface="Arial"/>
                <a:cs typeface="Arial"/>
                <a:sym typeface="Arial"/>
              </a:rPr>
              <a:t>+44 (0) 28 9099 7559</a:t>
            </a:r>
            <a:endParaRPr sz="1544" b="0" i="0" u="none" strike="noStrike" cap="none">
              <a:solidFill>
                <a:srgbClr val="000000"/>
              </a:solidFill>
              <a:latin typeface="Arial"/>
              <a:ea typeface="Arial"/>
              <a:cs typeface="Arial"/>
              <a:sym typeface="Arial"/>
            </a:endParaRPr>
          </a:p>
        </p:txBody>
      </p:sp>
      <p:cxnSp>
        <p:nvCxnSpPr>
          <p:cNvPr id="103" name="Google Shape;103;p41"/>
          <p:cNvCxnSpPr/>
          <p:nvPr/>
        </p:nvCxnSpPr>
        <p:spPr>
          <a:xfrm>
            <a:off x="653111" y="7054427"/>
            <a:ext cx="0" cy="365683"/>
          </a:xfrm>
          <a:prstGeom prst="straightConnector1">
            <a:avLst/>
          </a:prstGeom>
          <a:noFill/>
          <a:ln w="9525" cap="flat" cmpd="sng">
            <a:solidFill>
              <a:schemeClr val="accent4"/>
            </a:solidFill>
            <a:prstDash val="solid"/>
            <a:round/>
            <a:headEnd type="none" w="sm" len="sm"/>
            <a:tailEnd type="none" w="sm" len="sm"/>
          </a:ln>
        </p:spPr>
      </p:cxnSp>
      <p:cxnSp>
        <p:nvCxnSpPr>
          <p:cNvPr id="104" name="Google Shape;104;p41"/>
          <p:cNvCxnSpPr/>
          <p:nvPr/>
        </p:nvCxnSpPr>
        <p:spPr>
          <a:xfrm>
            <a:off x="3056378" y="7054427"/>
            <a:ext cx="0" cy="365683"/>
          </a:xfrm>
          <a:prstGeom prst="straightConnector1">
            <a:avLst/>
          </a:prstGeom>
          <a:noFill/>
          <a:ln w="9525" cap="flat" cmpd="sng">
            <a:solidFill>
              <a:schemeClr val="accent4"/>
            </a:solidFill>
            <a:prstDash val="solid"/>
            <a:round/>
            <a:headEnd type="none" w="sm" len="sm"/>
            <a:tailEnd type="none" w="sm" len="sm"/>
          </a:ln>
        </p:spPr>
      </p:cxnSp>
      <p:sp>
        <p:nvSpPr>
          <p:cNvPr id="105" name="Google Shape;105;p41"/>
          <p:cNvSpPr/>
          <p:nvPr/>
        </p:nvSpPr>
        <p:spPr>
          <a:xfrm>
            <a:off x="354729" y="7102560"/>
            <a:ext cx="217715" cy="269417"/>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4"/>
          </a:solidFill>
          <a:ln>
            <a:noFill/>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sz="992" b="0" i="0" u="none" strike="noStrike" cap="none">
              <a:solidFill>
                <a:schemeClr val="accent4"/>
              </a:solidFill>
              <a:latin typeface="Arial"/>
              <a:ea typeface="Arial"/>
              <a:cs typeface="Arial"/>
              <a:sym typeface="Arial"/>
            </a:endParaRPr>
          </a:p>
        </p:txBody>
      </p:sp>
      <p:sp>
        <p:nvSpPr>
          <p:cNvPr id="106" name="Google Shape;106;p41"/>
          <p:cNvSpPr/>
          <p:nvPr/>
        </p:nvSpPr>
        <p:spPr>
          <a:xfrm>
            <a:off x="2729409" y="7112900"/>
            <a:ext cx="246302" cy="248736"/>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4"/>
          </a:solidFill>
          <a:ln>
            <a:noFill/>
          </a:ln>
        </p:spPr>
        <p:txBody>
          <a:bodyPr spcFirstLastPara="1" wrap="square" lIns="100817" tIns="50395" rIns="100817" bIns="50395" anchor="ctr" anchorCtr="0">
            <a:noAutofit/>
          </a:bodyPr>
          <a:lstStyle/>
          <a:p>
            <a:pPr marL="0" marR="0" lvl="0" indent="0" algn="ctr" rtl="0">
              <a:lnSpc>
                <a:spcPct val="100000"/>
              </a:lnSpc>
              <a:spcBef>
                <a:spcPts val="0"/>
              </a:spcBef>
              <a:spcAft>
                <a:spcPts val="0"/>
              </a:spcAft>
              <a:buClr>
                <a:schemeClr val="dk1"/>
              </a:buClr>
              <a:buSzPts val="900"/>
              <a:buFont typeface="Arial"/>
              <a:buNone/>
            </a:pPr>
            <a:endParaRPr sz="992" b="0" i="0" u="none" strike="noStrike" cap="none">
              <a:solidFill>
                <a:schemeClr val="accent4"/>
              </a:solidFill>
              <a:latin typeface="Arial"/>
              <a:ea typeface="Arial"/>
              <a:cs typeface="Arial"/>
              <a:sym typeface="Arial"/>
            </a:endParaRPr>
          </a:p>
        </p:txBody>
      </p:sp>
      <p:sp>
        <p:nvSpPr>
          <p:cNvPr id="107" name="Google Shape;107;p41"/>
          <p:cNvSpPr txBox="1"/>
          <p:nvPr/>
        </p:nvSpPr>
        <p:spPr>
          <a:xfrm>
            <a:off x="3137047" y="7118453"/>
            <a:ext cx="1593750" cy="23762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2"/>
              </a:buClr>
              <a:buSzPts val="1400"/>
              <a:buFont typeface="Arial"/>
              <a:buNone/>
            </a:pPr>
            <a:r>
              <a:rPr lang="en-GB" sz="1544" b="0" i="0" u="none" strike="noStrike" cap="none">
                <a:solidFill>
                  <a:schemeClr val="accent4"/>
                </a:solidFill>
                <a:latin typeface="Arial"/>
                <a:ea typeface="Arial"/>
                <a:cs typeface="Arial"/>
                <a:sym typeface="Arial"/>
              </a:rPr>
              <a:t>info@wavteq.com</a:t>
            </a:r>
            <a:endParaRPr sz="1544" b="0" i="0" u="none" strike="noStrike" cap="none">
              <a:solidFill>
                <a:srgbClr val="000000"/>
              </a:solidFill>
              <a:latin typeface="Arial"/>
              <a:ea typeface="Arial"/>
              <a:cs typeface="Arial"/>
              <a:sym typeface="Arial"/>
            </a:endParaRPr>
          </a:p>
        </p:txBody>
      </p:sp>
      <p:sp>
        <p:nvSpPr>
          <p:cNvPr id="108" name="Google Shape;108;p41"/>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accent6"/>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accent6"/>
              </a:solidFill>
              <a:latin typeface="Arial"/>
              <a:ea typeface="Arial"/>
              <a:cs typeface="Arial"/>
              <a:sym typeface="Arial"/>
            </a:endParaRPr>
          </a:p>
        </p:txBody>
      </p:sp>
      <p:pic>
        <p:nvPicPr>
          <p:cNvPr id="109" name="Google Shape;109;p41"/>
          <p:cNvPicPr preferRelativeResize="0"/>
          <p:nvPr/>
        </p:nvPicPr>
        <p:blipFill rotWithShape="1">
          <a:blip r:embed="rId2">
            <a:alphaModFix/>
          </a:blip>
          <a:srcRect/>
          <a:stretch/>
        </p:blipFill>
        <p:spPr>
          <a:xfrm>
            <a:off x="12085761" y="83157"/>
            <a:ext cx="1050355" cy="288859"/>
          </a:xfrm>
          <a:prstGeom prst="rect">
            <a:avLst/>
          </a:prstGeom>
          <a:noFill/>
          <a:ln>
            <a:noFill/>
          </a:ln>
        </p:spPr>
      </p:pic>
    </p:spTree>
    <p:extLst>
      <p:ext uri="{BB962C8B-B14F-4D97-AF65-F5344CB8AC3E}">
        <p14:creationId xmlns:p14="http://schemas.microsoft.com/office/powerpoint/2010/main" val="2871177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0"/>
        <p:cNvGrpSpPr/>
        <p:nvPr/>
      </p:nvGrpSpPr>
      <p:grpSpPr>
        <a:xfrm>
          <a:off x="0" y="0"/>
          <a:ext cx="0" cy="0"/>
          <a:chOff x="0" y="0"/>
          <a:chExt cx="0" cy="0"/>
        </a:xfrm>
      </p:grpSpPr>
      <p:sp>
        <p:nvSpPr>
          <p:cNvPr id="111" name="Google Shape;111;p42"/>
          <p:cNvSpPr txBox="1">
            <a:spLocks noGrp="1"/>
          </p:cNvSpPr>
          <p:nvPr>
            <p:ph type="title"/>
          </p:nvPr>
        </p:nvSpPr>
        <p:spPr>
          <a:xfrm>
            <a:off x="672227" y="302865"/>
            <a:ext cx="12100084" cy="77866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3529">
                <a:solidFill>
                  <a:srgbClr val="FF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2"/>
          <p:cNvSpPr txBox="1">
            <a:spLocks noGrp="1"/>
          </p:cNvSpPr>
          <p:nvPr>
            <p:ph type="body" idx="1"/>
          </p:nvPr>
        </p:nvSpPr>
        <p:spPr>
          <a:xfrm>
            <a:off x="289859" y="941662"/>
            <a:ext cx="12841143" cy="1357636"/>
          </a:xfrm>
          <a:prstGeom prst="rect">
            <a:avLst/>
          </a:prstGeom>
          <a:noFill/>
          <a:ln>
            <a:noFill/>
          </a:ln>
        </p:spPr>
        <p:txBody>
          <a:bodyPr spcFirstLastPara="1" wrap="square" lIns="0" tIns="0" rIns="0" bIns="0" anchor="t" anchorCtr="0">
            <a:noAutofit/>
          </a:bodyPr>
          <a:lstStyle>
            <a:lvl1pPr marL="504154" lvl="0" indent="-252077" algn="l">
              <a:lnSpc>
                <a:spcPct val="100000"/>
              </a:lnSpc>
              <a:spcBef>
                <a:spcPts val="0"/>
              </a:spcBef>
              <a:spcAft>
                <a:spcPts val="0"/>
              </a:spcAft>
              <a:buSzPts val="1400"/>
              <a:buNone/>
              <a:defRPr/>
            </a:lvl1pPr>
            <a:lvl2pPr marL="1008309" lvl="1" indent="-378116" algn="l">
              <a:lnSpc>
                <a:spcPct val="100000"/>
              </a:lnSpc>
              <a:spcBef>
                <a:spcPts val="0"/>
              </a:spcBef>
              <a:spcAft>
                <a:spcPts val="0"/>
              </a:spcAft>
              <a:buSzPts val="1800"/>
              <a:buChar char="•"/>
              <a:defRPr/>
            </a:lvl2pPr>
            <a:lvl3pPr marL="1512463" lvl="2" indent="-378116" algn="l">
              <a:lnSpc>
                <a:spcPct val="100000"/>
              </a:lnSpc>
              <a:spcBef>
                <a:spcPts val="0"/>
              </a:spcBef>
              <a:spcAft>
                <a:spcPts val="0"/>
              </a:spcAft>
              <a:buSzPts val="1800"/>
              <a:buChar char="–"/>
              <a:defRPr/>
            </a:lvl3pPr>
            <a:lvl4pPr marL="2016618" lvl="3" indent="-378116" algn="l">
              <a:lnSpc>
                <a:spcPct val="100000"/>
              </a:lnSpc>
              <a:spcBef>
                <a:spcPts val="0"/>
              </a:spcBef>
              <a:spcAft>
                <a:spcPts val="0"/>
              </a:spcAft>
              <a:buSzPts val="1800"/>
              <a:buChar char="•"/>
              <a:defRPr/>
            </a:lvl4pPr>
            <a:lvl5pPr marL="2520772" lvl="4" indent="-378116" algn="l">
              <a:lnSpc>
                <a:spcPct val="100000"/>
              </a:lnSpc>
              <a:spcBef>
                <a:spcPts val="0"/>
              </a:spcBef>
              <a:spcAft>
                <a:spcPts val="0"/>
              </a:spcAft>
              <a:buSzPts val="1800"/>
              <a:buChar char="-"/>
              <a:defRPr/>
            </a:lvl5pPr>
            <a:lvl6pPr marL="3024927" lvl="5" indent="-364250" algn="l">
              <a:lnSpc>
                <a:spcPct val="100000"/>
              </a:lnSpc>
              <a:spcBef>
                <a:spcPts val="0"/>
              </a:spcBef>
              <a:spcAft>
                <a:spcPts val="0"/>
              </a:spcAft>
              <a:buSzPts val="1602"/>
              <a:buChar char="-"/>
              <a:defRPr/>
            </a:lvl6pPr>
            <a:lvl7pPr marL="3529081" lvl="6" indent="-364250" algn="l">
              <a:lnSpc>
                <a:spcPct val="100000"/>
              </a:lnSpc>
              <a:spcBef>
                <a:spcPts val="0"/>
              </a:spcBef>
              <a:spcAft>
                <a:spcPts val="0"/>
              </a:spcAft>
              <a:buSzPts val="1602"/>
              <a:buChar char="-"/>
              <a:defRPr/>
            </a:lvl7pPr>
            <a:lvl8pPr marL="4033236" lvl="7" indent="-364252" algn="l">
              <a:lnSpc>
                <a:spcPct val="100000"/>
              </a:lnSpc>
              <a:spcBef>
                <a:spcPts val="0"/>
              </a:spcBef>
              <a:spcAft>
                <a:spcPts val="0"/>
              </a:spcAft>
              <a:buSzPts val="1602"/>
              <a:buChar char="-"/>
              <a:defRPr/>
            </a:lvl8pPr>
            <a:lvl9pPr marL="4537390" lvl="8" indent="-364252" algn="l">
              <a:lnSpc>
                <a:spcPct val="100000"/>
              </a:lnSpc>
              <a:spcBef>
                <a:spcPts val="0"/>
              </a:spcBef>
              <a:spcAft>
                <a:spcPts val="0"/>
              </a:spcAft>
              <a:buSzPts val="1602"/>
              <a:buChar char="-"/>
              <a:defRPr/>
            </a:lvl9pPr>
          </a:lstStyle>
          <a:p>
            <a:endParaRPr/>
          </a:p>
        </p:txBody>
      </p:sp>
      <p:cxnSp>
        <p:nvCxnSpPr>
          <p:cNvPr id="113" name="Google Shape;113;p42"/>
          <p:cNvCxnSpPr/>
          <p:nvPr/>
        </p:nvCxnSpPr>
        <p:spPr>
          <a:xfrm>
            <a:off x="672227" y="1160934"/>
            <a:ext cx="12100084" cy="0"/>
          </a:xfrm>
          <a:prstGeom prst="straightConnector1">
            <a:avLst/>
          </a:prstGeom>
          <a:noFill/>
          <a:ln w="9525"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863237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solidFill>
          <a:schemeClr val="lt1"/>
        </a:solidFill>
        <a:effectLst/>
      </p:bgPr>
    </p:bg>
    <p:spTree>
      <p:nvGrpSpPr>
        <p:cNvPr id="1" name="Shape 15"/>
        <p:cNvGrpSpPr/>
        <p:nvPr/>
      </p:nvGrpSpPr>
      <p:grpSpPr>
        <a:xfrm>
          <a:off x="0" y="0"/>
          <a:ext cx="0" cy="0"/>
          <a:chOff x="0" y="0"/>
          <a:chExt cx="0" cy="0"/>
        </a:xfrm>
      </p:grpSpPr>
      <p:sp>
        <p:nvSpPr>
          <p:cNvPr id="16" name="Google Shape;16;p38"/>
          <p:cNvSpPr/>
          <p:nvPr/>
        </p:nvSpPr>
        <p:spPr>
          <a:xfrm>
            <a:off x="15410" y="0"/>
            <a:ext cx="13444538" cy="75628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38" descr="Shape&#10;&#10;Description automatically generated with medium confidence"/>
          <p:cNvPicPr preferRelativeResize="0"/>
          <p:nvPr/>
        </p:nvPicPr>
        <p:blipFill rotWithShape="1">
          <a:blip r:embed="rId2">
            <a:alphaModFix/>
          </a:blip>
          <a:srcRect l="11039" t="16004" b="16036"/>
          <a:stretch/>
        </p:blipFill>
        <p:spPr>
          <a:xfrm>
            <a:off x="-1" y="0"/>
            <a:ext cx="10303669" cy="7562850"/>
          </a:xfrm>
          <a:prstGeom prst="rect">
            <a:avLst/>
          </a:prstGeom>
          <a:noFill/>
          <a:ln>
            <a:noFill/>
          </a:ln>
        </p:spPr>
      </p:pic>
      <p:pic>
        <p:nvPicPr>
          <p:cNvPr id="18" name="Google Shape;18;p38" descr="Shape&#10;&#10;Description automatically generated"/>
          <p:cNvPicPr preferRelativeResize="0"/>
          <p:nvPr/>
        </p:nvPicPr>
        <p:blipFill rotWithShape="1">
          <a:blip r:embed="rId3">
            <a:alphaModFix amt="50000"/>
          </a:blip>
          <a:srcRect l="7953" t="5657" r="8428" b="6277"/>
          <a:stretch/>
        </p:blipFill>
        <p:spPr>
          <a:xfrm>
            <a:off x="7704" y="-180975"/>
            <a:ext cx="13444539" cy="7848600"/>
          </a:xfrm>
          <a:prstGeom prst="rect">
            <a:avLst/>
          </a:prstGeom>
          <a:noFill/>
          <a:ln>
            <a:noFill/>
          </a:ln>
        </p:spPr>
      </p:pic>
    </p:spTree>
    <p:extLst>
      <p:ext uri="{BB962C8B-B14F-4D97-AF65-F5344CB8AC3E}">
        <p14:creationId xmlns:p14="http://schemas.microsoft.com/office/powerpoint/2010/main" val="2314656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solidFill>
          <a:schemeClr val="lt1"/>
        </a:solidFill>
        <a:effectLst/>
      </p:bgPr>
    </p:bg>
    <p:spTree>
      <p:nvGrpSpPr>
        <p:cNvPr id="1" name="Shape 15"/>
        <p:cNvGrpSpPr/>
        <p:nvPr/>
      </p:nvGrpSpPr>
      <p:grpSpPr>
        <a:xfrm>
          <a:off x="0" y="0"/>
          <a:ext cx="0" cy="0"/>
          <a:chOff x="0" y="0"/>
          <a:chExt cx="0" cy="0"/>
        </a:xfrm>
      </p:grpSpPr>
      <p:sp>
        <p:nvSpPr>
          <p:cNvPr id="16" name="Google Shape;16;p38"/>
          <p:cNvSpPr/>
          <p:nvPr/>
        </p:nvSpPr>
        <p:spPr>
          <a:xfrm>
            <a:off x="15410" y="0"/>
            <a:ext cx="13444538" cy="75628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 name="Google Shape;17;p38" descr="Shape&#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10303669" cy="7562850"/>
          </a:xfrm>
          <a:prstGeom prst="rect">
            <a:avLst/>
          </a:prstGeom>
          <a:noFill/>
          <a:ln>
            <a:noFill/>
          </a:ln>
        </p:spPr>
      </p:pic>
      <p:pic>
        <p:nvPicPr>
          <p:cNvPr id="18" name="Google Shape;18;p38" descr="Shape&#10;&#10;Description automatically generated"/>
          <p:cNvPicPr preferRelativeResize="0"/>
          <p:nvPr/>
        </p:nvPicPr>
        <p:blipFill rotWithShape="1">
          <a:blip r:embed="rId3" cstate="email">
            <a:alphaModFix amt="50000"/>
            <a:extLst>
              <a:ext uri="{28A0092B-C50C-407E-A947-70E740481C1C}">
                <a14:useLocalDpi xmlns:a14="http://schemas.microsoft.com/office/drawing/2010/main"/>
              </a:ext>
            </a:extLst>
          </a:blip>
          <a:srcRect l="7953" t="5657" r="8428" b="6277"/>
          <a:stretch/>
        </p:blipFill>
        <p:spPr>
          <a:xfrm>
            <a:off x="7704" y="-180975"/>
            <a:ext cx="13444539" cy="7848600"/>
          </a:xfrm>
          <a:prstGeom prst="rect">
            <a:avLst/>
          </a:prstGeom>
          <a:noFill/>
          <a:ln>
            <a:noFill/>
          </a:ln>
        </p:spPr>
      </p:pic>
    </p:spTree>
    <p:extLst>
      <p:ext uri="{BB962C8B-B14F-4D97-AF65-F5344CB8AC3E}">
        <p14:creationId xmlns:p14="http://schemas.microsoft.com/office/powerpoint/2010/main" val="3156862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4235619" y="415038"/>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672227" y="1739460"/>
            <a:ext cx="121000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054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4235619" y="415038"/>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672230" y="1739460"/>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body" idx="2"/>
          </p:nvPr>
        </p:nvSpPr>
        <p:spPr>
          <a:xfrm>
            <a:off x="6923940" y="1739460"/>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7055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42"/>
        <p:cNvGrpSpPr/>
        <p:nvPr/>
      </p:nvGrpSpPr>
      <p:grpSpPr>
        <a:xfrm>
          <a:off x="0" y="0"/>
          <a:ext cx="0" cy="0"/>
          <a:chOff x="0" y="0"/>
          <a:chExt cx="0" cy="0"/>
        </a:xfrm>
      </p:grpSpPr>
      <p:sp>
        <p:nvSpPr>
          <p:cNvPr id="43" name="Google Shape;43;p49"/>
          <p:cNvSpPr/>
          <p:nvPr/>
        </p:nvSpPr>
        <p:spPr>
          <a:xfrm>
            <a:off x="1029053"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4" name="Google Shape;44;p49"/>
          <p:cNvSpPr/>
          <p:nvPr/>
        </p:nvSpPr>
        <p:spPr>
          <a:xfrm>
            <a:off x="1029053"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5" name="Google Shape;45;p49"/>
          <p:cNvSpPr/>
          <p:nvPr/>
        </p:nvSpPr>
        <p:spPr>
          <a:xfrm>
            <a:off x="1029053"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6" name="Google Shape;46;p49"/>
          <p:cNvSpPr/>
          <p:nvPr/>
        </p:nvSpPr>
        <p:spPr>
          <a:xfrm>
            <a:off x="1034516"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7" name="Google Shape;47;p49"/>
          <p:cNvSpPr/>
          <p:nvPr/>
        </p:nvSpPr>
        <p:spPr>
          <a:xfrm>
            <a:off x="1029053"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8" name="Google Shape;48;p49"/>
          <p:cNvSpPr/>
          <p:nvPr/>
        </p:nvSpPr>
        <p:spPr>
          <a:xfrm>
            <a:off x="3322210"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9" name="Google Shape;49;p49"/>
          <p:cNvSpPr/>
          <p:nvPr/>
        </p:nvSpPr>
        <p:spPr>
          <a:xfrm>
            <a:off x="3322210"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0" name="Google Shape;50;p49"/>
          <p:cNvSpPr/>
          <p:nvPr/>
        </p:nvSpPr>
        <p:spPr>
          <a:xfrm>
            <a:off x="3322210"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1" name="Google Shape;51;p49"/>
          <p:cNvSpPr/>
          <p:nvPr/>
        </p:nvSpPr>
        <p:spPr>
          <a:xfrm>
            <a:off x="3327673"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2" name="Google Shape;52;p49"/>
          <p:cNvSpPr/>
          <p:nvPr/>
        </p:nvSpPr>
        <p:spPr>
          <a:xfrm>
            <a:off x="3322210"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3" name="Google Shape;53;p49"/>
          <p:cNvSpPr/>
          <p:nvPr/>
        </p:nvSpPr>
        <p:spPr>
          <a:xfrm>
            <a:off x="5615367" y="863397"/>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4" name="Google Shape;54;p49"/>
          <p:cNvSpPr/>
          <p:nvPr/>
        </p:nvSpPr>
        <p:spPr>
          <a:xfrm>
            <a:off x="5615367" y="2114550"/>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5" name="Google Shape;55;p49"/>
          <p:cNvSpPr/>
          <p:nvPr/>
        </p:nvSpPr>
        <p:spPr>
          <a:xfrm>
            <a:off x="5615367" y="336570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6" name="Google Shape;56;p49"/>
          <p:cNvSpPr/>
          <p:nvPr/>
        </p:nvSpPr>
        <p:spPr>
          <a:xfrm>
            <a:off x="5620830" y="461685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7" name="Google Shape;57;p49"/>
          <p:cNvSpPr/>
          <p:nvPr/>
        </p:nvSpPr>
        <p:spPr>
          <a:xfrm>
            <a:off x="5615367" y="586800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8" name="Google Shape;58;p49"/>
          <p:cNvSpPr/>
          <p:nvPr/>
        </p:nvSpPr>
        <p:spPr>
          <a:xfrm>
            <a:off x="7936399"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9" name="Google Shape;59;p49"/>
          <p:cNvSpPr/>
          <p:nvPr/>
        </p:nvSpPr>
        <p:spPr>
          <a:xfrm>
            <a:off x="7936399"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0" name="Google Shape;60;p49"/>
          <p:cNvSpPr/>
          <p:nvPr/>
        </p:nvSpPr>
        <p:spPr>
          <a:xfrm>
            <a:off x="7936399"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1" name="Google Shape;61;p49"/>
          <p:cNvSpPr/>
          <p:nvPr/>
        </p:nvSpPr>
        <p:spPr>
          <a:xfrm>
            <a:off x="7941862"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2" name="Google Shape;62;p49"/>
          <p:cNvSpPr/>
          <p:nvPr/>
        </p:nvSpPr>
        <p:spPr>
          <a:xfrm>
            <a:off x="7936399"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3" name="Google Shape;63;p49"/>
          <p:cNvSpPr/>
          <p:nvPr/>
        </p:nvSpPr>
        <p:spPr>
          <a:xfrm>
            <a:off x="10291049"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4" name="Google Shape;64;p49"/>
          <p:cNvSpPr/>
          <p:nvPr/>
        </p:nvSpPr>
        <p:spPr>
          <a:xfrm>
            <a:off x="10291049"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5" name="Google Shape;65;p49"/>
          <p:cNvSpPr/>
          <p:nvPr/>
        </p:nvSpPr>
        <p:spPr>
          <a:xfrm>
            <a:off x="10291049"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6" name="Google Shape;66;p49"/>
          <p:cNvSpPr/>
          <p:nvPr/>
        </p:nvSpPr>
        <p:spPr>
          <a:xfrm>
            <a:off x="10296512"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7" name="Google Shape;67;p49"/>
          <p:cNvSpPr/>
          <p:nvPr/>
        </p:nvSpPr>
        <p:spPr>
          <a:xfrm>
            <a:off x="10291049"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Tree>
    <p:extLst>
      <p:ext uri="{BB962C8B-B14F-4D97-AF65-F5344CB8AC3E}">
        <p14:creationId xmlns:p14="http://schemas.microsoft.com/office/powerpoint/2010/main" val="299879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2_Title Only">
  <p:cSld name="2_Title Only">
    <p:bg>
      <p:bgPr>
        <a:solidFill>
          <a:schemeClr val="lt1"/>
        </a:solidFill>
        <a:effectLst/>
      </p:bgPr>
    </p:bg>
    <p:spTree>
      <p:nvGrpSpPr>
        <p:cNvPr id="1" name="Shape 68"/>
        <p:cNvGrpSpPr/>
        <p:nvPr/>
      </p:nvGrpSpPr>
      <p:grpSpPr>
        <a:xfrm>
          <a:off x="0" y="0"/>
          <a:ext cx="0" cy="0"/>
          <a:chOff x="0" y="0"/>
          <a:chExt cx="0" cy="0"/>
        </a:xfrm>
      </p:grpSpPr>
      <p:sp>
        <p:nvSpPr>
          <p:cNvPr id="69" name="Google Shape;69;p50"/>
          <p:cNvSpPr/>
          <p:nvPr/>
        </p:nvSpPr>
        <p:spPr>
          <a:xfrm>
            <a:off x="-20930" y="0"/>
            <a:ext cx="13444538" cy="75628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 name="Google Shape;70;p50" descr="Shape&#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10800000">
            <a:off x="3156279" y="0"/>
            <a:ext cx="10303669" cy="7562850"/>
          </a:xfrm>
          <a:prstGeom prst="rect">
            <a:avLst/>
          </a:prstGeom>
          <a:noFill/>
          <a:ln>
            <a:noFill/>
          </a:ln>
        </p:spPr>
      </p:pic>
      <p:pic>
        <p:nvPicPr>
          <p:cNvPr id="71" name="Google Shape;71;p50" descr="Shape&#10;&#10;Description automatically generated"/>
          <p:cNvPicPr preferRelativeResize="0"/>
          <p:nvPr/>
        </p:nvPicPr>
        <p:blipFill rotWithShape="1">
          <a:blip r:embed="rId3" cstate="email">
            <a:alphaModFix amt="50000"/>
            <a:extLst>
              <a:ext uri="{28A0092B-C50C-407E-A947-70E740481C1C}">
                <a14:useLocalDpi xmlns:a14="http://schemas.microsoft.com/office/drawing/2010/main"/>
              </a:ext>
            </a:extLst>
          </a:blip>
          <a:srcRect l="7953" t="5657" r="8428" b="6277"/>
          <a:stretch/>
        </p:blipFill>
        <p:spPr>
          <a:xfrm>
            <a:off x="-57270" y="-142875"/>
            <a:ext cx="13444539" cy="7848600"/>
          </a:xfrm>
          <a:prstGeom prst="rect">
            <a:avLst/>
          </a:prstGeom>
          <a:noFill/>
          <a:ln>
            <a:noFill/>
          </a:ln>
        </p:spPr>
      </p:pic>
    </p:spTree>
    <p:extLst>
      <p:ext uri="{BB962C8B-B14F-4D97-AF65-F5344CB8AC3E}">
        <p14:creationId xmlns:p14="http://schemas.microsoft.com/office/powerpoint/2010/main" val="210510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
        <p:cNvGrpSpPr/>
        <p:nvPr/>
      </p:nvGrpSpPr>
      <p:grpSpPr>
        <a:xfrm>
          <a:off x="0" y="0"/>
          <a:ext cx="0" cy="0"/>
          <a:chOff x="0" y="0"/>
          <a:chExt cx="0" cy="0"/>
        </a:xfrm>
      </p:grpSpPr>
      <p:sp>
        <p:nvSpPr>
          <p:cNvPr id="24" name="Google Shape;24;p46"/>
          <p:cNvSpPr txBox="1">
            <a:spLocks noGrp="1"/>
          </p:cNvSpPr>
          <p:nvPr>
            <p:ph type="ctrTitle"/>
          </p:nvPr>
        </p:nvSpPr>
        <p:spPr>
          <a:xfrm>
            <a:off x="1008343" y="2344483"/>
            <a:ext cx="1142785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subTitle" idx="1"/>
          </p:nvPr>
        </p:nvSpPr>
        <p:spPr>
          <a:xfrm>
            <a:off x="2016683" y="4235200"/>
            <a:ext cx="9411177"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6"/>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F373E28-81CE-41EF-AF8D-0A62E4D14913}"/>
              </a:ext>
            </a:extLst>
          </p:cNvPr>
          <p:cNvGraphicFramePr>
            <a:graphicFrameLocks noChangeAspect="1"/>
          </p:cNvGraphicFramePr>
          <p:nvPr userDrawn="1">
            <p:custDataLst>
              <p:tags r:id="rId1"/>
            </p:custDataLst>
            <p:extLst>
              <p:ext uri="{D42A27DB-BD31-4B8C-83A1-F6EECF244321}">
                <p14:modId xmlns:p14="http://schemas.microsoft.com/office/powerpoint/2010/main" val="3671395314"/>
              </p:ext>
            </p:extLst>
          </p:nvPr>
        </p:nvGraphicFramePr>
        <p:xfrm>
          <a:off x="1669" y="1669"/>
          <a:ext cx="1668" cy="1669"/>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9" name="Object 8" hidden="1">
                        <a:extLst>
                          <a:ext uri="{FF2B5EF4-FFF2-40B4-BE49-F238E27FC236}">
                            <a16:creationId xmlns:a16="http://schemas.microsoft.com/office/drawing/2014/main" id="{4F373E28-81CE-41EF-AF8D-0A62E4D14913}"/>
                          </a:ext>
                        </a:extLst>
                      </p:cNvPr>
                      <p:cNvPicPr/>
                      <p:nvPr/>
                    </p:nvPicPr>
                    <p:blipFill>
                      <a:blip r:embed="rId5"/>
                      <a:stretch>
                        <a:fillRect/>
                      </a:stretch>
                    </p:blipFill>
                    <p:spPr>
                      <a:xfrm>
                        <a:off x="1669" y="1669"/>
                        <a:ext cx="1668" cy="1669"/>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45431EB-894D-4BB0-9C51-080EDA9EDD59}"/>
              </a:ext>
            </a:extLst>
          </p:cNvPr>
          <p:cNvSpPr/>
          <p:nvPr userDrawn="1">
            <p:custDataLst>
              <p:tags r:id="rId2"/>
            </p:custDataLst>
          </p:nvPr>
        </p:nvSpPr>
        <p:spPr>
          <a:xfrm>
            <a:off x="0" y="0"/>
            <a:ext cx="166764" cy="166766"/>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941" b="1" i="0" baseline="0" dirty="0" err="1">
              <a:solidFill>
                <a:schemeClr val="tx1"/>
              </a:solidFill>
              <a:latin typeface="Canela" pitchFamily="2" charset="0"/>
              <a:ea typeface="ＭＳ Ｐゴシック" panose="020B0600070205080204" pitchFamily="34" charset="-128"/>
              <a:cs typeface="+mj-cs"/>
              <a:sym typeface="Canela" pitchFamily="2" charset="0"/>
            </a:endParaRPr>
          </a:p>
        </p:txBody>
      </p:sp>
      <p:sp>
        <p:nvSpPr>
          <p:cNvPr id="2" name="McK 2. Slide Title"/>
          <p:cNvSpPr>
            <a:spLocks noGrp="1"/>
          </p:cNvSpPr>
          <p:nvPr>
            <p:ph type="title"/>
          </p:nvPr>
        </p:nvSpPr>
        <p:spPr bwMode="gray">
          <a:xfrm>
            <a:off x="289859" y="414086"/>
            <a:ext cx="12846256" cy="47517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088" dirty="0">
                <a:solidFill>
                  <a:schemeClr val="accent4"/>
                </a:solidFill>
                <a:latin typeface="Arial" panose="020B0604020202020204" pitchFamily="34" charset="0"/>
                <a:cs typeface="Arial" panose="020B0604020202020204" pitchFamily="34" charset="0"/>
              </a:defRPr>
            </a:lvl1pPr>
          </a:lstStyle>
          <a:p>
            <a:pPr lvl="0"/>
            <a:r>
              <a:rPr lang="en-US" dirty="0"/>
              <a:t>Click to edit Master title style</a:t>
            </a:r>
          </a:p>
        </p:txBody>
      </p:sp>
      <p:pic>
        <p:nvPicPr>
          <p:cNvPr id="48" name="Picture 47"/>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2085761" y="83157"/>
            <a:ext cx="1050355" cy="288859"/>
          </a:xfrm>
          <a:prstGeom prst="rect">
            <a:avLst/>
          </a:prstGeom>
        </p:spPr>
      </p:pic>
    </p:spTree>
    <p:extLst>
      <p:ext uri="{BB962C8B-B14F-4D97-AF65-F5344CB8AC3E}">
        <p14:creationId xmlns:p14="http://schemas.microsoft.com/office/powerpoint/2010/main" val="177605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9BF234-31EF-A2A1-7E25-58F47704241F}"/>
              </a:ext>
            </a:extLst>
          </p:cNvPr>
          <p:cNvSpPr>
            <a:spLocks noGrp="1"/>
          </p:cNvSpPr>
          <p:nvPr>
            <p:ph type="ftr" idx="10"/>
          </p:nvPr>
        </p:nvSpPr>
        <p:spPr/>
        <p:txBody>
          <a:bodyPr/>
          <a:lstStyle/>
          <a:p>
            <a:endParaRPr lang="en-US"/>
          </a:p>
        </p:txBody>
      </p:sp>
      <p:sp>
        <p:nvSpPr>
          <p:cNvPr id="3" name="Date Placeholder 2">
            <a:extLst>
              <a:ext uri="{FF2B5EF4-FFF2-40B4-BE49-F238E27FC236}">
                <a16:creationId xmlns:a16="http://schemas.microsoft.com/office/drawing/2014/main" id="{1662E0A9-9CA6-4CE9-4128-AD3276DCA499}"/>
              </a:ext>
            </a:extLst>
          </p:cNvPr>
          <p:cNvSpPr>
            <a:spLocks noGrp="1"/>
          </p:cNvSpPr>
          <p:nvPr>
            <p:ph type="dt" idx="11"/>
          </p:nvPr>
        </p:nvSpPr>
        <p:spPr/>
        <p:txBody>
          <a:bodyPr/>
          <a:lstStyle/>
          <a:p>
            <a:endParaRPr lang="en-US"/>
          </a:p>
        </p:txBody>
      </p:sp>
      <p:sp>
        <p:nvSpPr>
          <p:cNvPr id="4" name="Slide Number Placeholder 3">
            <a:extLst>
              <a:ext uri="{FF2B5EF4-FFF2-40B4-BE49-F238E27FC236}">
                <a16:creationId xmlns:a16="http://schemas.microsoft.com/office/drawing/2014/main" id="{C4133B6B-83A5-4EDA-687C-337D319E2A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679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11"/>
            </a:lvl1pPr>
          </a:lstStyle>
          <a:p>
            <a:r>
              <a:rPr lang="en-US" dirty="0"/>
              <a:t>Click to edit Master title style</a:t>
            </a:r>
          </a:p>
        </p:txBody>
      </p:sp>
    </p:spTree>
    <p:extLst>
      <p:ext uri="{BB962C8B-B14F-4D97-AF65-F5344CB8AC3E}">
        <p14:creationId xmlns:p14="http://schemas.microsoft.com/office/powerpoint/2010/main" val="78077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4235619" y="415038"/>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672227" y="1739460"/>
            <a:ext cx="1210008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4235619" y="415038"/>
            <a:ext cx="4973297" cy="3694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2401" b="0" i="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672230" y="1739460"/>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body" idx="2"/>
          </p:nvPr>
        </p:nvSpPr>
        <p:spPr>
          <a:xfrm>
            <a:off x="6923940" y="1739460"/>
            <a:ext cx="584837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42"/>
        <p:cNvGrpSpPr/>
        <p:nvPr/>
      </p:nvGrpSpPr>
      <p:grpSpPr>
        <a:xfrm>
          <a:off x="0" y="0"/>
          <a:ext cx="0" cy="0"/>
          <a:chOff x="0" y="0"/>
          <a:chExt cx="0" cy="0"/>
        </a:xfrm>
      </p:grpSpPr>
      <p:sp>
        <p:nvSpPr>
          <p:cNvPr id="43" name="Google Shape;43;p49"/>
          <p:cNvSpPr/>
          <p:nvPr/>
        </p:nvSpPr>
        <p:spPr>
          <a:xfrm>
            <a:off x="1029053"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4" name="Google Shape;44;p49"/>
          <p:cNvSpPr/>
          <p:nvPr/>
        </p:nvSpPr>
        <p:spPr>
          <a:xfrm>
            <a:off x="1029053"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5" name="Google Shape;45;p49"/>
          <p:cNvSpPr/>
          <p:nvPr/>
        </p:nvSpPr>
        <p:spPr>
          <a:xfrm>
            <a:off x="1029053"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6" name="Google Shape;46;p49"/>
          <p:cNvSpPr/>
          <p:nvPr/>
        </p:nvSpPr>
        <p:spPr>
          <a:xfrm>
            <a:off x="1034516"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7" name="Google Shape;47;p49"/>
          <p:cNvSpPr/>
          <p:nvPr/>
        </p:nvSpPr>
        <p:spPr>
          <a:xfrm>
            <a:off x="1029053"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8" name="Google Shape;48;p49"/>
          <p:cNvSpPr/>
          <p:nvPr/>
        </p:nvSpPr>
        <p:spPr>
          <a:xfrm>
            <a:off x="3322210"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49" name="Google Shape;49;p49"/>
          <p:cNvSpPr/>
          <p:nvPr/>
        </p:nvSpPr>
        <p:spPr>
          <a:xfrm>
            <a:off x="3322210"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0" name="Google Shape;50;p49"/>
          <p:cNvSpPr/>
          <p:nvPr/>
        </p:nvSpPr>
        <p:spPr>
          <a:xfrm>
            <a:off x="3322210"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1" name="Google Shape;51;p49"/>
          <p:cNvSpPr/>
          <p:nvPr/>
        </p:nvSpPr>
        <p:spPr>
          <a:xfrm>
            <a:off x="3327673"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2" name="Google Shape;52;p49"/>
          <p:cNvSpPr/>
          <p:nvPr/>
        </p:nvSpPr>
        <p:spPr>
          <a:xfrm>
            <a:off x="3322210"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3" name="Google Shape;53;p49"/>
          <p:cNvSpPr/>
          <p:nvPr/>
        </p:nvSpPr>
        <p:spPr>
          <a:xfrm>
            <a:off x="5615367" y="863397"/>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4" name="Google Shape;54;p49"/>
          <p:cNvSpPr/>
          <p:nvPr/>
        </p:nvSpPr>
        <p:spPr>
          <a:xfrm>
            <a:off x="5615367" y="2114550"/>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5" name="Google Shape;55;p49"/>
          <p:cNvSpPr/>
          <p:nvPr/>
        </p:nvSpPr>
        <p:spPr>
          <a:xfrm>
            <a:off x="5615367" y="3365703"/>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6" name="Google Shape;56;p49"/>
          <p:cNvSpPr/>
          <p:nvPr/>
        </p:nvSpPr>
        <p:spPr>
          <a:xfrm>
            <a:off x="5620830" y="4616856"/>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7" name="Google Shape;57;p49"/>
          <p:cNvSpPr/>
          <p:nvPr/>
        </p:nvSpPr>
        <p:spPr>
          <a:xfrm>
            <a:off x="5615367" y="5868009"/>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8" name="Google Shape;58;p49"/>
          <p:cNvSpPr/>
          <p:nvPr/>
        </p:nvSpPr>
        <p:spPr>
          <a:xfrm>
            <a:off x="7936399"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59" name="Google Shape;59;p49"/>
          <p:cNvSpPr/>
          <p:nvPr/>
        </p:nvSpPr>
        <p:spPr>
          <a:xfrm>
            <a:off x="7936399"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0" name="Google Shape;60;p49"/>
          <p:cNvSpPr/>
          <p:nvPr/>
        </p:nvSpPr>
        <p:spPr>
          <a:xfrm>
            <a:off x="7936399"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1" name="Google Shape;61;p49"/>
          <p:cNvSpPr/>
          <p:nvPr/>
        </p:nvSpPr>
        <p:spPr>
          <a:xfrm>
            <a:off x="7941862"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2" name="Google Shape;62;p49"/>
          <p:cNvSpPr/>
          <p:nvPr/>
        </p:nvSpPr>
        <p:spPr>
          <a:xfrm>
            <a:off x="7936399"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3" name="Google Shape;63;p49"/>
          <p:cNvSpPr/>
          <p:nvPr/>
        </p:nvSpPr>
        <p:spPr>
          <a:xfrm>
            <a:off x="10291049" y="853872"/>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4" name="Google Shape;64;p49"/>
          <p:cNvSpPr/>
          <p:nvPr/>
        </p:nvSpPr>
        <p:spPr>
          <a:xfrm>
            <a:off x="10291049" y="2105025"/>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5" name="Google Shape;65;p49"/>
          <p:cNvSpPr/>
          <p:nvPr/>
        </p:nvSpPr>
        <p:spPr>
          <a:xfrm>
            <a:off x="10291049" y="3356178"/>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6" name="Google Shape;66;p49"/>
          <p:cNvSpPr/>
          <p:nvPr/>
        </p:nvSpPr>
        <p:spPr>
          <a:xfrm>
            <a:off x="10296512" y="4607331"/>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
        <p:nvSpPr>
          <p:cNvPr id="67" name="Google Shape;67;p49"/>
          <p:cNvSpPr/>
          <p:nvPr/>
        </p:nvSpPr>
        <p:spPr>
          <a:xfrm>
            <a:off x="10291049" y="5858484"/>
            <a:ext cx="2216957" cy="1174953"/>
          </a:xfrm>
          <a:prstGeom prst="roundRect">
            <a:avLst>
              <a:gd name="adj" fmla="val 16667"/>
            </a:avLst>
          </a:prstGeom>
          <a:solidFill>
            <a:schemeClr val="lt1"/>
          </a:solidFill>
          <a:ln>
            <a:noFill/>
          </a:ln>
          <a:effectLst>
            <a:outerShdw blurRad="101600" sx="104000" sy="104000" algn="ctr" rotWithShape="0">
              <a:srgbClr val="000000">
                <a:alpha val="627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3A383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Title Only">
  <p:cSld name="2_Title Only">
    <p:bg>
      <p:bgPr>
        <a:solidFill>
          <a:schemeClr val="lt1"/>
        </a:solidFill>
        <a:effectLst/>
      </p:bgPr>
    </p:bg>
    <p:spTree>
      <p:nvGrpSpPr>
        <p:cNvPr id="1" name="Shape 68"/>
        <p:cNvGrpSpPr/>
        <p:nvPr/>
      </p:nvGrpSpPr>
      <p:grpSpPr>
        <a:xfrm>
          <a:off x="0" y="0"/>
          <a:ext cx="0" cy="0"/>
          <a:chOff x="0" y="0"/>
          <a:chExt cx="0" cy="0"/>
        </a:xfrm>
      </p:grpSpPr>
      <p:sp>
        <p:nvSpPr>
          <p:cNvPr id="69" name="Google Shape;69;p50"/>
          <p:cNvSpPr/>
          <p:nvPr/>
        </p:nvSpPr>
        <p:spPr>
          <a:xfrm>
            <a:off x="-20930" y="0"/>
            <a:ext cx="13444538" cy="75628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 name="Google Shape;70;p50" descr="Shape&#10;&#10;Description automatically generated with medium confidence"/>
          <p:cNvPicPr preferRelativeResize="0"/>
          <p:nvPr/>
        </p:nvPicPr>
        <p:blipFill rotWithShape="1">
          <a:blip r:embed="rId2">
            <a:alphaModFix/>
          </a:blip>
          <a:srcRect l="11039" t="16004" b="16036"/>
          <a:stretch/>
        </p:blipFill>
        <p:spPr>
          <a:xfrm rot="10800000">
            <a:off x="3156279" y="0"/>
            <a:ext cx="10303669" cy="7562850"/>
          </a:xfrm>
          <a:prstGeom prst="rect">
            <a:avLst/>
          </a:prstGeom>
          <a:noFill/>
          <a:ln>
            <a:noFill/>
          </a:ln>
        </p:spPr>
      </p:pic>
      <p:pic>
        <p:nvPicPr>
          <p:cNvPr id="71" name="Google Shape;71;p50" descr="Shape&#10;&#10;Description automatically generated"/>
          <p:cNvPicPr preferRelativeResize="0"/>
          <p:nvPr/>
        </p:nvPicPr>
        <p:blipFill rotWithShape="1">
          <a:blip r:embed="rId3">
            <a:alphaModFix amt="50000"/>
          </a:blip>
          <a:srcRect l="7953" t="5657" r="8428" b="6277"/>
          <a:stretch/>
        </p:blipFill>
        <p:spPr>
          <a:xfrm>
            <a:off x="-57270" y="-142875"/>
            <a:ext cx="13444539" cy="7848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Only">
  <p:cSld name="1_Title Only">
    <p:bg>
      <p:bgPr>
        <a:solidFill>
          <a:schemeClr val="lt1"/>
        </a:solidFill>
        <a:effectLst/>
      </p:bgPr>
    </p:bg>
    <p:spTree>
      <p:nvGrpSpPr>
        <p:cNvPr id="1" name="Shape 237"/>
        <p:cNvGrpSpPr/>
        <p:nvPr/>
      </p:nvGrpSpPr>
      <p:grpSpPr>
        <a:xfrm>
          <a:off x="0" y="0"/>
          <a:ext cx="0" cy="0"/>
          <a:chOff x="0" y="0"/>
          <a:chExt cx="0" cy="0"/>
        </a:xfrm>
      </p:grpSpPr>
      <p:pic>
        <p:nvPicPr>
          <p:cNvPr id="238" name="Google Shape;238;p45" descr="A picture containing ocean floor&#10;&#10;Description automatically generated"/>
          <p:cNvPicPr preferRelativeResize="0"/>
          <p:nvPr/>
        </p:nvPicPr>
        <p:blipFill rotWithShape="1">
          <a:blip r:embed="rId2">
            <a:alphaModFix/>
          </a:blip>
          <a:srcRect/>
          <a:stretch/>
        </p:blipFill>
        <p:spPr>
          <a:xfrm>
            <a:off x="0" y="150"/>
            <a:ext cx="13444538" cy="7562553"/>
          </a:xfrm>
          <a:prstGeom prst="rect">
            <a:avLst/>
          </a:prstGeom>
          <a:noFill/>
          <a:ln>
            <a:noFill/>
          </a:ln>
        </p:spPr>
      </p:pic>
      <p:sp>
        <p:nvSpPr>
          <p:cNvPr id="239" name="Google Shape;239;p45"/>
          <p:cNvSpPr/>
          <p:nvPr/>
        </p:nvSpPr>
        <p:spPr>
          <a:xfrm>
            <a:off x="0" y="-14213"/>
            <a:ext cx="13444538" cy="7591276"/>
          </a:xfrm>
          <a:prstGeom prst="rect">
            <a:avLst/>
          </a:prstGeom>
          <a:gradFill>
            <a:gsLst>
              <a:gs pos="0">
                <a:schemeClr val="accent1"/>
              </a:gs>
              <a:gs pos="62000">
                <a:srgbClr val="01143D">
                  <a:alpha val="85490"/>
                </a:srgbClr>
              </a:gs>
              <a:gs pos="78000">
                <a:srgbClr val="0C173A">
                  <a:alpha val="89411"/>
                </a:srgbClr>
              </a:gs>
              <a:gs pos="100000">
                <a:schemeClr val="dk2"/>
              </a:gs>
            </a:gsLst>
            <a:lin ang="3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240"/>
        <p:cNvGrpSpPr/>
        <p:nvPr/>
      </p:nvGrpSpPr>
      <p:grpSpPr>
        <a:xfrm>
          <a:off x="0" y="0"/>
          <a:ext cx="0" cy="0"/>
          <a:chOff x="0" y="0"/>
          <a:chExt cx="0" cy="0"/>
        </a:xfrm>
      </p:grpSpPr>
      <p:sp>
        <p:nvSpPr>
          <p:cNvPr id="241" name="Google Shape;241;p51"/>
          <p:cNvSpPr txBox="1">
            <a:spLocks noGrp="1"/>
          </p:cNvSpPr>
          <p:nvPr>
            <p:ph type="ctrTitle"/>
          </p:nvPr>
        </p:nvSpPr>
        <p:spPr>
          <a:xfrm>
            <a:off x="1008344" y="2344482"/>
            <a:ext cx="11427857" cy="3693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51"/>
          <p:cNvSpPr txBox="1">
            <a:spLocks noGrp="1"/>
          </p:cNvSpPr>
          <p:nvPr>
            <p:ph type="subTitle" idx="1"/>
          </p:nvPr>
        </p:nvSpPr>
        <p:spPr>
          <a:xfrm>
            <a:off x="2016684" y="4235201"/>
            <a:ext cx="9411177"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51"/>
          <p:cNvSpPr txBox="1">
            <a:spLocks noGrp="1"/>
          </p:cNvSpPr>
          <p:nvPr>
            <p:ph type="ftr" idx="11"/>
          </p:nvPr>
        </p:nvSpPr>
        <p:spPr>
          <a:xfrm>
            <a:off x="4571143" y="7033456"/>
            <a:ext cx="4302252"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51"/>
          <p:cNvSpPr txBox="1">
            <a:spLocks noGrp="1"/>
          </p:cNvSpPr>
          <p:nvPr>
            <p:ph type="dt" idx="10"/>
          </p:nvPr>
        </p:nvSpPr>
        <p:spPr>
          <a:xfrm>
            <a:off x="672227" y="7033456"/>
            <a:ext cx="3092244"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51"/>
          <p:cNvSpPr txBox="1">
            <a:spLocks noGrp="1"/>
          </p:cNvSpPr>
          <p:nvPr>
            <p:ph type="sldNum" idx="12"/>
          </p:nvPr>
        </p:nvSpPr>
        <p:spPr>
          <a:xfrm>
            <a:off x="9680067" y="7033456"/>
            <a:ext cx="3092244" cy="276999"/>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2.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oleObject" Target="../embeddings/oleObject4.bin"/><Relationship Id="rId5" Type="http://schemas.openxmlformats.org/officeDocument/2006/relationships/slideLayout" Target="../slideLayouts/slideLayout29.xml"/><Relationship Id="rId10" Type="http://schemas.openxmlformats.org/officeDocument/2006/relationships/tags" Target="../tags/tag5.xml"/><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1C92A5-F0A9-01A7-1AE9-A66B34438133}"/>
              </a:ext>
            </a:extLst>
          </p:cNvPr>
          <p:cNvGraphicFramePr>
            <a:graphicFrameLocks noChangeAspect="1"/>
          </p:cNvGraphicFramePr>
          <p:nvPr userDrawn="1">
            <p:custDataLst>
              <p:tags r:id="rId9"/>
            </p:custDataLst>
            <p:extLst>
              <p:ext uri="{D42A27DB-BD31-4B8C-83A1-F6EECF244321}">
                <p14:modId xmlns:p14="http://schemas.microsoft.com/office/powerpoint/2010/main" val="1310542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47" imgH="348" progId="TCLayout.ActiveDocument.1">
                  <p:embed/>
                </p:oleObj>
              </mc:Choice>
              <mc:Fallback>
                <p:oleObj name="think-cell Slide" r:id="rId10" imgW="347" imgH="348"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0" name="Google Shape;10;p37"/>
          <p:cNvSpPr txBox="1">
            <a:spLocks noGrp="1"/>
          </p:cNvSpPr>
          <p:nvPr>
            <p:ph type="title"/>
          </p:nvPr>
        </p:nvSpPr>
        <p:spPr>
          <a:xfrm>
            <a:off x="4235619" y="415037"/>
            <a:ext cx="4973297" cy="3693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672227" y="1739460"/>
            <a:ext cx="1210008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37"/>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C47E40-8A98-D6B6-F535-0F5F02A1626D}"/>
              </a:ext>
            </a:extLst>
          </p:cNvPr>
          <p:cNvGraphicFramePr>
            <a:graphicFrameLocks noChangeAspect="1"/>
          </p:cNvGraphicFramePr>
          <p:nvPr userDrawn="1">
            <p:custDataLst>
              <p:tags r:id="rId8"/>
            </p:custDataLst>
            <p:extLst>
              <p:ext uri="{D42A27DB-BD31-4B8C-83A1-F6EECF244321}">
                <p14:modId xmlns:p14="http://schemas.microsoft.com/office/powerpoint/2010/main" val="2165425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8" progId="TCLayout.ActiveDocument.1">
                  <p:embed/>
                </p:oleObj>
              </mc:Choice>
              <mc:Fallback>
                <p:oleObj name="think-cell Slide" r:id="rId9" imgW="347" imgH="348"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32" name="Google Shape;232;p44"/>
          <p:cNvSpPr txBox="1">
            <a:spLocks noGrp="1"/>
          </p:cNvSpPr>
          <p:nvPr>
            <p:ph type="title"/>
          </p:nvPr>
        </p:nvSpPr>
        <p:spPr>
          <a:xfrm>
            <a:off x="4235619" y="415037"/>
            <a:ext cx="4973297" cy="3693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p44"/>
          <p:cNvSpPr txBox="1">
            <a:spLocks noGrp="1"/>
          </p:cNvSpPr>
          <p:nvPr>
            <p:ph type="body" idx="1"/>
          </p:nvPr>
        </p:nvSpPr>
        <p:spPr>
          <a:xfrm>
            <a:off x="672227" y="1739462"/>
            <a:ext cx="1210008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34" name="Google Shape;234;p44"/>
          <p:cNvSpPr txBox="1">
            <a:spLocks noGrp="1"/>
          </p:cNvSpPr>
          <p:nvPr>
            <p:ph type="ftr" idx="11"/>
          </p:nvPr>
        </p:nvSpPr>
        <p:spPr>
          <a:xfrm>
            <a:off x="4571143" y="7033456"/>
            <a:ext cx="430225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4"/>
          <p:cNvSpPr txBox="1">
            <a:spLocks noGrp="1"/>
          </p:cNvSpPr>
          <p:nvPr>
            <p:ph type="dt" idx="10"/>
          </p:nvPr>
        </p:nvSpPr>
        <p:spPr>
          <a:xfrm>
            <a:off x="672227" y="7033456"/>
            <a:ext cx="3092244"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4"/>
          <p:cNvSpPr txBox="1">
            <a:spLocks noGrp="1"/>
          </p:cNvSpPr>
          <p:nvPr>
            <p:ph type="sldNum" idx="12"/>
          </p:nvPr>
        </p:nvSpPr>
        <p:spPr>
          <a:xfrm>
            <a:off x="9680067" y="7033456"/>
            <a:ext cx="3092244"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F17ADD-BB84-423A-967A-70B13C5043D2}"/>
              </a:ext>
            </a:extLst>
          </p:cNvPr>
          <p:cNvGraphicFramePr>
            <a:graphicFrameLocks noChangeAspect="1"/>
          </p:cNvGraphicFramePr>
          <p:nvPr userDrawn="1">
            <p:custDataLst>
              <p:tags r:id="rId13"/>
            </p:custDataLst>
            <p:extLst>
              <p:ext uri="{D42A27DB-BD31-4B8C-83A1-F6EECF244321}">
                <p14:modId xmlns:p14="http://schemas.microsoft.com/office/powerpoint/2010/main" val="194695869"/>
              </p:ext>
            </p:extLst>
          </p:nvPr>
        </p:nvGraphicFramePr>
        <p:xfrm>
          <a:off x="1751" y="1751"/>
          <a:ext cx="1751" cy="1751"/>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2" name="Object 1" hidden="1">
                        <a:extLst>
                          <a:ext uri="{FF2B5EF4-FFF2-40B4-BE49-F238E27FC236}">
                            <a16:creationId xmlns:a16="http://schemas.microsoft.com/office/drawing/2014/main" id="{E7F17ADD-BB84-423A-967A-70B13C5043D2}"/>
                          </a:ext>
                        </a:extLst>
                      </p:cNvPr>
                      <p:cNvPicPr/>
                      <p:nvPr/>
                    </p:nvPicPr>
                    <p:blipFill>
                      <a:blip r:embed="rId15"/>
                      <a:stretch>
                        <a:fillRect/>
                      </a:stretch>
                    </p:blipFill>
                    <p:spPr>
                      <a:xfrm>
                        <a:off x="1751" y="1751"/>
                        <a:ext cx="1751" cy="1751"/>
                      </a:xfrm>
                      <a:prstGeom prst="rect">
                        <a:avLst/>
                      </a:prstGeom>
                    </p:spPr>
                  </p:pic>
                </p:oleObj>
              </mc:Fallback>
            </mc:AlternateContent>
          </a:graphicData>
        </a:graphic>
      </p:graphicFrame>
      <p:sp>
        <p:nvSpPr>
          <p:cNvPr id="8" name="Google Shape;8;p28"/>
          <p:cNvSpPr txBox="1">
            <a:spLocks noGrp="1"/>
          </p:cNvSpPr>
          <p:nvPr>
            <p:ph type="body" idx="1"/>
          </p:nvPr>
        </p:nvSpPr>
        <p:spPr>
          <a:xfrm>
            <a:off x="289859" y="941662"/>
            <a:ext cx="12841143" cy="135763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00000"/>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00000"/>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9282" algn="l" rtl="0">
              <a:lnSpc>
                <a:spcPct val="100000"/>
              </a:lnSpc>
              <a:spcBef>
                <a:spcPts val="0"/>
              </a:spcBef>
              <a:spcAft>
                <a:spcPts val="0"/>
              </a:spcAft>
              <a:buClr>
                <a:schemeClr val="dk2"/>
              </a:buClr>
              <a:buSzPts val="2058"/>
              <a:buFont typeface="Arial"/>
              <a:buChar char="-"/>
              <a:defRPr sz="2312" b="0" i="0" u="none" strike="noStrike" cap="none">
                <a:solidFill>
                  <a:schemeClr val="dk1"/>
                </a:solidFill>
                <a:latin typeface="Arial"/>
                <a:ea typeface="Arial"/>
                <a:cs typeface="Arial"/>
                <a:sym typeface="Arial"/>
              </a:defRPr>
            </a:lvl6pPr>
            <a:lvl7pPr marL="3200400" marR="0" lvl="6" indent="-359282" algn="l" rtl="0">
              <a:lnSpc>
                <a:spcPct val="100000"/>
              </a:lnSpc>
              <a:spcBef>
                <a:spcPts val="0"/>
              </a:spcBef>
              <a:spcAft>
                <a:spcPts val="0"/>
              </a:spcAft>
              <a:buClr>
                <a:schemeClr val="dk2"/>
              </a:buClr>
              <a:buSzPts val="2058"/>
              <a:buFont typeface="Arial"/>
              <a:buChar char="-"/>
              <a:defRPr sz="2312" b="0" i="0" u="none" strike="noStrike" cap="none">
                <a:solidFill>
                  <a:schemeClr val="dk1"/>
                </a:solidFill>
                <a:latin typeface="Arial"/>
                <a:ea typeface="Arial"/>
                <a:cs typeface="Arial"/>
                <a:sym typeface="Arial"/>
              </a:defRPr>
            </a:lvl7pPr>
            <a:lvl8pPr marL="3657600" marR="0" lvl="7" indent="-359283" algn="l" rtl="0">
              <a:lnSpc>
                <a:spcPct val="100000"/>
              </a:lnSpc>
              <a:spcBef>
                <a:spcPts val="0"/>
              </a:spcBef>
              <a:spcAft>
                <a:spcPts val="0"/>
              </a:spcAft>
              <a:buClr>
                <a:schemeClr val="dk2"/>
              </a:buClr>
              <a:buSzPts val="2058"/>
              <a:buFont typeface="Arial"/>
              <a:buChar char="-"/>
              <a:defRPr sz="2312" b="0" i="0" u="none" strike="noStrike" cap="none">
                <a:solidFill>
                  <a:schemeClr val="dk1"/>
                </a:solidFill>
                <a:latin typeface="Arial"/>
                <a:ea typeface="Arial"/>
                <a:cs typeface="Arial"/>
                <a:sym typeface="Arial"/>
              </a:defRPr>
            </a:lvl8pPr>
            <a:lvl9pPr marL="4114800" marR="0" lvl="8" indent="-359283" algn="l" rtl="0">
              <a:lnSpc>
                <a:spcPct val="100000"/>
              </a:lnSpc>
              <a:spcBef>
                <a:spcPts val="0"/>
              </a:spcBef>
              <a:spcAft>
                <a:spcPts val="0"/>
              </a:spcAft>
              <a:buClr>
                <a:schemeClr val="dk2"/>
              </a:buClr>
              <a:buSzPts val="2058"/>
              <a:buFont typeface="Arial"/>
              <a:buChar char="-"/>
              <a:defRPr sz="2312" b="0" i="0" u="none" strike="noStrike" cap="none">
                <a:solidFill>
                  <a:schemeClr val="dk1"/>
                </a:solidFill>
                <a:latin typeface="Arial"/>
                <a:ea typeface="Arial"/>
                <a:cs typeface="Arial"/>
                <a:sym typeface="Arial"/>
              </a:defRPr>
            </a:lvl9pPr>
          </a:lstStyle>
          <a:p>
            <a:endParaRPr/>
          </a:p>
        </p:txBody>
      </p:sp>
      <p:sp>
        <p:nvSpPr>
          <p:cNvPr id="9" name="Google Shape;9;p28"/>
          <p:cNvSpPr txBox="1">
            <a:spLocks noGrp="1"/>
          </p:cNvSpPr>
          <p:nvPr>
            <p:ph type="title"/>
          </p:nvPr>
        </p:nvSpPr>
        <p:spPr>
          <a:xfrm>
            <a:off x="289860" y="414086"/>
            <a:ext cx="12841143" cy="430887"/>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800" b="1" i="0" u="none" strike="noStrike" cap="none">
                <a:solidFill>
                  <a:srgbClr val="0495A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9pPr>
          </a:lstStyle>
          <a:p>
            <a:endParaRPr/>
          </a:p>
        </p:txBody>
      </p:sp>
      <p:sp>
        <p:nvSpPr>
          <p:cNvPr id="10" name="Google Shape;10;p28"/>
          <p:cNvSpPr txBox="1"/>
          <p:nvPr/>
        </p:nvSpPr>
        <p:spPr>
          <a:xfrm>
            <a:off x="12855779" y="7230822"/>
            <a:ext cx="277952" cy="1697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103" b="0" i="0" u="none" strike="noStrike" cap="none">
                <a:solidFill>
                  <a:schemeClr val="accent6"/>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103" b="0" i="0" u="none" strike="noStrike" cap="none">
              <a:solidFill>
                <a:schemeClr val="accent6"/>
              </a:solidFill>
              <a:latin typeface="Arial"/>
              <a:ea typeface="Arial"/>
              <a:cs typeface="Arial"/>
              <a:sym typeface="Arial"/>
            </a:endParaRPr>
          </a:p>
        </p:txBody>
      </p:sp>
      <p:sp>
        <p:nvSpPr>
          <p:cNvPr id="11" name="Google Shape;11;p28"/>
          <p:cNvSpPr txBox="1"/>
          <p:nvPr/>
        </p:nvSpPr>
        <p:spPr>
          <a:xfrm rot="5400000">
            <a:off x="12283872" y="3713554"/>
            <a:ext cx="1946299" cy="1357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82" b="0" i="0" u="none" strike="noStrike" cap="none">
                <a:solidFill>
                  <a:srgbClr val="A5A5A5"/>
                </a:solidFill>
                <a:latin typeface="Arial"/>
                <a:ea typeface="Arial"/>
                <a:cs typeface="Arial"/>
                <a:sym typeface="Arial"/>
              </a:rPr>
              <a:t>PROPRIETARY AND CONFIDENTIAL</a:t>
            </a:r>
            <a:endParaRPr sz="1544"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270828"/>
      </p:ext>
    </p:extLst>
  </p:cSld>
  <p:clrMap bg1="lt1" tx1="dk1" bg2="dk2" tx2="lt2" accent1="accent1" accent2="accent2" accent3="accent3" accent4="accent4" accent5="accent5" accent6="accent6" hlink="hlink" folHlink="folHlink"/>
  <p:sldLayoutIdLst>
    <p:sldLayoutId id="2147483687" r:id="rId1"/>
    <p:sldLayoutId id="2147483689"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0F2BC21-1D61-D54F-889C-6AC992FE5CD8}"/>
              </a:ext>
            </a:extLst>
          </p:cNvPr>
          <p:cNvGraphicFramePr>
            <a:graphicFrameLocks noChangeAspect="1"/>
          </p:cNvGraphicFramePr>
          <p:nvPr userDrawn="1">
            <p:custDataLst>
              <p:tags r:id="rId10"/>
            </p:custDataLst>
            <p:extLst>
              <p:ext uri="{D42A27DB-BD31-4B8C-83A1-F6EECF244321}">
                <p14:modId xmlns:p14="http://schemas.microsoft.com/office/powerpoint/2010/main" val="116848111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1" imgW="7772400" imgH="10058400" progId="TCLayout.ActiveDocument.1">
                  <p:embed/>
                </p:oleObj>
              </mc:Choice>
              <mc:Fallback>
                <p:oleObj name="think-cell Slide" r:id="rId11" imgW="7772400" imgH="10058400" progId="TCLayout.ActiveDocument.1">
                  <p:embed/>
                  <p:pic>
                    <p:nvPicPr>
                      <p:cNvPr id="2" name="Object 1" hidden="1">
                        <a:extLst>
                          <a:ext uri="{FF2B5EF4-FFF2-40B4-BE49-F238E27FC236}">
                            <a16:creationId xmlns:a16="http://schemas.microsoft.com/office/drawing/2014/main" id="{B0F2BC21-1D61-D54F-889C-6AC992FE5CD8}"/>
                          </a:ext>
                        </a:extLst>
                      </p:cNvPr>
                      <p:cNvPicPr/>
                      <p:nvPr/>
                    </p:nvPicPr>
                    <p:blipFill>
                      <a:blip r:embed="rId12"/>
                      <a:stretch>
                        <a:fillRect/>
                      </a:stretch>
                    </p:blipFill>
                    <p:spPr>
                      <a:xfrm>
                        <a:off x="1588" y="1588"/>
                        <a:ext cx="1227" cy="1588"/>
                      </a:xfrm>
                      <a:prstGeom prst="rect">
                        <a:avLst/>
                      </a:prstGeom>
                    </p:spPr>
                  </p:pic>
                </p:oleObj>
              </mc:Fallback>
            </mc:AlternateContent>
          </a:graphicData>
        </a:graphic>
      </p:graphicFrame>
      <p:sp>
        <p:nvSpPr>
          <p:cNvPr id="10" name="Google Shape;10;p37"/>
          <p:cNvSpPr txBox="1">
            <a:spLocks noGrp="1"/>
          </p:cNvSpPr>
          <p:nvPr>
            <p:ph type="title"/>
          </p:nvPr>
        </p:nvSpPr>
        <p:spPr>
          <a:xfrm>
            <a:off x="4235619" y="415037"/>
            <a:ext cx="4973297" cy="3693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672227" y="1739460"/>
            <a:ext cx="12100084"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2" name="Google Shape;12;p37"/>
          <p:cNvSpPr txBox="1">
            <a:spLocks noGrp="1"/>
          </p:cNvSpPr>
          <p:nvPr>
            <p:ph type="ftr" idx="11"/>
          </p:nvPr>
        </p:nvSpPr>
        <p:spPr>
          <a:xfrm>
            <a:off x="4571143" y="7033454"/>
            <a:ext cx="4302252" cy="27699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dt" idx="10"/>
          </p:nvPr>
        </p:nvSpPr>
        <p:spPr>
          <a:xfrm>
            <a:off x="672227" y="7033454"/>
            <a:ext cx="3092244"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9680067" y="7033454"/>
            <a:ext cx="3092244" cy="276999"/>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8700912"/>
      </p:ext>
    </p:extLst>
  </p:cSld>
  <p:clrMap bg1="lt1" tx1="dk1" bg2="dk2" tx2="lt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 id="2147483710" r:id="rId6"/>
    <p:sldLayoutId id="2147483711" r:id="rId7"/>
    <p:sldLayoutId id="214748371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8.xml"/><Relationship Id="rId5" Type="http://schemas.openxmlformats.org/officeDocument/2006/relationships/image" Target="../media/image3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chart" Target="../charts/chart2.xml"/><Relationship Id="rId5" Type="http://schemas.openxmlformats.org/officeDocument/2006/relationships/image" Target="../media/image3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chart" Target="../charts/chart3.xml"/><Relationship Id="rId5" Type="http://schemas.openxmlformats.org/officeDocument/2006/relationships/image" Target="../media/image3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chart" Target="../charts/chart4.xml"/><Relationship Id="rId5" Type="http://schemas.openxmlformats.org/officeDocument/2006/relationships/image" Target="../media/image31.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3.xml"/><Relationship Id="rId6" Type="http://schemas.openxmlformats.org/officeDocument/2006/relationships/image" Target="../media/image33.png"/><Relationship Id="rId5" Type="http://schemas.openxmlformats.org/officeDocument/2006/relationships/image" Target="../media/image31.e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5.xml"/><Relationship Id="rId7" Type="http://schemas.openxmlformats.org/officeDocument/2006/relationships/diagramLayout" Target="../diagrams/layout1.xml"/><Relationship Id="rId2" Type="http://schemas.openxmlformats.org/officeDocument/2006/relationships/slideLayout" Target="../slideLayouts/slideLayout15.xml"/><Relationship Id="rId1" Type="http://schemas.openxmlformats.org/officeDocument/2006/relationships/tags" Target="../tags/tag24.xml"/><Relationship Id="rId6" Type="http://schemas.openxmlformats.org/officeDocument/2006/relationships/diagramData" Target="../diagrams/data1.xml"/><Relationship Id="rId5" Type="http://schemas.openxmlformats.org/officeDocument/2006/relationships/image" Target="../media/image31.emf"/><Relationship Id="rId10" Type="http://schemas.microsoft.com/office/2007/relationships/diagramDrawing" Target="../diagrams/drawing1.xml"/><Relationship Id="rId4" Type="http://schemas.openxmlformats.org/officeDocument/2006/relationships/oleObject" Target="../embeddings/oleObject19.bin"/><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tags" Target="../tags/tag66.xml"/><Relationship Id="rId47" Type="http://schemas.openxmlformats.org/officeDocument/2006/relationships/tags" Target="../tags/tag71.xml"/><Relationship Id="rId50" Type="http://schemas.openxmlformats.org/officeDocument/2006/relationships/tags" Target="../tags/tag74.xml"/><Relationship Id="rId55" Type="http://schemas.openxmlformats.org/officeDocument/2006/relationships/tags" Target="../tags/tag79.xml"/><Relationship Id="rId63" Type="http://schemas.openxmlformats.org/officeDocument/2006/relationships/image" Target="../media/image31.emf"/><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tags" Target="../tags/tag69.xml"/><Relationship Id="rId53" Type="http://schemas.openxmlformats.org/officeDocument/2006/relationships/tags" Target="../tags/tag77.xml"/><Relationship Id="rId58" Type="http://schemas.openxmlformats.org/officeDocument/2006/relationships/tags" Target="../tags/tag82.xml"/><Relationship Id="rId5" Type="http://schemas.openxmlformats.org/officeDocument/2006/relationships/tags" Target="../tags/tag29.xml"/><Relationship Id="rId61" Type="http://schemas.openxmlformats.org/officeDocument/2006/relationships/notesSlide" Target="../notesSlides/notesSlide18.xml"/><Relationship Id="rId19" Type="http://schemas.openxmlformats.org/officeDocument/2006/relationships/tags" Target="../tags/tag4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tags" Target="../tags/tag67.xml"/><Relationship Id="rId48" Type="http://schemas.openxmlformats.org/officeDocument/2006/relationships/tags" Target="../tags/tag72.xml"/><Relationship Id="rId56" Type="http://schemas.openxmlformats.org/officeDocument/2006/relationships/tags" Target="../tags/tag80.xml"/><Relationship Id="rId8" Type="http://schemas.openxmlformats.org/officeDocument/2006/relationships/tags" Target="../tags/tag32.xml"/><Relationship Id="rId51" Type="http://schemas.openxmlformats.org/officeDocument/2006/relationships/tags" Target="../tags/tag75.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openxmlformats.org/officeDocument/2006/relationships/tags" Target="../tags/tag70.xml"/><Relationship Id="rId59" Type="http://schemas.openxmlformats.org/officeDocument/2006/relationships/tags" Target="../tags/tag83.xml"/><Relationship Id="rId20" Type="http://schemas.openxmlformats.org/officeDocument/2006/relationships/tags" Target="../tags/tag44.xml"/><Relationship Id="rId41" Type="http://schemas.openxmlformats.org/officeDocument/2006/relationships/tags" Target="../tags/tag65.xml"/><Relationship Id="rId54" Type="http://schemas.openxmlformats.org/officeDocument/2006/relationships/tags" Target="../tags/tag78.xml"/><Relationship Id="rId62" Type="http://schemas.openxmlformats.org/officeDocument/2006/relationships/oleObject" Target="../embeddings/oleObject20.bin"/><Relationship Id="rId1" Type="http://schemas.openxmlformats.org/officeDocument/2006/relationships/tags" Target="../tags/tag25.xml"/><Relationship Id="rId6" Type="http://schemas.openxmlformats.org/officeDocument/2006/relationships/tags" Target="../tags/tag30.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49" Type="http://schemas.openxmlformats.org/officeDocument/2006/relationships/tags" Target="../tags/tag73.xml"/><Relationship Id="rId57" Type="http://schemas.openxmlformats.org/officeDocument/2006/relationships/tags" Target="../tags/tag81.xml"/><Relationship Id="rId10" Type="http://schemas.openxmlformats.org/officeDocument/2006/relationships/tags" Target="../tags/tag34.xml"/><Relationship Id="rId31" Type="http://schemas.openxmlformats.org/officeDocument/2006/relationships/tags" Target="../tags/tag55.xml"/><Relationship Id="rId44" Type="http://schemas.openxmlformats.org/officeDocument/2006/relationships/tags" Target="../tags/tag68.xml"/><Relationship Id="rId52" Type="http://schemas.openxmlformats.org/officeDocument/2006/relationships/tags" Target="../tags/tag76.xml"/><Relationship Id="rId60" Type="http://schemas.openxmlformats.org/officeDocument/2006/relationships/slideLayout" Target="../slideLayouts/slideLayout15.xml"/><Relationship Id="rId4" Type="http://schemas.openxmlformats.org/officeDocument/2006/relationships/tags" Target="../tags/tag28.xml"/><Relationship Id="rId9"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4.xml"/><Relationship Id="rId6" Type="http://schemas.openxmlformats.org/officeDocument/2006/relationships/image" Target="../media/image34.png"/><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85.xml"/><Relationship Id="rId6" Type="http://schemas.openxmlformats.org/officeDocument/2006/relationships/image" Target="../media/image35.png"/><Relationship Id="rId5" Type="http://schemas.openxmlformats.org/officeDocument/2006/relationships/image" Target="../media/image31.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86.xml"/><Relationship Id="rId6" Type="http://schemas.openxmlformats.org/officeDocument/2006/relationships/image" Target="../media/image36.png"/><Relationship Id="rId5" Type="http://schemas.openxmlformats.org/officeDocument/2006/relationships/image" Target="../media/image31.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87.xml"/><Relationship Id="rId6" Type="http://schemas.openxmlformats.org/officeDocument/2006/relationships/image" Target="../media/image37.png"/><Relationship Id="rId5" Type="http://schemas.openxmlformats.org/officeDocument/2006/relationships/image" Target="../media/image31.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88.xml"/><Relationship Id="rId6" Type="http://schemas.openxmlformats.org/officeDocument/2006/relationships/image" Target="../media/image38.png"/><Relationship Id="rId5" Type="http://schemas.openxmlformats.org/officeDocument/2006/relationships/image" Target="../media/image31.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89.x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5.xml"/><Relationship Id="rId7" Type="http://schemas.openxmlformats.org/officeDocument/2006/relationships/image" Target="../media/image40.jpeg"/><Relationship Id="rId2" Type="http://schemas.openxmlformats.org/officeDocument/2006/relationships/slideLayout" Target="../slideLayouts/slideLayout15.xml"/><Relationship Id="rId1" Type="http://schemas.openxmlformats.org/officeDocument/2006/relationships/tags" Target="../tags/tag90.xml"/><Relationship Id="rId6" Type="http://schemas.openxmlformats.org/officeDocument/2006/relationships/image" Target="../media/image39.jpeg"/><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tags" Target="../tags/tag91.xml"/><Relationship Id="rId5" Type="http://schemas.openxmlformats.org/officeDocument/2006/relationships/image" Target="../media/image31.emf"/><Relationship Id="rId4" Type="http://schemas.openxmlformats.org/officeDocument/2006/relationships/oleObject" Target="../embeddings/oleObject28.bin"/></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6" Type="http://schemas.openxmlformats.org/officeDocument/2006/relationships/tags" Target="../tags/tag117.xml"/><Relationship Id="rId21" Type="http://schemas.openxmlformats.org/officeDocument/2006/relationships/tags" Target="../tags/tag112.xml"/><Relationship Id="rId34" Type="http://schemas.openxmlformats.org/officeDocument/2006/relationships/tags" Target="../tags/tag125.xml"/><Relationship Id="rId42" Type="http://schemas.openxmlformats.org/officeDocument/2006/relationships/tags" Target="../tags/tag133.xml"/><Relationship Id="rId47" Type="http://schemas.openxmlformats.org/officeDocument/2006/relationships/tags" Target="../tags/tag138.xml"/><Relationship Id="rId50" Type="http://schemas.openxmlformats.org/officeDocument/2006/relationships/tags" Target="../tags/tag141.xml"/><Relationship Id="rId55" Type="http://schemas.openxmlformats.org/officeDocument/2006/relationships/tags" Target="../tags/tag146.xml"/><Relationship Id="rId63" Type="http://schemas.openxmlformats.org/officeDocument/2006/relationships/notesSlide" Target="../notesSlides/notesSlide28.xml"/><Relationship Id="rId7" Type="http://schemas.openxmlformats.org/officeDocument/2006/relationships/tags" Target="../tags/tag98.xml"/><Relationship Id="rId2" Type="http://schemas.openxmlformats.org/officeDocument/2006/relationships/tags" Target="../tags/tag93.xml"/><Relationship Id="rId16" Type="http://schemas.openxmlformats.org/officeDocument/2006/relationships/tags" Target="../tags/tag107.xml"/><Relationship Id="rId29" Type="http://schemas.openxmlformats.org/officeDocument/2006/relationships/tags" Target="../tags/tag120.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45" Type="http://schemas.openxmlformats.org/officeDocument/2006/relationships/tags" Target="../tags/tag136.xml"/><Relationship Id="rId53" Type="http://schemas.openxmlformats.org/officeDocument/2006/relationships/tags" Target="../tags/tag144.xml"/><Relationship Id="rId58" Type="http://schemas.openxmlformats.org/officeDocument/2006/relationships/tags" Target="../tags/tag149.xml"/><Relationship Id="rId5" Type="http://schemas.openxmlformats.org/officeDocument/2006/relationships/tags" Target="../tags/tag96.xml"/><Relationship Id="rId61" Type="http://schemas.openxmlformats.org/officeDocument/2006/relationships/tags" Target="../tags/tag152.xml"/><Relationship Id="rId19" Type="http://schemas.openxmlformats.org/officeDocument/2006/relationships/tags" Target="../tags/tag11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43" Type="http://schemas.openxmlformats.org/officeDocument/2006/relationships/tags" Target="../tags/tag134.xml"/><Relationship Id="rId48" Type="http://schemas.openxmlformats.org/officeDocument/2006/relationships/tags" Target="../tags/tag139.xml"/><Relationship Id="rId56" Type="http://schemas.openxmlformats.org/officeDocument/2006/relationships/tags" Target="../tags/tag147.xml"/><Relationship Id="rId64" Type="http://schemas.openxmlformats.org/officeDocument/2006/relationships/oleObject" Target="../embeddings/oleObject29.bin"/><Relationship Id="rId8" Type="http://schemas.openxmlformats.org/officeDocument/2006/relationships/tags" Target="../tags/tag99.xml"/><Relationship Id="rId51" Type="http://schemas.openxmlformats.org/officeDocument/2006/relationships/tags" Target="../tags/tag142.xml"/><Relationship Id="rId3" Type="http://schemas.openxmlformats.org/officeDocument/2006/relationships/tags" Target="../tags/tag94.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46" Type="http://schemas.openxmlformats.org/officeDocument/2006/relationships/tags" Target="../tags/tag137.xml"/><Relationship Id="rId59" Type="http://schemas.openxmlformats.org/officeDocument/2006/relationships/tags" Target="../tags/tag150.xml"/><Relationship Id="rId20" Type="http://schemas.openxmlformats.org/officeDocument/2006/relationships/tags" Target="../tags/tag111.xml"/><Relationship Id="rId41" Type="http://schemas.openxmlformats.org/officeDocument/2006/relationships/tags" Target="../tags/tag132.xml"/><Relationship Id="rId54" Type="http://schemas.openxmlformats.org/officeDocument/2006/relationships/tags" Target="../tags/tag145.xml"/><Relationship Id="rId62" Type="http://schemas.openxmlformats.org/officeDocument/2006/relationships/slideLayout" Target="../slideLayouts/slideLayout15.xml"/><Relationship Id="rId1" Type="http://schemas.openxmlformats.org/officeDocument/2006/relationships/tags" Target="../tags/tag92.xml"/><Relationship Id="rId6" Type="http://schemas.openxmlformats.org/officeDocument/2006/relationships/tags" Target="../tags/tag97.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49" Type="http://schemas.openxmlformats.org/officeDocument/2006/relationships/tags" Target="../tags/tag140.xml"/><Relationship Id="rId57" Type="http://schemas.openxmlformats.org/officeDocument/2006/relationships/tags" Target="../tags/tag148.xml"/><Relationship Id="rId10" Type="http://schemas.openxmlformats.org/officeDocument/2006/relationships/tags" Target="../tags/tag101.xml"/><Relationship Id="rId31" Type="http://schemas.openxmlformats.org/officeDocument/2006/relationships/tags" Target="../tags/tag122.xml"/><Relationship Id="rId44" Type="http://schemas.openxmlformats.org/officeDocument/2006/relationships/tags" Target="../tags/tag135.xml"/><Relationship Id="rId52" Type="http://schemas.openxmlformats.org/officeDocument/2006/relationships/tags" Target="../tags/tag143.xml"/><Relationship Id="rId60" Type="http://schemas.openxmlformats.org/officeDocument/2006/relationships/tags" Target="../tags/tag151.xml"/><Relationship Id="rId65" Type="http://schemas.openxmlformats.org/officeDocument/2006/relationships/image" Target="../media/image31.emf"/><Relationship Id="rId4" Type="http://schemas.openxmlformats.org/officeDocument/2006/relationships/tags" Target="../tags/tag95.xml"/><Relationship Id="rId9" Type="http://schemas.openxmlformats.org/officeDocument/2006/relationships/tags" Target="../tags/tag100.xml"/><Relationship Id="rId13" Type="http://schemas.openxmlformats.org/officeDocument/2006/relationships/tags" Target="../tags/tag104.xml"/><Relationship Id="rId18" Type="http://schemas.openxmlformats.org/officeDocument/2006/relationships/tags" Target="../tags/tag109.xml"/><Relationship Id="rId39" Type="http://schemas.openxmlformats.org/officeDocument/2006/relationships/tags" Target="../tags/tag130.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jp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6.png"/><Relationship Id="rId9"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153.xml"/><Relationship Id="rId5" Type="http://schemas.openxmlformats.org/officeDocument/2006/relationships/image" Target="../media/image31.e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3.png"/><Relationship Id="rId2" Type="http://schemas.openxmlformats.org/officeDocument/2006/relationships/slideLayout" Target="../slideLayouts/slideLayout15.xml"/><Relationship Id="rId1" Type="http://schemas.openxmlformats.org/officeDocument/2006/relationships/tags" Target="../tags/tag154.xml"/><Relationship Id="rId6" Type="http://schemas.openxmlformats.org/officeDocument/2006/relationships/image" Target="../media/image42.png"/><Relationship Id="rId5" Type="http://schemas.openxmlformats.org/officeDocument/2006/relationships/image" Target="../media/image31.e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155.xml"/><Relationship Id="rId5" Type="http://schemas.openxmlformats.org/officeDocument/2006/relationships/image" Target="../media/image31.emf"/><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156.xml"/><Relationship Id="rId6" Type="http://schemas.openxmlformats.org/officeDocument/2006/relationships/image" Target="../media/image44.png"/><Relationship Id="rId5" Type="http://schemas.openxmlformats.org/officeDocument/2006/relationships/image" Target="../media/image31.emf"/><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157.xml"/><Relationship Id="rId5" Type="http://schemas.openxmlformats.org/officeDocument/2006/relationships/image" Target="../media/image31.e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158.xml"/><Relationship Id="rId6" Type="http://schemas.openxmlformats.org/officeDocument/2006/relationships/image" Target="../media/image45.png"/><Relationship Id="rId5" Type="http://schemas.openxmlformats.org/officeDocument/2006/relationships/image" Target="../media/image31.emf"/><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1.emf"/><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oleObject" Target="../embeddings/oleObject36.bin"/><Relationship Id="rId5" Type="http://schemas.microsoft.com/office/2018/10/relationships/comments" Target="../comments/modernComment_7F3E85BD_1B5676C7.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6.png"/><Relationship Id="rId2" Type="http://schemas.openxmlformats.org/officeDocument/2006/relationships/slideLayout" Target="../slideLayouts/slideLayout15.xml"/><Relationship Id="rId1" Type="http://schemas.openxmlformats.org/officeDocument/2006/relationships/tags" Target="../tags/tag161.xml"/><Relationship Id="rId6" Type="http://schemas.openxmlformats.org/officeDocument/2006/relationships/hyperlink" Target="https://booking.boi.go.th/" TargetMode="External"/><Relationship Id="rId5" Type="http://schemas.openxmlformats.org/officeDocument/2006/relationships/image" Target="../media/image31.e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7.xml"/><Relationship Id="rId7" Type="http://schemas.openxmlformats.org/officeDocument/2006/relationships/image" Target="../media/image47.png"/><Relationship Id="rId2" Type="http://schemas.openxmlformats.org/officeDocument/2006/relationships/slideLayout" Target="../slideLayouts/slideLayout15.xml"/><Relationship Id="rId1" Type="http://schemas.openxmlformats.org/officeDocument/2006/relationships/tags" Target="../tags/tag162.xml"/><Relationship Id="rId6" Type="http://schemas.openxmlformats.org/officeDocument/2006/relationships/hyperlink" Target="https://ombudsman.kotra.or.kr/ob-en/index.do" TargetMode="External"/><Relationship Id="rId5" Type="http://schemas.openxmlformats.org/officeDocument/2006/relationships/image" Target="../media/image31.emf"/><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49.png"/><Relationship Id="rId2" Type="http://schemas.openxmlformats.org/officeDocument/2006/relationships/slideLayout" Target="../slideLayouts/slideLayout15.xml"/><Relationship Id="rId1" Type="http://schemas.openxmlformats.org/officeDocument/2006/relationships/tags" Target="../tags/tag163.xml"/><Relationship Id="rId6" Type="http://schemas.openxmlformats.org/officeDocument/2006/relationships/hyperlink" Target="https://ombudsman.kotra.or.kr/ob-en/ob/i-2639/dstrss/front/case-list.do" TargetMode="External"/><Relationship Id="rId5" Type="http://schemas.openxmlformats.org/officeDocument/2006/relationships/image" Target="../media/image31.e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0.png"/><Relationship Id="rId2" Type="http://schemas.openxmlformats.org/officeDocument/2006/relationships/slideLayout" Target="../slideLayouts/slideLayout15.xml"/><Relationship Id="rId1" Type="http://schemas.openxmlformats.org/officeDocument/2006/relationships/tags" Target="../tags/tag164.xml"/><Relationship Id="rId6" Type="http://schemas.openxmlformats.org/officeDocument/2006/relationships/hyperlink" Target="https://ombudsman.kotra.or.kr/ob-en/ob/i-2639/dstrss/front/case-list.do" TargetMode="External"/><Relationship Id="rId5" Type="http://schemas.openxmlformats.org/officeDocument/2006/relationships/image" Target="../media/image31.emf"/><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165.xml"/><Relationship Id="rId6" Type="http://schemas.openxmlformats.org/officeDocument/2006/relationships/image" Target="../media/image51.png"/><Relationship Id="rId5" Type="http://schemas.openxmlformats.org/officeDocument/2006/relationships/image" Target="../media/image31.emf"/><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s://www.mef.gob.pe/es/?id=345&amp;option=com_content&amp;language=es-ES&amp;Itemid=101180&amp;lang=es-ES&amp;view=article" TargetMode="External"/><Relationship Id="rId2" Type="http://schemas.openxmlformats.org/officeDocument/2006/relationships/slideLayout" Target="../slideLayouts/slideLayout15.xml"/><Relationship Id="rId1" Type="http://schemas.openxmlformats.org/officeDocument/2006/relationships/tags" Target="../tags/tag166.xml"/><Relationship Id="rId6" Type="http://schemas.openxmlformats.org/officeDocument/2006/relationships/image" Target="../media/image52.png"/><Relationship Id="rId5" Type="http://schemas.openxmlformats.org/officeDocument/2006/relationships/image" Target="../media/image31.e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5.xml"/><Relationship Id="rId1" Type="http://schemas.openxmlformats.org/officeDocument/2006/relationships/tags" Target="../tags/tag167.xml"/><Relationship Id="rId5" Type="http://schemas.openxmlformats.org/officeDocument/2006/relationships/image" Target="../media/image53.png"/><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tags" Target="../tags/tag168.xml"/><Relationship Id="rId5" Type="http://schemas.openxmlformats.org/officeDocument/2006/relationships/image" Target="../media/image31.emf"/><Relationship Id="rId4" Type="http://schemas.openxmlformats.org/officeDocument/2006/relationships/oleObject" Target="../embeddings/oleObject4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169.xml"/><Relationship Id="rId5" Type="http://schemas.openxmlformats.org/officeDocument/2006/relationships/image" Target="../media/image31.emf"/><Relationship Id="rId4"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170.xml"/><Relationship Id="rId5" Type="http://schemas.openxmlformats.org/officeDocument/2006/relationships/image" Target="../media/image31.emf"/><Relationship Id="rId4"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171.xml"/><Relationship Id="rId5" Type="http://schemas.openxmlformats.org/officeDocument/2006/relationships/image" Target="../media/image31.emf"/><Relationship Id="rId4" Type="http://schemas.openxmlformats.org/officeDocument/2006/relationships/oleObject" Target="../embeddings/oleObject4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5.xml"/><Relationship Id="rId1" Type="http://schemas.openxmlformats.org/officeDocument/2006/relationships/tags" Target="../tags/tag172.xml"/><Relationship Id="rId6" Type="http://schemas.openxmlformats.org/officeDocument/2006/relationships/image" Target="../media/image54.png"/><Relationship Id="rId5" Type="http://schemas.openxmlformats.org/officeDocument/2006/relationships/image" Target="../media/image31.emf"/><Relationship Id="rId4"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5.xml"/><Relationship Id="rId1" Type="http://schemas.openxmlformats.org/officeDocument/2006/relationships/tags" Target="../tags/tag173.xml"/><Relationship Id="rId6" Type="http://schemas.openxmlformats.org/officeDocument/2006/relationships/image" Target="../media/image55.png"/><Relationship Id="rId5" Type="http://schemas.openxmlformats.org/officeDocument/2006/relationships/image" Target="../media/image31.emf"/><Relationship Id="rId4" Type="http://schemas.openxmlformats.org/officeDocument/2006/relationships/oleObject" Target="../embeddings/oleObject4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hyperlink" Target="https://docs.google.com/spreadsheets/d/1kFRwBhgT-kdSJOmPhehu8fJh5dq4d0HD/edit#gid=1008142022" TargetMode="External"/><Relationship Id="rId2" Type="http://schemas.openxmlformats.org/officeDocument/2006/relationships/slideLayout" Target="../slideLayouts/slideLayout15.xml"/><Relationship Id="rId1" Type="http://schemas.openxmlformats.org/officeDocument/2006/relationships/tags" Target="../tags/tag174.xml"/><Relationship Id="rId6" Type="http://schemas.openxmlformats.org/officeDocument/2006/relationships/image" Target="../media/image56.png"/><Relationship Id="rId5" Type="http://schemas.openxmlformats.org/officeDocument/2006/relationships/image" Target="../media/image31.emf"/><Relationship Id="rId4" Type="http://schemas.openxmlformats.org/officeDocument/2006/relationships/oleObject" Target="../embeddings/oleObject5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5.xml"/><Relationship Id="rId1" Type="http://schemas.openxmlformats.org/officeDocument/2006/relationships/tags" Target="../tags/tag175.xml"/><Relationship Id="rId6" Type="http://schemas.openxmlformats.org/officeDocument/2006/relationships/image" Target="../media/image57.png"/><Relationship Id="rId5" Type="http://schemas.openxmlformats.org/officeDocument/2006/relationships/image" Target="../media/image31.emf"/><Relationship Id="rId4" Type="http://schemas.openxmlformats.org/officeDocument/2006/relationships/oleObject" Target="../embeddings/oleObject51.bin"/></Relationships>
</file>

<file path=ppt/slides/_rels/slide5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51.xml"/><Relationship Id="rId7" Type="http://schemas.openxmlformats.org/officeDocument/2006/relationships/diagramLayout" Target="../diagrams/layout2.xml"/><Relationship Id="rId2" Type="http://schemas.openxmlformats.org/officeDocument/2006/relationships/slideLayout" Target="../slideLayouts/slideLayout15.xml"/><Relationship Id="rId1" Type="http://schemas.openxmlformats.org/officeDocument/2006/relationships/tags" Target="../tags/tag176.xml"/><Relationship Id="rId6" Type="http://schemas.openxmlformats.org/officeDocument/2006/relationships/diagramData" Target="../diagrams/data2.xml"/><Relationship Id="rId5" Type="http://schemas.openxmlformats.org/officeDocument/2006/relationships/image" Target="../media/image31.emf"/><Relationship Id="rId10" Type="http://schemas.microsoft.com/office/2007/relationships/diagramDrawing" Target="../diagrams/drawing2.xml"/><Relationship Id="rId4" Type="http://schemas.openxmlformats.org/officeDocument/2006/relationships/oleObject" Target="../embeddings/oleObject52.bin"/><Relationship Id="rId9" Type="http://schemas.openxmlformats.org/officeDocument/2006/relationships/diagramColors" Target="../diagrams/colors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5.xml"/><Relationship Id="rId1" Type="http://schemas.openxmlformats.org/officeDocument/2006/relationships/tags" Target="../tags/tag177.xml"/><Relationship Id="rId5" Type="http://schemas.openxmlformats.org/officeDocument/2006/relationships/image" Target="../media/image31.emf"/><Relationship Id="rId4" Type="http://schemas.openxmlformats.org/officeDocument/2006/relationships/oleObject" Target="../embeddings/oleObject53.bin"/></Relationships>
</file>

<file path=ppt/slides/_rels/slide55.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notesSlide" Target="../notesSlides/notesSlide53.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slideLayout" Target="../slideLayouts/slideLayout15.xml"/><Relationship Id="rId1" Type="http://schemas.openxmlformats.org/officeDocument/2006/relationships/tags" Target="../tags/tag178.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31.emf"/><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oleObject" Target="../embeddings/oleObject54.bin"/><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5.xml"/><Relationship Id="rId1" Type="http://schemas.openxmlformats.org/officeDocument/2006/relationships/tags" Target="../tags/tag179.xml"/><Relationship Id="rId5" Type="http://schemas.openxmlformats.org/officeDocument/2006/relationships/image" Target="../media/image31.emf"/><Relationship Id="rId4" Type="http://schemas.openxmlformats.org/officeDocument/2006/relationships/oleObject" Target="../embeddings/oleObject5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chart" Target="../charts/chart6.xml"/><Relationship Id="rId2" Type="http://schemas.openxmlformats.org/officeDocument/2006/relationships/slideLayout" Target="../slideLayouts/slideLayout15.xml"/><Relationship Id="rId1" Type="http://schemas.openxmlformats.org/officeDocument/2006/relationships/tags" Target="../tags/tag180.xml"/><Relationship Id="rId6" Type="http://schemas.openxmlformats.org/officeDocument/2006/relationships/chart" Target="../charts/chart5.xml"/><Relationship Id="rId5" Type="http://schemas.openxmlformats.org/officeDocument/2006/relationships/image" Target="../media/image31.emf"/><Relationship Id="rId4" Type="http://schemas.openxmlformats.org/officeDocument/2006/relationships/oleObject" Target="../embeddings/oleObject5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chart" Target="../charts/chart8.xml"/><Relationship Id="rId2" Type="http://schemas.openxmlformats.org/officeDocument/2006/relationships/slideLayout" Target="../slideLayouts/slideLayout15.xml"/><Relationship Id="rId1" Type="http://schemas.openxmlformats.org/officeDocument/2006/relationships/tags" Target="../tags/tag181.xml"/><Relationship Id="rId6" Type="http://schemas.openxmlformats.org/officeDocument/2006/relationships/chart" Target="../charts/chart7.xml"/><Relationship Id="rId5" Type="http://schemas.openxmlformats.org/officeDocument/2006/relationships/image" Target="../media/image31.emf"/><Relationship Id="rId4" Type="http://schemas.openxmlformats.org/officeDocument/2006/relationships/oleObject" Target="../embeddings/oleObject59.bin"/></Relationships>
</file>

<file path=ppt/slides/_rels/slide5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57.xml"/><Relationship Id="rId7" Type="http://schemas.openxmlformats.org/officeDocument/2006/relationships/chart" Target="../charts/chart10.xml"/><Relationship Id="rId2" Type="http://schemas.openxmlformats.org/officeDocument/2006/relationships/slideLayout" Target="../slideLayouts/slideLayout15.xml"/><Relationship Id="rId1" Type="http://schemas.openxmlformats.org/officeDocument/2006/relationships/tags" Target="../tags/tag182.xml"/><Relationship Id="rId6" Type="http://schemas.openxmlformats.org/officeDocument/2006/relationships/chart" Target="../charts/chart9.xml"/><Relationship Id="rId5" Type="http://schemas.openxmlformats.org/officeDocument/2006/relationships/image" Target="../media/image31.emf"/><Relationship Id="rId4" Type="http://schemas.openxmlformats.org/officeDocument/2006/relationships/oleObject" Target="../embeddings/oleObject6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58.xml"/><Relationship Id="rId7" Type="http://schemas.openxmlformats.org/officeDocument/2006/relationships/diagramLayout" Target="../diagrams/layout5.xml"/><Relationship Id="rId2" Type="http://schemas.openxmlformats.org/officeDocument/2006/relationships/slideLayout" Target="../slideLayouts/slideLayout15.xml"/><Relationship Id="rId1" Type="http://schemas.openxmlformats.org/officeDocument/2006/relationships/tags" Target="../tags/tag183.xml"/><Relationship Id="rId6" Type="http://schemas.openxmlformats.org/officeDocument/2006/relationships/diagramData" Target="../diagrams/data5.xml"/><Relationship Id="rId5" Type="http://schemas.openxmlformats.org/officeDocument/2006/relationships/image" Target="../media/image31.emf"/><Relationship Id="rId10" Type="http://schemas.microsoft.com/office/2007/relationships/diagramDrawing" Target="../diagrams/drawing5.xml"/><Relationship Id="rId4" Type="http://schemas.openxmlformats.org/officeDocument/2006/relationships/oleObject" Target="../embeddings/oleObject66.bin"/><Relationship Id="rId9" Type="http://schemas.openxmlformats.org/officeDocument/2006/relationships/diagramColors" Target="../diagrams/colors5.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notesSlide" Target="../notesSlides/notesSlide59.xml"/><Relationship Id="rId7" Type="http://schemas.openxmlformats.org/officeDocument/2006/relationships/diagramLayout" Target="../diagrams/layout6.xml"/><Relationship Id="rId2" Type="http://schemas.openxmlformats.org/officeDocument/2006/relationships/slideLayout" Target="../slideLayouts/slideLayout15.xml"/><Relationship Id="rId1" Type="http://schemas.openxmlformats.org/officeDocument/2006/relationships/tags" Target="../tags/tag184.xml"/><Relationship Id="rId6" Type="http://schemas.openxmlformats.org/officeDocument/2006/relationships/diagramData" Target="../diagrams/data6.xml"/><Relationship Id="rId5" Type="http://schemas.openxmlformats.org/officeDocument/2006/relationships/image" Target="../media/image31.emf"/><Relationship Id="rId10" Type="http://schemas.microsoft.com/office/2007/relationships/diagramDrawing" Target="../diagrams/drawing6.xml"/><Relationship Id="rId4" Type="http://schemas.openxmlformats.org/officeDocument/2006/relationships/oleObject" Target="../embeddings/oleObject67.bin"/><Relationship Id="rId9" Type="http://schemas.openxmlformats.org/officeDocument/2006/relationships/diagramColors" Target="../diagrams/colors6.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8.xml"/><Relationship Id="rId3" Type="http://schemas.openxmlformats.org/officeDocument/2006/relationships/notesSlide" Target="../notesSlides/notesSlide60.xml"/><Relationship Id="rId7" Type="http://schemas.openxmlformats.org/officeDocument/2006/relationships/diagramLayout" Target="../diagrams/layout7.xml"/><Relationship Id="rId12" Type="http://schemas.openxmlformats.org/officeDocument/2006/relationships/diagramLayout" Target="../diagrams/layout8.xml"/><Relationship Id="rId2" Type="http://schemas.openxmlformats.org/officeDocument/2006/relationships/slideLayout" Target="../slideLayouts/slideLayout15.xml"/><Relationship Id="rId1" Type="http://schemas.openxmlformats.org/officeDocument/2006/relationships/tags" Target="../tags/tag185.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image" Target="../media/image31.emf"/><Relationship Id="rId15" Type="http://schemas.microsoft.com/office/2007/relationships/diagramDrawing" Target="../diagrams/drawing8.xml"/><Relationship Id="rId10" Type="http://schemas.microsoft.com/office/2007/relationships/diagramDrawing" Target="../diagrams/drawing7.xml"/><Relationship Id="rId4" Type="http://schemas.openxmlformats.org/officeDocument/2006/relationships/oleObject" Target="../embeddings/oleObject68.bin"/><Relationship Id="rId9" Type="http://schemas.openxmlformats.org/officeDocument/2006/relationships/diagramColors" Target="../diagrams/colors7.xml"/><Relationship Id="rId14" Type="http://schemas.openxmlformats.org/officeDocument/2006/relationships/diagramColors" Target="../diagrams/colors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5.xml"/><Relationship Id="rId1" Type="http://schemas.openxmlformats.org/officeDocument/2006/relationships/tags" Target="../tags/tag186.xml"/><Relationship Id="rId5" Type="http://schemas.openxmlformats.org/officeDocument/2006/relationships/image" Target="../media/image31.emf"/><Relationship Id="rId4" Type="http://schemas.openxmlformats.org/officeDocument/2006/relationships/oleObject" Target="../embeddings/oleObject69.bin"/></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notesSlide" Target="../notesSlides/notesSlide65.xml"/><Relationship Id="rId7" Type="http://schemas.openxmlformats.org/officeDocument/2006/relationships/diagramLayout" Target="../diagrams/layout9.xml"/><Relationship Id="rId2" Type="http://schemas.openxmlformats.org/officeDocument/2006/relationships/slideLayout" Target="../slideLayouts/slideLayout15.xml"/><Relationship Id="rId1" Type="http://schemas.openxmlformats.org/officeDocument/2006/relationships/tags" Target="../tags/tag187.xml"/><Relationship Id="rId6" Type="http://schemas.openxmlformats.org/officeDocument/2006/relationships/diagramData" Target="../diagrams/data9.xml"/><Relationship Id="rId5" Type="http://schemas.openxmlformats.org/officeDocument/2006/relationships/image" Target="../media/image31.emf"/><Relationship Id="rId10" Type="http://schemas.microsoft.com/office/2007/relationships/diagramDrawing" Target="../diagrams/drawing9.xml"/><Relationship Id="rId4" Type="http://schemas.openxmlformats.org/officeDocument/2006/relationships/oleObject" Target="../embeddings/oleObject70.bin"/><Relationship Id="rId9" Type="http://schemas.openxmlformats.org/officeDocument/2006/relationships/diagramColors" Target="../diagrams/colors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5.xml"/><Relationship Id="rId1" Type="http://schemas.openxmlformats.org/officeDocument/2006/relationships/tags" Target="../tags/tag188.xml"/><Relationship Id="rId5" Type="http://schemas.openxmlformats.org/officeDocument/2006/relationships/image" Target="../media/image31.emf"/><Relationship Id="rId4" Type="http://schemas.openxmlformats.org/officeDocument/2006/relationships/oleObject" Target="../embeddings/oleObject7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5.xml"/><Relationship Id="rId1" Type="http://schemas.openxmlformats.org/officeDocument/2006/relationships/tags" Target="../tags/tag189.xml"/><Relationship Id="rId6" Type="http://schemas.openxmlformats.org/officeDocument/2006/relationships/hyperlink" Target="https://www.wavteq.com/publications/special-reports/#outerdiv-6892" TargetMode="External"/><Relationship Id="rId5" Type="http://schemas.openxmlformats.org/officeDocument/2006/relationships/image" Target="../media/image31.emf"/><Relationship Id="rId4" Type="http://schemas.openxmlformats.org/officeDocument/2006/relationships/oleObject" Target="../embeddings/oleObject72.bin"/></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5.xml"/><Relationship Id="rId1" Type="http://schemas.openxmlformats.org/officeDocument/2006/relationships/tags" Target="../tags/tag190.xml"/><Relationship Id="rId5" Type="http://schemas.openxmlformats.org/officeDocument/2006/relationships/image" Target="../media/image31.emf"/><Relationship Id="rId4" Type="http://schemas.openxmlformats.org/officeDocument/2006/relationships/oleObject" Target="../embeddings/oleObject73.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5.xml"/><Relationship Id="rId1" Type="http://schemas.openxmlformats.org/officeDocument/2006/relationships/tags" Target="../tags/tag191.xml"/><Relationship Id="rId5" Type="http://schemas.openxmlformats.org/officeDocument/2006/relationships/image" Target="../media/image31.emf"/><Relationship Id="rId4" Type="http://schemas.openxmlformats.org/officeDocument/2006/relationships/oleObject" Target="../embeddings/oleObject74.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5.xml"/><Relationship Id="rId1" Type="http://schemas.openxmlformats.org/officeDocument/2006/relationships/tags" Target="../tags/tag192.xml"/><Relationship Id="rId5" Type="http://schemas.openxmlformats.org/officeDocument/2006/relationships/image" Target="../media/image31.emf"/><Relationship Id="rId4" Type="http://schemas.openxmlformats.org/officeDocument/2006/relationships/oleObject" Target="../embeddings/oleObject75.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5.xml"/><Relationship Id="rId1" Type="http://schemas.openxmlformats.org/officeDocument/2006/relationships/tags" Target="../tags/tag193.xml"/><Relationship Id="rId5" Type="http://schemas.openxmlformats.org/officeDocument/2006/relationships/image" Target="../media/image31.emf"/><Relationship Id="rId4" Type="http://schemas.openxmlformats.org/officeDocument/2006/relationships/oleObject" Target="../embeddings/oleObject76.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5.xml"/><Relationship Id="rId1" Type="http://schemas.openxmlformats.org/officeDocument/2006/relationships/tags" Target="../tags/tag194.xml"/><Relationship Id="rId5" Type="http://schemas.openxmlformats.org/officeDocument/2006/relationships/image" Target="../media/image31.emf"/><Relationship Id="rId4" Type="http://schemas.openxmlformats.org/officeDocument/2006/relationships/oleObject" Target="../embeddings/oleObject77.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5.xml"/><Relationship Id="rId1" Type="http://schemas.openxmlformats.org/officeDocument/2006/relationships/tags" Target="../tags/tag195.xml"/><Relationship Id="rId5" Type="http://schemas.openxmlformats.org/officeDocument/2006/relationships/image" Target="../media/image31.emf"/><Relationship Id="rId4" Type="http://schemas.openxmlformats.org/officeDocument/2006/relationships/oleObject" Target="../embeddings/oleObject78.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5.xml"/><Relationship Id="rId1" Type="http://schemas.openxmlformats.org/officeDocument/2006/relationships/tags" Target="../tags/tag196.xml"/><Relationship Id="rId5" Type="http://schemas.openxmlformats.org/officeDocument/2006/relationships/image" Target="../media/image31.emf"/><Relationship Id="rId4" Type="http://schemas.openxmlformats.org/officeDocument/2006/relationships/oleObject" Target="../embeddings/oleObject79.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5.xml"/><Relationship Id="rId1" Type="http://schemas.openxmlformats.org/officeDocument/2006/relationships/tags" Target="../tags/tag197.xml"/><Relationship Id="rId5" Type="http://schemas.openxmlformats.org/officeDocument/2006/relationships/image" Target="../media/image31.emf"/><Relationship Id="rId4" Type="http://schemas.openxmlformats.org/officeDocument/2006/relationships/oleObject" Target="../embeddings/oleObject80.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5.xml"/><Relationship Id="rId1" Type="http://schemas.openxmlformats.org/officeDocument/2006/relationships/tags" Target="../tags/tag198.xml"/><Relationship Id="rId5" Type="http://schemas.openxmlformats.org/officeDocument/2006/relationships/image" Target="../media/image31.emf"/><Relationship Id="rId4" Type="http://schemas.openxmlformats.org/officeDocument/2006/relationships/oleObject" Target="../embeddings/oleObject81.bin"/></Relationships>
</file>

<file path=ppt/slides/_rels/slide7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77.xml"/><Relationship Id="rId7" Type="http://schemas.openxmlformats.org/officeDocument/2006/relationships/image" Target="../media/image59.png"/><Relationship Id="rId2" Type="http://schemas.openxmlformats.org/officeDocument/2006/relationships/slideLayout" Target="../slideLayouts/slideLayout15.xml"/><Relationship Id="rId1" Type="http://schemas.openxmlformats.org/officeDocument/2006/relationships/tags" Target="../tags/tag199.xml"/><Relationship Id="rId6" Type="http://schemas.openxmlformats.org/officeDocument/2006/relationships/image" Target="../media/image58.png"/><Relationship Id="rId5" Type="http://schemas.openxmlformats.org/officeDocument/2006/relationships/image" Target="../media/image31.emf"/><Relationship Id="rId4" Type="http://schemas.openxmlformats.org/officeDocument/2006/relationships/oleObject" Target="../embeddings/oleObject82.bin"/><Relationship Id="rId9"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31.e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78.xml"/><Relationship Id="rId7" Type="http://schemas.openxmlformats.org/officeDocument/2006/relationships/image" Target="../media/image62.png"/><Relationship Id="rId2" Type="http://schemas.openxmlformats.org/officeDocument/2006/relationships/slideLayout" Target="../slideLayouts/slideLayout15.xml"/><Relationship Id="rId1" Type="http://schemas.openxmlformats.org/officeDocument/2006/relationships/tags" Target="../tags/tag200.xml"/><Relationship Id="rId6" Type="http://schemas.openxmlformats.org/officeDocument/2006/relationships/hyperlink" Target="https://www.czechinvest.org/en/For-Investors/Sectoral-Database-of-Suppliers" TargetMode="External"/><Relationship Id="rId5" Type="http://schemas.openxmlformats.org/officeDocument/2006/relationships/image" Target="../media/image31.emf"/><Relationship Id="rId4" Type="http://schemas.openxmlformats.org/officeDocument/2006/relationships/oleObject" Target="../embeddings/oleObject83.bin"/></Relationships>
</file>

<file path=ppt/slides/_rels/slide8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79.xml"/><Relationship Id="rId7" Type="http://schemas.openxmlformats.org/officeDocument/2006/relationships/image" Target="../media/image64.png"/><Relationship Id="rId2" Type="http://schemas.openxmlformats.org/officeDocument/2006/relationships/slideLayout" Target="../slideLayouts/slideLayout15.xml"/><Relationship Id="rId1" Type="http://schemas.openxmlformats.org/officeDocument/2006/relationships/tags" Target="../tags/tag201.xml"/><Relationship Id="rId6" Type="http://schemas.openxmlformats.org/officeDocument/2006/relationships/hyperlink" Target="https://www.smarttalent.uy/" TargetMode="External"/><Relationship Id="rId5" Type="http://schemas.openxmlformats.org/officeDocument/2006/relationships/image" Target="../media/image31.emf"/><Relationship Id="rId4" Type="http://schemas.openxmlformats.org/officeDocument/2006/relationships/oleObject" Target="../embeddings/oleObject84.bin"/><Relationship Id="rId9" Type="http://schemas.openxmlformats.org/officeDocument/2006/relationships/image" Target="../media/image66.jpeg"/></Relationships>
</file>

<file path=ppt/slides/_rels/slide8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80.xml"/><Relationship Id="rId7" Type="http://schemas.openxmlformats.org/officeDocument/2006/relationships/image" Target="../media/image67.jpeg"/><Relationship Id="rId2" Type="http://schemas.openxmlformats.org/officeDocument/2006/relationships/slideLayout" Target="../slideLayouts/slideLayout15.xml"/><Relationship Id="rId1" Type="http://schemas.openxmlformats.org/officeDocument/2006/relationships/tags" Target="../tags/tag202.xml"/><Relationship Id="rId6" Type="http://schemas.openxmlformats.org/officeDocument/2006/relationships/hyperlink" Target="https://www.opportunitylouisiana.com/faststart/how-it-works" TargetMode="External"/><Relationship Id="rId5" Type="http://schemas.openxmlformats.org/officeDocument/2006/relationships/image" Target="../media/image31.emf"/><Relationship Id="rId4" Type="http://schemas.openxmlformats.org/officeDocument/2006/relationships/oleObject" Target="../embeddings/oleObject85.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5.xml"/><Relationship Id="rId1" Type="http://schemas.openxmlformats.org/officeDocument/2006/relationships/tags" Target="../tags/tag203.xml"/><Relationship Id="rId5" Type="http://schemas.openxmlformats.org/officeDocument/2006/relationships/image" Target="../media/image31.emf"/><Relationship Id="rId4" Type="http://schemas.openxmlformats.org/officeDocument/2006/relationships/oleObject" Target="../embeddings/oleObject8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5.xml"/><Relationship Id="rId1" Type="http://schemas.openxmlformats.org/officeDocument/2006/relationships/tags" Target="../tags/tag204.xml"/><Relationship Id="rId5" Type="http://schemas.openxmlformats.org/officeDocument/2006/relationships/image" Target="../media/image31.emf"/><Relationship Id="rId4" Type="http://schemas.openxmlformats.org/officeDocument/2006/relationships/oleObject" Target="../embeddings/oleObject87.bin"/></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4.xml"/><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chart" Target="../charts/chart1.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3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oleObject" Target="../embeddings/oleObject8.bin"/><Relationship Id="rId5" Type="http://schemas.openxmlformats.org/officeDocument/2006/relationships/tags" Target="../tags/tag14.xml"/><Relationship Id="rId10" Type="http://schemas.openxmlformats.org/officeDocument/2006/relationships/notesSlide" Target="../notesSlides/notesSlide8.xml"/><Relationship Id="rId4" Type="http://schemas.openxmlformats.org/officeDocument/2006/relationships/tags" Target="../tags/tag13.xml"/><Relationship Id="rId9"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6" name="Google Shape;296;p1" descr="A picture containing text, clipart&#10;&#10;Description automatically generated"/>
          <p:cNvPicPr preferRelativeResize="0"/>
          <p:nvPr/>
        </p:nvPicPr>
        <p:blipFill rotWithShape="1">
          <a:blip r:embed="rId3">
            <a:alphaModFix/>
          </a:blip>
          <a:srcRect/>
          <a:stretch/>
        </p:blipFill>
        <p:spPr>
          <a:xfrm>
            <a:off x="220213" y="6339928"/>
            <a:ext cx="1965249" cy="589574"/>
          </a:xfrm>
          <a:prstGeom prst="rect">
            <a:avLst/>
          </a:prstGeom>
          <a:noFill/>
          <a:ln>
            <a:noFill/>
          </a:ln>
        </p:spPr>
      </p:pic>
      <p:sp>
        <p:nvSpPr>
          <p:cNvPr id="5" name="Google Shape;360;p1">
            <a:extLst>
              <a:ext uri="{FF2B5EF4-FFF2-40B4-BE49-F238E27FC236}">
                <a16:creationId xmlns:a16="http://schemas.microsoft.com/office/drawing/2014/main" id="{71F6171E-2E93-3567-1306-BD3FF173E672}"/>
              </a:ext>
            </a:extLst>
          </p:cNvPr>
          <p:cNvSpPr txBox="1"/>
          <p:nvPr/>
        </p:nvSpPr>
        <p:spPr>
          <a:xfrm>
            <a:off x="1163697" y="2209134"/>
            <a:ext cx="11476538" cy="874598"/>
          </a:xfrm>
          <a:prstGeom prst="rect">
            <a:avLst/>
          </a:prstGeom>
          <a:noFill/>
          <a:ln>
            <a:noFill/>
          </a:ln>
        </p:spPr>
        <p:txBody>
          <a:bodyPr spcFirstLastPara="1" wrap="square" lIns="0" tIns="12700" rIns="0" bIns="0" anchor="t" anchorCtr="0">
            <a:spAutoFit/>
          </a:bodyPr>
          <a:lstStyle/>
          <a:p>
            <a:pPr marL="12701" marR="5080" lvl="0" indent="0" algn="ctr" rtl="0">
              <a:lnSpc>
                <a:spcPct val="100000"/>
              </a:lnSpc>
              <a:spcBef>
                <a:spcPts val="0"/>
              </a:spcBef>
              <a:spcAft>
                <a:spcPts val="0"/>
              </a:spcAft>
              <a:buClr>
                <a:srgbClr val="000000"/>
              </a:buClr>
              <a:buSzPts val="2000"/>
              <a:buFont typeface="Arial"/>
              <a:buNone/>
            </a:pPr>
            <a:r>
              <a:rPr lang="en-US" sz="2800" b="1" i="0" u="none" strike="noStrike" cap="none" dirty="0">
                <a:solidFill>
                  <a:schemeClr val="bg1"/>
                </a:solidFill>
                <a:latin typeface="Arial"/>
                <a:ea typeface="Arial"/>
                <a:cs typeface="Arial"/>
                <a:sym typeface="Arial"/>
              </a:rPr>
              <a:t>COMESA Workshops – Investment Facilitation &amp; Aftercare Best Practices </a:t>
            </a:r>
            <a:endParaRPr lang="en-US" sz="2400" b="1" i="0" u="none" strike="noStrike" cap="none" dirty="0">
              <a:solidFill>
                <a:schemeClr val="bg1"/>
              </a:solidFill>
              <a:latin typeface="Arial"/>
              <a:ea typeface="Arial"/>
              <a:cs typeface="Arial"/>
              <a:sym typeface="Arial"/>
            </a:endParaRPr>
          </a:p>
        </p:txBody>
      </p:sp>
      <p:pic>
        <p:nvPicPr>
          <p:cNvPr id="1026" name="Picture 2" descr="National Investment Agencies Receive Support from COMESA RIA ...">
            <a:extLst>
              <a:ext uri="{FF2B5EF4-FFF2-40B4-BE49-F238E27FC236}">
                <a16:creationId xmlns:a16="http://schemas.microsoft.com/office/drawing/2014/main" id="{BF7CB8D9-B30D-9584-0919-FDD00A956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2494" y="5937567"/>
            <a:ext cx="2681831" cy="12495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6196F56-9CF5-BCF4-C35A-04C5BBF8A643}"/>
              </a:ext>
            </a:extLst>
          </p:cNvPr>
          <p:cNvPicPr>
            <a:picLocks noChangeAspect="1"/>
          </p:cNvPicPr>
          <p:nvPr/>
        </p:nvPicPr>
        <p:blipFill>
          <a:blip r:embed="rId5"/>
          <a:stretch>
            <a:fillRect/>
          </a:stretch>
        </p:blipFill>
        <p:spPr>
          <a:xfrm>
            <a:off x="10824882" y="190876"/>
            <a:ext cx="2338866" cy="1526301"/>
          </a:xfrm>
          <a:prstGeom prst="rect">
            <a:avLst/>
          </a:prstGeom>
        </p:spPr>
      </p:pic>
      <p:pic>
        <p:nvPicPr>
          <p:cNvPr id="2" name="Picture 2" descr="Home • COMESA Trade Facilitation and Private Sector ...">
            <a:extLst>
              <a:ext uri="{FF2B5EF4-FFF2-40B4-BE49-F238E27FC236}">
                <a16:creationId xmlns:a16="http://schemas.microsoft.com/office/drawing/2014/main" id="{DFD4989B-B23A-888C-F831-6FB52B8074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615" y="190876"/>
            <a:ext cx="1586753" cy="15867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D10FC0-FC77-E496-E1D9-8D986DFD66B6}"/>
              </a:ext>
            </a:extLst>
          </p:cNvPr>
          <p:cNvPicPr>
            <a:picLocks noChangeAspect="1"/>
          </p:cNvPicPr>
          <p:nvPr/>
        </p:nvPicPr>
        <p:blipFill>
          <a:blip r:embed="rId7"/>
          <a:stretch>
            <a:fillRect/>
          </a:stretch>
        </p:blipFill>
        <p:spPr>
          <a:xfrm>
            <a:off x="5033169" y="6082265"/>
            <a:ext cx="3378200" cy="1104900"/>
          </a:xfrm>
          <a:prstGeom prst="rect">
            <a:avLst/>
          </a:prstGeom>
        </p:spPr>
      </p:pic>
      <p:sp>
        <p:nvSpPr>
          <p:cNvPr id="4" name="Google Shape;293;p1">
            <a:extLst>
              <a:ext uri="{FF2B5EF4-FFF2-40B4-BE49-F238E27FC236}">
                <a16:creationId xmlns:a16="http://schemas.microsoft.com/office/drawing/2014/main" id="{FE197C12-A1A5-8F30-1462-9A4A40CD5E5D}"/>
              </a:ext>
            </a:extLst>
          </p:cNvPr>
          <p:cNvSpPr txBox="1"/>
          <p:nvPr/>
        </p:nvSpPr>
        <p:spPr>
          <a:xfrm>
            <a:off x="879045" y="3106212"/>
            <a:ext cx="11761190" cy="1744067"/>
          </a:xfrm>
          <a:prstGeom prst="rect">
            <a:avLst/>
          </a:prstGeom>
          <a:noFill/>
          <a:ln>
            <a:noFill/>
          </a:ln>
        </p:spPr>
        <p:txBody>
          <a:bodyPr spcFirstLastPara="1" wrap="square" lIns="0" tIns="12700" rIns="0" bIns="0" anchor="t" anchorCtr="0">
            <a:spAutoFit/>
          </a:bodyPr>
          <a:lstStyle/>
          <a:p>
            <a:pPr marL="12701" marR="5080" lvl="0" indent="0" algn="ctr" rtl="0">
              <a:lnSpc>
                <a:spcPct val="100000"/>
              </a:lnSpc>
              <a:spcBef>
                <a:spcPts val="100"/>
              </a:spcBef>
              <a:spcAft>
                <a:spcPts val="0"/>
              </a:spcAft>
              <a:buClr>
                <a:srgbClr val="000000"/>
              </a:buClr>
              <a:buSzPts val="4800"/>
              <a:buFont typeface="Arial"/>
              <a:buNone/>
            </a:pPr>
            <a:r>
              <a:rPr lang="en-US" sz="4000" b="1" dirty="0">
                <a:solidFill>
                  <a:schemeClr val="lt1"/>
                </a:solidFill>
                <a:latin typeface="Arial Black"/>
                <a:ea typeface="Arial Black"/>
                <a:cs typeface="Arial Black"/>
                <a:sym typeface="Arial Black"/>
              </a:rPr>
              <a:t>Day 2</a:t>
            </a:r>
          </a:p>
          <a:p>
            <a:pPr marL="12701" marR="5080" lvl="0" indent="0" algn="ctr" rtl="0">
              <a:lnSpc>
                <a:spcPct val="100000"/>
              </a:lnSpc>
              <a:spcBef>
                <a:spcPts val="100"/>
              </a:spcBef>
              <a:spcAft>
                <a:spcPts val="0"/>
              </a:spcAft>
              <a:buClr>
                <a:srgbClr val="000000"/>
              </a:buClr>
              <a:buSzPts val="4800"/>
              <a:buFont typeface="Arial"/>
              <a:buNone/>
            </a:pPr>
            <a:r>
              <a:rPr lang="en-US" sz="4000" b="1" dirty="0">
                <a:solidFill>
                  <a:schemeClr val="lt1"/>
                </a:solidFill>
                <a:latin typeface="Arial Black"/>
                <a:ea typeface="Arial Black"/>
                <a:cs typeface="Arial Black"/>
                <a:sym typeface="Arial Black"/>
              </a:rPr>
              <a:t>Aftercare &amp; BRE Workshop</a:t>
            </a:r>
          </a:p>
          <a:p>
            <a:pPr marL="12701" marR="5080" lvl="0" indent="0" algn="ctr" rtl="0">
              <a:lnSpc>
                <a:spcPct val="100000"/>
              </a:lnSpc>
              <a:spcBef>
                <a:spcPts val="100"/>
              </a:spcBef>
              <a:spcAft>
                <a:spcPts val="0"/>
              </a:spcAft>
              <a:buClr>
                <a:srgbClr val="000000"/>
              </a:buClr>
              <a:buSzPts val="4800"/>
              <a:buFont typeface="Arial"/>
              <a:buNone/>
            </a:pPr>
            <a:r>
              <a:rPr lang="en-US" sz="3000" b="1" i="0" u="none" strike="noStrike" cap="none" dirty="0">
                <a:solidFill>
                  <a:schemeClr val="lt1"/>
                </a:solidFill>
                <a:latin typeface="Arial Black"/>
                <a:ea typeface="Arial Black"/>
                <a:cs typeface="Arial Black"/>
                <a:sym typeface="Arial Black"/>
              </a:rPr>
              <a:t>October 18</a:t>
            </a:r>
            <a:r>
              <a:rPr lang="en-US" sz="3000" b="1" i="0" u="none" strike="noStrike" cap="none" baseline="30000" dirty="0">
                <a:solidFill>
                  <a:schemeClr val="lt1"/>
                </a:solidFill>
                <a:latin typeface="Arial Black"/>
                <a:ea typeface="Arial Black"/>
                <a:cs typeface="Arial Black"/>
                <a:sym typeface="Arial Black"/>
              </a:rPr>
              <a:t>th </a:t>
            </a:r>
            <a:r>
              <a:rPr lang="en-US" sz="3000" b="1" i="0" u="none" strike="noStrike" cap="none" dirty="0">
                <a:solidFill>
                  <a:schemeClr val="lt1"/>
                </a:solidFill>
                <a:latin typeface="Arial Black"/>
                <a:ea typeface="Arial Black"/>
                <a:cs typeface="Arial Black"/>
                <a:sym typeface="Arial Black"/>
              </a:rPr>
              <a:t>,10:00 </a:t>
            </a:r>
            <a:r>
              <a:rPr lang="en-US" sz="3000" b="1" dirty="0">
                <a:solidFill>
                  <a:schemeClr val="lt1"/>
                </a:solidFill>
                <a:latin typeface="Arial Black"/>
                <a:ea typeface="Arial Black"/>
                <a:cs typeface="Arial Black"/>
                <a:sym typeface="Arial Black"/>
              </a:rPr>
              <a:t>– 16:00</a:t>
            </a:r>
            <a:endParaRPr lang="en-US" sz="3000" b="1" i="0" u="none" strike="noStrike" cap="none" dirty="0">
              <a:solidFill>
                <a:schemeClr val="lt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17937282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950388"/>
          </a:xfrm>
          <a:prstGeom prst="rect">
            <a:avLst/>
          </a:prstGeom>
          <a:noFill/>
          <a:ln>
            <a:noFill/>
          </a:ln>
        </p:spPr>
        <p:txBody>
          <a:bodyPr spcFirstLastPara="1" wrap="square" lIns="0" tIns="0" rIns="0" bIns="0" anchor="t" anchorCtr="0">
            <a:spAutoFit/>
          </a:bodyPr>
          <a:lstStyle/>
          <a:p>
            <a:r>
              <a:rPr lang="en-GB" dirty="0"/>
              <a:t>Investment aftercare has been identified as an effective means of generating re-investment in a location</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a:xfrm>
            <a:off x="299141" y="7218085"/>
            <a:ext cx="10841408" cy="169704"/>
          </a:xfrm>
        </p:spPr>
        <p:txBody>
          <a:bodyPr/>
          <a:lstStyle/>
          <a:p>
            <a:r>
              <a:rPr lang="en-US" dirty="0"/>
              <a:t>Source: </a:t>
            </a:r>
            <a:r>
              <a:rPr lang="en-US" dirty="0" err="1"/>
              <a:t>fDi</a:t>
            </a:r>
            <a:r>
              <a:rPr lang="en-US" dirty="0"/>
              <a:t> Intelligence survey of IPAs, and Wavteq Covid-19 assessment</a:t>
            </a:r>
          </a:p>
        </p:txBody>
      </p:sp>
      <p:graphicFrame>
        <p:nvGraphicFramePr>
          <p:cNvPr id="8" name="Table 7">
            <a:extLst>
              <a:ext uri="{FF2B5EF4-FFF2-40B4-BE49-F238E27FC236}">
                <a16:creationId xmlns:a16="http://schemas.microsoft.com/office/drawing/2014/main" id="{7D9E1357-1971-120A-2007-0CA87DC0B76E}"/>
              </a:ext>
            </a:extLst>
          </p:cNvPr>
          <p:cNvGraphicFramePr>
            <a:graphicFrameLocks noGrp="1"/>
          </p:cNvGraphicFramePr>
          <p:nvPr>
            <p:extLst>
              <p:ext uri="{D42A27DB-BD31-4B8C-83A1-F6EECF244321}">
                <p14:modId xmlns:p14="http://schemas.microsoft.com/office/powerpoint/2010/main" val="3554232582"/>
              </p:ext>
            </p:extLst>
          </p:nvPr>
        </p:nvGraphicFramePr>
        <p:xfrm>
          <a:off x="539883" y="1696668"/>
          <a:ext cx="11927887" cy="4764598"/>
        </p:xfrm>
        <a:graphic>
          <a:graphicData uri="http://schemas.openxmlformats.org/drawingml/2006/table">
            <a:tbl>
              <a:tblPr/>
              <a:tblGrid>
                <a:gridCol w="4402153">
                  <a:extLst>
                    <a:ext uri="{9D8B030D-6E8A-4147-A177-3AD203B41FA5}">
                      <a16:colId xmlns:a16="http://schemas.microsoft.com/office/drawing/2014/main" val="20000"/>
                    </a:ext>
                  </a:extLst>
                </a:gridCol>
                <a:gridCol w="1980874">
                  <a:extLst>
                    <a:ext uri="{9D8B030D-6E8A-4147-A177-3AD203B41FA5}">
                      <a16:colId xmlns:a16="http://schemas.microsoft.com/office/drawing/2014/main" val="20001"/>
                    </a:ext>
                  </a:extLst>
                </a:gridCol>
                <a:gridCol w="2772430">
                  <a:extLst>
                    <a:ext uri="{9D8B030D-6E8A-4147-A177-3AD203B41FA5}">
                      <a16:colId xmlns:a16="http://schemas.microsoft.com/office/drawing/2014/main" val="20002"/>
                    </a:ext>
                  </a:extLst>
                </a:gridCol>
                <a:gridCol w="2772430">
                  <a:extLst>
                    <a:ext uri="{9D8B030D-6E8A-4147-A177-3AD203B41FA5}">
                      <a16:colId xmlns:a16="http://schemas.microsoft.com/office/drawing/2014/main" val="926012328"/>
                    </a:ext>
                  </a:extLst>
                </a:gridCol>
              </a:tblGrid>
              <a:tr h="986711">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b="1" dirty="0">
                          <a:solidFill>
                            <a:schemeClr val="bg1"/>
                          </a:solidFill>
                          <a:latin typeface="Arial" panose="020B0604020202020204" pitchFamily="34" charset="0"/>
                          <a:cs typeface="Arial" panose="020B0604020202020204" pitchFamily="34" charset="0"/>
                        </a:rPr>
                        <a:t>Technique – most effective</a:t>
                      </a:r>
                      <a:endParaRPr lang="en-GB" sz="1800"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cs typeface="Arial" panose="020B0604020202020204" pitchFamily="34" charset="0"/>
                        </a:rPr>
                        <a:t>% Agencies using technique</a:t>
                      </a:r>
                      <a:endParaRPr lang="en-GB" sz="1800"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cs typeface="Arial" panose="020B0604020202020204" pitchFamily="34" charset="0"/>
                        </a:rPr>
                        <a:t>Average score of (5=most effective)</a:t>
                      </a:r>
                      <a:endParaRPr lang="en-GB" sz="1800" b="1"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ea typeface="Arial"/>
                          <a:cs typeface="Arial" panose="020B0604020202020204" pitchFamily="34" charset="0"/>
                        </a:rPr>
                        <a:t>Likely change in importance due to C-19 (Wavteq assessment)</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solidFill>
                  </a:tcPr>
                </a:tc>
                <a:extLst>
                  <a:ext uri="{0D108BD9-81ED-4DB2-BD59-A6C34878D82A}">
                    <a16:rowId xmlns:a16="http://schemas.microsoft.com/office/drawing/2014/main" val="10000"/>
                  </a:ext>
                </a:extLst>
              </a:tr>
              <a:tr h="371308">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AU" sz="1800" b="1" dirty="0">
                          <a:solidFill>
                            <a:schemeClr val="bg1"/>
                          </a:solidFill>
                          <a:latin typeface="Arial" panose="020B0604020202020204" pitchFamily="34" charset="0"/>
                          <a:cs typeface="Arial" panose="020B0604020202020204" pitchFamily="34" charset="0"/>
                        </a:rPr>
                        <a:t>After-care services for existing firms</a:t>
                      </a:r>
                      <a:endParaRPr lang="en-GB" sz="2400" b="1"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cs typeface="Arial" panose="020B0604020202020204" pitchFamily="34" charset="0"/>
                        </a:rPr>
                        <a:t>100%</a:t>
                      </a:r>
                      <a:endParaRPr lang="en-GB" sz="2400" b="1"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cs typeface="Arial" panose="020B0604020202020204" pitchFamily="34" charset="0"/>
                        </a:rPr>
                        <a:t>4.1</a:t>
                      </a:r>
                      <a:endParaRPr lang="en-GB" sz="2400" b="1" dirty="0">
                        <a:solidFill>
                          <a:schemeClr val="bg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b="1" dirty="0">
                          <a:solidFill>
                            <a:schemeClr val="bg1"/>
                          </a:solidFill>
                          <a:latin typeface="Arial" panose="020B0604020202020204" pitchFamily="34" charset="0"/>
                          <a:ea typeface="Arial"/>
                          <a:cs typeface="Arial" panose="020B0604020202020204" pitchFamily="34" charset="0"/>
                        </a:rPr>
                        <a:t>Big increase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0001"/>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Sales representatives overseas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75%</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4.0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Increase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2"/>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Outsourcing LG to consultancy firms</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50%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3.5</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Increase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3"/>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Diaspora inward investment targeting</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13%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3.5</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No change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4"/>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Conferences, seminars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100%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3.4</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Big Decline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5"/>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Inward investment website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100%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Big increase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6"/>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Inward FDI missions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63%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Decline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7"/>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Outward FDI missions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63%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Decline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8"/>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Referrals from the national IPA</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38%</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No change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09"/>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Conventions, exhibitions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100%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3.1</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Big decline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10"/>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Direct mail to targeted companies </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63%</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Increase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11"/>
                  </a:ext>
                </a:extLst>
              </a:tr>
              <a:tr h="309689">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Outward trade missions</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38%</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cs typeface="Arial" panose="020B0604020202020204" pitchFamily="34" charset="0"/>
                        </a:rPr>
                        <a:t>3.0</a:t>
                      </a:r>
                      <a:endParaRPr lang="en-GB" sz="2400" dirty="0">
                        <a:solidFill>
                          <a:schemeClr val="tx1"/>
                        </a:solidFill>
                        <a:latin typeface="Arial" panose="020B0604020202020204" pitchFamily="34" charset="0"/>
                        <a:ea typeface="Arial"/>
                        <a:cs typeface="Arial" panose="020B0604020202020204" pitchFamily="34" charset="0"/>
                      </a:endParaRP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Arial"/>
                          <a:sym typeface="Arial"/>
                        </a:defRPr>
                      </a:lvl9pPr>
                    </a:lstStyle>
                    <a:p>
                      <a:pPr algn="ctr">
                        <a:lnSpc>
                          <a:spcPct val="115000"/>
                        </a:lnSpc>
                        <a:spcAft>
                          <a:spcPts val="0"/>
                        </a:spcAft>
                      </a:pPr>
                      <a:r>
                        <a:rPr lang="en-GB" sz="1800" dirty="0">
                          <a:solidFill>
                            <a:schemeClr val="tx1"/>
                          </a:solidFill>
                          <a:latin typeface="Arial" panose="020B0604020202020204" pitchFamily="34" charset="0"/>
                          <a:ea typeface="Arial"/>
                          <a:cs typeface="Arial" panose="020B0604020202020204" pitchFamily="34" charset="0"/>
                        </a:rPr>
                        <a:t>Decline</a:t>
                      </a:r>
                    </a:p>
                  </a:txBody>
                  <a:tcPr marL="63933" marR="63933"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81C36">
                        <a:tint val="20000"/>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2618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24319281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The importance of aftercare-related FDI by subsector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a:xfrm>
            <a:off x="299141" y="7218085"/>
            <a:ext cx="10841408" cy="169704"/>
          </a:xfrm>
        </p:spPr>
        <p:txBody>
          <a:bodyPr/>
          <a:lstStyle/>
          <a:p>
            <a:r>
              <a:rPr lang="en-US" dirty="0"/>
              <a:t>Source: Wavteq based on </a:t>
            </a:r>
            <a:r>
              <a:rPr lang="en-US" dirty="0" err="1"/>
              <a:t>fDi</a:t>
            </a:r>
            <a:r>
              <a:rPr lang="en-US" dirty="0"/>
              <a:t> Markets data</a:t>
            </a:r>
          </a:p>
        </p:txBody>
      </p:sp>
      <p:sp>
        <p:nvSpPr>
          <p:cNvPr id="13" name="TextBox 12">
            <a:extLst>
              <a:ext uri="{FF2B5EF4-FFF2-40B4-BE49-F238E27FC236}">
                <a16:creationId xmlns:a16="http://schemas.microsoft.com/office/drawing/2014/main" id="{FA8169B5-1E4D-47BD-E576-FFAB80A00EBA}"/>
              </a:ext>
            </a:extLst>
          </p:cNvPr>
          <p:cNvSpPr txBox="1"/>
          <p:nvPr/>
        </p:nvSpPr>
        <p:spPr>
          <a:xfrm>
            <a:off x="341085" y="1047682"/>
            <a:ext cx="12521165" cy="707886"/>
          </a:xfrm>
          <a:prstGeom prst="rect">
            <a:avLst/>
          </a:prstGeom>
          <a:noFill/>
        </p:spPr>
        <p:txBody>
          <a:bodyPr wrap="square" rtlCol="0">
            <a:spAutoFit/>
          </a:bodyPr>
          <a:lstStyle/>
          <a:p>
            <a:pPr defTabSz="1008309">
              <a:buClrTx/>
            </a:pPr>
            <a:r>
              <a:rPr lang="en-US" sz="20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The graph below shows the % of global greenfield FDI comprises of expansion projects in selected high job creating subsectors, with expansions accounting for over half of FDI job creation in many sub-sectors.</a:t>
            </a:r>
          </a:p>
        </p:txBody>
      </p:sp>
      <p:sp>
        <p:nvSpPr>
          <p:cNvPr id="15" name="TextBox 14">
            <a:extLst>
              <a:ext uri="{FF2B5EF4-FFF2-40B4-BE49-F238E27FC236}">
                <a16:creationId xmlns:a16="http://schemas.microsoft.com/office/drawing/2014/main" id="{14411619-796E-C8F4-79CE-E456E29866FB}"/>
              </a:ext>
            </a:extLst>
          </p:cNvPr>
          <p:cNvSpPr txBox="1"/>
          <p:nvPr/>
        </p:nvSpPr>
        <p:spPr>
          <a:xfrm>
            <a:off x="1538405" y="1844460"/>
            <a:ext cx="10885141" cy="329962"/>
          </a:xfrm>
          <a:prstGeom prst="rect">
            <a:avLst/>
          </a:prstGeom>
          <a:noFill/>
        </p:spPr>
        <p:txBody>
          <a:bodyPr wrap="square" rtlCol="0">
            <a:spAutoFit/>
          </a:bodyPr>
          <a:lstStyle/>
          <a:p>
            <a:pPr defTabSz="1008309">
              <a:buClrTx/>
            </a:pPr>
            <a:r>
              <a:rPr lang="en-US" sz="1544" b="1" kern="1200" dirty="0">
                <a:solidFill>
                  <a:srgbClr val="0495A8"/>
                </a:solidFill>
                <a:latin typeface="Arial" panose="020B0604020202020204" pitchFamily="34" charset="0"/>
                <a:ea typeface="+mn-ea"/>
                <a:cs typeface="Arial" panose="020B0604020202020204" pitchFamily="34" charset="0"/>
              </a:rPr>
              <a:t>Role of Expansions in Greenfield FDI (% of FDI jobs by sub-sector country), 2020 (Jan.-Oct)</a:t>
            </a:r>
          </a:p>
        </p:txBody>
      </p:sp>
      <p:graphicFrame>
        <p:nvGraphicFramePr>
          <p:cNvPr id="16" name="Chart 15">
            <a:extLst>
              <a:ext uri="{FF2B5EF4-FFF2-40B4-BE49-F238E27FC236}">
                <a16:creationId xmlns:a16="http://schemas.microsoft.com/office/drawing/2014/main" id="{4E675607-7CB7-1F08-480C-2D85CF8BF114}"/>
              </a:ext>
            </a:extLst>
          </p:cNvPr>
          <p:cNvGraphicFramePr/>
          <p:nvPr>
            <p:extLst>
              <p:ext uri="{D42A27DB-BD31-4B8C-83A1-F6EECF244321}">
                <p14:modId xmlns:p14="http://schemas.microsoft.com/office/powerpoint/2010/main" val="945275884"/>
              </p:ext>
            </p:extLst>
          </p:nvPr>
        </p:nvGraphicFramePr>
        <p:xfrm>
          <a:off x="269993" y="2225884"/>
          <a:ext cx="12592257" cy="44875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965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31647808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Types of Aftercare/BRE services</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p:txBody>
          <a:bodyPr/>
          <a:lstStyle/>
          <a:p>
            <a:r>
              <a:rPr lang="en-GB" dirty="0"/>
              <a:t>Source: Wavteq (2020a). Based on 207 IPA respondents. </a:t>
            </a:r>
          </a:p>
        </p:txBody>
      </p:sp>
      <p:sp>
        <p:nvSpPr>
          <p:cNvPr id="13" name="Google Shape;230;p6">
            <a:extLst>
              <a:ext uri="{FF2B5EF4-FFF2-40B4-BE49-F238E27FC236}">
                <a16:creationId xmlns:a16="http://schemas.microsoft.com/office/drawing/2014/main" id="{FB69AB36-6356-F8AD-9213-4DCBD5A913D5}"/>
              </a:ext>
            </a:extLst>
          </p:cNvPr>
          <p:cNvSpPr/>
          <p:nvPr/>
        </p:nvSpPr>
        <p:spPr>
          <a:xfrm>
            <a:off x="2600184" y="1360036"/>
            <a:ext cx="8027172" cy="400069"/>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495A8"/>
                </a:solidFill>
                <a:effectLst/>
                <a:uLnTx/>
                <a:uFillTx/>
                <a:latin typeface="+mj-lt"/>
                <a:ea typeface="Calibri"/>
                <a:cs typeface="Calibri"/>
                <a:sym typeface="Calibri"/>
              </a:rPr>
              <a:t>Types of Aftercare/BRE services IPAs are providing</a:t>
            </a:r>
            <a:endParaRPr kumimoji="0" sz="2000" b="0" i="0" u="none" strike="noStrike" kern="0" cap="none" spc="0" normalizeH="0" baseline="0" noProof="0" dirty="0">
              <a:ln>
                <a:noFill/>
              </a:ln>
              <a:solidFill>
                <a:sysClr val="windowText" lastClr="000000"/>
              </a:solidFill>
              <a:effectLst/>
              <a:uLnTx/>
              <a:uFillTx/>
              <a:latin typeface="+mj-lt"/>
            </a:endParaRPr>
          </a:p>
        </p:txBody>
      </p:sp>
      <p:graphicFrame>
        <p:nvGraphicFramePr>
          <p:cNvPr id="16" name="Google Shape;232;p6">
            <a:extLst>
              <a:ext uri="{FF2B5EF4-FFF2-40B4-BE49-F238E27FC236}">
                <a16:creationId xmlns:a16="http://schemas.microsoft.com/office/drawing/2014/main" id="{BA5DBD91-C8E6-07E2-44BE-3334C499C9CC}"/>
              </a:ext>
            </a:extLst>
          </p:cNvPr>
          <p:cNvGraphicFramePr/>
          <p:nvPr>
            <p:extLst>
              <p:ext uri="{D42A27DB-BD31-4B8C-83A1-F6EECF244321}">
                <p14:modId xmlns:p14="http://schemas.microsoft.com/office/powerpoint/2010/main" val="2588686805"/>
              </p:ext>
            </p:extLst>
          </p:nvPr>
        </p:nvGraphicFramePr>
        <p:xfrm>
          <a:off x="796773" y="2014785"/>
          <a:ext cx="11379519" cy="42088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74080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22592627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How many resources do IPAs allocate to aftercare/BRE?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a:xfrm>
            <a:off x="299141" y="7218085"/>
            <a:ext cx="10841408" cy="169704"/>
          </a:xfrm>
        </p:spPr>
        <p:txBody>
          <a:bodyPr/>
          <a:lstStyle/>
          <a:p>
            <a:r>
              <a:rPr lang="en-US" dirty="0"/>
              <a:t>Source: OECD-IDB (2018)</a:t>
            </a:r>
          </a:p>
        </p:txBody>
      </p:sp>
      <p:graphicFrame>
        <p:nvGraphicFramePr>
          <p:cNvPr id="14" name="Chart 13">
            <a:extLst>
              <a:ext uri="{FF2B5EF4-FFF2-40B4-BE49-F238E27FC236}">
                <a16:creationId xmlns:a16="http://schemas.microsoft.com/office/drawing/2014/main" id="{F44627AD-7ABF-9FB6-990F-3BF208BF90F9}"/>
              </a:ext>
            </a:extLst>
          </p:cNvPr>
          <p:cNvGraphicFramePr/>
          <p:nvPr>
            <p:extLst>
              <p:ext uri="{D42A27DB-BD31-4B8C-83A1-F6EECF244321}">
                <p14:modId xmlns:p14="http://schemas.microsoft.com/office/powerpoint/2010/main" val="1047240555"/>
              </p:ext>
            </p:extLst>
          </p:nvPr>
        </p:nvGraphicFramePr>
        <p:xfrm>
          <a:off x="742122" y="1717276"/>
          <a:ext cx="11698531" cy="5152755"/>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E6113E0B-C4C6-6ACE-F6B5-D9152CABE179}"/>
              </a:ext>
            </a:extLst>
          </p:cNvPr>
          <p:cNvSpPr/>
          <p:nvPr/>
        </p:nvSpPr>
        <p:spPr>
          <a:xfrm>
            <a:off x="925056" y="1330712"/>
            <a:ext cx="9319063" cy="397738"/>
          </a:xfrm>
          <a:prstGeom prst="rect">
            <a:avLst/>
          </a:prstGeom>
        </p:spPr>
        <p:txBody>
          <a:bodyPr wrap="square">
            <a:spAutoFit/>
          </a:bodyPr>
          <a:lstStyle/>
          <a:p>
            <a:pPr algn="ctr">
              <a:lnSpc>
                <a:spcPct val="107000"/>
              </a:lnSpc>
            </a:pPr>
            <a:r>
              <a:rPr lang="en-CA" sz="2000" b="1" dirty="0">
                <a:solidFill>
                  <a:srgbClr val="037E8F"/>
                </a:solidFill>
                <a:latin typeface="Arial" panose="020B0604020202020204" pitchFamily="34" charset="0"/>
                <a:ea typeface="Calibri" panose="020F0502020204030204" pitchFamily="34" charset="0"/>
                <a:cs typeface="Arial" panose="020B0604020202020204" pitchFamily="34" charset="0"/>
              </a:rPr>
              <a:t>OECD IPA’s budget and personnel allocation across core functions (%)</a:t>
            </a:r>
            <a:endParaRPr lang="en-GB" sz="2000" dirty="0">
              <a:solidFill>
                <a:srgbClr val="037E8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254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45948675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Key benefits of aftercare / BRE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3BCB2B63-47FD-E233-4510-E9C4C594431A}"/>
              </a:ext>
            </a:extLst>
          </p:cNvPr>
          <p:cNvSpPr txBox="1"/>
          <p:nvPr/>
        </p:nvSpPr>
        <p:spPr>
          <a:xfrm>
            <a:off x="361632" y="1251770"/>
            <a:ext cx="7132862" cy="5755422"/>
          </a:xfrm>
          <a:prstGeom prst="rect">
            <a:avLst/>
          </a:prstGeom>
          <a:noFill/>
        </p:spPr>
        <p:txBody>
          <a:bodyPr wrap="square" rtlCol="0">
            <a:spAutoFit/>
          </a:bodyPr>
          <a:lstStyle/>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Protect existing investment.</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Stimulate second generation activity </a:t>
            </a:r>
            <a:r>
              <a:rPr lang="en-US" sz="2000" b="0" i="0" u="none" strike="noStrike" cap="none" dirty="0">
                <a:solidFill>
                  <a:schemeClr val="dk1"/>
                </a:solidFill>
                <a:latin typeface="Arial"/>
                <a:ea typeface="Arial"/>
                <a:cs typeface="Arial"/>
                <a:sym typeface="Arial"/>
              </a:rPr>
              <a:t>– expansions and upgrading.</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Support subsidiaries win investment </a:t>
            </a:r>
            <a:r>
              <a:rPr lang="en-US" sz="2000" b="0" i="0" u="none" strike="noStrike" cap="none" dirty="0">
                <a:solidFill>
                  <a:schemeClr val="dk1"/>
                </a:solidFill>
                <a:latin typeface="Arial"/>
                <a:ea typeface="Arial"/>
                <a:cs typeface="Arial"/>
                <a:sym typeface="Arial"/>
              </a:rPr>
              <a:t>from the Corporate HQ, e.g.; automotive plants.</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Inward investment by suppliers</a:t>
            </a:r>
            <a:r>
              <a:rPr lang="en-US" sz="2000" b="0" i="0" u="none" strike="noStrike" cap="none" dirty="0">
                <a:solidFill>
                  <a:schemeClr val="dk1"/>
                </a:solidFill>
                <a:latin typeface="Arial"/>
                <a:ea typeface="Arial"/>
                <a:cs typeface="Arial"/>
                <a:sym typeface="Arial"/>
              </a:rPr>
              <a:t>.</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Local linkages and local supplier exports</a:t>
            </a:r>
            <a:r>
              <a:rPr lang="en-US" sz="2000" b="0" i="0" u="none" strike="noStrike" cap="none" dirty="0">
                <a:solidFill>
                  <a:schemeClr val="dk1"/>
                </a:solidFill>
                <a:latin typeface="Arial"/>
                <a:ea typeface="Arial"/>
                <a:cs typeface="Arial"/>
                <a:sym typeface="Arial"/>
              </a:rPr>
              <a:t>.</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0" i="0" u="none" strike="noStrike" cap="none" dirty="0">
                <a:solidFill>
                  <a:schemeClr val="dk1"/>
                </a:solidFill>
                <a:latin typeface="Arial"/>
                <a:ea typeface="Arial"/>
                <a:cs typeface="Arial"/>
                <a:sym typeface="Arial"/>
              </a:rPr>
              <a:t>‘</a:t>
            </a:r>
            <a:r>
              <a:rPr lang="en-US" sz="2000" b="1" i="0" u="none" strike="noStrike" cap="none" dirty="0">
                <a:solidFill>
                  <a:schemeClr val="dk1"/>
                </a:solidFill>
                <a:latin typeface="Arial"/>
                <a:ea typeface="Arial"/>
                <a:cs typeface="Arial"/>
                <a:sym typeface="Arial"/>
              </a:rPr>
              <a:t>Knock-on’ gains</a:t>
            </a:r>
            <a:r>
              <a:rPr lang="en-US" sz="2000" b="0" i="0" u="none" strike="noStrike" cap="none" dirty="0">
                <a:solidFill>
                  <a:schemeClr val="dk1"/>
                </a:solidFill>
                <a:latin typeface="Arial"/>
                <a:ea typeface="Arial"/>
                <a:cs typeface="Arial"/>
                <a:sym typeface="Arial"/>
              </a:rPr>
              <a:t>.</a:t>
            </a:r>
          </a:p>
          <a:p>
            <a:pPr marL="1371600" marR="0" lvl="2" indent="-342900" algn="l" rtl="0">
              <a:lnSpc>
                <a:spcPct val="100000"/>
              </a:lnSpc>
              <a:spcBef>
                <a:spcPts val="0"/>
              </a:spcBef>
              <a:spcAft>
                <a:spcPts val="0"/>
              </a:spcAft>
              <a:buClr>
                <a:schemeClr val="dk1"/>
              </a:buClr>
              <a:buSzPts val="2250"/>
              <a:buFont typeface="Arial"/>
              <a:buChar char="•"/>
            </a:pPr>
            <a:r>
              <a:rPr lang="en-US" sz="2000" b="0" i="0" u="none" strike="noStrike" cap="none" dirty="0">
                <a:solidFill>
                  <a:schemeClr val="dk1"/>
                </a:solidFill>
                <a:latin typeface="Arial"/>
                <a:ea typeface="Arial"/>
                <a:cs typeface="Arial"/>
                <a:sym typeface="Arial"/>
              </a:rPr>
              <a:t>Strategy development and planning</a:t>
            </a:r>
          </a:p>
          <a:p>
            <a:pPr marL="1371600" marR="0" lvl="2" indent="-342900" algn="l" rtl="0">
              <a:lnSpc>
                <a:spcPct val="100000"/>
              </a:lnSpc>
              <a:spcBef>
                <a:spcPts val="0"/>
              </a:spcBef>
              <a:spcAft>
                <a:spcPts val="0"/>
              </a:spcAft>
              <a:buClr>
                <a:schemeClr val="dk1"/>
              </a:buClr>
              <a:buSzPts val="2250"/>
              <a:buFont typeface="Arial"/>
              <a:buChar char="•"/>
            </a:pPr>
            <a:r>
              <a:rPr lang="en-US" sz="2000" b="0" i="0" u="none" strike="noStrike" cap="none" dirty="0">
                <a:solidFill>
                  <a:schemeClr val="dk1"/>
                </a:solidFill>
                <a:latin typeface="Arial"/>
                <a:ea typeface="Arial"/>
                <a:cs typeface="Arial"/>
                <a:sym typeface="Arial"/>
              </a:rPr>
              <a:t>Sector initiatives</a:t>
            </a:r>
          </a:p>
          <a:p>
            <a:pPr marL="1371600" marR="0" lvl="2" indent="-342900" algn="l" rtl="0">
              <a:lnSpc>
                <a:spcPct val="100000"/>
              </a:lnSpc>
              <a:spcBef>
                <a:spcPts val="0"/>
              </a:spcBef>
              <a:spcAft>
                <a:spcPts val="0"/>
              </a:spcAft>
              <a:buClr>
                <a:schemeClr val="dk1"/>
              </a:buClr>
              <a:buSzPts val="2250"/>
              <a:buFont typeface="Arial"/>
              <a:buChar char="•"/>
            </a:pPr>
            <a:r>
              <a:rPr lang="en-US" sz="2000" b="0" i="0" u="none" strike="noStrike" cap="none" dirty="0">
                <a:solidFill>
                  <a:schemeClr val="dk1"/>
                </a:solidFill>
                <a:latin typeface="Arial"/>
                <a:ea typeface="Arial"/>
                <a:cs typeface="Arial"/>
                <a:sym typeface="Arial"/>
              </a:rPr>
              <a:t>Training and skills development initiatives</a:t>
            </a:r>
          </a:p>
          <a:p>
            <a:pPr marL="1371600" marR="0" lvl="2" indent="-342900" algn="l" rtl="0">
              <a:lnSpc>
                <a:spcPct val="100000"/>
              </a:lnSpc>
              <a:spcBef>
                <a:spcPts val="0"/>
              </a:spcBef>
              <a:spcAft>
                <a:spcPts val="0"/>
              </a:spcAft>
              <a:buClr>
                <a:schemeClr val="dk1"/>
              </a:buClr>
              <a:buSzPts val="2250"/>
              <a:buFont typeface="Arial"/>
              <a:buChar char="•"/>
            </a:pPr>
            <a:r>
              <a:rPr lang="en-US" sz="2000" b="0" i="0" u="none" strike="noStrike" cap="none" dirty="0">
                <a:solidFill>
                  <a:schemeClr val="dk1"/>
                </a:solidFill>
                <a:latin typeface="Arial"/>
                <a:ea typeface="Arial"/>
                <a:cs typeface="Arial"/>
                <a:sym typeface="Arial"/>
              </a:rPr>
              <a:t>Joint marketing initiatives</a:t>
            </a:r>
          </a:p>
          <a:p>
            <a:pPr marL="1371600" marR="0" lvl="2" indent="-342900" algn="l" rtl="0">
              <a:lnSpc>
                <a:spcPct val="100000"/>
              </a:lnSpc>
              <a:spcBef>
                <a:spcPts val="0"/>
              </a:spcBef>
              <a:spcAft>
                <a:spcPts val="0"/>
              </a:spcAft>
              <a:buClr>
                <a:schemeClr val="dk1"/>
              </a:buClr>
              <a:buSzPts val="2250"/>
              <a:buFont typeface="Arial"/>
              <a:buChar char="•"/>
            </a:pPr>
            <a:r>
              <a:rPr lang="en-US" sz="2000" b="0" i="0" u="none" strike="noStrike" cap="none" dirty="0">
                <a:solidFill>
                  <a:schemeClr val="dk1"/>
                </a:solidFill>
                <a:latin typeface="Arial"/>
                <a:ea typeface="Arial"/>
                <a:cs typeface="Arial"/>
                <a:sym typeface="Arial"/>
              </a:rPr>
              <a:t>Policy advocacy to improve the business &amp; investment climate</a:t>
            </a:r>
          </a:p>
          <a:p>
            <a:pPr marL="450000" marR="0" lvl="0" indent="-371475" algn="l" rtl="0">
              <a:lnSpc>
                <a:spcPct val="100000"/>
              </a:lnSpc>
              <a:spcBef>
                <a:spcPts val="0"/>
              </a:spcBef>
              <a:spcAft>
                <a:spcPts val="0"/>
              </a:spcAft>
              <a:buClr>
                <a:schemeClr val="dk1"/>
              </a:buClr>
              <a:buSzPts val="1800"/>
              <a:buFont typeface="Calibri"/>
              <a:buAutoNum type="arabicPeriod"/>
            </a:pPr>
            <a:r>
              <a:rPr lang="en-US" sz="2000" b="1" i="0" u="none" strike="noStrike" cap="none" dirty="0">
                <a:solidFill>
                  <a:schemeClr val="dk1"/>
                </a:solidFill>
                <a:latin typeface="Arial"/>
                <a:ea typeface="Arial"/>
                <a:cs typeface="Arial"/>
                <a:sym typeface="Arial"/>
              </a:rPr>
              <a:t>Happy and profitable investors </a:t>
            </a:r>
            <a:r>
              <a:rPr lang="en-US" sz="2000" b="0" i="0" u="none" strike="noStrike" cap="none" dirty="0">
                <a:solidFill>
                  <a:schemeClr val="dk1"/>
                </a:solidFill>
                <a:latin typeface="Arial"/>
                <a:ea typeface="Arial"/>
                <a:cs typeface="Arial"/>
                <a:sym typeface="Arial"/>
              </a:rPr>
              <a:t>are the best promoters of your country or region and can become “investment ambassadors” for your location.</a:t>
            </a:r>
          </a:p>
          <a:p>
            <a:pPr marL="342900" marR="0" lvl="0" indent="-25400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181C36"/>
              </a:solidFill>
              <a:latin typeface="Arial"/>
              <a:ea typeface="Arial"/>
              <a:cs typeface="Arial"/>
              <a:sym typeface="Arial"/>
            </a:endParaRPr>
          </a:p>
          <a:p>
            <a:pPr marL="342900" indent="-342900">
              <a:buFont typeface="Arial" panose="020B0604020202020204" pitchFamily="34" charset="0"/>
              <a:buChar char="•"/>
            </a:pPr>
            <a:endParaRPr lang="en-US" sz="1400" dirty="0">
              <a:solidFill>
                <a:schemeClr val="tx2"/>
              </a:solidFill>
              <a:latin typeface="Arial" panose="020B0604020202020204" pitchFamily="34" charset="0"/>
              <a:ea typeface="Inter Extra Light BETA" panose="02000303000000020004" pitchFamily="50" charset="0"/>
              <a:cs typeface="Arial" panose="020B0604020202020204" pitchFamily="34" charset="0"/>
            </a:endParaRPr>
          </a:p>
        </p:txBody>
      </p:sp>
      <p:pic>
        <p:nvPicPr>
          <p:cNvPr id="12" name="Picture 11" descr="A picture containing animal, fish, dark&#10;&#10;Description automatically generated">
            <a:extLst>
              <a:ext uri="{FF2B5EF4-FFF2-40B4-BE49-F238E27FC236}">
                <a16:creationId xmlns:a16="http://schemas.microsoft.com/office/drawing/2014/main" id="{81421C2F-3AF6-EF04-3CDC-25503EB2CB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3496" y="1308275"/>
            <a:ext cx="4424917" cy="4667250"/>
          </a:xfrm>
          <a:prstGeom prst="rect">
            <a:avLst/>
          </a:prstGeom>
        </p:spPr>
      </p:pic>
      <p:sp>
        <p:nvSpPr>
          <p:cNvPr id="13" name="Subtítulo 2">
            <a:extLst>
              <a:ext uri="{FF2B5EF4-FFF2-40B4-BE49-F238E27FC236}">
                <a16:creationId xmlns:a16="http://schemas.microsoft.com/office/drawing/2014/main" id="{9019D69A-E53A-8F29-7B32-7AA6DF87F11B}"/>
              </a:ext>
            </a:extLst>
          </p:cNvPr>
          <p:cNvSpPr txBox="1">
            <a:spLocks/>
          </p:cNvSpPr>
          <p:nvPr/>
        </p:nvSpPr>
        <p:spPr>
          <a:xfrm>
            <a:off x="8606021" y="2187310"/>
            <a:ext cx="3343554" cy="254267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Using existing investors as “ambassadors” who will influence other firms to consider the country as an investment site is a key method of lead generation. Developing good links with local managers has been central to investment promotion in the most successful locations. Happy and profitable clients are good promotional tools! </a:t>
            </a:r>
            <a:endParaRPr lang="en-US" altLang="en-US" sz="2000" dirty="0">
              <a:solidFill>
                <a:schemeClr val="bg1"/>
              </a:solidFill>
              <a:latin typeface="Arial" panose="020B0604020202020204" pitchFamily="34" charset="0"/>
              <a:cs typeface="Arial" panose="020B0604020202020204" pitchFamily="34" charset="0"/>
            </a:endParaRPr>
          </a:p>
        </p:txBody>
      </p:sp>
      <p:sp>
        <p:nvSpPr>
          <p:cNvPr id="14" name="Rounded Rectangle 33">
            <a:extLst>
              <a:ext uri="{FF2B5EF4-FFF2-40B4-BE49-F238E27FC236}">
                <a16:creationId xmlns:a16="http://schemas.microsoft.com/office/drawing/2014/main" id="{D2F05AC6-2FEB-846A-445A-F0A7D4E22890}"/>
              </a:ext>
            </a:extLst>
          </p:cNvPr>
          <p:cNvSpPr/>
          <p:nvPr/>
        </p:nvSpPr>
        <p:spPr>
          <a:xfrm>
            <a:off x="7694303" y="5359148"/>
            <a:ext cx="4223302" cy="499752"/>
          </a:xfrm>
          <a:prstGeom prst="roundRect">
            <a:avLst>
              <a:gd name="adj" fmla="val 50000"/>
            </a:avLst>
          </a:prstGeom>
          <a:solidFill>
            <a:srgbClr val="0495A8"/>
          </a:solidFill>
          <a:ln>
            <a:noFill/>
          </a:ln>
          <a:effectLst>
            <a:outerShdw blurRad="50800" dist="25400" dir="5400000" algn="t"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ea typeface="Inter Extra Light BETA" panose="02000303000000020004" pitchFamily="50" charset="0"/>
                <a:cs typeface="Arial" panose="020B0604020202020204" pitchFamily="34" charset="0"/>
              </a:rPr>
              <a:t>Columbia Center on Sustainable Investment</a:t>
            </a:r>
          </a:p>
        </p:txBody>
      </p:sp>
      <p:sp>
        <p:nvSpPr>
          <p:cNvPr id="7" name="Text Placeholder 9">
            <a:extLst>
              <a:ext uri="{FF2B5EF4-FFF2-40B4-BE49-F238E27FC236}">
                <a16:creationId xmlns:a16="http://schemas.microsoft.com/office/drawing/2014/main" id="{B63CC8D1-F28D-5531-F1E1-66F164E89A82}"/>
              </a:ext>
            </a:extLst>
          </p:cNvPr>
          <p:cNvSpPr txBox="1">
            <a:spLocks/>
          </p:cNvSpPr>
          <p:nvPr/>
        </p:nvSpPr>
        <p:spPr>
          <a:xfrm>
            <a:off x="289859" y="7238942"/>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GB" dirty="0"/>
              <a:t>Source: Wavteq based on Columbia Centre on Sustainable Investment </a:t>
            </a:r>
          </a:p>
        </p:txBody>
      </p:sp>
    </p:spTree>
    <p:extLst>
      <p:ext uri="{BB962C8B-B14F-4D97-AF65-F5344CB8AC3E}">
        <p14:creationId xmlns:p14="http://schemas.microsoft.com/office/powerpoint/2010/main" val="40088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35794496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950388"/>
          </a:xfrm>
          <a:prstGeom prst="rect">
            <a:avLst/>
          </a:prstGeom>
          <a:noFill/>
          <a:ln>
            <a:noFill/>
          </a:ln>
        </p:spPr>
        <p:txBody>
          <a:bodyPr spcFirstLastPara="1" wrap="square" lIns="0" tIns="0" rIns="0" bIns="0" anchor="t" anchorCtr="0">
            <a:spAutoFit/>
          </a:bodyPr>
          <a:lstStyle/>
          <a:p>
            <a:r>
              <a:rPr lang="en-GB" dirty="0"/>
              <a:t>UNCTAD aftercare services space – a long term roadmap for aftercare/BRE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3" name="Subtítulo 2">
            <a:extLst>
              <a:ext uri="{FF2B5EF4-FFF2-40B4-BE49-F238E27FC236}">
                <a16:creationId xmlns:a16="http://schemas.microsoft.com/office/drawing/2014/main" id="{9019D69A-E53A-8F29-7B32-7AA6DF87F11B}"/>
              </a:ext>
            </a:extLst>
          </p:cNvPr>
          <p:cNvSpPr txBox="1">
            <a:spLocks/>
          </p:cNvSpPr>
          <p:nvPr/>
        </p:nvSpPr>
        <p:spPr>
          <a:xfrm>
            <a:off x="8606021" y="2187310"/>
            <a:ext cx="3343554" cy="254267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Using existing investors as “ambassadors” who will influence other firms to consider the country as an investment site is a key method of lead generation. Developing good links with local managers has been central to investment promotion in the most successful locations. Happy and profitable clients are good promotional tools! </a:t>
            </a:r>
            <a:endParaRPr lang="en-US" altLang="en-US" sz="2000" dirty="0">
              <a:solidFill>
                <a:schemeClr val="bg1"/>
              </a:solidFill>
              <a:latin typeface="Arial" panose="020B0604020202020204" pitchFamily="34" charset="0"/>
              <a:cs typeface="Arial" panose="020B0604020202020204" pitchFamily="34" charset="0"/>
            </a:endParaRPr>
          </a:p>
        </p:txBody>
      </p:sp>
      <p:pic>
        <p:nvPicPr>
          <p:cNvPr id="7" name="Google Shape;297;p10">
            <a:extLst>
              <a:ext uri="{FF2B5EF4-FFF2-40B4-BE49-F238E27FC236}">
                <a16:creationId xmlns:a16="http://schemas.microsoft.com/office/drawing/2014/main" id="{D87169AE-8997-3D5A-D619-DC90C62ABA03}"/>
              </a:ext>
            </a:extLst>
          </p:cNvPr>
          <p:cNvPicPr preferRelativeResize="0"/>
          <p:nvPr/>
        </p:nvPicPr>
        <p:blipFill rotWithShape="1">
          <a:blip r:embed="rId6">
            <a:alphaModFix/>
          </a:blip>
          <a:srcRect/>
          <a:stretch/>
        </p:blipFill>
        <p:spPr>
          <a:xfrm>
            <a:off x="2060813" y="1803581"/>
            <a:ext cx="7810671" cy="4955937"/>
          </a:xfrm>
          <a:prstGeom prst="rect">
            <a:avLst/>
          </a:prstGeom>
          <a:noFill/>
          <a:ln>
            <a:noFill/>
          </a:ln>
        </p:spPr>
      </p:pic>
      <p:sp>
        <p:nvSpPr>
          <p:cNvPr id="8" name="Text Placeholder 9">
            <a:extLst>
              <a:ext uri="{FF2B5EF4-FFF2-40B4-BE49-F238E27FC236}">
                <a16:creationId xmlns:a16="http://schemas.microsoft.com/office/drawing/2014/main" id="{805A1E7D-942F-0406-1020-DB2AD2A0FCDF}"/>
              </a:ext>
            </a:extLst>
          </p:cNvPr>
          <p:cNvSpPr txBox="1">
            <a:spLocks/>
          </p:cNvSpPr>
          <p:nvPr/>
        </p:nvSpPr>
        <p:spPr>
          <a:xfrm>
            <a:off x="299141" y="7237422"/>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GB" dirty="0"/>
              <a:t>Source: UNCTAD</a:t>
            </a:r>
          </a:p>
        </p:txBody>
      </p:sp>
    </p:spTree>
    <p:extLst>
      <p:ext uri="{BB962C8B-B14F-4D97-AF65-F5344CB8AC3E}">
        <p14:creationId xmlns:p14="http://schemas.microsoft.com/office/powerpoint/2010/main" val="4259506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67889622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err="1"/>
              <a:t>Wavteq’s</a:t>
            </a:r>
            <a:r>
              <a:rPr lang="en-GB" dirty="0"/>
              <a:t> framework for aftercare / BRE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3" name="Subtítulo 2">
            <a:extLst>
              <a:ext uri="{FF2B5EF4-FFF2-40B4-BE49-F238E27FC236}">
                <a16:creationId xmlns:a16="http://schemas.microsoft.com/office/drawing/2014/main" id="{9019D69A-E53A-8F29-7B32-7AA6DF87F11B}"/>
              </a:ext>
            </a:extLst>
          </p:cNvPr>
          <p:cNvSpPr txBox="1">
            <a:spLocks/>
          </p:cNvSpPr>
          <p:nvPr/>
        </p:nvSpPr>
        <p:spPr>
          <a:xfrm>
            <a:off x="8606021" y="2187310"/>
            <a:ext cx="3343554" cy="254267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Using existing investors as “ambassadors” who will influence other firms to consider the country as an investment site is a key method of lead generation. Developing good links with local managers has been central to investment promotion in the most successful locations. Happy and profitable clients are good promotional tools! </a:t>
            </a:r>
            <a:endParaRPr lang="en-US" altLang="en-US" sz="2000" dirty="0">
              <a:solidFill>
                <a:schemeClr val="bg1"/>
              </a:solidFill>
              <a:latin typeface="Arial" panose="020B0604020202020204" pitchFamily="34" charset="0"/>
              <a:cs typeface="Arial" panose="020B0604020202020204" pitchFamily="34" charset="0"/>
            </a:endParaRPr>
          </a:p>
        </p:txBody>
      </p:sp>
      <p:graphicFrame>
        <p:nvGraphicFramePr>
          <p:cNvPr id="40" name="Diagram 39">
            <a:extLst>
              <a:ext uri="{FF2B5EF4-FFF2-40B4-BE49-F238E27FC236}">
                <a16:creationId xmlns:a16="http://schemas.microsoft.com/office/drawing/2014/main" id="{1F8DCBF0-7EAC-43B6-6806-A1C60DC653E1}"/>
              </a:ext>
            </a:extLst>
          </p:cNvPr>
          <p:cNvGraphicFramePr/>
          <p:nvPr/>
        </p:nvGraphicFramePr>
        <p:xfrm>
          <a:off x="961460" y="2507459"/>
          <a:ext cx="11570217" cy="14819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 name="TextBox 40">
            <a:extLst>
              <a:ext uri="{FF2B5EF4-FFF2-40B4-BE49-F238E27FC236}">
                <a16:creationId xmlns:a16="http://schemas.microsoft.com/office/drawing/2014/main" id="{34AFFEA5-F087-F384-F26C-CC9CEFADA704}"/>
              </a:ext>
            </a:extLst>
          </p:cNvPr>
          <p:cNvSpPr txBox="1"/>
          <p:nvPr/>
        </p:nvSpPr>
        <p:spPr>
          <a:xfrm>
            <a:off x="872401" y="3951230"/>
            <a:ext cx="2612624" cy="3323987"/>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ensuring successful project operations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Problem solving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Permits &amp; licenses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Land &amp; sites access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Infrastructure &amp; utilities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Resident &amp; work permits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Incentives monitoring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Project tracking</a:t>
            </a:r>
          </a:p>
          <a:p>
            <a:pPr marL="315097" indent="-315097" defTabSz="1008309">
              <a:buClrTx/>
              <a:buFont typeface="Arial" panose="020B0604020202020204" pitchFamily="34" charset="0"/>
              <a:buChar char="•"/>
            </a:pP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500" b="1" kern="1200" dirty="0">
              <a:solidFill>
                <a:srgbClr val="181C36"/>
              </a:solidFill>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DABDB345-18B3-0870-B345-3C4489531B9D}"/>
              </a:ext>
            </a:extLst>
          </p:cNvPr>
          <p:cNvSpPr txBox="1"/>
          <p:nvPr/>
        </p:nvSpPr>
        <p:spPr>
          <a:xfrm>
            <a:off x="3983120" y="3989431"/>
            <a:ext cx="2619517" cy="1708160"/>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securing project expansions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Key account management</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retention</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expansion</a:t>
            </a:r>
          </a:p>
          <a:p>
            <a:pPr defTabSz="1008309">
              <a:buClrTx/>
            </a:pPr>
            <a:endParaRPr lang="en-US" sz="1500" b="1" kern="1200" dirty="0">
              <a:solidFill>
                <a:srgbClr val="181C36"/>
              </a:solidFill>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BAE5101F-2134-4431-DE73-BE2CE6F22938}"/>
              </a:ext>
            </a:extLst>
          </p:cNvPr>
          <p:cNvSpPr txBox="1"/>
          <p:nvPr/>
        </p:nvSpPr>
        <p:spPr>
          <a:xfrm>
            <a:off x="7079920" y="3989431"/>
            <a:ext cx="2746045" cy="2631490"/>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project upgrading, local linkages and spillovers</a:t>
            </a: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Investor-specific plans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Subsidiary upgrading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New project exploration</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Supply chain development</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Skills &amp; training </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Research &amp; development</a:t>
            </a:r>
          </a:p>
        </p:txBody>
      </p:sp>
      <p:sp>
        <p:nvSpPr>
          <p:cNvPr id="44" name="TextBox 43">
            <a:extLst>
              <a:ext uri="{FF2B5EF4-FFF2-40B4-BE49-F238E27FC236}">
                <a16:creationId xmlns:a16="http://schemas.microsoft.com/office/drawing/2014/main" id="{2AD9FD4C-F640-D34C-9B96-296341AF461B}"/>
              </a:ext>
            </a:extLst>
          </p:cNvPr>
          <p:cNvSpPr txBox="1"/>
          <p:nvPr/>
        </p:nvSpPr>
        <p:spPr>
          <a:xfrm>
            <a:off x="10081423" y="3989431"/>
            <a:ext cx="2746045" cy="1477328"/>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improving policies and long-term competitiveness</a:t>
            </a: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Policy advocacy </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grievance mechanisms</a:t>
            </a:r>
          </a:p>
        </p:txBody>
      </p:sp>
      <p:cxnSp>
        <p:nvCxnSpPr>
          <p:cNvPr id="45" name="Straight Arrow Connector 44">
            <a:extLst>
              <a:ext uri="{FF2B5EF4-FFF2-40B4-BE49-F238E27FC236}">
                <a16:creationId xmlns:a16="http://schemas.microsoft.com/office/drawing/2014/main" id="{1253F3D7-215A-5BC6-D86B-CFEF5F625FDF}"/>
              </a:ext>
            </a:extLst>
          </p:cNvPr>
          <p:cNvCxnSpPr/>
          <p:nvPr/>
        </p:nvCxnSpPr>
        <p:spPr>
          <a:xfrm>
            <a:off x="1044495" y="2394504"/>
            <a:ext cx="11462592" cy="0"/>
          </a:xfrm>
          <a:prstGeom prst="straightConnector1">
            <a:avLst/>
          </a:prstGeom>
          <a:noFill/>
          <a:ln w="57150" cap="flat" cmpd="sng" algn="ctr">
            <a:solidFill>
              <a:srgbClr val="0495A8"/>
            </a:solidFill>
            <a:prstDash val="solid"/>
            <a:miter lim="800000"/>
            <a:tailEnd type="triangle"/>
          </a:ln>
          <a:effectLst/>
        </p:spPr>
      </p:cxnSp>
      <p:sp>
        <p:nvSpPr>
          <p:cNvPr id="46" name="Rectangle 45">
            <a:extLst>
              <a:ext uri="{FF2B5EF4-FFF2-40B4-BE49-F238E27FC236}">
                <a16:creationId xmlns:a16="http://schemas.microsoft.com/office/drawing/2014/main" id="{B16760A9-638B-612D-D379-4A181E9D6464}"/>
              </a:ext>
            </a:extLst>
          </p:cNvPr>
          <p:cNvSpPr/>
          <p:nvPr/>
        </p:nvSpPr>
        <p:spPr>
          <a:xfrm>
            <a:off x="1357150" y="1972474"/>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Reactive</a:t>
            </a:r>
          </a:p>
        </p:txBody>
      </p:sp>
      <p:sp>
        <p:nvSpPr>
          <p:cNvPr id="47" name="Rectangle 46">
            <a:extLst>
              <a:ext uri="{FF2B5EF4-FFF2-40B4-BE49-F238E27FC236}">
                <a16:creationId xmlns:a16="http://schemas.microsoft.com/office/drawing/2014/main" id="{C7AC26D4-E08C-5732-F6E7-462E6747D8EF}"/>
              </a:ext>
            </a:extLst>
          </p:cNvPr>
          <p:cNvSpPr/>
          <p:nvPr/>
        </p:nvSpPr>
        <p:spPr>
          <a:xfrm>
            <a:off x="4185768" y="1972474"/>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Proactive</a:t>
            </a:r>
          </a:p>
        </p:txBody>
      </p:sp>
      <p:sp>
        <p:nvSpPr>
          <p:cNvPr id="48" name="Rectangle 47">
            <a:extLst>
              <a:ext uri="{FF2B5EF4-FFF2-40B4-BE49-F238E27FC236}">
                <a16:creationId xmlns:a16="http://schemas.microsoft.com/office/drawing/2014/main" id="{79C6980F-0911-8906-538F-8C2914733492}"/>
              </a:ext>
            </a:extLst>
          </p:cNvPr>
          <p:cNvSpPr/>
          <p:nvPr/>
        </p:nvSpPr>
        <p:spPr>
          <a:xfrm>
            <a:off x="7378845" y="1955309"/>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Customized</a:t>
            </a:r>
          </a:p>
        </p:txBody>
      </p:sp>
      <p:sp>
        <p:nvSpPr>
          <p:cNvPr id="49" name="Rectangle 48">
            <a:extLst>
              <a:ext uri="{FF2B5EF4-FFF2-40B4-BE49-F238E27FC236}">
                <a16:creationId xmlns:a16="http://schemas.microsoft.com/office/drawing/2014/main" id="{B6482DC5-CD28-0369-93B8-E544ED2E2E3E}"/>
              </a:ext>
            </a:extLst>
          </p:cNvPr>
          <p:cNvSpPr/>
          <p:nvPr/>
        </p:nvSpPr>
        <p:spPr>
          <a:xfrm>
            <a:off x="10571923" y="1942819"/>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Advocacy</a:t>
            </a:r>
          </a:p>
        </p:txBody>
      </p:sp>
      <p:sp>
        <p:nvSpPr>
          <p:cNvPr id="50" name="Rectangle 49">
            <a:extLst>
              <a:ext uri="{FF2B5EF4-FFF2-40B4-BE49-F238E27FC236}">
                <a16:creationId xmlns:a16="http://schemas.microsoft.com/office/drawing/2014/main" id="{442DFD7B-56C2-D3AE-07DF-EB78F335A76D}"/>
              </a:ext>
            </a:extLst>
          </p:cNvPr>
          <p:cNvSpPr/>
          <p:nvPr/>
        </p:nvSpPr>
        <p:spPr>
          <a:xfrm>
            <a:off x="3420929" y="1565061"/>
            <a:ext cx="5803484" cy="363818"/>
          </a:xfrm>
          <a:prstGeom prst="rect">
            <a:avLst/>
          </a:prstGeom>
        </p:spPr>
        <p:txBody>
          <a:bodyPr wrap="square">
            <a:spAutoFit/>
          </a:bodyPr>
          <a:lstStyle/>
          <a:p>
            <a:pPr algn="ctr" defTabSz="1008309">
              <a:buClrTx/>
              <a:defRPr/>
            </a:pPr>
            <a:r>
              <a:rPr lang="en-GB" sz="1764" b="1" kern="1200" dirty="0">
                <a:solidFill>
                  <a:srgbClr val="0495A8"/>
                </a:solidFill>
                <a:latin typeface="Arial" panose="020B0604020202020204" pitchFamily="34" charset="0"/>
                <a:ea typeface="Inter Extra Light BETA" panose="02000303000000020004" pitchFamily="50" charset="0"/>
                <a:cs typeface="Arial" panose="020B0604020202020204" pitchFamily="34" charset="0"/>
              </a:rPr>
              <a:t>Type of support to investors</a:t>
            </a:r>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a:t>
            </a:r>
          </a:p>
        </p:txBody>
      </p:sp>
    </p:spTree>
    <p:extLst>
      <p:ext uri="{BB962C8B-B14F-4D97-AF65-F5344CB8AC3E}">
        <p14:creationId xmlns:p14="http://schemas.microsoft.com/office/powerpoint/2010/main" val="178927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0591175" cy="843821"/>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dirty="0">
                <a:solidFill>
                  <a:schemeClr val="lt1"/>
                </a:solidFill>
                <a:latin typeface="Arial Black"/>
                <a:ea typeface="Arial Black"/>
                <a:cs typeface="Arial Black"/>
                <a:sym typeface="Arial Black"/>
              </a:rPr>
              <a:t>Coffee Break</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377144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1251408" cy="2505814"/>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dirty="0">
                <a:solidFill>
                  <a:schemeClr val="lt1"/>
                </a:solidFill>
                <a:latin typeface="Arial Black"/>
                <a:ea typeface="Arial Black"/>
                <a:cs typeface="Arial Black"/>
                <a:sym typeface="Arial Black"/>
              </a:rPr>
              <a:t>2. Importance of Aftercare &amp; BRE – Structures of Aftercare divisions </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330044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31459639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62" imgW="395" imgH="394" progId="TCLayout.ActiveDocument.1">
                  <p:embed/>
                </p:oleObj>
              </mc:Choice>
              <mc:Fallback>
                <p:oleObj name="think-cell Slide" r:id="rId62"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63"/>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The case for assigning resources to aftercare</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99141" y="129657"/>
            <a:ext cx="6631962" cy="220842"/>
            <a:chOff x="6365806" y="244601"/>
            <a:chExt cx="6313397"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cxnSp>
        <p:nvCxnSpPr>
          <p:cNvPr id="11" name="Straight Connector 10">
            <a:extLst>
              <a:ext uri="{FF2B5EF4-FFF2-40B4-BE49-F238E27FC236}">
                <a16:creationId xmlns:a16="http://schemas.microsoft.com/office/drawing/2014/main" id="{36217F23-C137-DEA4-7764-6925B04B3BE5}"/>
              </a:ext>
            </a:extLst>
          </p:cNvPr>
          <p:cNvCxnSpPr>
            <a:cxnSpLocks/>
          </p:cNvCxnSpPr>
          <p:nvPr>
            <p:custDataLst>
              <p:tags r:id="rId2"/>
            </p:custDataLst>
          </p:nvPr>
        </p:nvCxnSpPr>
        <p:spPr>
          <a:xfrm>
            <a:off x="6722271" y="2030834"/>
            <a:ext cx="0" cy="1155086"/>
          </a:xfrm>
          <a:prstGeom prst="line">
            <a:avLst/>
          </a:prstGeom>
          <a:ln w="12700">
            <a:solidFill>
              <a:schemeClr val="bg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5EF6A05-2D44-9FF4-5833-F3CCECD081AD}"/>
              </a:ext>
            </a:extLst>
          </p:cNvPr>
          <p:cNvCxnSpPr>
            <a:cxnSpLocks/>
          </p:cNvCxnSpPr>
          <p:nvPr>
            <p:custDataLst>
              <p:tags r:id="rId3"/>
            </p:custDataLst>
          </p:nvPr>
        </p:nvCxnSpPr>
        <p:spPr>
          <a:xfrm flipV="1">
            <a:off x="4721078" y="4910327"/>
            <a:ext cx="1016154" cy="586677"/>
          </a:xfrm>
          <a:prstGeom prst="line">
            <a:avLst/>
          </a:prstGeom>
          <a:ln w="12700">
            <a:solidFill>
              <a:schemeClr val="bg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AE008A-09D1-5F25-F112-7DFA7FC80927}"/>
              </a:ext>
            </a:extLst>
          </p:cNvPr>
          <p:cNvCxnSpPr>
            <a:cxnSpLocks/>
          </p:cNvCxnSpPr>
          <p:nvPr>
            <p:custDataLst>
              <p:tags r:id="rId4"/>
            </p:custDataLst>
          </p:nvPr>
        </p:nvCxnSpPr>
        <p:spPr>
          <a:xfrm flipH="1" flipV="1">
            <a:off x="7732625" y="4924942"/>
            <a:ext cx="990841" cy="572062"/>
          </a:xfrm>
          <a:prstGeom prst="line">
            <a:avLst/>
          </a:prstGeom>
          <a:ln w="12700">
            <a:solidFill>
              <a:schemeClr val="bg1">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DB51D4-8E72-9976-B53C-D8680C7D5EE0}"/>
              </a:ext>
            </a:extLst>
          </p:cNvPr>
          <p:cNvSpPr txBox="1"/>
          <p:nvPr/>
        </p:nvSpPr>
        <p:spPr>
          <a:xfrm>
            <a:off x="779452" y="2614333"/>
            <a:ext cx="3984243" cy="2785378"/>
          </a:xfrm>
          <a:prstGeom prst="rect">
            <a:avLst/>
          </a:prstGeom>
          <a:noFill/>
        </p:spPr>
        <p:txBody>
          <a:bodyPr wrap="square" rtlCol="0">
            <a:spAutoFit/>
          </a:bodyPr>
          <a:lstStyle/>
          <a:p>
            <a:pPr defTabSz="1008309">
              <a:buClrTx/>
              <a:defRPr/>
            </a:pPr>
            <a:r>
              <a:rPr lang="en-GB" sz="2500" b="1" dirty="0">
                <a:solidFill>
                  <a:schemeClr val="accent4"/>
                </a:solidFill>
              </a:rPr>
              <a:t>1. Business Case</a:t>
            </a:r>
          </a:p>
          <a:p>
            <a:pPr marL="285750" indent="-285750" defTabSz="1008309">
              <a:buClrTx/>
              <a:buFont typeface="Arial" panose="020B0604020202020204" pitchFamily="34" charset="0"/>
              <a:buChar char="•"/>
              <a:defRPr/>
            </a:pPr>
            <a:r>
              <a:rPr lang="en-GB" sz="2500" dirty="0"/>
              <a:t>Cost effective </a:t>
            </a:r>
          </a:p>
          <a:p>
            <a:pPr marL="285750" indent="-285750" defTabSz="1008309">
              <a:buClrTx/>
              <a:buFont typeface="Arial" panose="020B0604020202020204" pitchFamily="34" charset="0"/>
              <a:buChar char="•"/>
              <a:defRPr/>
            </a:pPr>
            <a:r>
              <a:rPr lang="en-GB" sz="2500" dirty="0"/>
              <a:t>Lower risk </a:t>
            </a:r>
          </a:p>
          <a:p>
            <a:pPr marL="285750" indent="-285750" defTabSz="1008309">
              <a:buClrTx/>
              <a:buFont typeface="Arial" panose="020B0604020202020204" pitchFamily="34" charset="0"/>
              <a:buChar char="•"/>
              <a:defRPr/>
            </a:pPr>
            <a:r>
              <a:rPr lang="en-GB" sz="2500" dirty="0"/>
              <a:t>Efficient use of resources </a:t>
            </a:r>
          </a:p>
          <a:p>
            <a:pPr marL="285750" indent="-285750" defTabSz="1008309">
              <a:buClrTx/>
              <a:buFont typeface="Arial" panose="020B0604020202020204" pitchFamily="34" charset="0"/>
              <a:buChar char="•"/>
              <a:defRPr/>
            </a:pPr>
            <a:r>
              <a:rPr lang="en-GB" sz="2500" dirty="0"/>
              <a:t>Effective when it comes to volume vs. output </a:t>
            </a:r>
          </a:p>
        </p:txBody>
      </p:sp>
      <p:grpSp>
        <p:nvGrpSpPr>
          <p:cNvPr id="15" name="Group 14">
            <a:extLst>
              <a:ext uri="{FF2B5EF4-FFF2-40B4-BE49-F238E27FC236}">
                <a16:creationId xmlns:a16="http://schemas.microsoft.com/office/drawing/2014/main" id="{69C25148-C97E-E035-2AE9-0CE1EEE9A904}"/>
              </a:ext>
            </a:extLst>
          </p:cNvPr>
          <p:cNvGrpSpPr>
            <a:grpSpLocks noChangeAspect="1"/>
          </p:cNvGrpSpPr>
          <p:nvPr>
            <p:custDataLst>
              <p:tags r:id="rId5"/>
            </p:custDataLst>
          </p:nvPr>
        </p:nvGrpSpPr>
        <p:grpSpPr>
          <a:xfrm rot="19787417">
            <a:off x="5417894" y="3037239"/>
            <a:ext cx="2608750" cy="2608750"/>
            <a:chOff x="4191000" y="1524000"/>
            <a:chExt cx="3810000" cy="3810000"/>
          </a:xfrm>
          <a:solidFill>
            <a:schemeClr val="accent4"/>
          </a:solidFill>
        </p:grpSpPr>
        <p:sp>
          <p:nvSpPr>
            <p:cNvPr id="16" name="Block Arc 15">
              <a:extLst>
                <a:ext uri="{FF2B5EF4-FFF2-40B4-BE49-F238E27FC236}">
                  <a16:creationId xmlns:a16="http://schemas.microsoft.com/office/drawing/2014/main" id="{93D01F5A-261C-C0CE-B4FF-FC77C4C76A5C}"/>
                </a:ext>
              </a:extLst>
            </p:cNvPr>
            <p:cNvSpPr/>
            <p:nvPr>
              <p:custDataLst>
                <p:tags r:id="rId10"/>
              </p:custDataLst>
            </p:nvPr>
          </p:nvSpPr>
          <p:spPr>
            <a:xfrm>
              <a:off x="4191000" y="1524000"/>
              <a:ext cx="3810000" cy="3810000"/>
            </a:xfrm>
            <a:prstGeom prst="blockArc">
              <a:avLst>
                <a:gd name="adj1" fmla="val 0"/>
                <a:gd name="adj2" fmla="val 7200000"/>
                <a:gd name="adj3" fmla="val 165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endParaRPr lang="en-GB" sz="1323" dirty="0">
                <a:solidFill>
                  <a:schemeClr val="accent4"/>
                </a:solidFill>
                <a:effectLst>
                  <a:glow>
                    <a:scrgbClr r="0" g="0" b="0"/>
                  </a:glow>
                </a:effectLst>
              </a:endParaRPr>
            </a:p>
          </p:txBody>
        </p:sp>
        <p:sp>
          <p:nvSpPr>
            <p:cNvPr id="17" name="Block Arc 16">
              <a:extLst>
                <a:ext uri="{FF2B5EF4-FFF2-40B4-BE49-F238E27FC236}">
                  <a16:creationId xmlns:a16="http://schemas.microsoft.com/office/drawing/2014/main" id="{F557BC12-29A3-94B0-5790-BB72DE39CD42}"/>
                </a:ext>
              </a:extLst>
            </p:cNvPr>
            <p:cNvSpPr/>
            <p:nvPr>
              <p:custDataLst>
                <p:tags r:id="rId11"/>
              </p:custDataLst>
            </p:nvPr>
          </p:nvSpPr>
          <p:spPr>
            <a:xfrm>
              <a:off x="4191000" y="1524000"/>
              <a:ext cx="3810000" cy="3810000"/>
            </a:xfrm>
            <a:prstGeom prst="blockArc">
              <a:avLst>
                <a:gd name="adj1" fmla="val 7200000"/>
                <a:gd name="adj2" fmla="val 14400000"/>
                <a:gd name="adj3" fmla="val 165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endParaRPr lang="en-GB" sz="1323" dirty="0">
                <a:solidFill>
                  <a:schemeClr val="accent4"/>
                </a:solidFill>
                <a:effectLst>
                  <a:glow>
                    <a:scrgbClr r="0" g="0" b="0"/>
                  </a:glow>
                </a:effectLst>
              </a:endParaRPr>
            </a:p>
          </p:txBody>
        </p:sp>
        <p:sp>
          <p:nvSpPr>
            <p:cNvPr id="18" name="Block Arc 17">
              <a:extLst>
                <a:ext uri="{FF2B5EF4-FFF2-40B4-BE49-F238E27FC236}">
                  <a16:creationId xmlns:a16="http://schemas.microsoft.com/office/drawing/2014/main" id="{BA2E8B79-53D4-3E6E-BA38-1CF43A33479B}"/>
                </a:ext>
              </a:extLst>
            </p:cNvPr>
            <p:cNvSpPr/>
            <p:nvPr>
              <p:custDataLst>
                <p:tags r:id="rId12"/>
              </p:custDataLst>
            </p:nvPr>
          </p:nvSpPr>
          <p:spPr>
            <a:xfrm>
              <a:off x="4191000" y="1524000"/>
              <a:ext cx="3810000" cy="3810000"/>
            </a:xfrm>
            <a:prstGeom prst="blockArc">
              <a:avLst>
                <a:gd name="adj1" fmla="val 14400000"/>
                <a:gd name="adj2" fmla="val 0"/>
                <a:gd name="adj3" fmla="val 165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endParaRPr lang="en-GB" sz="1323" dirty="0">
                <a:solidFill>
                  <a:schemeClr val="accent4"/>
                </a:solidFill>
                <a:effectLst>
                  <a:glow>
                    <a:scrgbClr r="0" g="0" b="0"/>
                  </a:glow>
                </a:effectLst>
              </a:endParaRPr>
            </a:p>
          </p:txBody>
        </p:sp>
        <p:sp>
          <p:nvSpPr>
            <p:cNvPr id="19" name="Block Arc 18" hidden="1">
              <a:extLst>
                <a:ext uri="{FF2B5EF4-FFF2-40B4-BE49-F238E27FC236}">
                  <a16:creationId xmlns:a16="http://schemas.microsoft.com/office/drawing/2014/main" id="{8AD4B6C1-69DD-CF60-4FF4-FE45F7FD1E59}"/>
                </a:ext>
              </a:extLst>
            </p:cNvPr>
            <p:cNvSpPr/>
            <p:nvPr>
              <p:custDataLst>
                <p:tags r:id="rId13"/>
              </p:custDataLst>
            </p:nvPr>
          </p:nvSpPr>
          <p:spPr>
            <a:xfrm>
              <a:off x="4191000" y="1524000"/>
              <a:ext cx="3810000" cy="3810000"/>
            </a:xfrm>
            <a:prstGeom prst="blockArc">
              <a:avLst>
                <a:gd name="adj1" fmla="val 16200000"/>
                <a:gd name="adj2" fmla="val 0"/>
                <a:gd name="adj3" fmla="val 165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endParaRPr lang="en-GB" sz="1323" dirty="0">
                <a:solidFill>
                  <a:schemeClr val="accent4"/>
                </a:solidFill>
                <a:effectLst>
                  <a:glow>
                    <a:scrgbClr r="0" g="0" b="0"/>
                  </a:glow>
                </a:effectLst>
              </a:endParaRPr>
            </a:p>
          </p:txBody>
        </p:sp>
        <p:sp>
          <p:nvSpPr>
            <p:cNvPr id="20" name="Block Arc 19" hidden="1">
              <a:extLst>
                <a:ext uri="{FF2B5EF4-FFF2-40B4-BE49-F238E27FC236}">
                  <a16:creationId xmlns:a16="http://schemas.microsoft.com/office/drawing/2014/main" id="{4E6C9DCA-96F6-2DF5-A139-744DE228C662}"/>
                </a:ext>
              </a:extLst>
            </p:cNvPr>
            <p:cNvSpPr/>
            <p:nvPr>
              <p:custDataLst>
                <p:tags r:id="rId14"/>
              </p:custDataLst>
            </p:nvPr>
          </p:nvSpPr>
          <p:spPr>
            <a:xfrm>
              <a:off x="4191000" y="1524000"/>
              <a:ext cx="3810000" cy="3810000"/>
            </a:xfrm>
            <a:prstGeom prst="blockArc">
              <a:avLst>
                <a:gd name="adj1" fmla="val 17280000"/>
                <a:gd name="adj2" fmla="val 0"/>
                <a:gd name="adj3" fmla="val 165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1" name="Block Arc 20" hidden="1">
              <a:extLst>
                <a:ext uri="{FF2B5EF4-FFF2-40B4-BE49-F238E27FC236}">
                  <a16:creationId xmlns:a16="http://schemas.microsoft.com/office/drawing/2014/main" id="{C8FED3D5-DB4F-CFE5-A192-4758F7248718}"/>
                </a:ext>
              </a:extLst>
            </p:cNvPr>
            <p:cNvSpPr/>
            <p:nvPr>
              <p:custDataLst>
                <p:tags r:id="rId15"/>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2" name="Block Arc 21" hidden="1">
              <a:extLst>
                <a:ext uri="{FF2B5EF4-FFF2-40B4-BE49-F238E27FC236}">
                  <a16:creationId xmlns:a16="http://schemas.microsoft.com/office/drawing/2014/main" id="{B8867724-CD9C-9479-023B-A1F431CA64F9}"/>
                </a:ext>
              </a:extLst>
            </p:cNvPr>
            <p:cNvSpPr/>
            <p:nvPr>
              <p:custDataLst>
                <p:tags r:id="rId16"/>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3" name="Block Arc 22" hidden="1">
              <a:extLst>
                <a:ext uri="{FF2B5EF4-FFF2-40B4-BE49-F238E27FC236}">
                  <a16:creationId xmlns:a16="http://schemas.microsoft.com/office/drawing/2014/main" id="{C4BA600C-5F37-5D91-C707-000010DB3A5D}"/>
                </a:ext>
              </a:extLst>
            </p:cNvPr>
            <p:cNvSpPr/>
            <p:nvPr>
              <p:custDataLst>
                <p:tags r:id="rId17"/>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4" name="Block Arc 23" hidden="1">
              <a:extLst>
                <a:ext uri="{FF2B5EF4-FFF2-40B4-BE49-F238E27FC236}">
                  <a16:creationId xmlns:a16="http://schemas.microsoft.com/office/drawing/2014/main" id="{D3C93BAD-73A3-28D3-CA06-C76DAABD21A1}"/>
                </a:ext>
              </a:extLst>
            </p:cNvPr>
            <p:cNvSpPr/>
            <p:nvPr>
              <p:custDataLst>
                <p:tags r:id="rId18"/>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5" name="Block Arc 24" hidden="1">
              <a:extLst>
                <a:ext uri="{FF2B5EF4-FFF2-40B4-BE49-F238E27FC236}">
                  <a16:creationId xmlns:a16="http://schemas.microsoft.com/office/drawing/2014/main" id="{C3D4B770-11B8-C3E3-D6CD-19FA827A5B0B}"/>
                </a:ext>
              </a:extLst>
            </p:cNvPr>
            <p:cNvSpPr/>
            <p:nvPr>
              <p:custDataLst>
                <p:tags r:id="rId19"/>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6" name="Block Arc 25" hidden="1">
              <a:extLst>
                <a:ext uri="{FF2B5EF4-FFF2-40B4-BE49-F238E27FC236}">
                  <a16:creationId xmlns:a16="http://schemas.microsoft.com/office/drawing/2014/main" id="{A2B4373F-FC57-8C5A-7AD6-C7819571AFD4}"/>
                </a:ext>
              </a:extLst>
            </p:cNvPr>
            <p:cNvSpPr/>
            <p:nvPr>
              <p:custDataLst>
                <p:tags r:id="rId20"/>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7" name="Block Arc 26" hidden="1">
              <a:extLst>
                <a:ext uri="{FF2B5EF4-FFF2-40B4-BE49-F238E27FC236}">
                  <a16:creationId xmlns:a16="http://schemas.microsoft.com/office/drawing/2014/main" id="{212812C2-AD40-512E-BC6C-FAD5DA8ADD73}"/>
                </a:ext>
              </a:extLst>
            </p:cNvPr>
            <p:cNvSpPr/>
            <p:nvPr>
              <p:custDataLst>
                <p:tags r:id="rId21"/>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8" name="Block Arc 27" hidden="1">
              <a:extLst>
                <a:ext uri="{FF2B5EF4-FFF2-40B4-BE49-F238E27FC236}">
                  <a16:creationId xmlns:a16="http://schemas.microsoft.com/office/drawing/2014/main" id="{660C167C-252B-2E74-66B1-D06CD31D2EA9}"/>
                </a:ext>
              </a:extLst>
            </p:cNvPr>
            <p:cNvSpPr/>
            <p:nvPr>
              <p:custDataLst>
                <p:tags r:id="rId22"/>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29" name="Block Arc 28" hidden="1">
              <a:extLst>
                <a:ext uri="{FF2B5EF4-FFF2-40B4-BE49-F238E27FC236}">
                  <a16:creationId xmlns:a16="http://schemas.microsoft.com/office/drawing/2014/main" id="{5552DE48-D721-6CD9-F31D-7B5B792736F3}"/>
                </a:ext>
              </a:extLst>
            </p:cNvPr>
            <p:cNvSpPr/>
            <p:nvPr>
              <p:custDataLst>
                <p:tags r:id="rId23"/>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0" name="Block Arc 29" hidden="1">
              <a:extLst>
                <a:ext uri="{FF2B5EF4-FFF2-40B4-BE49-F238E27FC236}">
                  <a16:creationId xmlns:a16="http://schemas.microsoft.com/office/drawing/2014/main" id="{1E92A873-0114-EBE0-E55B-7B8410BDCF54}"/>
                </a:ext>
              </a:extLst>
            </p:cNvPr>
            <p:cNvSpPr/>
            <p:nvPr>
              <p:custDataLst>
                <p:tags r:id="rId24"/>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1" name="Block Arc 30" hidden="1">
              <a:extLst>
                <a:ext uri="{FF2B5EF4-FFF2-40B4-BE49-F238E27FC236}">
                  <a16:creationId xmlns:a16="http://schemas.microsoft.com/office/drawing/2014/main" id="{ACC15EB6-104D-98AF-DCAB-70403A5F47D8}"/>
                </a:ext>
              </a:extLst>
            </p:cNvPr>
            <p:cNvSpPr/>
            <p:nvPr>
              <p:custDataLst>
                <p:tags r:id="rId25"/>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2" name="Block Arc 31" hidden="1">
              <a:extLst>
                <a:ext uri="{FF2B5EF4-FFF2-40B4-BE49-F238E27FC236}">
                  <a16:creationId xmlns:a16="http://schemas.microsoft.com/office/drawing/2014/main" id="{D4B159FF-456C-2804-4118-B2746FFB5A24}"/>
                </a:ext>
              </a:extLst>
            </p:cNvPr>
            <p:cNvSpPr/>
            <p:nvPr>
              <p:custDataLst>
                <p:tags r:id="rId26"/>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3" name="Block Arc 32" hidden="1">
              <a:extLst>
                <a:ext uri="{FF2B5EF4-FFF2-40B4-BE49-F238E27FC236}">
                  <a16:creationId xmlns:a16="http://schemas.microsoft.com/office/drawing/2014/main" id="{C0EA02E4-D763-EF9F-28DD-8292D8956800}"/>
                </a:ext>
              </a:extLst>
            </p:cNvPr>
            <p:cNvSpPr/>
            <p:nvPr>
              <p:custDataLst>
                <p:tags r:id="rId27"/>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4" name="Block Arc 33" hidden="1">
              <a:extLst>
                <a:ext uri="{FF2B5EF4-FFF2-40B4-BE49-F238E27FC236}">
                  <a16:creationId xmlns:a16="http://schemas.microsoft.com/office/drawing/2014/main" id="{969DD2D8-25F8-5AD2-4C82-5EA1D6039F97}"/>
                </a:ext>
              </a:extLst>
            </p:cNvPr>
            <p:cNvSpPr/>
            <p:nvPr>
              <p:custDataLst>
                <p:tags r:id="rId28"/>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5" name="Block Arc 34" hidden="1">
              <a:extLst>
                <a:ext uri="{FF2B5EF4-FFF2-40B4-BE49-F238E27FC236}">
                  <a16:creationId xmlns:a16="http://schemas.microsoft.com/office/drawing/2014/main" id="{D21399C8-612C-B18B-CF0B-9E26C2F26B27}"/>
                </a:ext>
              </a:extLst>
            </p:cNvPr>
            <p:cNvSpPr/>
            <p:nvPr>
              <p:custDataLst>
                <p:tags r:id="rId29"/>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6" name="Block Arc 35" hidden="1">
              <a:extLst>
                <a:ext uri="{FF2B5EF4-FFF2-40B4-BE49-F238E27FC236}">
                  <a16:creationId xmlns:a16="http://schemas.microsoft.com/office/drawing/2014/main" id="{EA168AA8-97CA-9112-F3A1-7C300F560776}"/>
                </a:ext>
              </a:extLst>
            </p:cNvPr>
            <p:cNvSpPr/>
            <p:nvPr>
              <p:custDataLst>
                <p:tags r:id="rId30"/>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7" name="Block Arc 36" hidden="1">
              <a:extLst>
                <a:ext uri="{FF2B5EF4-FFF2-40B4-BE49-F238E27FC236}">
                  <a16:creationId xmlns:a16="http://schemas.microsoft.com/office/drawing/2014/main" id="{0DB46056-05CC-2FBC-A73B-322BC155CD21}"/>
                </a:ext>
              </a:extLst>
            </p:cNvPr>
            <p:cNvSpPr/>
            <p:nvPr>
              <p:custDataLst>
                <p:tags r:id="rId31"/>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8" name="Block Arc 37" hidden="1">
              <a:extLst>
                <a:ext uri="{FF2B5EF4-FFF2-40B4-BE49-F238E27FC236}">
                  <a16:creationId xmlns:a16="http://schemas.microsoft.com/office/drawing/2014/main" id="{88CA6310-5ECB-BFFC-2060-6BBA24E6601F}"/>
                </a:ext>
              </a:extLst>
            </p:cNvPr>
            <p:cNvSpPr/>
            <p:nvPr>
              <p:custDataLst>
                <p:tags r:id="rId32"/>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9" name="Block Arc 38" hidden="1">
              <a:extLst>
                <a:ext uri="{FF2B5EF4-FFF2-40B4-BE49-F238E27FC236}">
                  <a16:creationId xmlns:a16="http://schemas.microsoft.com/office/drawing/2014/main" id="{14FFA849-E667-63AF-84D4-E5AED41A13F8}"/>
                </a:ext>
              </a:extLst>
            </p:cNvPr>
            <p:cNvSpPr/>
            <p:nvPr>
              <p:custDataLst>
                <p:tags r:id="rId33"/>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0" name="Block Arc 39" hidden="1">
              <a:extLst>
                <a:ext uri="{FF2B5EF4-FFF2-40B4-BE49-F238E27FC236}">
                  <a16:creationId xmlns:a16="http://schemas.microsoft.com/office/drawing/2014/main" id="{9ED200C8-F2C3-0F04-CA02-A3A9E4362AD6}"/>
                </a:ext>
              </a:extLst>
            </p:cNvPr>
            <p:cNvSpPr/>
            <p:nvPr>
              <p:custDataLst>
                <p:tags r:id="rId34"/>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1" name="Block Arc 40" hidden="1">
              <a:extLst>
                <a:ext uri="{FF2B5EF4-FFF2-40B4-BE49-F238E27FC236}">
                  <a16:creationId xmlns:a16="http://schemas.microsoft.com/office/drawing/2014/main" id="{3FFF03FF-46A9-A35D-2746-68B2B692A938}"/>
                </a:ext>
              </a:extLst>
            </p:cNvPr>
            <p:cNvSpPr/>
            <p:nvPr>
              <p:custDataLst>
                <p:tags r:id="rId35"/>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2" name="Block Arc 41" hidden="1">
              <a:extLst>
                <a:ext uri="{FF2B5EF4-FFF2-40B4-BE49-F238E27FC236}">
                  <a16:creationId xmlns:a16="http://schemas.microsoft.com/office/drawing/2014/main" id="{3867BF2F-0FD2-4C23-B744-D548B8E57FF0}"/>
                </a:ext>
              </a:extLst>
            </p:cNvPr>
            <p:cNvSpPr/>
            <p:nvPr>
              <p:custDataLst>
                <p:tags r:id="rId36"/>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3" name="Block Arc 42" hidden="1">
              <a:extLst>
                <a:ext uri="{FF2B5EF4-FFF2-40B4-BE49-F238E27FC236}">
                  <a16:creationId xmlns:a16="http://schemas.microsoft.com/office/drawing/2014/main" id="{D3FD72B8-E849-F22C-0A53-6DC08E1E947A}"/>
                </a:ext>
              </a:extLst>
            </p:cNvPr>
            <p:cNvSpPr/>
            <p:nvPr>
              <p:custDataLst>
                <p:tags r:id="rId37"/>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4" name="Block Arc 43" hidden="1">
              <a:extLst>
                <a:ext uri="{FF2B5EF4-FFF2-40B4-BE49-F238E27FC236}">
                  <a16:creationId xmlns:a16="http://schemas.microsoft.com/office/drawing/2014/main" id="{7483949E-CA7A-E02D-F3D5-E88A7EDBEEED}"/>
                </a:ext>
              </a:extLst>
            </p:cNvPr>
            <p:cNvSpPr/>
            <p:nvPr>
              <p:custDataLst>
                <p:tags r:id="rId38"/>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5" name="Block Arc 44" hidden="1">
              <a:extLst>
                <a:ext uri="{FF2B5EF4-FFF2-40B4-BE49-F238E27FC236}">
                  <a16:creationId xmlns:a16="http://schemas.microsoft.com/office/drawing/2014/main" id="{7C36860A-9B32-091C-15B1-03B66349D62B}"/>
                </a:ext>
              </a:extLst>
            </p:cNvPr>
            <p:cNvSpPr/>
            <p:nvPr>
              <p:custDataLst>
                <p:tags r:id="rId39"/>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6" name="Block Arc 45" hidden="1">
              <a:extLst>
                <a:ext uri="{FF2B5EF4-FFF2-40B4-BE49-F238E27FC236}">
                  <a16:creationId xmlns:a16="http://schemas.microsoft.com/office/drawing/2014/main" id="{54E66843-4C89-4CBE-96F9-B314959106D3}"/>
                </a:ext>
              </a:extLst>
            </p:cNvPr>
            <p:cNvSpPr/>
            <p:nvPr>
              <p:custDataLst>
                <p:tags r:id="rId40"/>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7" name="Block Arc 46" hidden="1">
              <a:extLst>
                <a:ext uri="{FF2B5EF4-FFF2-40B4-BE49-F238E27FC236}">
                  <a16:creationId xmlns:a16="http://schemas.microsoft.com/office/drawing/2014/main" id="{C3F8D01F-165E-3E25-9B64-C86E151BC8E0}"/>
                </a:ext>
              </a:extLst>
            </p:cNvPr>
            <p:cNvSpPr/>
            <p:nvPr>
              <p:custDataLst>
                <p:tags r:id="rId41"/>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8" name="Block Arc 47" hidden="1">
              <a:extLst>
                <a:ext uri="{FF2B5EF4-FFF2-40B4-BE49-F238E27FC236}">
                  <a16:creationId xmlns:a16="http://schemas.microsoft.com/office/drawing/2014/main" id="{393FBEE9-BC56-527C-B871-2158E5A89D83}"/>
                </a:ext>
              </a:extLst>
            </p:cNvPr>
            <p:cNvSpPr/>
            <p:nvPr>
              <p:custDataLst>
                <p:tags r:id="rId42"/>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49" name="Block Arc 48" hidden="1">
              <a:extLst>
                <a:ext uri="{FF2B5EF4-FFF2-40B4-BE49-F238E27FC236}">
                  <a16:creationId xmlns:a16="http://schemas.microsoft.com/office/drawing/2014/main" id="{4C158D45-EEDE-4640-FFAE-652D5DCB7558}"/>
                </a:ext>
              </a:extLst>
            </p:cNvPr>
            <p:cNvSpPr/>
            <p:nvPr>
              <p:custDataLst>
                <p:tags r:id="rId43"/>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0" name="Block Arc 49" hidden="1">
              <a:extLst>
                <a:ext uri="{FF2B5EF4-FFF2-40B4-BE49-F238E27FC236}">
                  <a16:creationId xmlns:a16="http://schemas.microsoft.com/office/drawing/2014/main" id="{19FDFC21-A223-5B76-652F-4354816801A6}"/>
                </a:ext>
              </a:extLst>
            </p:cNvPr>
            <p:cNvSpPr/>
            <p:nvPr>
              <p:custDataLst>
                <p:tags r:id="rId44"/>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1" name="Block Arc 50" hidden="1">
              <a:extLst>
                <a:ext uri="{FF2B5EF4-FFF2-40B4-BE49-F238E27FC236}">
                  <a16:creationId xmlns:a16="http://schemas.microsoft.com/office/drawing/2014/main" id="{B55CB3BD-02A0-C579-A81A-6807D4FD4285}"/>
                </a:ext>
              </a:extLst>
            </p:cNvPr>
            <p:cNvSpPr/>
            <p:nvPr>
              <p:custDataLst>
                <p:tags r:id="rId45"/>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2" name="Block Arc 51" hidden="1">
              <a:extLst>
                <a:ext uri="{FF2B5EF4-FFF2-40B4-BE49-F238E27FC236}">
                  <a16:creationId xmlns:a16="http://schemas.microsoft.com/office/drawing/2014/main" id="{083A4AE7-6D42-FC8B-33DF-59375AAA13A5}"/>
                </a:ext>
              </a:extLst>
            </p:cNvPr>
            <p:cNvSpPr/>
            <p:nvPr>
              <p:custDataLst>
                <p:tags r:id="rId46"/>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4" name="Block Arc 53" hidden="1">
              <a:extLst>
                <a:ext uri="{FF2B5EF4-FFF2-40B4-BE49-F238E27FC236}">
                  <a16:creationId xmlns:a16="http://schemas.microsoft.com/office/drawing/2014/main" id="{2B109C07-4C7A-A511-CE8D-C1409D457D84}"/>
                </a:ext>
              </a:extLst>
            </p:cNvPr>
            <p:cNvSpPr/>
            <p:nvPr>
              <p:custDataLst>
                <p:tags r:id="rId47"/>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5" name="Block Arc 54" hidden="1">
              <a:extLst>
                <a:ext uri="{FF2B5EF4-FFF2-40B4-BE49-F238E27FC236}">
                  <a16:creationId xmlns:a16="http://schemas.microsoft.com/office/drawing/2014/main" id="{42A1BC19-20DF-274C-4FF6-7D8B0B91C5A5}"/>
                </a:ext>
              </a:extLst>
            </p:cNvPr>
            <p:cNvSpPr/>
            <p:nvPr>
              <p:custDataLst>
                <p:tags r:id="rId48"/>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6" name="Block Arc 55" hidden="1">
              <a:extLst>
                <a:ext uri="{FF2B5EF4-FFF2-40B4-BE49-F238E27FC236}">
                  <a16:creationId xmlns:a16="http://schemas.microsoft.com/office/drawing/2014/main" id="{54359233-BBD5-71A8-CF07-6F7C143EEE76}"/>
                </a:ext>
              </a:extLst>
            </p:cNvPr>
            <p:cNvSpPr/>
            <p:nvPr>
              <p:custDataLst>
                <p:tags r:id="rId49"/>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7" name="Block Arc 56" hidden="1">
              <a:extLst>
                <a:ext uri="{FF2B5EF4-FFF2-40B4-BE49-F238E27FC236}">
                  <a16:creationId xmlns:a16="http://schemas.microsoft.com/office/drawing/2014/main" id="{8D6101A4-25F3-C65D-4FB1-45BECDDC71BC}"/>
                </a:ext>
              </a:extLst>
            </p:cNvPr>
            <p:cNvSpPr/>
            <p:nvPr>
              <p:custDataLst>
                <p:tags r:id="rId50"/>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8" name="Block Arc 57" hidden="1">
              <a:extLst>
                <a:ext uri="{FF2B5EF4-FFF2-40B4-BE49-F238E27FC236}">
                  <a16:creationId xmlns:a16="http://schemas.microsoft.com/office/drawing/2014/main" id="{8477A9AB-E1BA-42F6-9991-42C7B123F526}"/>
                </a:ext>
              </a:extLst>
            </p:cNvPr>
            <p:cNvSpPr/>
            <p:nvPr>
              <p:custDataLst>
                <p:tags r:id="rId51"/>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59" name="Block Arc 58" hidden="1">
              <a:extLst>
                <a:ext uri="{FF2B5EF4-FFF2-40B4-BE49-F238E27FC236}">
                  <a16:creationId xmlns:a16="http://schemas.microsoft.com/office/drawing/2014/main" id="{48745C19-AE8A-478A-6388-86CFE34271B4}"/>
                </a:ext>
              </a:extLst>
            </p:cNvPr>
            <p:cNvSpPr/>
            <p:nvPr>
              <p:custDataLst>
                <p:tags r:id="rId52"/>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60" name="Block Arc 59" hidden="1">
              <a:extLst>
                <a:ext uri="{FF2B5EF4-FFF2-40B4-BE49-F238E27FC236}">
                  <a16:creationId xmlns:a16="http://schemas.microsoft.com/office/drawing/2014/main" id="{D65EB5CD-3EFC-8F50-F99D-3B23062B9F65}"/>
                </a:ext>
              </a:extLst>
            </p:cNvPr>
            <p:cNvSpPr/>
            <p:nvPr>
              <p:custDataLst>
                <p:tags r:id="rId53"/>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61" name="Block Arc 60" hidden="1">
              <a:extLst>
                <a:ext uri="{FF2B5EF4-FFF2-40B4-BE49-F238E27FC236}">
                  <a16:creationId xmlns:a16="http://schemas.microsoft.com/office/drawing/2014/main" id="{1422E6A2-0925-37FD-4C20-D6B1C8288957}"/>
                </a:ext>
              </a:extLst>
            </p:cNvPr>
            <p:cNvSpPr/>
            <p:nvPr>
              <p:custDataLst>
                <p:tags r:id="rId54"/>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62" name="Block Arc 61" hidden="1">
              <a:extLst>
                <a:ext uri="{FF2B5EF4-FFF2-40B4-BE49-F238E27FC236}">
                  <a16:creationId xmlns:a16="http://schemas.microsoft.com/office/drawing/2014/main" id="{EA04C223-9B89-592C-CE01-AEBAC74D9CED}"/>
                </a:ext>
              </a:extLst>
            </p:cNvPr>
            <p:cNvSpPr/>
            <p:nvPr>
              <p:custDataLst>
                <p:tags r:id="rId55"/>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63" name="Block Arc 62" hidden="1">
              <a:extLst>
                <a:ext uri="{FF2B5EF4-FFF2-40B4-BE49-F238E27FC236}">
                  <a16:creationId xmlns:a16="http://schemas.microsoft.com/office/drawing/2014/main" id="{8FFC5D7D-2AA3-624F-3F2A-3FC82C3BEC4B}"/>
                </a:ext>
              </a:extLst>
            </p:cNvPr>
            <p:cNvSpPr/>
            <p:nvPr>
              <p:custDataLst>
                <p:tags r:id="rId56"/>
              </p:custDataLst>
            </p:nvPr>
          </p:nvSpPr>
          <p:spPr>
            <a:xfrm>
              <a:off x="4191000" y="1524000"/>
              <a:ext cx="3810000" cy="3810000"/>
            </a:xfrm>
            <a:prstGeom prst="blockArc">
              <a:avLst>
                <a:gd name="adj1" fmla="val 10800000"/>
                <a:gd name="adj2" fmla="val 162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84" name="Block Arc 383" hidden="1">
              <a:extLst>
                <a:ext uri="{FF2B5EF4-FFF2-40B4-BE49-F238E27FC236}">
                  <a16:creationId xmlns:a16="http://schemas.microsoft.com/office/drawing/2014/main" id="{91DCE672-F1B7-C2F8-AA85-4D857EE139A8}"/>
                </a:ext>
              </a:extLst>
            </p:cNvPr>
            <p:cNvSpPr/>
            <p:nvPr>
              <p:custDataLst>
                <p:tags r:id="rId57"/>
              </p:custDataLst>
            </p:nvPr>
          </p:nvSpPr>
          <p:spPr>
            <a:xfrm>
              <a:off x="4191000" y="1524000"/>
              <a:ext cx="3810000" cy="3810000"/>
            </a:xfrm>
            <a:prstGeom prst="blockArc">
              <a:avLst>
                <a:gd name="adj1" fmla="val 16200000"/>
                <a:gd name="adj2" fmla="val 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85" name="Block Arc 384" hidden="1">
              <a:extLst>
                <a:ext uri="{FF2B5EF4-FFF2-40B4-BE49-F238E27FC236}">
                  <a16:creationId xmlns:a16="http://schemas.microsoft.com/office/drawing/2014/main" id="{243E30F1-4C25-E181-5367-73169475FE06}"/>
                </a:ext>
              </a:extLst>
            </p:cNvPr>
            <p:cNvSpPr/>
            <p:nvPr>
              <p:custDataLst>
                <p:tags r:id="rId58"/>
              </p:custDataLst>
            </p:nvPr>
          </p:nvSpPr>
          <p:spPr>
            <a:xfrm>
              <a:off x="4191000" y="1524000"/>
              <a:ext cx="3810000" cy="3810000"/>
            </a:xfrm>
            <a:prstGeom prst="blockArc">
              <a:avLst>
                <a:gd name="adj1" fmla="val 0"/>
                <a:gd name="adj2" fmla="val 54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sp>
          <p:nvSpPr>
            <p:cNvPr id="386" name="Block Arc 385" hidden="1">
              <a:extLst>
                <a:ext uri="{FF2B5EF4-FFF2-40B4-BE49-F238E27FC236}">
                  <a16:creationId xmlns:a16="http://schemas.microsoft.com/office/drawing/2014/main" id="{F45C0721-872F-2A17-F727-1C0D5ABA8B28}"/>
                </a:ext>
              </a:extLst>
            </p:cNvPr>
            <p:cNvSpPr/>
            <p:nvPr>
              <p:custDataLst>
                <p:tags r:id="rId59"/>
              </p:custDataLst>
            </p:nvPr>
          </p:nvSpPr>
          <p:spPr>
            <a:xfrm>
              <a:off x="4191000" y="1524000"/>
              <a:ext cx="3810000" cy="3810000"/>
            </a:xfrm>
            <a:prstGeom prst="blockArc">
              <a:avLst>
                <a:gd name="adj1" fmla="val 5400000"/>
                <a:gd name="adj2" fmla="val 10800000"/>
                <a:gd name="adj3" fmla="val 25000"/>
              </a:avLst>
            </a:prstGeom>
            <a:grpFill/>
            <a:ln w="25400">
              <a:solidFill>
                <a:srgbClr val="FFFFFF"/>
              </a:solidFill>
              <a:prstDash val="solid"/>
            </a:ln>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algn="ctr"/>
              <a:r>
                <a:rPr lang="en-GB" sz="1323">
                  <a:solidFill>
                    <a:schemeClr val="accent4"/>
                  </a:solidFill>
                  <a:effectLst>
                    <a:glow>
                      <a:scrgbClr r="0" g="0" b="0"/>
                    </a:glow>
                  </a:effectLst>
                </a:rPr>
                <a:t>Text</a:t>
              </a:r>
              <a:endParaRPr lang="en-GB" sz="1323" dirty="0">
                <a:solidFill>
                  <a:schemeClr val="accent4"/>
                </a:solidFill>
                <a:effectLst>
                  <a:glow>
                    <a:scrgbClr r="0" g="0" b="0"/>
                  </a:glow>
                </a:effectLst>
              </a:endParaRPr>
            </a:p>
          </p:txBody>
        </p:sp>
      </p:grpSp>
      <p:sp>
        <p:nvSpPr>
          <p:cNvPr id="387" name="Oval 386">
            <a:extLst>
              <a:ext uri="{FF2B5EF4-FFF2-40B4-BE49-F238E27FC236}">
                <a16:creationId xmlns:a16="http://schemas.microsoft.com/office/drawing/2014/main" id="{E36F6104-A0EC-945B-EF0A-92BD1F4E8002}"/>
              </a:ext>
            </a:extLst>
          </p:cNvPr>
          <p:cNvSpPr>
            <a:spLocks noChangeAspect="1"/>
          </p:cNvSpPr>
          <p:nvPr>
            <p:custDataLst>
              <p:tags r:id="rId6"/>
            </p:custDataLst>
          </p:nvPr>
        </p:nvSpPr>
        <p:spPr>
          <a:xfrm>
            <a:off x="8260499" y="5034039"/>
            <a:ext cx="925933" cy="925932"/>
          </a:xfrm>
          <a:prstGeom prst="ellipse">
            <a:avLst/>
          </a:prstGeom>
          <a:solidFill>
            <a:schemeClr val="accent4"/>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0" forceAA="0" compatLnSpc="1">
            <a:prstTxWarp prst="textNoShape">
              <a:avLst/>
            </a:prstTxWarp>
            <a:noAutofit/>
          </a:bodyPr>
          <a:lstStyle/>
          <a:p>
            <a:pPr algn="ctr"/>
            <a:endParaRPr lang="en-GB" sz="1544" dirty="0">
              <a:solidFill>
                <a:schemeClr val="accent4"/>
              </a:solidFill>
            </a:endParaRPr>
          </a:p>
        </p:txBody>
      </p:sp>
      <p:sp>
        <p:nvSpPr>
          <p:cNvPr id="388" name="Oval 387">
            <a:extLst>
              <a:ext uri="{FF2B5EF4-FFF2-40B4-BE49-F238E27FC236}">
                <a16:creationId xmlns:a16="http://schemas.microsoft.com/office/drawing/2014/main" id="{A2EBBDC5-9D5C-6E83-7CF8-B779CE5E67EE}"/>
              </a:ext>
            </a:extLst>
          </p:cNvPr>
          <p:cNvSpPr>
            <a:spLocks noChangeAspect="1"/>
          </p:cNvSpPr>
          <p:nvPr>
            <p:custDataLst>
              <p:tags r:id="rId7"/>
            </p:custDataLst>
          </p:nvPr>
        </p:nvSpPr>
        <p:spPr>
          <a:xfrm>
            <a:off x="4258111" y="5034039"/>
            <a:ext cx="925933" cy="925932"/>
          </a:xfrm>
          <a:prstGeom prst="ellipse">
            <a:avLst/>
          </a:prstGeom>
          <a:solidFill>
            <a:schemeClr val="accent4"/>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0" forceAA="0" compatLnSpc="1">
            <a:prstTxWarp prst="textNoShape">
              <a:avLst/>
            </a:prstTxWarp>
            <a:noAutofit/>
          </a:bodyPr>
          <a:lstStyle/>
          <a:p>
            <a:pPr algn="ctr"/>
            <a:endParaRPr lang="en-GB" sz="1544" dirty="0">
              <a:solidFill>
                <a:schemeClr val="accent4"/>
              </a:solidFill>
            </a:endParaRPr>
          </a:p>
        </p:txBody>
      </p:sp>
      <p:sp>
        <p:nvSpPr>
          <p:cNvPr id="389" name="Oval 388">
            <a:extLst>
              <a:ext uri="{FF2B5EF4-FFF2-40B4-BE49-F238E27FC236}">
                <a16:creationId xmlns:a16="http://schemas.microsoft.com/office/drawing/2014/main" id="{DC06E60C-5F6C-79F5-DCEC-8B151EC9A276}"/>
              </a:ext>
            </a:extLst>
          </p:cNvPr>
          <p:cNvSpPr>
            <a:spLocks noChangeAspect="1"/>
          </p:cNvSpPr>
          <p:nvPr>
            <p:custDataLst>
              <p:tags r:id="rId8"/>
            </p:custDataLst>
          </p:nvPr>
        </p:nvSpPr>
        <p:spPr>
          <a:xfrm>
            <a:off x="6259305" y="1567869"/>
            <a:ext cx="925931" cy="925932"/>
          </a:xfrm>
          <a:prstGeom prst="ellipse">
            <a:avLst/>
          </a:prstGeom>
          <a:solidFill>
            <a:schemeClr val="accent4"/>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34" tIns="50417" rIns="100834" bIns="50417" numCol="1" spcCol="0" rtlCol="0" fromWordArt="0" anchor="ctr" anchorCtr="0" forceAA="0" compatLnSpc="1">
            <a:prstTxWarp prst="textNoShape">
              <a:avLst/>
            </a:prstTxWarp>
            <a:noAutofit/>
          </a:bodyPr>
          <a:lstStyle/>
          <a:p>
            <a:pPr algn="ctr"/>
            <a:endParaRPr lang="en-GB" sz="1544" dirty="0">
              <a:solidFill>
                <a:schemeClr val="accent4"/>
              </a:solidFill>
            </a:endParaRPr>
          </a:p>
        </p:txBody>
      </p:sp>
      <p:sp>
        <p:nvSpPr>
          <p:cNvPr id="390" name="TextBox 389">
            <a:extLst>
              <a:ext uri="{FF2B5EF4-FFF2-40B4-BE49-F238E27FC236}">
                <a16:creationId xmlns:a16="http://schemas.microsoft.com/office/drawing/2014/main" id="{7E980349-2630-C8E8-C2AD-13F88CC78C57}"/>
              </a:ext>
            </a:extLst>
          </p:cNvPr>
          <p:cNvSpPr txBox="1"/>
          <p:nvPr/>
        </p:nvSpPr>
        <p:spPr>
          <a:xfrm>
            <a:off x="6627291" y="3010964"/>
            <a:ext cx="219611" cy="475195"/>
          </a:xfrm>
          <a:prstGeom prst="rect">
            <a:avLst/>
          </a:prstGeom>
          <a:solidFill>
            <a:schemeClr val="accent4"/>
          </a:solidFill>
        </p:spPr>
        <p:txBody>
          <a:bodyPr wrap="none" lIns="0" tIns="0" rIns="0" bIns="0" rtlCol="0" anchor="ctr">
            <a:spAutoFit/>
          </a:bodyPr>
          <a:lstStyle/>
          <a:p>
            <a:pPr algn="ctr"/>
            <a:r>
              <a:rPr lang="en-GB" sz="3088" b="1">
                <a:solidFill>
                  <a:schemeClr val="bg1"/>
                </a:solidFill>
              </a:rPr>
              <a:t>2</a:t>
            </a:r>
            <a:endParaRPr lang="en-GB" sz="3088" b="1" dirty="0">
              <a:solidFill>
                <a:schemeClr val="bg1"/>
              </a:solidFill>
            </a:endParaRPr>
          </a:p>
        </p:txBody>
      </p:sp>
      <p:sp>
        <p:nvSpPr>
          <p:cNvPr id="391" name="TextBox 390">
            <a:extLst>
              <a:ext uri="{FF2B5EF4-FFF2-40B4-BE49-F238E27FC236}">
                <a16:creationId xmlns:a16="http://schemas.microsoft.com/office/drawing/2014/main" id="{0A61994C-22C1-9FD7-17E9-4851032E4D9F}"/>
              </a:ext>
            </a:extLst>
          </p:cNvPr>
          <p:cNvSpPr txBox="1"/>
          <p:nvPr/>
        </p:nvSpPr>
        <p:spPr>
          <a:xfrm>
            <a:off x="7515386" y="4646912"/>
            <a:ext cx="219611" cy="475195"/>
          </a:xfrm>
          <a:prstGeom prst="rect">
            <a:avLst/>
          </a:prstGeom>
          <a:solidFill>
            <a:schemeClr val="accent4"/>
          </a:solidFill>
        </p:spPr>
        <p:txBody>
          <a:bodyPr wrap="none" lIns="0" tIns="0" rIns="0" bIns="0" rtlCol="0" anchor="ctr">
            <a:spAutoFit/>
          </a:bodyPr>
          <a:lstStyle/>
          <a:p>
            <a:pPr algn="ctr"/>
            <a:r>
              <a:rPr lang="en-GB" sz="3088" b="1">
                <a:solidFill>
                  <a:schemeClr val="bg1"/>
                </a:solidFill>
              </a:rPr>
              <a:t>3</a:t>
            </a:r>
            <a:endParaRPr lang="en-GB" sz="3088" b="1" dirty="0">
              <a:solidFill>
                <a:schemeClr val="bg1"/>
              </a:solidFill>
            </a:endParaRPr>
          </a:p>
        </p:txBody>
      </p:sp>
      <p:sp>
        <p:nvSpPr>
          <p:cNvPr id="392" name="TextBox 391">
            <a:extLst>
              <a:ext uri="{FF2B5EF4-FFF2-40B4-BE49-F238E27FC236}">
                <a16:creationId xmlns:a16="http://schemas.microsoft.com/office/drawing/2014/main" id="{1A4CA7AA-27B6-24B7-AFAF-C48226C8B510}"/>
              </a:ext>
            </a:extLst>
          </p:cNvPr>
          <p:cNvSpPr txBox="1"/>
          <p:nvPr/>
        </p:nvSpPr>
        <p:spPr>
          <a:xfrm>
            <a:off x="5702142" y="4656931"/>
            <a:ext cx="201516" cy="475195"/>
          </a:xfrm>
          <a:prstGeom prst="rect">
            <a:avLst/>
          </a:prstGeom>
          <a:solidFill>
            <a:schemeClr val="accent4"/>
          </a:solidFill>
        </p:spPr>
        <p:txBody>
          <a:bodyPr wrap="square" lIns="0" tIns="0" rIns="0" bIns="0" rtlCol="0" anchor="ctr">
            <a:spAutoFit/>
          </a:bodyPr>
          <a:lstStyle/>
          <a:p>
            <a:pPr algn="ctr"/>
            <a:r>
              <a:rPr lang="en-GB" sz="3088" b="1">
                <a:solidFill>
                  <a:schemeClr val="bg1"/>
                </a:solidFill>
              </a:rPr>
              <a:t>1</a:t>
            </a:r>
            <a:endParaRPr lang="en-GB" sz="3088" b="1" dirty="0">
              <a:solidFill>
                <a:schemeClr val="bg1"/>
              </a:solidFill>
            </a:endParaRPr>
          </a:p>
        </p:txBody>
      </p:sp>
      <p:grpSp>
        <p:nvGrpSpPr>
          <p:cNvPr id="393" name="Dosage3" descr="{&quot;Key&quot;:&quot;POWER_USER_SHAPE_ICON&quot;,&quot;Value&quot;:&quot;POWER_USER_SHAPE_ICON_STYLE_1&quot;}">
            <a:extLst>
              <a:ext uri="{FF2B5EF4-FFF2-40B4-BE49-F238E27FC236}">
                <a16:creationId xmlns:a16="http://schemas.microsoft.com/office/drawing/2014/main" id="{A05FBD29-D153-C14F-4EEE-20D66E2A65FD}"/>
              </a:ext>
            </a:extLst>
          </p:cNvPr>
          <p:cNvGrpSpPr>
            <a:grpSpLocks noChangeAspect="1"/>
          </p:cNvGrpSpPr>
          <p:nvPr>
            <p:custDataLst>
              <p:tags r:id="rId9"/>
            </p:custDataLst>
          </p:nvPr>
        </p:nvGrpSpPr>
        <p:grpSpPr>
          <a:xfrm>
            <a:off x="6449111" y="1740629"/>
            <a:ext cx="544274" cy="544274"/>
            <a:chOff x="4419601" y="4965701"/>
            <a:chExt cx="287338" cy="287338"/>
          </a:xfrm>
          <a:solidFill>
            <a:schemeClr val="bg1"/>
          </a:solidFill>
        </p:grpSpPr>
        <p:sp>
          <p:nvSpPr>
            <p:cNvPr id="394" name="Freeform 244">
              <a:extLst>
                <a:ext uri="{FF2B5EF4-FFF2-40B4-BE49-F238E27FC236}">
                  <a16:creationId xmlns:a16="http://schemas.microsoft.com/office/drawing/2014/main" id="{7EE7BC3B-4439-D741-E5CB-7049C50A9A7F}"/>
                </a:ext>
              </a:extLst>
            </p:cNvPr>
            <p:cNvSpPr>
              <a:spLocks noEditPoints="1"/>
            </p:cNvSpPr>
            <p:nvPr/>
          </p:nvSpPr>
          <p:spPr bwMode="auto">
            <a:xfrm>
              <a:off x="4419601" y="4965701"/>
              <a:ext cx="287338" cy="287338"/>
            </a:xfrm>
            <a:custGeom>
              <a:avLst/>
              <a:gdLst>
                <a:gd name="T0" fmla="*/ 262 w 377"/>
                <a:gd name="T1" fmla="*/ 229 h 377"/>
                <a:gd name="T2" fmla="*/ 315 w 377"/>
                <a:gd name="T3" fmla="*/ 246 h 377"/>
                <a:gd name="T4" fmla="*/ 315 w 377"/>
                <a:gd name="T5" fmla="*/ 84 h 377"/>
                <a:gd name="T6" fmla="*/ 315 w 377"/>
                <a:gd name="T7" fmla="*/ 63 h 377"/>
                <a:gd name="T8" fmla="*/ 272 w 377"/>
                <a:gd name="T9" fmla="*/ 59 h 377"/>
                <a:gd name="T10" fmla="*/ 183 w 377"/>
                <a:gd name="T11" fmla="*/ 72 h 377"/>
                <a:gd name="T12" fmla="*/ 194 w 377"/>
                <a:gd name="T13" fmla="*/ 45 h 377"/>
                <a:gd name="T14" fmla="*/ 194 w 377"/>
                <a:gd name="T15" fmla="*/ 322 h 377"/>
                <a:gd name="T16" fmla="*/ 159 w 377"/>
                <a:gd name="T17" fmla="*/ 339 h 377"/>
                <a:gd name="T18" fmla="*/ 219 w 377"/>
                <a:gd name="T19" fmla="*/ 339 h 377"/>
                <a:gd name="T20" fmla="*/ 106 w 377"/>
                <a:gd name="T21" fmla="*/ 367 h 377"/>
                <a:gd name="T22" fmla="*/ 154 w 377"/>
                <a:gd name="T23" fmla="*/ 349 h 377"/>
                <a:gd name="T24" fmla="*/ 271 w 377"/>
                <a:gd name="T25" fmla="*/ 360 h 377"/>
                <a:gd name="T26" fmla="*/ 174 w 377"/>
                <a:gd name="T27" fmla="*/ 66 h 377"/>
                <a:gd name="T28" fmla="*/ 63 w 377"/>
                <a:gd name="T29" fmla="*/ 84 h 377"/>
                <a:gd name="T30" fmla="*/ 63 w 377"/>
                <a:gd name="T31" fmla="*/ 63 h 377"/>
                <a:gd name="T32" fmla="*/ 10 w 377"/>
                <a:gd name="T33" fmla="*/ 237 h 377"/>
                <a:gd name="T34" fmla="*/ 116 w 377"/>
                <a:gd name="T35" fmla="*/ 236 h 377"/>
                <a:gd name="T36" fmla="*/ 28 w 377"/>
                <a:gd name="T37" fmla="*/ 219 h 377"/>
                <a:gd name="T38" fmla="*/ 68 w 377"/>
                <a:gd name="T39" fmla="*/ 93 h 377"/>
                <a:gd name="T40" fmla="*/ 66 w 377"/>
                <a:gd name="T41" fmla="*/ 180 h 377"/>
                <a:gd name="T42" fmla="*/ 12 w 377"/>
                <a:gd name="T43" fmla="*/ 219 h 377"/>
                <a:gd name="T44" fmla="*/ 68 w 377"/>
                <a:gd name="T45" fmla="*/ 93 h 377"/>
                <a:gd name="T46" fmla="*/ 189 w 377"/>
                <a:gd name="T47" fmla="*/ 35 h 377"/>
                <a:gd name="T48" fmla="*/ 338 w 377"/>
                <a:gd name="T49" fmla="*/ 183 h 377"/>
                <a:gd name="T50" fmla="*/ 337 w 377"/>
                <a:gd name="T51" fmla="*/ 181 h 377"/>
                <a:gd name="T52" fmla="*/ 333 w 377"/>
                <a:gd name="T53" fmla="*/ 172 h 377"/>
                <a:gd name="T54" fmla="*/ 330 w 377"/>
                <a:gd name="T55" fmla="*/ 150 h 377"/>
                <a:gd name="T56" fmla="*/ 291 w 377"/>
                <a:gd name="T57" fmla="*/ 161 h 377"/>
                <a:gd name="T58" fmla="*/ 293 w 377"/>
                <a:gd name="T59" fmla="*/ 180 h 377"/>
                <a:gd name="T60" fmla="*/ 292 w 377"/>
                <a:gd name="T61" fmla="*/ 182 h 377"/>
                <a:gd name="T62" fmla="*/ 291 w 377"/>
                <a:gd name="T63" fmla="*/ 219 h 377"/>
                <a:gd name="T64" fmla="*/ 315 w 377"/>
                <a:gd name="T65" fmla="*/ 94 h 377"/>
                <a:gd name="T66" fmla="*/ 338 w 377"/>
                <a:gd name="T67" fmla="*/ 219 h 377"/>
                <a:gd name="T68" fmla="*/ 306 w 377"/>
                <a:gd name="T69" fmla="*/ 172 h 377"/>
                <a:gd name="T70" fmla="*/ 304 w 377"/>
                <a:gd name="T71" fmla="*/ 178 h 377"/>
                <a:gd name="T72" fmla="*/ 329 w 377"/>
                <a:gd name="T73" fmla="*/ 188 h 377"/>
                <a:gd name="T74" fmla="*/ 301 w 377"/>
                <a:gd name="T75" fmla="*/ 188 h 377"/>
                <a:gd name="T76" fmla="*/ 328 w 377"/>
                <a:gd name="T77" fmla="*/ 160 h 377"/>
                <a:gd name="T78" fmla="*/ 377 w 377"/>
                <a:gd name="T79" fmla="*/ 223 h 377"/>
                <a:gd name="T80" fmla="*/ 377 w 377"/>
                <a:gd name="T81" fmla="*/ 222 h 377"/>
                <a:gd name="T82" fmla="*/ 315 w 377"/>
                <a:gd name="T83" fmla="*/ 54 h 377"/>
                <a:gd name="T84" fmla="*/ 203 w 377"/>
                <a:gd name="T85" fmla="*/ 40 h 377"/>
                <a:gd name="T86" fmla="*/ 193 w 377"/>
                <a:gd name="T87" fmla="*/ 3 h 377"/>
                <a:gd name="T88" fmla="*/ 173 w 377"/>
                <a:gd name="T89" fmla="*/ 29 h 377"/>
                <a:gd name="T90" fmla="*/ 174 w 377"/>
                <a:gd name="T91" fmla="*/ 41 h 377"/>
                <a:gd name="T92" fmla="*/ 43 w 377"/>
                <a:gd name="T93" fmla="*/ 74 h 377"/>
                <a:gd name="T94" fmla="*/ 0 w 377"/>
                <a:gd name="T95" fmla="*/ 223 h 377"/>
                <a:gd name="T96" fmla="*/ 63 w 377"/>
                <a:gd name="T97" fmla="*/ 255 h 377"/>
                <a:gd name="T98" fmla="*/ 125 w 377"/>
                <a:gd name="T99" fmla="*/ 223 h 377"/>
                <a:gd name="T100" fmla="*/ 83 w 377"/>
                <a:gd name="T101" fmla="*/ 74 h 377"/>
                <a:gd name="T102" fmla="*/ 174 w 377"/>
                <a:gd name="T103" fmla="*/ 322 h 377"/>
                <a:gd name="T104" fmla="*/ 149 w 377"/>
                <a:gd name="T105" fmla="*/ 339 h 377"/>
                <a:gd name="T106" fmla="*/ 97 w 377"/>
                <a:gd name="T107" fmla="*/ 372 h 377"/>
                <a:gd name="T108" fmla="*/ 281 w 377"/>
                <a:gd name="T109" fmla="*/ 372 h 377"/>
                <a:gd name="T110" fmla="*/ 228 w 377"/>
                <a:gd name="T111" fmla="*/ 339 h 377"/>
                <a:gd name="T112" fmla="*/ 203 w 377"/>
                <a:gd name="T113" fmla="*/ 322 h 377"/>
                <a:gd name="T114" fmla="*/ 295 w 377"/>
                <a:gd name="T115" fmla="*/ 74 h 377"/>
                <a:gd name="T116" fmla="*/ 253 w 377"/>
                <a:gd name="T117" fmla="*/ 223 h 377"/>
                <a:gd name="T118" fmla="*/ 315 w 377"/>
                <a:gd name="T119" fmla="*/ 255 h 377"/>
                <a:gd name="T120" fmla="*/ 377 w 377"/>
                <a:gd name="T121" fmla="*/ 22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7" h="377">
                  <a:moveTo>
                    <a:pt x="315" y="246"/>
                  </a:moveTo>
                  <a:cubicBezTo>
                    <a:pt x="283" y="246"/>
                    <a:pt x="264" y="240"/>
                    <a:pt x="262" y="237"/>
                  </a:cubicBezTo>
                  <a:lnTo>
                    <a:pt x="262" y="229"/>
                  </a:lnTo>
                  <a:lnTo>
                    <a:pt x="368" y="229"/>
                  </a:lnTo>
                  <a:lnTo>
                    <a:pt x="368" y="236"/>
                  </a:lnTo>
                  <a:cubicBezTo>
                    <a:pt x="366" y="240"/>
                    <a:pt x="346" y="246"/>
                    <a:pt x="315" y="246"/>
                  </a:cubicBezTo>
                  <a:close/>
                  <a:moveTo>
                    <a:pt x="315" y="63"/>
                  </a:moveTo>
                  <a:cubicBezTo>
                    <a:pt x="320" y="63"/>
                    <a:pt x="325" y="68"/>
                    <a:pt x="325" y="74"/>
                  </a:cubicBezTo>
                  <a:cubicBezTo>
                    <a:pt x="325" y="80"/>
                    <a:pt x="320" y="84"/>
                    <a:pt x="315" y="84"/>
                  </a:cubicBezTo>
                  <a:cubicBezTo>
                    <a:pt x="309" y="84"/>
                    <a:pt x="304" y="80"/>
                    <a:pt x="304" y="74"/>
                  </a:cubicBezTo>
                  <a:cubicBezTo>
                    <a:pt x="304" y="68"/>
                    <a:pt x="309" y="64"/>
                    <a:pt x="314" y="63"/>
                  </a:cubicBezTo>
                  <a:lnTo>
                    <a:pt x="315" y="63"/>
                  </a:lnTo>
                  <a:close/>
                  <a:moveTo>
                    <a:pt x="203" y="66"/>
                  </a:moveTo>
                  <a:lnTo>
                    <a:pt x="203" y="51"/>
                  </a:lnTo>
                  <a:lnTo>
                    <a:pt x="272" y="59"/>
                  </a:lnTo>
                  <a:lnTo>
                    <a:pt x="203" y="66"/>
                  </a:lnTo>
                  <a:close/>
                  <a:moveTo>
                    <a:pt x="183" y="322"/>
                  </a:moveTo>
                  <a:lnTo>
                    <a:pt x="183" y="72"/>
                  </a:lnTo>
                  <a:lnTo>
                    <a:pt x="183" y="46"/>
                  </a:lnTo>
                  <a:lnTo>
                    <a:pt x="183" y="45"/>
                  </a:lnTo>
                  <a:lnTo>
                    <a:pt x="194" y="45"/>
                  </a:lnTo>
                  <a:lnTo>
                    <a:pt x="194" y="46"/>
                  </a:lnTo>
                  <a:lnTo>
                    <a:pt x="194" y="72"/>
                  </a:lnTo>
                  <a:lnTo>
                    <a:pt x="194" y="322"/>
                  </a:lnTo>
                  <a:lnTo>
                    <a:pt x="183" y="322"/>
                  </a:lnTo>
                  <a:close/>
                  <a:moveTo>
                    <a:pt x="219" y="339"/>
                  </a:moveTo>
                  <a:lnTo>
                    <a:pt x="159" y="339"/>
                  </a:lnTo>
                  <a:lnTo>
                    <a:pt x="159" y="331"/>
                  </a:lnTo>
                  <a:lnTo>
                    <a:pt x="219" y="331"/>
                  </a:lnTo>
                  <a:lnTo>
                    <a:pt x="219" y="339"/>
                  </a:lnTo>
                  <a:close/>
                  <a:moveTo>
                    <a:pt x="271" y="360"/>
                  </a:moveTo>
                  <a:lnTo>
                    <a:pt x="271" y="367"/>
                  </a:lnTo>
                  <a:lnTo>
                    <a:pt x="106" y="367"/>
                  </a:lnTo>
                  <a:lnTo>
                    <a:pt x="106" y="360"/>
                  </a:lnTo>
                  <a:cubicBezTo>
                    <a:pt x="106" y="354"/>
                    <a:pt x="111" y="349"/>
                    <a:pt x="117" y="349"/>
                  </a:cubicBezTo>
                  <a:lnTo>
                    <a:pt x="154" y="349"/>
                  </a:lnTo>
                  <a:lnTo>
                    <a:pt x="223" y="349"/>
                  </a:lnTo>
                  <a:lnTo>
                    <a:pt x="260" y="349"/>
                  </a:lnTo>
                  <a:cubicBezTo>
                    <a:pt x="266" y="349"/>
                    <a:pt x="271" y="354"/>
                    <a:pt x="271" y="360"/>
                  </a:cubicBezTo>
                  <a:close/>
                  <a:moveTo>
                    <a:pt x="105" y="59"/>
                  </a:moveTo>
                  <a:lnTo>
                    <a:pt x="174" y="51"/>
                  </a:lnTo>
                  <a:lnTo>
                    <a:pt x="174" y="66"/>
                  </a:lnTo>
                  <a:lnTo>
                    <a:pt x="105" y="59"/>
                  </a:lnTo>
                  <a:close/>
                  <a:moveTo>
                    <a:pt x="73" y="74"/>
                  </a:moveTo>
                  <a:cubicBezTo>
                    <a:pt x="73" y="80"/>
                    <a:pt x="68" y="84"/>
                    <a:pt x="63" y="84"/>
                  </a:cubicBezTo>
                  <a:cubicBezTo>
                    <a:pt x="57" y="84"/>
                    <a:pt x="52" y="80"/>
                    <a:pt x="52" y="74"/>
                  </a:cubicBezTo>
                  <a:cubicBezTo>
                    <a:pt x="52" y="68"/>
                    <a:pt x="57" y="63"/>
                    <a:pt x="62" y="63"/>
                  </a:cubicBezTo>
                  <a:lnTo>
                    <a:pt x="63" y="63"/>
                  </a:lnTo>
                  <a:cubicBezTo>
                    <a:pt x="69" y="64"/>
                    <a:pt x="73" y="68"/>
                    <a:pt x="73" y="74"/>
                  </a:cubicBezTo>
                  <a:close/>
                  <a:moveTo>
                    <a:pt x="63" y="246"/>
                  </a:moveTo>
                  <a:cubicBezTo>
                    <a:pt x="31" y="246"/>
                    <a:pt x="12" y="240"/>
                    <a:pt x="10" y="237"/>
                  </a:cubicBezTo>
                  <a:lnTo>
                    <a:pt x="10" y="229"/>
                  </a:lnTo>
                  <a:lnTo>
                    <a:pt x="115" y="229"/>
                  </a:lnTo>
                  <a:lnTo>
                    <a:pt x="116" y="236"/>
                  </a:lnTo>
                  <a:cubicBezTo>
                    <a:pt x="114" y="240"/>
                    <a:pt x="94" y="246"/>
                    <a:pt x="63" y="246"/>
                  </a:cubicBezTo>
                  <a:close/>
                  <a:moveTo>
                    <a:pt x="97" y="219"/>
                  </a:moveTo>
                  <a:lnTo>
                    <a:pt x="28" y="219"/>
                  </a:lnTo>
                  <a:lnTo>
                    <a:pt x="63" y="190"/>
                  </a:lnTo>
                  <a:lnTo>
                    <a:pt x="97" y="219"/>
                  </a:lnTo>
                  <a:close/>
                  <a:moveTo>
                    <a:pt x="68" y="93"/>
                  </a:moveTo>
                  <a:lnTo>
                    <a:pt x="113" y="219"/>
                  </a:lnTo>
                  <a:lnTo>
                    <a:pt x="111" y="219"/>
                  </a:lnTo>
                  <a:lnTo>
                    <a:pt x="66" y="180"/>
                  </a:lnTo>
                  <a:cubicBezTo>
                    <a:pt x="64" y="178"/>
                    <a:pt x="61" y="178"/>
                    <a:pt x="60" y="180"/>
                  </a:cubicBezTo>
                  <a:lnTo>
                    <a:pt x="14" y="219"/>
                  </a:lnTo>
                  <a:lnTo>
                    <a:pt x="12" y="219"/>
                  </a:lnTo>
                  <a:lnTo>
                    <a:pt x="57" y="93"/>
                  </a:lnTo>
                  <a:cubicBezTo>
                    <a:pt x="59" y="93"/>
                    <a:pt x="61" y="94"/>
                    <a:pt x="63" y="94"/>
                  </a:cubicBezTo>
                  <a:cubicBezTo>
                    <a:pt x="65" y="94"/>
                    <a:pt x="67" y="93"/>
                    <a:pt x="68" y="93"/>
                  </a:cubicBezTo>
                  <a:close/>
                  <a:moveTo>
                    <a:pt x="189" y="15"/>
                  </a:moveTo>
                  <a:cubicBezTo>
                    <a:pt x="192" y="21"/>
                    <a:pt x="194" y="27"/>
                    <a:pt x="194" y="29"/>
                  </a:cubicBezTo>
                  <a:cubicBezTo>
                    <a:pt x="194" y="33"/>
                    <a:pt x="192" y="35"/>
                    <a:pt x="189" y="35"/>
                  </a:cubicBezTo>
                  <a:cubicBezTo>
                    <a:pt x="185" y="35"/>
                    <a:pt x="183" y="33"/>
                    <a:pt x="183" y="29"/>
                  </a:cubicBezTo>
                  <a:cubicBezTo>
                    <a:pt x="183" y="27"/>
                    <a:pt x="185" y="21"/>
                    <a:pt x="189" y="15"/>
                  </a:cubicBezTo>
                  <a:close/>
                  <a:moveTo>
                    <a:pt x="338" y="183"/>
                  </a:moveTo>
                  <a:cubicBezTo>
                    <a:pt x="338" y="183"/>
                    <a:pt x="338" y="182"/>
                    <a:pt x="338" y="182"/>
                  </a:cubicBezTo>
                  <a:cubicBezTo>
                    <a:pt x="338" y="182"/>
                    <a:pt x="338" y="181"/>
                    <a:pt x="338" y="181"/>
                  </a:cubicBezTo>
                  <a:cubicBezTo>
                    <a:pt x="337" y="181"/>
                    <a:pt x="337" y="181"/>
                    <a:pt x="337" y="181"/>
                  </a:cubicBezTo>
                  <a:cubicBezTo>
                    <a:pt x="337" y="180"/>
                    <a:pt x="337" y="180"/>
                    <a:pt x="337" y="180"/>
                  </a:cubicBezTo>
                  <a:cubicBezTo>
                    <a:pt x="336" y="180"/>
                    <a:pt x="336" y="180"/>
                    <a:pt x="336" y="180"/>
                  </a:cubicBezTo>
                  <a:cubicBezTo>
                    <a:pt x="336" y="180"/>
                    <a:pt x="334" y="177"/>
                    <a:pt x="333" y="172"/>
                  </a:cubicBezTo>
                  <a:cubicBezTo>
                    <a:pt x="334" y="171"/>
                    <a:pt x="336" y="170"/>
                    <a:pt x="337" y="168"/>
                  </a:cubicBezTo>
                  <a:cubicBezTo>
                    <a:pt x="337" y="166"/>
                    <a:pt x="338" y="164"/>
                    <a:pt x="338" y="161"/>
                  </a:cubicBezTo>
                  <a:cubicBezTo>
                    <a:pt x="338" y="155"/>
                    <a:pt x="335" y="150"/>
                    <a:pt x="330" y="150"/>
                  </a:cubicBezTo>
                  <a:lnTo>
                    <a:pt x="300" y="150"/>
                  </a:lnTo>
                  <a:cubicBezTo>
                    <a:pt x="297" y="150"/>
                    <a:pt x="294" y="152"/>
                    <a:pt x="293" y="155"/>
                  </a:cubicBezTo>
                  <a:cubicBezTo>
                    <a:pt x="292" y="157"/>
                    <a:pt x="291" y="159"/>
                    <a:pt x="291" y="161"/>
                  </a:cubicBezTo>
                  <a:cubicBezTo>
                    <a:pt x="291" y="166"/>
                    <a:pt x="293" y="170"/>
                    <a:pt x="297" y="172"/>
                  </a:cubicBezTo>
                  <a:cubicBezTo>
                    <a:pt x="296" y="177"/>
                    <a:pt x="293" y="179"/>
                    <a:pt x="293" y="180"/>
                  </a:cubicBezTo>
                  <a:cubicBezTo>
                    <a:pt x="293" y="180"/>
                    <a:pt x="293" y="180"/>
                    <a:pt x="293" y="180"/>
                  </a:cubicBezTo>
                  <a:cubicBezTo>
                    <a:pt x="292" y="180"/>
                    <a:pt x="292" y="180"/>
                    <a:pt x="292" y="181"/>
                  </a:cubicBezTo>
                  <a:cubicBezTo>
                    <a:pt x="292" y="181"/>
                    <a:pt x="292" y="181"/>
                    <a:pt x="292" y="181"/>
                  </a:cubicBezTo>
                  <a:cubicBezTo>
                    <a:pt x="292" y="181"/>
                    <a:pt x="292" y="182"/>
                    <a:pt x="292" y="182"/>
                  </a:cubicBezTo>
                  <a:cubicBezTo>
                    <a:pt x="291" y="182"/>
                    <a:pt x="291" y="183"/>
                    <a:pt x="291" y="183"/>
                  </a:cubicBezTo>
                  <a:cubicBezTo>
                    <a:pt x="291" y="183"/>
                    <a:pt x="291" y="183"/>
                    <a:pt x="291" y="183"/>
                  </a:cubicBezTo>
                  <a:lnTo>
                    <a:pt x="291" y="219"/>
                  </a:lnTo>
                  <a:lnTo>
                    <a:pt x="264" y="219"/>
                  </a:lnTo>
                  <a:lnTo>
                    <a:pt x="309" y="93"/>
                  </a:lnTo>
                  <a:cubicBezTo>
                    <a:pt x="311" y="93"/>
                    <a:pt x="313" y="94"/>
                    <a:pt x="315" y="94"/>
                  </a:cubicBezTo>
                  <a:cubicBezTo>
                    <a:pt x="317" y="94"/>
                    <a:pt x="319" y="93"/>
                    <a:pt x="321" y="93"/>
                  </a:cubicBezTo>
                  <a:lnTo>
                    <a:pt x="366" y="219"/>
                  </a:lnTo>
                  <a:lnTo>
                    <a:pt x="338" y="219"/>
                  </a:lnTo>
                  <a:lnTo>
                    <a:pt x="338" y="183"/>
                  </a:lnTo>
                  <a:cubicBezTo>
                    <a:pt x="338" y="183"/>
                    <a:pt x="338" y="183"/>
                    <a:pt x="338" y="183"/>
                  </a:cubicBezTo>
                  <a:close/>
                  <a:moveTo>
                    <a:pt x="306" y="172"/>
                  </a:moveTo>
                  <a:lnTo>
                    <a:pt x="323" y="172"/>
                  </a:lnTo>
                  <a:cubicBezTo>
                    <a:pt x="324" y="175"/>
                    <a:pt x="324" y="177"/>
                    <a:pt x="325" y="178"/>
                  </a:cubicBezTo>
                  <a:lnTo>
                    <a:pt x="304" y="178"/>
                  </a:lnTo>
                  <a:cubicBezTo>
                    <a:pt x="305" y="177"/>
                    <a:pt x="306" y="175"/>
                    <a:pt x="306" y="172"/>
                  </a:cubicBezTo>
                  <a:close/>
                  <a:moveTo>
                    <a:pt x="301" y="188"/>
                  </a:moveTo>
                  <a:lnTo>
                    <a:pt x="329" y="188"/>
                  </a:lnTo>
                  <a:lnTo>
                    <a:pt x="329" y="219"/>
                  </a:lnTo>
                  <a:lnTo>
                    <a:pt x="301" y="219"/>
                  </a:lnTo>
                  <a:lnTo>
                    <a:pt x="301" y="188"/>
                  </a:lnTo>
                  <a:close/>
                  <a:moveTo>
                    <a:pt x="301" y="163"/>
                  </a:moveTo>
                  <a:cubicBezTo>
                    <a:pt x="301" y="162"/>
                    <a:pt x="301" y="161"/>
                    <a:pt x="301" y="160"/>
                  </a:cubicBezTo>
                  <a:lnTo>
                    <a:pt x="328" y="160"/>
                  </a:lnTo>
                  <a:cubicBezTo>
                    <a:pt x="329" y="161"/>
                    <a:pt x="329" y="162"/>
                    <a:pt x="328" y="163"/>
                  </a:cubicBezTo>
                  <a:lnTo>
                    <a:pt x="301" y="163"/>
                  </a:lnTo>
                  <a:close/>
                  <a:moveTo>
                    <a:pt x="377" y="223"/>
                  </a:moveTo>
                  <a:cubicBezTo>
                    <a:pt x="377" y="223"/>
                    <a:pt x="377" y="222"/>
                    <a:pt x="377" y="222"/>
                  </a:cubicBezTo>
                  <a:lnTo>
                    <a:pt x="377" y="222"/>
                  </a:lnTo>
                  <a:cubicBezTo>
                    <a:pt x="377" y="222"/>
                    <a:pt x="377" y="222"/>
                    <a:pt x="377" y="222"/>
                  </a:cubicBezTo>
                  <a:lnTo>
                    <a:pt x="329" y="88"/>
                  </a:lnTo>
                  <a:cubicBezTo>
                    <a:pt x="332" y="84"/>
                    <a:pt x="335" y="79"/>
                    <a:pt x="335" y="74"/>
                  </a:cubicBezTo>
                  <a:cubicBezTo>
                    <a:pt x="335" y="63"/>
                    <a:pt x="326" y="54"/>
                    <a:pt x="315" y="54"/>
                  </a:cubicBezTo>
                  <a:cubicBezTo>
                    <a:pt x="315" y="54"/>
                    <a:pt x="315" y="54"/>
                    <a:pt x="315" y="54"/>
                  </a:cubicBezTo>
                  <a:lnTo>
                    <a:pt x="203" y="41"/>
                  </a:lnTo>
                  <a:lnTo>
                    <a:pt x="203" y="40"/>
                  </a:lnTo>
                  <a:cubicBezTo>
                    <a:pt x="203" y="39"/>
                    <a:pt x="203" y="37"/>
                    <a:pt x="202" y="36"/>
                  </a:cubicBezTo>
                  <a:cubicBezTo>
                    <a:pt x="203" y="34"/>
                    <a:pt x="204" y="32"/>
                    <a:pt x="204" y="29"/>
                  </a:cubicBezTo>
                  <a:cubicBezTo>
                    <a:pt x="204" y="23"/>
                    <a:pt x="195" y="7"/>
                    <a:pt x="193" y="3"/>
                  </a:cubicBezTo>
                  <a:cubicBezTo>
                    <a:pt x="192" y="1"/>
                    <a:pt x="190" y="0"/>
                    <a:pt x="189" y="0"/>
                  </a:cubicBezTo>
                  <a:cubicBezTo>
                    <a:pt x="187" y="0"/>
                    <a:pt x="185" y="1"/>
                    <a:pt x="185" y="3"/>
                  </a:cubicBezTo>
                  <a:cubicBezTo>
                    <a:pt x="182" y="7"/>
                    <a:pt x="173" y="23"/>
                    <a:pt x="173" y="29"/>
                  </a:cubicBezTo>
                  <a:cubicBezTo>
                    <a:pt x="173" y="32"/>
                    <a:pt x="174" y="34"/>
                    <a:pt x="175" y="36"/>
                  </a:cubicBezTo>
                  <a:cubicBezTo>
                    <a:pt x="174" y="37"/>
                    <a:pt x="174" y="39"/>
                    <a:pt x="174" y="40"/>
                  </a:cubicBezTo>
                  <a:lnTo>
                    <a:pt x="174" y="41"/>
                  </a:lnTo>
                  <a:lnTo>
                    <a:pt x="62" y="54"/>
                  </a:lnTo>
                  <a:cubicBezTo>
                    <a:pt x="62" y="54"/>
                    <a:pt x="62" y="54"/>
                    <a:pt x="62" y="54"/>
                  </a:cubicBezTo>
                  <a:cubicBezTo>
                    <a:pt x="51" y="54"/>
                    <a:pt x="43" y="63"/>
                    <a:pt x="43" y="74"/>
                  </a:cubicBezTo>
                  <a:cubicBezTo>
                    <a:pt x="43" y="79"/>
                    <a:pt x="45" y="84"/>
                    <a:pt x="48" y="88"/>
                  </a:cubicBezTo>
                  <a:lnTo>
                    <a:pt x="1" y="222"/>
                  </a:lnTo>
                  <a:cubicBezTo>
                    <a:pt x="1" y="223"/>
                    <a:pt x="1" y="223"/>
                    <a:pt x="0" y="223"/>
                  </a:cubicBezTo>
                  <a:cubicBezTo>
                    <a:pt x="0" y="223"/>
                    <a:pt x="0" y="224"/>
                    <a:pt x="0" y="224"/>
                  </a:cubicBezTo>
                  <a:lnTo>
                    <a:pt x="0" y="237"/>
                  </a:lnTo>
                  <a:cubicBezTo>
                    <a:pt x="0" y="255"/>
                    <a:pt x="56" y="255"/>
                    <a:pt x="63" y="255"/>
                  </a:cubicBezTo>
                  <a:cubicBezTo>
                    <a:pt x="69" y="255"/>
                    <a:pt x="125" y="255"/>
                    <a:pt x="125" y="237"/>
                  </a:cubicBezTo>
                  <a:lnTo>
                    <a:pt x="125" y="224"/>
                  </a:lnTo>
                  <a:cubicBezTo>
                    <a:pt x="125" y="224"/>
                    <a:pt x="125" y="223"/>
                    <a:pt x="125" y="223"/>
                  </a:cubicBezTo>
                  <a:cubicBezTo>
                    <a:pt x="125" y="223"/>
                    <a:pt x="125" y="223"/>
                    <a:pt x="125" y="222"/>
                  </a:cubicBezTo>
                  <a:lnTo>
                    <a:pt x="77" y="88"/>
                  </a:lnTo>
                  <a:cubicBezTo>
                    <a:pt x="80" y="84"/>
                    <a:pt x="83" y="79"/>
                    <a:pt x="83" y="74"/>
                  </a:cubicBezTo>
                  <a:cubicBezTo>
                    <a:pt x="83" y="71"/>
                    <a:pt x="82" y="68"/>
                    <a:pt x="81" y="65"/>
                  </a:cubicBezTo>
                  <a:lnTo>
                    <a:pt x="174" y="76"/>
                  </a:lnTo>
                  <a:lnTo>
                    <a:pt x="174" y="322"/>
                  </a:lnTo>
                  <a:lnTo>
                    <a:pt x="154" y="322"/>
                  </a:lnTo>
                  <a:cubicBezTo>
                    <a:pt x="151" y="322"/>
                    <a:pt x="149" y="324"/>
                    <a:pt x="149" y="327"/>
                  </a:cubicBezTo>
                  <a:lnTo>
                    <a:pt x="149" y="339"/>
                  </a:lnTo>
                  <a:lnTo>
                    <a:pt x="117" y="339"/>
                  </a:lnTo>
                  <a:cubicBezTo>
                    <a:pt x="106" y="339"/>
                    <a:pt x="97" y="348"/>
                    <a:pt x="97" y="360"/>
                  </a:cubicBezTo>
                  <a:lnTo>
                    <a:pt x="97" y="372"/>
                  </a:lnTo>
                  <a:cubicBezTo>
                    <a:pt x="97" y="375"/>
                    <a:pt x="99" y="377"/>
                    <a:pt x="101" y="377"/>
                  </a:cubicBezTo>
                  <a:lnTo>
                    <a:pt x="276" y="377"/>
                  </a:lnTo>
                  <a:cubicBezTo>
                    <a:pt x="279" y="377"/>
                    <a:pt x="281" y="375"/>
                    <a:pt x="281" y="372"/>
                  </a:cubicBezTo>
                  <a:lnTo>
                    <a:pt x="281" y="360"/>
                  </a:lnTo>
                  <a:cubicBezTo>
                    <a:pt x="281" y="348"/>
                    <a:pt x="271" y="339"/>
                    <a:pt x="260" y="339"/>
                  </a:cubicBezTo>
                  <a:lnTo>
                    <a:pt x="228" y="339"/>
                  </a:lnTo>
                  <a:lnTo>
                    <a:pt x="228" y="327"/>
                  </a:lnTo>
                  <a:cubicBezTo>
                    <a:pt x="228" y="324"/>
                    <a:pt x="226" y="322"/>
                    <a:pt x="223" y="322"/>
                  </a:cubicBezTo>
                  <a:lnTo>
                    <a:pt x="203" y="322"/>
                  </a:lnTo>
                  <a:lnTo>
                    <a:pt x="203" y="76"/>
                  </a:lnTo>
                  <a:lnTo>
                    <a:pt x="297" y="65"/>
                  </a:lnTo>
                  <a:cubicBezTo>
                    <a:pt x="295" y="68"/>
                    <a:pt x="295" y="71"/>
                    <a:pt x="295" y="74"/>
                  </a:cubicBezTo>
                  <a:cubicBezTo>
                    <a:pt x="295" y="79"/>
                    <a:pt x="297" y="84"/>
                    <a:pt x="301" y="88"/>
                  </a:cubicBezTo>
                  <a:lnTo>
                    <a:pt x="253" y="222"/>
                  </a:lnTo>
                  <a:cubicBezTo>
                    <a:pt x="253" y="223"/>
                    <a:pt x="253" y="223"/>
                    <a:pt x="253" y="223"/>
                  </a:cubicBezTo>
                  <a:cubicBezTo>
                    <a:pt x="252" y="223"/>
                    <a:pt x="252" y="224"/>
                    <a:pt x="252" y="224"/>
                  </a:cubicBezTo>
                  <a:lnTo>
                    <a:pt x="252" y="237"/>
                  </a:lnTo>
                  <a:cubicBezTo>
                    <a:pt x="252" y="255"/>
                    <a:pt x="308" y="255"/>
                    <a:pt x="315" y="255"/>
                  </a:cubicBezTo>
                  <a:cubicBezTo>
                    <a:pt x="321" y="255"/>
                    <a:pt x="377" y="255"/>
                    <a:pt x="377" y="237"/>
                  </a:cubicBezTo>
                  <a:lnTo>
                    <a:pt x="377" y="224"/>
                  </a:lnTo>
                  <a:cubicBezTo>
                    <a:pt x="377" y="224"/>
                    <a:pt x="377" y="223"/>
                    <a:pt x="377" y="223"/>
                  </a:cubicBezTo>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395" name="Freeform 248">
              <a:extLst>
                <a:ext uri="{FF2B5EF4-FFF2-40B4-BE49-F238E27FC236}">
                  <a16:creationId xmlns:a16="http://schemas.microsoft.com/office/drawing/2014/main" id="{354C62B9-EFAF-9767-F9CB-E718D88E7DF9}"/>
                </a:ext>
              </a:extLst>
            </p:cNvPr>
            <p:cNvSpPr>
              <a:spLocks/>
            </p:cNvSpPr>
            <p:nvPr/>
          </p:nvSpPr>
          <p:spPr bwMode="auto">
            <a:xfrm>
              <a:off x="4559301" y="4978401"/>
              <a:ext cx="9525" cy="14288"/>
            </a:xfrm>
            <a:custGeom>
              <a:avLst/>
              <a:gdLst>
                <a:gd name="T0" fmla="*/ 6 w 11"/>
                <a:gd name="T1" fmla="*/ 0 h 20"/>
                <a:gd name="T2" fmla="*/ 11 w 11"/>
                <a:gd name="T3" fmla="*/ 14 h 20"/>
                <a:gd name="T4" fmla="*/ 6 w 11"/>
                <a:gd name="T5" fmla="*/ 20 h 20"/>
                <a:gd name="T6" fmla="*/ 0 w 11"/>
                <a:gd name="T7" fmla="*/ 14 h 20"/>
                <a:gd name="T8" fmla="*/ 6 w 11"/>
                <a:gd name="T9" fmla="*/ 0 h 20"/>
              </a:gdLst>
              <a:ahLst/>
              <a:cxnLst>
                <a:cxn ang="0">
                  <a:pos x="T0" y="T1"/>
                </a:cxn>
                <a:cxn ang="0">
                  <a:pos x="T2" y="T3"/>
                </a:cxn>
                <a:cxn ang="0">
                  <a:pos x="T4" y="T5"/>
                </a:cxn>
                <a:cxn ang="0">
                  <a:pos x="T6" y="T7"/>
                </a:cxn>
                <a:cxn ang="0">
                  <a:pos x="T8" y="T9"/>
                </a:cxn>
              </a:cxnLst>
              <a:rect l="0" t="0" r="r" b="b"/>
              <a:pathLst>
                <a:path w="11" h="20">
                  <a:moveTo>
                    <a:pt x="6" y="0"/>
                  </a:moveTo>
                  <a:cubicBezTo>
                    <a:pt x="9" y="6"/>
                    <a:pt x="11" y="12"/>
                    <a:pt x="11" y="14"/>
                  </a:cubicBezTo>
                  <a:cubicBezTo>
                    <a:pt x="11" y="18"/>
                    <a:pt x="9" y="20"/>
                    <a:pt x="6" y="20"/>
                  </a:cubicBezTo>
                  <a:cubicBezTo>
                    <a:pt x="2" y="20"/>
                    <a:pt x="0" y="18"/>
                    <a:pt x="0" y="14"/>
                  </a:cubicBezTo>
                  <a:cubicBezTo>
                    <a:pt x="0" y="12"/>
                    <a:pt x="2" y="6"/>
                    <a:pt x="6" y="0"/>
                  </a:cubicBezTo>
                  <a:close/>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grpSp>
      <p:grpSp>
        <p:nvGrpSpPr>
          <p:cNvPr id="396" name="Doves" descr="{&quot;Key&quot;:&quot;POWER_USER_SHAPE_ICON&quot;,&quot;Value&quot;:&quot;POWER_USER_SHAPE_ICON_STYLE_1&quot;}">
            <a:extLst>
              <a:ext uri="{FF2B5EF4-FFF2-40B4-BE49-F238E27FC236}">
                <a16:creationId xmlns:a16="http://schemas.microsoft.com/office/drawing/2014/main" id="{DC76C3A5-9B57-D25D-195C-01E67A0C448E}"/>
              </a:ext>
            </a:extLst>
          </p:cNvPr>
          <p:cNvGrpSpPr>
            <a:grpSpLocks noChangeAspect="1"/>
          </p:cNvGrpSpPr>
          <p:nvPr/>
        </p:nvGrpSpPr>
        <p:grpSpPr>
          <a:xfrm>
            <a:off x="8437196" y="5199804"/>
            <a:ext cx="520237" cy="544274"/>
            <a:chOff x="5470526" y="3173413"/>
            <a:chExt cx="481013" cy="503238"/>
          </a:xfrm>
          <a:solidFill>
            <a:schemeClr val="bg1"/>
          </a:solidFill>
        </p:grpSpPr>
        <p:sp>
          <p:nvSpPr>
            <p:cNvPr id="397" name="Freeform 49">
              <a:extLst>
                <a:ext uri="{FF2B5EF4-FFF2-40B4-BE49-F238E27FC236}">
                  <a16:creationId xmlns:a16="http://schemas.microsoft.com/office/drawing/2014/main" id="{0EEAB75E-BD7D-EF72-732B-15D00CB49C80}"/>
                </a:ext>
              </a:extLst>
            </p:cNvPr>
            <p:cNvSpPr>
              <a:spLocks/>
            </p:cNvSpPr>
            <p:nvPr/>
          </p:nvSpPr>
          <p:spPr bwMode="auto">
            <a:xfrm>
              <a:off x="5715001" y="3173413"/>
              <a:ext cx="184150" cy="233363"/>
            </a:xfrm>
            <a:custGeom>
              <a:avLst/>
              <a:gdLst>
                <a:gd name="T0" fmla="*/ 50 w 1088"/>
                <a:gd name="T1" fmla="*/ 1376 h 1376"/>
                <a:gd name="T2" fmla="*/ 9 w 1088"/>
                <a:gd name="T3" fmla="*/ 1340 h 1376"/>
                <a:gd name="T4" fmla="*/ 16 w 1088"/>
                <a:gd name="T5" fmla="*/ 1153 h 1376"/>
                <a:gd name="T6" fmla="*/ 90 w 1088"/>
                <a:gd name="T7" fmla="*/ 1037 h 1376"/>
                <a:gd name="T8" fmla="*/ 336 w 1088"/>
                <a:gd name="T9" fmla="*/ 878 h 1376"/>
                <a:gd name="T10" fmla="*/ 353 w 1088"/>
                <a:gd name="T11" fmla="*/ 870 h 1376"/>
                <a:gd name="T12" fmla="*/ 751 w 1088"/>
                <a:gd name="T13" fmla="*/ 603 h 1376"/>
                <a:gd name="T14" fmla="*/ 791 w 1088"/>
                <a:gd name="T15" fmla="*/ 562 h 1376"/>
                <a:gd name="T16" fmla="*/ 976 w 1088"/>
                <a:gd name="T17" fmla="*/ 308 h 1376"/>
                <a:gd name="T18" fmla="*/ 990 w 1088"/>
                <a:gd name="T19" fmla="*/ 48 h 1376"/>
                <a:gd name="T20" fmla="*/ 1028 w 1088"/>
                <a:gd name="T21" fmla="*/ 2 h 1376"/>
                <a:gd name="T22" fmla="*/ 1073 w 1088"/>
                <a:gd name="T23" fmla="*/ 39 h 1376"/>
                <a:gd name="T24" fmla="*/ 1056 w 1088"/>
                <a:gd name="T25" fmla="*/ 333 h 1376"/>
                <a:gd name="T26" fmla="*/ 850 w 1088"/>
                <a:gd name="T27" fmla="*/ 620 h 1376"/>
                <a:gd name="T28" fmla="*/ 811 w 1088"/>
                <a:gd name="T29" fmla="*/ 660 h 1376"/>
                <a:gd name="T30" fmla="*/ 388 w 1088"/>
                <a:gd name="T31" fmla="*/ 945 h 1376"/>
                <a:gd name="T32" fmla="*/ 370 w 1088"/>
                <a:gd name="T33" fmla="*/ 953 h 1376"/>
                <a:gd name="T34" fmla="*/ 153 w 1088"/>
                <a:gd name="T35" fmla="*/ 1091 h 1376"/>
                <a:gd name="T36" fmla="*/ 95 w 1088"/>
                <a:gd name="T37" fmla="*/ 1178 h 1376"/>
                <a:gd name="T38" fmla="*/ 91 w 1088"/>
                <a:gd name="T39" fmla="*/ 1327 h 1376"/>
                <a:gd name="T40" fmla="*/ 56 w 1088"/>
                <a:gd name="T41" fmla="*/ 1375 h 1376"/>
                <a:gd name="T42" fmla="*/ 50 w 1088"/>
                <a:gd name="T43" fmla="*/ 1376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8" h="1376">
                  <a:moveTo>
                    <a:pt x="50" y="1376"/>
                  </a:moveTo>
                  <a:cubicBezTo>
                    <a:pt x="30" y="1376"/>
                    <a:pt x="12" y="1361"/>
                    <a:pt x="9" y="1340"/>
                  </a:cubicBezTo>
                  <a:cubicBezTo>
                    <a:pt x="0" y="1287"/>
                    <a:pt x="1" y="1200"/>
                    <a:pt x="16" y="1153"/>
                  </a:cubicBezTo>
                  <a:cubicBezTo>
                    <a:pt x="29" y="1110"/>
                    <a:pt x="65" y="1066"/>
                    <a:pt x="90" y="1037"/>
                  </a:cubicBezTo>
                  <a:cubicBezTo>
                    <a:pt x="156" y="960"/>
                    <a:pt x="247" y="918"/>
                    <a:pt x="336" y="878"/>
                  </a:cubicBezTo>
                  <a:lnTo>
                    <a:pt x="353" y="870"/>
                  </a:lnTo>
                  <a:cubicBezTo>
                    <a:pt x="526" y="791"/>
                    <a:pt x="656" y="703"/>
                    <a:pt x="751" y="603"/>
                  </a:cubicBezTo>
                  <a:cubicBezTo>
                    <a:pt x="764" y="589"/>
                    <a:pt x="777" y="576"/>
                    <a:pt x="791" y="562"/>
                  </a:cubicBezTo>
                  <a:cubicBezTo>
                    <a:pt x="867" y="483"/>
                    <a:pt x="946" y="402"/>
                    <a:pt x="976" y="308"/>
                  </a:cubicBezTo>
                  <a:cubicBezTo>
                    <a:pt x="1004" y="222"/>
                    <a:pt x="999" y="124"/>
                    <a:pt x="990" y="48"/>
                  </a:cubicBezTo>
                  <a:cubicBezTo>
                    <a:pt x="988" y="25"/>
                    <a:pt x="1005" y="5"/>
                    <a:pt x="1028" y="2"/>
                  </a:cubicBezTo>
                  <a:cubicBezTo>
                    <a:pt x="1050" y="0"/>
                    <a:pt x="1071" y="16"/>
                    <a:pt x="1073" y="39"/>
                  </a:cubicBezTo>
                  <a:cubicBezTo>
                    <a:pt x="1082" y="123"/>
                    <a:pt x="1088" y="233"/>
                    <a:pt x="1056" y="333"/>
                  </a:cubicBezTo>
                  <a:cubicBezTo>
                    <a:pt x="1019" y="447"/>
                    <a:pt x="929" y="539"/>
                    <a:pt x="850" y="620"/>
                  </a:cubicBezTo>
                  <a:cubicBezTo>
                    <a:pt x="837" y="634"/>
                    <a:pt x="824" y="647"/>
                    <a:pt x="811" y="660"/>
                  </a:cubicBezTo>
                  <a:cubicBezTo>
                    <a:pt x="709" y="768"/>
                    <a:pt x="570" y="862"/>
                    <a:pt x="388" y="945"/>
                  </a:cubicBezTo>
                  <a:lnTo>
                    <a:pt x="370" y="953"/>
                  </a:lnTo>
                  <a:cubicBezTo>
                    <a:pt x="290" y="990"/>
                    <a:pt x="207" y="1028"/>
                    <a:pt x="153" y="1091"/>
                  </a:cubicBezTo>
                  <a:cubicBezTo>
                    <a:pt x="121" y="1128"/>
                    <a:pt x="102" y="1157"/>
                    <a:pt x="95" y="1178"/>
                  </a:cubicBezTo>
                  <a:cubicBezTo>
                    <a:pt x="86" y="1208"/>
                    <a:pt x="84" y="1282"/>
                    <a:pt x="91" y="1327"/>
                  </a:cubicBezTo>
                  <a:cubicBezTo>
                    <a:pt x="95" y="1350"/>
                    <a:pt x="79" y="1372"/>
                    <a:pt x="56" y="1375"/>
                  </a:cubicBezTo>
                  <a:cubicBezTo>
                    <a:pt x="54" y="1375"/>
                    <a:pt x="52" y="1376"/>
                    <a:pt x="50" y="13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398" name="Freeform 50">
              <a:extLst>
                <a:ext uri="{FF2B5EF4-FFF2-40B4-BE49-F238E27FC236}">
                  <a16:creationId xmlns:a16="http://schemas.microsoft.com/office/drawing/2014/main" id="{F5FBFDEF-1C80-0868-96CA-2B5730E5A22B}"/>
                </a:ext>
              </a:extLst>
            </p:cNvPr>
            <p:cNvSpPr>
              <a:spLocks/>
            </p:cNvSpPr>
            <p:nvPr/>
          </p:nvSpPr>
          <p:spPr bwMode="auto">
            <a:xfrm>
              <a:off x="5873751" y="3176588"/>
              <a:ext cx="52388" cy="147638"/>
            </a:xfrm>
            <a:custGeom>
              <a:avLst/>
              <a:gdLst>
                <a:gd name="T0" fmla="*/ 44 w 312"/>
                <a:gd name="T1" fmla="*/ 868 h 868"/>
                <a:gd name="T2" fmla="*/ 20 w 312"/>
                <a:gd name="T3" fmla="*/ 860 h 868"/>
                <a:gd name="T4" fmla="*/ 1 w 312"/>
                <a:gd name="T5" fmla="*/ 820 h 868"/>
                <a:gd name="T6" fmla="*/ 51 w 312"/>
                <a:gd name="T7" fmla="*/ 770 h 868"/>
                <a:gd name="T8" fmla="*/ 71 w 312"/>
                <a:gd name="T9" fmla="*/ 760 h 868"/>
                <a:gd name="T10" fmla="*/ 207 w 312"/>
                <a:gd name="T11" fmla="*/ 410 h 868"/>
                <a:gd name="T12" fmla="*/ 87 w 312"/>
                <a:gd name="T13" fmla="*/ 72 h 868"/>
                <a:gd name="T14" fmla="*/ 97 w 312"/>
                <a:gd name="T15" fmla="*/ 14 h 868"/>
                <a:gd name="T16" fmla="*/ 155 w 312"/>
                <a:gd name="T17" fmla="*/ 23 h 868"/>
                <a:gd name="T18" fmla="*/ 290 w 312"/>
                <a:gd name="T19" fmla="*/ 404 h 868"/>
                <a:gd name="T20" fmla="*/ 117 w 312"/>
                <a:gd name="T21" fmla="*/ 830 h 868"/>
                <a:gd name="T22" fmla="*/ 85 w 312"/>
                <a:gd name="T23" fmla="*/ 846 h 868"/>
                <a:gd name="T24" fmla="*/ 79 w 312"/>
                <a:gd name="T25" fmla="*/ 849 h 868"/>
                <a:gd name="T26" fmla="*/ 78 w 312"/>
                <a:gd name="T27" fmla="*/ 850 h 868"/>
                <a:gd name="T28" fmla="*/ 44 w 312"/>
                <a:gd name="T29"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868">
                  <a:moveTo>
                    <a:pt x="44" y="868"/>
                  </a:moveTo>
                  <a:cubicBezTo>
                    <a:pt x="36" y="868"/>
                    <a:pt x="27" y="865"/>
                    <a:pt x="20" y="860"/>
                  </a:cubicBezTo>
                  <a:cubicBezTo>
                    <a:pt x="7" y="851"/>
                    <a:pt x="0" y="836"/>
                    <a:pt x="1" y="820"/>
                  </a:cubicBezTo>
                  <a:cubicBezTo>
                    <a:pt x="4" y="792"/>
                    <a:pt x="28" y="781"/>
                    <a:pt x="51" y="770"/>
                  </a:cubicBezTo>
                  <a:cubicBezTo>
                    <a:pt x="58" y="767"/>
                    <a:pt x="67" y="763"/>
                    <a:pt x="71" y="760"/>
                  </a:cubicBezTo>
                  <a:cubicBezTo>
                    <a:pt x="97" y="743"/>
                    <a:pt x="225" y="646"/>
                    <a:pt x="207" y="410"/>
                  </a:cubicBezTo>
                  <a:cubicBezTo>
                    <a:pt x="199" y="309"/>
                    <a:pt x="142" y="148"/>
                    <a:pt x="87" y="72"/>
                  </a:cubicBezTo>
                  <a:cubicBezTo>
                    <a:pt x="74" y="53"/>
                    <a:pt x="78" y="27"/>
                    <a:pt x="97" y="14"/>
                  </a:cubicBezTo>
                  <a:cubicBezTo>
                    <a:pt x="115" y="0"/>
                    <a:pt x="141" y="4"/>
                    <a:pt x="155" y="23"/>
                  </a:cubicBezTo>
                  <a:cubicBezTo>
                    <a:pt x="218" y="111"/>
                    <a:pt x="281" y="289"/>
                    <a:pt x="290" y="404"/>
                  </a:cubicBezTo>
                  <a:cubicBezTo>
                    <a:pt x="312" y="686"/>
                    <a:pt x="150" y="808"/>
                    <a:pt x="117" y="830"/>
                  </a:cubicBezTo>
                  <a:cubicBezTo>
                    <a:pt x="107" y="836"/>
                    <a:pt x="96" y="841"/>
                    <a:pt x="85" y="846"/>
                  </a:cubicBezTo>
                  <a:cubicBezTo>
                    <a:pt x="83" y="847"/>
                    <a:pt x="81" y="848"/>
                    <a:pt x="79" y="849"/>
                  </a:cubicBezTo>
                  <a:lnTo>
                    <a:pt x="78" y="850"/>
                  </a:lnTo>
                  <a:cubicBezTo>
                    <a:pt x="70" y="862"/>
                    <a:pt x="57" y="868"/>
                    <a:pt x="44" y="8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399" name="Freeform 51">
              <a:extLst>
                <a:ext uri="{FF2B5EF4-FFF2-40B4-BE49-F238E27FC236}">
                  <a16:creationId xmlns:a16="http://schemas.microsoft.com/office/drawing/2014/main" id="{87B3C5D0-9EFB-19EF-7C8C-0F3A71728DAE}"/>
                </a:ext>
              </a:extLst>
            </p:cNvPr>
            <p:cNvSpPr>
              <a:spLocks/>
            </p:cNvSpPr>
            <p:nvPr/>
          </p:nvSpPr>
          <p:spPr bwMode="auto">
            <a:xfrm>
              <a:off x="5778501" y="3306763"/>
              <a:ext cx="160338" cy="201613"/>
            </a:xfrm>
            <a:custGeom>
              <a:avLst/>
              <a:gdLst>
                <a:gd name="T0" fmla="*/ 159 w 946"/>
                <a:gd name="T1" fmla="*/ 1197 h 1197"/>
                <a:gd name="T2" fmla="*/ 82 w 946"/>
                <a:gd name="T3" fmla="*/ 1175 h 1197"/>
                <a:gd name="T4" fmla="*/ 3 w 946"/>
                <a:gd name="T5" fmla="*/ 1020 h 1197"/>
                <a:gd name="T6" fmla="*/ 38 w 946"/>
                <a:gd name="T7" fmla="*/ 972 h 1197"/>
                <a:gd name="T8" fmla="*/ 86 w 946"/>
                <a:gd name="T9" fmla="*/ 1007 h 1197"/>
                <a:gd name="T10" fmla="*/ 127 w 946"/>
                <a:gd name="T11" fmla="*/ 1106 h 1197"/>
                <a:gd name="T12" fmla="*/ 196 w 946"/>
                <a:gd name="T13" fmla="*/ 1108 h 1197"/>
                <a:gd name="T14" fmla="*/ 267 w 946"/>
                <a:gd name="T15" fmla="*/ 1071 h 1197"/>
                <a:gd name="T16" fmla="*/ 277 w 946"/>
                <a:gd name="T17" fmla="*/ 1012 h 1197"/>
                <a:gd name="T18" fmla="*/ 260 w 946"/>
                <a:gd name="T19" fmla="*/ 961 h 1197"/>
                <a:gd name="T20" fmla="*/ 237 w 946"/>
                <a:gd name="T21" fmla="*/ 940 h 1197"/>
                <a:gd name="T22" fmla="*/ 235 w 946"/>
                <a:gd name="T23" fmla="*/ 884 h 1197"/>
                <a:gd name="T24" fmla="*/ 290 w 946"/>
                <a:gd name="T25" fmla="*/ 876 h 1197"/>
                <a:gd name="T26" fmla="*/ 320 w 946"/>
                <a:gd name="T27" fmla="*/ 903 h 1197"/>
                <a:gd name="T28" fmla="*/ 415 w 946"/>
                <a:gd name="T29" fmla="*/ 947 h 1197"/>
                <a:gd name="T30" fmla="*/ 416 w 946"/>
                <a:gd name="T31" fmla="*/ 947 h 1197"/>
                <a:gd name="T32" fmla="*/ 505 w 946"/>
                <a:gd name="T33" fmla="*/ 921 h 1197"/>
                <a:gd name="T34" fmla="*/ 437 w 946"/>
                <a:gd name="T35" fmla="*/ 738 h 1197"/>
                <a:gd name="T36" fmla="*/ 434 w 946"/>
                <a:gd name="T37" fmla="*/ 679 h 1197"/>
                <a:gd name="T38" fmla="*/ 493 w 946"/>
                <a:gd name="T39" fmla="*/ 677 h 1197"/>
                <a:gd name="T40" fmla="*/ 493 w 946"/>
                <a:gd name="T41" fmla="*/ 677 h 1197"/>
                <a:gd name="T42" fmla="*/ 707 w 946"/>
                <a:gd name="T43" fmla="*/ 719 h 1197"/>
                <a:gd name="T44" fmla="*/ 769 w 946"/>
                <a:gd name="T45" fmla="*/ 632 h 1197"/>
                <a:gd name="T46" fmla="*/ 628 w 946"/>
                <a:gd name="T47" fmla="*/ 457 h 1197"/>
                <a:gd name="T48" fmla="*/ 604 w 946"/>
                <a:gd name="T49" fmla="*/ 408 h 1197"/>
                <a:gd name="T50" fmla="*/ 650 w 946"/>
                <a:gd name="T51" fmla="*/ 377 h 1197"/>
                <a:gd name="T52" fmla="*/ 829 w 946"/>
                <a:gd name="T53" fmla="*/ 310 h 1197"/>
                <a:gd name="T54" fmla="*/ 817 w 946"/>
                <a:gd name="T55" fmla="*/ 155 h 1197"/>
                <a:gd name="T56" fmla="*/ 623 w 946"/>
                <a:gd name="T57" fmla="*/ 113 h 1197"/>
                <a:gd name="T58" fmla="*/ 572 w 946"/>
                <a:gd name="T59" fmla="*/ 84 h 1197"/>
                <a:gd name="T60" fmla="*/ 601 w 946"/>
                <a:gd name="T61" fmla="*/ 33 h 1197"/>
                <a:gd name="T62" fmla="*/ 883 w 946"/>
                <a:gd name="T63" fmla="*/ 103 h 1197"/>
                <a:gd name="T64" fmla="*/ 901 w 946"/>
                <a:gd name="T65" fmla="*/ 352 h 1197"/>
                <a:gd name="T66" fmla="*/ 774 w 946"/>
                <a:gd name="T67" fmla="*/ 451 h 1197"/>
                <a:gd name="T68" fmla="*/ 852 w 946"/>
                <a:gd name="T69" fmla="*/ 636 h 1197"/>
                <a:gd name="T70" fmla="*/ 738 w 946"/>
                <a:gd name="T71" fmla="*/ 796 h 1197"/>
                <a:gd name="T72" fmla="*/ 588 w 946"/>
                <a:gd name="T73" fmla="*/ 809 h 1197"/>
                <a:gd name="T74" fmla="*/ 576 w 946"/>
                <a:gd name="T75" fmla="*/ 966 h 1197"/>
                <a:gd name="T76" fmla="*/ 407 w 946"/>
                <a:gd name="T77" fmla="*/ 1030 h 1197"/>
                <a:gd name="T78" fmla="*/ 361 w 946"/>
                <a:gd name="T79" fmla="*/ 1020 h 1197"/>
                <a:gd name="T80" fmla="*/ 328 w 946"/>
                <a:gd name="T81" fmla="*/ 1128 h 1197"/>
                <a:gd name="T82" fmla="*/ 217 w 946"/>
                <a:gd name="T83" fmla="*/ 1189 h 1197"/>
                <a:gd name="T84" fmla="*/ 159 w 946"/>
                <a:gd name="T85"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6" h="1197">
                  <a:moveTo>
                    <a:pt x="159" y="1197"/>
                  </a:moveTo>
                  <a:cubicBezTo>
                    <a:pt x="129" y="1197"/>
                    <a:pt x="104" y="1190"/>
                    <a:pt x="82" y="1175"/>
                  </a:cubicBezTo>
                  <a:cubicBezTo>
                    <a:pt x="40" y="1148"/>
                    <a:pt x="16" y="1099"/>
                    <a:pt x="3" y="1020"/>
                  </a:cubicBezTo>
                  <a:cubicBezTo>
                    <a:pt x="0" y="997"/>
                    <a:pt x="15" y="976"/>
                    <a:pt x="38" y="972"/>
                  </a:cubicBezTo>
                  <a:cubicBezTo>
                    <a:pt x="61" y="968"/>
                    <a:pt x="82" y="984"/>
                    <a:pt x="86" y="1007"/>
                  </a:cubicBezTo>
                  <a:cubicBezTo>
                    <a:pt x="94" y="1059"/>
                    <a:pt x="108" y="1093"/>
                    <a:pt x="127" y="1106"/>
                  </a:cubicBezTo>
                  <a:cubicBezTo>
                    <a:pt x="142" y="1115"/>
                    <a:pt x="165" y="1116"/>
                    <a:pt x="196" y="1108"/>
                  </a:cubicBezTo>
                  <a:cubicBezTo>
                    <a:pt x="226" y="1101"/>
                    <a:pt x="247" y="1092"/>
                    <a:pt x="267" y="1071"/>
                  </a:cubicBezTo>
                  <a:cubicBezTo>
                    <a:pt x="273" y="1064"/>
                    <a:pt x="281" y="1042"/>
                    <a:pt x="277" y="1012"/>
                  </a:cubicBezTo>
                  <a:cubicBezTo>
                    <a:pt x="275" y="992"/>
                    <a:pt x="269" y="974"/>
                    <a:pt x="260" y="961"/>
                  </a:cubicBezTo>
                  <a:cubicBezTo>
                    <a:pt x="251" y="954"/>
                    <a:pt x="244" y="947"/>
                    <a:pt x="237" y="940"/>
                  </a:cubicBezTo>
                  <a:cubicBezTo>
                    <a:pt x="223" y="924"/>
                    <a:pt x="222" y="900"/>
                    <a:pt x="235" y="884"/>
                  </a:cubicBezTo>
                  <a:cubicBezTo>
                    <a:pt x="249" y="868"/>
                    <a:pt x="273" y="864"/>
                    <a:pt x="290" y="876"/>
                  </a:cubicBezTo>
                  <a:cubicBezTo>
                    <a:pt x="301" y="883"/>
                    <a:pt x="311" y="892"/>
                    <a:pt x="320" y="903"/>
                  </a:cubicBezTo>
                  <a:cubicBezTo>
                    <a:pt x="345" y="923"/>
                    <a:pt x="377" y="943"/>
                    <a:pt x="415" y="947"/>
                  </a:cubicBezTo>
                  <a:lnTo>
                    <a:pt x="416" y="947"/>
                  </a:lnTo>
                  <a:cubicBezTo>
                    <a:pt x="456" y="951"/>
                    <a:pt x="495" y="937"/>
                    <a:pt x="505" y="921"/>
                  </a:cubicBezTo>
                  <a:cubicBezTo>
                    <a:pt x="549" y="851"/>
                    <a:pt x="464" y="763"/>
                    <a:pt x="437" y="738"/>
                  </a:cubicBezTo>
                  <a:cubicBezTo>
                    <a:pt x="420" y="722"/>
                    <a:pt x="419" y="696"/>
                    <a:pt x="434" y="679"/>
                  </a:cubicBezTo>
                  <a:cubicBezTo>
                    <a:pt x="450" y="662"/>
                    <a:pt x="476" y="661"/>
                    <a:pt x="493" y="677"/>
                  </a:cubicBezTo>
                  <a:lnTo>
                    <a:pt x="493" y="677"/>
                  </a:lnTo>
                  <a:cubicBezTo>
                    <a:pt x="546" y="726"/>
                    <a:pt x="642" y="745"/>
                    <a:pt x="707" y="719"/>
                  </a:cubicBezTo>
                  <a:cubicBezTo>
                    <a:pt x="746" y="703"/>
                    <a:pt x="767" y="673"/>
                    <a:pt x="769" y="632"/>
                  </a:cubicBezTo>
                  <a:cubicBezTo>
                    <a:pt x="774" y="533"/>
                    <a:pt x="683" y="480"/>
                    <a:pt x="628" y="457"/>
                  </a:cubicBezTo>
                  <a:cubicBezTo>
                    <a:pt x="609" y="449"/>
                    <a:pt x="599" y="428"/>
                    <a:pt x="604" y="408"/>
                  </a:cubicBezTo>
                  <a:cubicBezTo>
                    <a:pt x="610" y="388"/>
                    <a:pt x="629" y="375"/>
                    <a:pt x="650" y="377"/>
                  </a:cubicBezTo>
                  <a:cubicBezTo>
                    <a:pt x="734" y="388"/>
                    <a:pt x="798" y="365"/>
                    <a:pt x="829" y="310"/>
                  </a:cubicBezTo>
                  <a:cubicBezTo>
                    <a:pt x="856" y="262"/>
                    <a:pt x="852" y="198"/>
                    <a:pt x="817" y="155"/>
                  </a:cubicBezTo>
                  <a:cubicBezTo>
                    <a:pt x="778" y="104"/>
                    <a:pt x="709" y="89"/>
                    <a:pt x="623" y="113"/>
                  </a:cubicBezTo>
                  <a:cubicBezTo>
                    <a:pt x="601" y="119"/>
                    <a:pt x="578" y="106"/>
                    <a:pt x="572" y="84"/>
                  </a:cubicBezTo>
                  <a:cubicBezTo>
                    <a:pt x="566" y="62"/>
                    <a:pt x="579" y="39"/>
                    <a:pt x="601" y="33"/>
                  </a:cubicBezTo>
                  <a:cubicBezTo>
                    <a:pt x="719" y="0"/>
                    <a:pt x="822" y="25"/>
                    <a:pt x="883" y="103"/>
                  </a:cubicBezTo>
                  <a:cubicBezTo>
                    <a:pt x="938" y="174"/>
                    <a:pt x="946" y="274"/>
                    <a:pt x="901" y="352"/>
                  </a:cubicBezTo>
                  <a:cubicBezTo>
                    <a:pt x="873" y="401"/>
                    <a:pt x="829" y="435"/>
                    <a:pt x="774" y="451"/>
                  </a:cubicBezTo>
                  <a:cubicBezTo>
                    <a:pt x="828" y="502"/>
                    <a:pt x="856" y="566"/>
                    <a:pt x="852" y="636"/>
                  </a:cubicBezTo>
                  <a:cubicBezTo>
                    <a:pt x="848" y="710"/>
                    <a:pt x="807" y="768"/>
                    <a:pt x="738" y="796"/>
                  </a:cubicBezTo>
                  <a:cubicBezTo>
                    <a:pt x="693" y="814"/>
                    <a:pt x="640" y="818"/>
                    <a:pt x="588" y="809"/>
                  </a:cubicBezTo>
                  <a:cubicBezTo>
                    <a:pt x="609" y="865"/>
                    <a:pt x="605" y="919"/>
                    <a:pt x="576" y="966"/>
                  </a:cubicBezTo>
                  <a:cubicBezTo>
                    <a:pt x="542" y="1019"/>
                    <a:pt x="464" y="1036"/>
                    <a:pt x="407" y="1030"/>
                  </a:cubicBezTo>
                  <a:cubicBezTo>
                    <a:pt x="391" y="1028"/>
                    <a:pt x="376" y="1024"/>
                    <a:pt x="361" y="1020"/>
                  </a:cubicBezTo>
                  <a:cubicBezTo>
                    <a:pt x="363" y="1064"/>
                    <a:pt x="351" y="1104"/>
                    <a:pt x="328" y="1128"/>
                  </a:cubicBezTo>
                  <a:cubicBezTo>
                    <a:pt x="291" y="1166"/>
                    <a:pt x="253" y="1180"/>
                    <a:pt x="217" y="1189"/>
                  </a:cubicBezTo>
                  <a:cubicBezTo>
                    <a:pt x="196" y="1194"/>
                    <a:pt x="176" y="1197"/>
                    <a:pt x="159" y="1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0" name="Freeform 52">
              <a:extLst>
                <a:ext uri="{FF2B5EF4-FFF2-40B4-BE49-F238E27FC236}">
                  <a16:creationId xmlns:a16="http://schemas.microsoft.com/office/drawing/2014/main" id="{C7A7BD5A-CC86-7F40-E55E-76B5E6FE5F2A}"/>
                </a:ext>
              </a:extLst>
            </p:cNvPr>
            <p:cNvSpPr>
              <a:spLocks/>
            </p:cNvSpPr>
            <p:nvPr/>
          </p:nvSpPr>
          <p:spPr bwMode="auto">
            <a:xfrm>
              <a:off x="5594351" y="3286126"/>
              <a:ext cx="130175" cy="73025"/>
            </a:xfrm>
            <a:custGeom>
              <a:avLst/>
              <a:gdLst>
                <a:gd name="T0" fmla="*/ 48 w 770"/>
                <a:gd name="T1" fmla="*/ 432 h 432"/>
                <a:gd name="T2" fmla="*/ 10 w 770"/>
                <a:gd name="T3" fmla="*/ 408 h 432"/>
                <a:gd name="T4" fmla="*/ 30 w 770"/>
                <a:gd name="T5" fmla="*/ 353 h 432"/>
                <a:gd name="T6" fmla="*/ 135 w 770"/>
                <a:gd name="T7" fmla="*/ 219 h 432"/>
                <a:gd name="T8" fmla="*/ 302 w 770"/>
                <a:gd name="T9" fmla="*/ 36 h 432"/>
                <a:gd name="T10" fmla="*/ 592 w 770"/>
                <a:gd name="T11" fmla="*/ 64 h 432"/>
                <a:gd name="T12" fmla="*/ 702 w 770"/>
                <a:gd name="T13" fmla="*/ 195 h 432"/>
                <a:gd name="T14" fmla="*/ 720 w 770"/>
                <a:gd name="T15" fmla="*/ 241 h 432"/>
                <a:gd name="T16" fmla="*/ 744 w 770"/>
                <a:gd name="T17" fmla="*/ 298 h 432"/>
                <a:gd name="T18" fmla="*/ 762 w 770"/>
                <a:gd name="T19" fmla="*/ 351 h 432"/>
                <a:gd name="T20" fmla="*/ 707 w 770"/>
                <a:gd name="T21" fmla="*/ 373 h 432"/>
                <a:gd name="T22" fmla="*/ 641 w 770"/>
                <a:gd name="T23" fmla="*/ 268 h 432"/>
                <a:gd name="T24" fmla="*/ 627 w 770"/>
                <a:gd name="T25" fmla="*/ 231 h 432"/>
                <a:gd name="T26" fmla="*/ 548 w 770"/>
                <a:gd name="T27" fmla="*/ 135 h 432"/>
                <a:gd name="T28" fmla="*/ 330 w 770"/>
                <a:gd name="T29" fmla="*/ 114 h 432"/>
                <a:gd name="T30" fmla="*/ 211 w 770"/>
                <a:gd name="T31" fmla="*/ 253 h 432"/>
                <a:gd name="T32" fmla="*/ 66 w 770"/>
                <a:gd name="T33" fmla="*/ 428 h 432"/>
                <a:gd name="T34" fmla="*/ 48 w 770"/>
                <a:gd name="T35"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0" h="432">
                  <a:moveTo>
                    <a:pt x="48" y="432"/>
                  </a:moveTo>
                  <a:cubicBezTo>
                    <a:pt x="32" y="432"/>
                    <a:pt x="17" y="423"/>
                    <a:pt x="10" y="408"/>
                  </a:cubicBezTo>
                  <a:cubicBezTo>
                    <a:pt x="0" y="387"/>
                    <a:pt x="9" y="363"/>
                    <a:pt x="30" y="353"/>
                  </a:cubicBezTo>
                  <a:cubicBezTo>
                    <a:pt x="86" y="325"/>
                    <a:pt x="109" y="276"/>
                    <a:pt x="135" y="219"/>
                  </a:cubicBezTo>
                  <a:cubicBezTo>
                    <a:pt x="166" y="150"/>
                    <a:pt x="202" y="73"/>
                    <a:pt x="302" y="36"/>
                  </a:cubicBezTo>
                  <a:cubicBezTo>
                    <a:pt x="399" y="0"/>
                    <a:pt x="502" y="10"/>
                    <a:pt x="592" y="64"/>
                  </a:cubicBezTo>
                  <a:cubicBezTo>
                    <a:pt x="648" y="98"/>
                    <a:pt x="676" y="139"/>
                    <a:pt x="702" y="195"/>
                  </a:cubicBezTo>
                  <a:cubicBezTo>
                    <a:pt x="708" y="208"/>
                    <a:pt x="714" y="224"/>
                    <a:pt x="720" y="241"/>
                  </a:cubicBezTo>
                  <a:cubicBezTo>
                    <a:pt x="726" y="258"/>
                    <a:pt x="736" y="289"/>
                    <a:pt x="744" y="298"/>
                  </a:cubicBezTo>
                  <a:cubicBezTo>
                    <a:pt x="762" y="309"/>
                    <a:pt x="770" y="331"/>
                    <a:pt x="762" y="351"/>
                  </a:cubicBezTo>
                  <a:cubicBezTo>
                    <a:pt x="753" y="372"/>
                    <a:pt x="728" y="382"/>
                    <a:pt x="707" y="373"/>
                  </a:cubicBezTo>
                  <a:cubicBezTo>
                    <a:pt x="672" y="358"/>
                    <a:pt x="657" y="314"/>
                    <a:pt x="641" y="268"/>
                  </a:cubicBezTo>
                  <a:cubicBezTo>
                    <a:pt x="636" y="253"/>
                    <a:pt x="631" y="240"/>
                    <a:pt x="627" y="231"/>
                  </a:cubicBezTo>
                  <a:cubicBezTo>
                    <a:pt x="606" y="186"/>
                    <a:pt x="588" y="159"/>
                    <a:pt x="548" y="135"/>
                  </a:cubicBezTo>
                  <a:cubicBezTo>
                    <a:pt x="480" y="94"/>
                    <a:pt x="405" y="87"/>
                    <a:pt x="330" y="114"/>
                  </a:cubicBezTo>
                  <a:cubicBezTo>
                    <a:pt x="263" y="139"/>
                    <a:pt x="239" y="192"/>
                    <a:pt x="211" y="253"/>
                  </a:cubicBezTo>
                  <a:cubicBezTo>
                    <a:pt x="182" y="316"/>
                    <a:pt x="150" y="388"/>
                    <a:pt x="66" y="428"/>
                  </a:cubicBezTo>
                  <a:cubicBezTo>
                    <a:pt x="60" y="430"/>
                    <a:pt x="54" y="432"/>
                    <a:pt x="48" y="4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1" name="Freeform 53">
              <a:extLst>
                <a:ext uri="{FF2B5EF4-FFF2-40B4-BE49-F238E27FC236}">
                  <a16:creationId xmlns:a16="http://schemas.microsoft.com/office/drawing/2014/main" id="{6DAF7ECD-8E34-6B54-AEC3-717C988CA895}"/>
                </a:ext>
              </a:extLst>
            </p:cNvPr>
            <p:cNvSpPr>
              <a:spLocks/>
            </p:cNvSpPr>
            <p:nvPr/>
          </p:nvSpPr>
          <p:spPr bwMode="auto">
            <a:xfrm>
              <a:off x="5594351" y="3340101"/>
              <a:ext cx="357188" cy="309563"/>
            </a:xfrm>
            <a:custGeom>
              <a:avLst/>
              <a:gdLst>
                <a:gd name="T0" fmla="*/ 1265 w 2116"/>
                <a:gd name="T1" fmla="*/ 1824 h 1826"/>
                <a:gd name="T2" fmla="*/ 1251 w 2116"/>
                <a:gd name="T3" fmla="*/ 1746 h 1826"/>
                <a:gd name="T4" fmla="*/ 1088 w 2116"/>
                <a:gd name="T5" fmla="*/ 1341 h 1826"/>
                <a:gd name="T6" fmla="*/ 328 w 2116"/>
                <a:gd name="T7" fmla="*/ 968 h 1826"/>
                <a:gd name="T8" fmla="*/ 318 w 2116"/>
                <a:gd name="T9" fmla="*/ 273 h 1826"/>
                <a:gd name="T10" fmla="*/ 68 w 2116"/>
                <a:gd name="T11" fmla="*/ 122 h 1826"/>
                <a:gd name="T12" fmla="*/ 26 w 2116"/>
                <a:gd name="T13" fmla="*/ 50 h 1826"/>
                <a:gd name="T14" fmla="*/ 400 w 2116"/>
                <a:gd name="T15" fmla="*/ 288 h 1826"/>
                <a:gd name="T16" fmla="*/ 396 w 2116"/>
                <a:gd name="T17" fmla="*/ 921 h 1826"/>
                <a:gd name="T18" fmla="*/ 1136 w 2116"/>
                <a:gd name="T19" fmla="*/ 1273 h 1826"/>
                <a:gd name="T20" fmla="*/ 1386 w 2116"/>
                <a:gd name="T21" fmla="*/ 1681 h 1826"/>
                <a:gd name="T22" fmla="*/ 1425 w 2116"/>
                <a:gd name="T23" fmla="*/ 1523 h 1826"/>
                <a:gd name="T24" fmla="*/ 1413 w 2116"/>
                <a:gd name="T25" fmla="*/ 1434 h 1826"/>
                <a:gd name="T26" fmla="*/ 1501 w 2116"/>
                <a:gd name="T27" fmla="*/ 1487 h 1826"/>
                <a:gd name="T28" fmla="*/ 1645 w 2116"/>
                <a:gd name="T29" fmla="*/ 1550 h 1826"/>
                <a:gd name="T30" fmla="*/ 1661 w 2116"/>
                <a:gd name="T31" fmla="*/ 1414 h 1826"/>
                <a:gd name="T32" fmla="*/ 1635 w 2116"/>
                <a:gd name="T33" fmla="*/ 1336 h 1826"/>
                <a:gd name="T34" fmla="*/ 1716 w 2116"/>
                <a:gd name="T35" fmla="*/ 1351 h 1826"/>
                <a:gd name="T36" fmla="*/ 1866 w 2116"/>
                <a:gd name="T37" fmla="*/ 1294 h 1826"/>
                <a:gd name="T38" fmla="*/ 1748 w 2116"/>
                <a:gd name="T39" fmla="*/ 1128 h 1826"/>
                <a:gd name="T40" fmla="*/ 1823 w 2116"/>
                <a:gd name="T41" fmla="*/ 1114 h 1826"/>
                <a:gd name="T42" fmla="*/ 1954 w 2116"/>
                <a:gd name="T43" fmla="*/ 1068 h 1826"/>
                <a:gd name="T44" fmla="*/ 1881 w 2116"/>
                <a:gd name="T45" fmla="*/ 975 h 1826"/>
                <a:gd name="T46" fmla="*/ 1811 w 2116"/>
                <a:gd name="T47" fmla="*/ 978 h 1826"/>
                <a:gd name="T48" fmla="*/ 1803 w 2116"/>
                <a:gd name="T49" fmla="*/ 887 h 1826"/>
                <a:gd name="T50" fmla="*/ 1812 w 2116"/>
                <a:gd name="T51" fmla="*/ 890 h 1826"/>
                <a:gd name="T52" fmla="*/ 1962 w 2116"/>
                <a:gd name="T53" fmla="*/ 852 h 1826"/>
                <a:gd name="T54" fmla="*/ 1522 w 2116"/>
                <a:gd name="T55" fmla="*/ 902 h 1826"/>
                <a:gd name="T56" fmla="*/ 1365 w 2116"/>
                <a:gd name="T57" fmla="*/ 858 h 1826"/>
                <a:gd name="T58" fmla="*/ 1513 w 2116"/>
                <a:gd name="T59" fmla="*/ 820 h 1826"/>
                <a:gd name="T60" fmla="*/ 2016 w 2116"/>
                <a:gd name="T61" fmla="*/ 562 h 1826"/>
                <a:gd name="T62" fmla="*/ 2011 w 2116"/>
                <a:gd name="T63" fmla="*/ 921 h 1826"/>
                <a:gd name="T64" fmla="*/ 2037 w 2116"/>
                <a:gd name="T65" fmla="*/ 1081 h 1826"/>
                <a:gd name="T66" fmla="*/ 1939 w 2116"/>
                <a:gd name="T67" fmla="*/ 1204 h 1826"/>
                <a:gd name="T68" fmla="*/ 1876 w 2116"/>
                <a:gd name="T69" fmla="*/ 1426 h 1826"/>
                <a:gd name="T70" fmla="*/ 1768 w 2116"/>
                <a:gd name="T71" fmla="*/ 1491 h 1826"/>
                <a:gd name="T72" fmla="*/ 1559 w 2116"/>
                <a:gd name="T73" fmla="*/ 1635 h 1826"/>
                <a:gd name="T74" fmla="*/ 1484 w 2116"/>
                <a:gd name="T75" fmla="*/ 1682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6" h="1826">
                  <a:moveTo>
                    <a:pt x="1285" y="1826"/>
                  </a:moveTo>
                  <a:cubicBezTo>
                    <a:pt x="1278" y="1826"/>
                    <a:pt x="1272" y="1825"/>
                    <a:pt x="1265" y="1824"/>
                  </a:cubicBezTo>
                  <a:cubicBezTo>
                    <a:pt x="1246" y="1822"/>
                    <a:pt x="1232" y="1808"/>
                    <a:pt x="1228" y="1790"/>
                  </a:cubicBezTo>
                  <a:cubicBezTo>
                    <a:pt x="1225" y="1772"/>
                    <a:pt x="1234" y="1754"/>
                    <a:pt x="1251" y="1746"/>
                  </a:cubicBezTo>
                  <a:cubicBezTo>
                    <a:pt x="1284" y="1729"/>
                    <a:pt x="1301" y="1706"/>
                    <a:pt x="1303" y="1671"/>
                  </a:cubicBezTo>
                  <a:cubicBezTo>
                    <a:pt x="1310" y="1579"/>
                    <a:pt x="1212" y="1428"/>
                    <a:pt x="1088" y="1341"/>
                  </a:cubicBezTo>
                  <a:cubicBezTo>
                    <a:pt x="1045" y="1311"/>
                    <a:pt x="987" y="1306"/>
                    <a:pt x="914" y="1301"/>
                  </a:cubicBezTo>
                  <a:cubicBezTo>
                    <a:pt x="757" y="1289"/>
                    <a:pt x="542" y="1272"/>
                    <a:pt x="328" y="968"/>
                  </a:cubicBezTo>
                  <a:cubicBezTo>
                    <a:pt x="208" y="798"/>
                    <a:pt x="260" y="550"/>
                    <a:pt x="299" y="368"/>
                  </a:cubicBezTo>
                  <a:cubicBezTo>
                    <a:pt x="306" y="334"/>
                    <a:pt x="313" y="302"/>
                    <a:pt x="318" y="273"/>
                  </a:cubicBezTo>
                  <a:cubicBezTo>
                    <a:pt x="327" y="222"/>
                    <a:pt x="313" y="158"/>
                    <a:pt x="247" y="134"/>
                  </a:cubicBezTo>
                  <a:cubicBezTo>
                    <a:pt x="188" y="112"/>
                    <a:pt x="104" y="100"/>
                    <a:pt x="68" y="122"/>
                  </a:cubicBezTo>
                  <a:cubicBezTo>
                    <a:pt x="48" y="133"/>
                    <a:pt x="23" y="127"/>
                    <a:pt x="11" y="107"/>
                  </a:cubicBezTo>
                  <a:cubicBezTo>
                    <a:pt x="0" y="87"/>
                    <a:pt x="6" y="62"/>
                    <a:pt x="26" y="50"/>
                  </a:cubicBezTo>
                  <a:cubicBezTo>
                    <a:pt x="111" y="0"/>
                    <a:pt x="249" y="46"/>
                    <a:pt x="276" y="56"/>
                  </a:cubicBezTo>
                  <a:cubicBezTo>
                    <a:pt x="370" y="90"/>
                    <a:pt x="418" y="181"/>
                    <a:pt x="400" y="288"/>
                  </a:cubicBezTo>
                  <a:cubicBezTo>
                    <a:pt x="394" y="318"/>
                    <a:pt x="387" y="351"/>
                    <a:pt x="380" y="385"/>
                  </a:cubicBezTo>
                  <a:cubicBezTo>
                    <a:pt x="343" y="561"/>
                    <a:pt x="297" y="780"/>
                    <a:pt x="396" y="921"/>
                  </a:cubicBezTo>
                  <a:cubicBezTo>
                    <a:pt x="587" y="1192"/>
                    <a:pt x="764" y="1206"/>
                    <a:pt x="920" y="1218"/>
                  </a:cubicBezTo>
                  <a:cubicBezTo>
                    <a:pt x="999" y="1224"/>
                    <a:pt x="1074" y="1229"/>
                    <a:pt x="1136" y="1273"/>
                  </a:cubicBezTo>
                  <a:cubicBezTo>
                    <a:pt x="1267" y="1365"/>
                    <a:pt x="1397" y="1542"/>
                    <a:pt x="1386" y="1678"/>
                  </a:cubicBezTo>
                  <a:lnTo>
                    <a:pt x="1386" y="1681"/>
                  </a:lnTo>
                  <a:cubicBezTo>
                    <a:pt x="1395" y="1669"/>
                    <a:pt x="1403" y="1657"/>
                    <a:pt x="1409" y="1645"/>
                  </a:cubicBezTo>
                  <a:cubicBezTo>
                    <a:pt x="1423" y="1616"/>
                    <a:pt x="1430" y="1557"/>
                    <a:pt x="1425" y="1523"/>
                  </a:cubicBezTo>
                  <a:cubicBezTo>
                    <a:pt x="1415" y="1508"/>
                    <a:pt x="1407" y="1495"/>
                    <a:pt x="1403" y="1485"/>
                  </a:cubicBezTo>
                  <a:cubicBezTo>
                    <a:pt x="1394" y="1468"/>
                    <a:pt x="1398" y="1446"/>
                    <a:pt x="1413" y="1434"/>
                  </a:cubicBezTo>
                  <a:cubicBezTo>
                    <a:pt x="1428" y="1422"/>
                    <a:pt x="1450" y="1421"/>
                    <a:pt x="1465" y="1433"/>
                  </a:cubicBezTo>
                  <a:cubicBezTo>
                    <a:pt x="1482" y="1446"/>
                    <a:pt x="1494" y="1465"/>
                    <a:pt x="1501" y="1487"/>
                  </a:cubicBezTo>
                  <a:cubicBezTo>
                    <a:pt x="1526" y="1522"/>
                    <a:pt x="1556" y="1547"/>
                    <a:pt x="1584" y="1556"/>
                  </a:cubicBezTo>
                  <a:cubicBezTo>
                    <a:pt x="1605" y="1563"/>
                    <a:pt x="1625" y="1561"/>
                    <a:pt x="1645" y="1550"/>
                  </a:cubicBezTo>
                  <a:cubicBezTo>
                    <a:pt x="1678" y="1533"/>
                    <a:pt x="1684" y="1502"/>
                    <a:pt x="1685" y="1486"/>
                  </a:cubicBezTo>
                  <a:cubicBezTo>
                    <a:pt x="1687" y="1459"/>
                    <a:pt x="1678" y="1433"/>
                    <a:pt x="1661" y="1414"/>
                  </a:cubicBezTo>
                  <a:cubicBezTo>
                    <a:pt x="1652" y="1407"/>
                    <a:pt x="1644" y="1400"/>
                    <a:pt x="1636" y="1392"/>
                  </a:cubicBezTo>
                  <a:cubicBezTo>
                    <a:pt x="1622" y="1377"/>
                    <a:pt x="1621" y="1353"/>
                    <a:pt x="1635" y="1336"/>
                  </a:cubicBezTo>
                  <a:cubicBezTo>
                    <a:pt x="1649" y="1320"/>
                    <a:pt x="1673" y="1317"/>
                    <a:pt x="1690" y="1329"/>
                  </a:cubicBezTo>
                  <a:cubicBezTo>
                    <a:pt x="1699" y="1336"/>
                    <a:pt x="1708" y="1343"/>
                    <a:pt x="1716" y="1351"/>
                  </a:cubicBezTo>
                  <a:cubicBezTo>
                    <a:pt x="1751" y="1374"/>
                    <a:pt x="1798" y="1377"/>
                    <a:pt x="1831" y="1356"/>
                  </a:cubicBezTo>
                  <a:cubicBezTo>
                    <a:pt x="1847" y="1346"/>
                    <a:pt x="1860" y="1323"/>
                    <a:pt x="1866" y="1294"/>
                  </a:cubicBezTo>
                  <a:cubicBezTo>
                    <a:pt x="1877" y="1241"/>
                    <a:pt x="1878" y="1235"/>
                    <a:pt x="1768" y="1182"/>
                  </a:cubicBezTo>
                  <a:cubicBezTo>
                    <a:pt x="1748" y="1172"/>
                    <a:pt x="1739" y="1149"/>
                    <a:pt x="1748" y="1128"/>
                  </a:cubicBezTo>
                  <a:cubicBezTo>
                    <a:pt x="1757" y="1108"/>
                    <a:pt x="1780" y="1098"/>
                    <a:pt x="1801" y="1105"/>
                  </a:cubicBezTo>
                  <a:cubicBezTo>
                    <a:pt x="1808" y="1108"/>
                    <a:pt x="1815" y="1111"/>
                    <a:pt x="1823" y="1114"/>
                  </a:cubicBezTo>
                  <a:cubicBezTo>
                    <a:pt x="1851" y="1125"/>
                    <a:pt x="1885" y="1138"/>
                    <a:pt x="1902" y="1130"/>
                  </a:cubicBezTo>
                  <a:cubicBezTo>
                    <a:pt x="1927" y="1116"/>
                    <a:pt x="1951" y="1087"/>
                    <a:pt x="1954" y="1068"/>
                  </a:cubicBezTo>
                  <a:cubicBezTo>
                    <a:pt x="1958" y="1046"/>
                    <a:pt x="1941" y="1011"/>
                    <a:pt x="1919" y="992"/>
                  </a:cubicBezTo>
                  <a:cubicBezTo>
                    <a:pt x="1906" y="982"/>
                    <a:pt x="1895" y="977"/>
                    <a:pt x="1881" y="975"/>
                  </a:cubicBezTo>
                  <a:cubicBezTo>
                    <a:pt x="1874" y="975"/>
                    <a:pt x="1866" y="975"/>
                    <a:pt x="1858" y="975"/>
                  </a:cubicBezTo>
                  <a:cubicBezTo>
                    <a:pt x="1844" y="976"/>
                    <a:pt x="1830" y="976"/>
                    <a:pt x="1811" y="978"/>
                  </a:cubicBezTo>
                  <a:cubicBezTo>
                    <a:pt x="1788" y="980"/>
                    <a:pt x="1768" y="959"/>
                    <a:pt x="1765" y="936"/>
                  </a:cubicBezTo>
                  <a:cubicBezTo>
                    <a:pt x="1763" y="913"/>
                    <a:pt x="1780" y="904"/>
                    <a:pt x="1803" y="887"/>
                  </a:cubicBezTo>
                  <a:lnTo>
                    <a:pt x="1803" y="887"/>
                  </a:lnTo>
                  <a:lnTo>
                    <a:pt x="1812" y="890"/>
                  </a:lnTo>
                  <a:cubicBezTo>
                    <a:pt x="1835" y="887"/>
                    <a:pt x="1859" y="887"/>
                    <a:pt x="1882" y="889"/>
                  </a:cubicBezTo>
                  <a:cubicBezTo>
                    <a:pt x="1905" y="887"/>
                    <a:pt x="1923" y="881"/>
                    <a:pt x="1962" y="852"/>
                  </a:cubicBezTo>
                  <a:cubicBezTo>
                    <a:pt x="2001" y="824"/>
                    <a:pt x="2013" y="781"/>
                    <a:pt x="1997" y="702"/>
                  </a:cubicBezTo>
                  <a:cubicBezTo>
                    <a:pt x="1875" y="827"/>
                    <a:pt x="1620" y="892"/>
                    <a:pt x="1522" y="902"/>
                  </a:cubicBezTo>
                  <a:cubicBezTo>
                    <a:pt x="1484" y="906"/>
                    <a:pt x="1444" y="907"/>
                    <a:pt x="1403" y="903"/>
                  </a:cubicBezTo>
                  <a:cubicBezTo>
                    <a:pt x="1380" y="901"/>
                    <a:pt x="1363" y="881"/>
                    <a:pt x="1365" y="858"/>
                  </a:cubicBezTo>
                  <a:cubicBezTo>
                    <a:pt x="1367" y="835"/>
                    <a:pt x="1387" y="818"/>
                    <a:pt x="1410" y="820"/>
                  </a:cubicBezTo>
                  <a:cubicBezTo>
                    <a:pt x="1446" y="823"/>
                    <a:pt x="1481" y="823"/>
                    <a:pt x="1513" y="820"/>
                  </a:cubicBezTo>
                  <a:cubicBezTo>
                    <a:pt x="1646" y="805"/>
                    <a:pt x="1930" y="711"/>
                    <a:pt x="1975" y="589"/>
                  </a:cubicBezTo>
                  <a:cubicBezTo>
                    <a:pt x="1982" y="572"/>
                    <a:pt x="1998" y="561"/>
                    <a:pt x="2016" y="562"/>
                  </a:cubicBezTo>
                  <a:cubicBezTo>
                    <a:pt x="2033" y="562"/>
                    <a:pt x="2049" y="574"/>
                    <a:pt x="2054" y="591"/>
                  </a:cubicBezTo>
                  <a:cubicBezTo>
                    <a:pt x="2094" y="717"/>
                    <a:pt x="2116" y="845"/>
                    <a:pt x="2011" y="921"/>
                  </a:cubicBezTo>
                  <a:cubicBezTo>
                    <a:pt x="2001" y="928"/>
                    <a:pt x="1992" y="934"/>
                    <a:pt x="1984" y="939"/>
                  </a:cubicBezTo>
                  <a:cubicBezTo>
                    <a:pt x="2018" y="973"/>
                    <a:pt x="2045" y="1029"/>
                    <a:pt x="2037" y="1081"/>
                  </a:cubicBezTo>
                  <a:cubicBezTo>
                    <a:pt x="2029" y="1133"/>
                    <a:pt x="1982" y="1181"/>
                    <a:pt x="1941" y="1203"/>
                  </a:cubicBezTo>
                  <a:lnTo>
                    <a:pt x="1939" y="1204"/>
                  </a:lnTo>
                  <a:cubicBezTo>
                    <a:pt x="1954" y="1231"/>
                    <a:pt x="1957" y="1264"/>
                    <a:pt x="1947" y="1311"/>
                  </a:cubicBezTo>
                  <a:cubicBezTo>
                    <a:pt x="1937" y="1362"/>
                    <a:pt x="1911" y="1404"/>
                    <a:pt x="1876" y="1426"/>
                  </a:cubicBezTo>
                  <a:cubicBezTo>
                    <a:pt x="1843" y="1447"/>
                    <a:pt x="1805" y="1456"/>
                    <a:pt x="1767" y="1453"/>
                  </a:cubicBezTo>
                  <a:cubicBezTo>
                    <a:pt x="1769" y="1466"/>
                    <a:pt x="1769" y="1478"/>
                    <a:pt x="1768" y="1491"/>
                  </a:cubicBezTo>
                  <a:cubicBezTo>
                    <a:pt x="1765" y="1549"/>
                    <a:pt x="1734" y="1597"/>
                    <a:pt x="1684" y="1624"/>
                  </a:cubicBezTo>
                  <a:cubicBezTo>
                    <a:pt x="1644" y="1645"/>
                    <a:pt x="1601" y="1649"/>
                    <a:pt x="1559" y="1635"/>
                  </a:cubicBezTo>
                  <a:cubicBezTo>
                    <a:pt x="1539" y="1629"/>
                    <a:pt x="1521" y="1620"/>
                    <a:pt x="1505" y="1608"/>
                  </a:cubicBezTo>
                  <a:cubicBezTo>
                    <a:pt x="1500" y="1639"/>
                    <a:pt x="1491" y="1666"/>
                    <a:pt x="1484" y="1682"/>
                  </a:cubicBezTo>
                  <a:cubicBezTo>
                    <a:pt x="1450" y="1750"/>
                    <a:pt x="1378" y="1826"/>
                    <a:pt x="1285" y="18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2" name="Freeform 54">
              <a:extLst>
                <a:ext uri="{FF2B5EF4-FFF2-40B4-BE49-F238E27FC236}">
                  <a16:creationId xmlns:a16="http://schemas.microsoft.com/office/drawing/2014/main" id="{3A962763-FB9E-765D-FFD1-F6A9111A4D99}"/>
                </a:ext>
              </a:extLst>
            </p:cNvPr>
            <p:cNvSpPr>
              <a:spLocks/>
            </p:cNvSpPr>
            <p:nvPr/>
          </p:nvSpPr>
          <p:spPr bwMode="auto">
            <a:xfrm>
              <a:off x="5722938" y="3413126"/>
              <a:ext cx="19050" cy="23813"/>
            </a:xfrm>
            <a:custGeom>
              <a:avLst/>
              <a:gdLst>
                <a:gd name="T0" fmla="*/ 68 w 116"/>
                <a:gd name="T1" fmla="*/ 143 h 143"/>
                <a:gd name="T2" fmla="*/ 34 w 116"/>
                <a:gd name="T3" fmla="*/ 124 h 143"/>
                <a:gd name="T4" fmla="*/ 6 w 116"/>
                <a:gd name="T5" fmla="*/ 56 h 143"/>
                <a:gd name="T6" fmla="*/ 36 w 116"/>
                <a:gd name="T7" fmla="*/ 6 h 143"/>
                <a:gd name="T8" fmla="*/ 87 w 116"/>
                <a:gd name="T9" fmla="*/ 36 h 143"/>
                <a:gd name="T10" fmla="*/ 103 w 116"/>
                <a:gd name="T11" fmla="*/ 79 h 143"/>
                <a:gd name="T12" fmla="*/ 91 w 116"/>
                <a:gd name="T13" fmla="*/ 136 h 143"/>
                <a:gd name="T14" fmla="*/ 68 w 116"/>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43">
                  <a:moveTo>
                    <a:pt x="68" y="143"/>
                  </a:moveTo>
                  <a:cubicBezTo>
                    <a:pt x="55" y="143"/>
                    <a:pt x="42" y="137"/>
                    <a:pt x="34" y="124"/>
                  </a:cubicBezTo>
                  <a:cubicBezTo>
                    <a:pt x="19" y="102"/>
                    <a:pt x="10" y="75"/>
                    <a:pt x="6" y="56"/>
                  </a:cubicBezTo>
                  <a:cubicBezTo>
                    <a:pt x="0" y="34"/>
                    <a:pt x="14" y="11"/>
                    <a:pt x="36" y="6"/>
                  </a:cubicBezTo>
                  <a:cubicBezTo>
                    <a:pt x="59" y="0"/>
                    <a:pt x="81" y="14"/>
                    <a:pt x="87" y="36"/>
                  </a:cubicBezTo>
                  <a:cubicBezTo>
                    <a:pt x="91" y="54"/>
                    <a:pt x="97" y="69"/>
                    <a:pt x="103" y="79"/>
                  </a:cubicBezTo>
                  <a:cubicBezTo>
                    <a:pt x="116" y="98"/>
                    <a:pt x="111" y="124"/>
                    <a:pt x="91" y="136"/>
                  </a:cubicBezTo>
                  <a:cubicBezTo>
                    <a:pt x="84" y="141"/>
                    <a:pt x="76" y="143"/>
                    <a:pt x="68" y="1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3" name="Freeform 55">
              <a:extLst>
                <a:ext uri="{FF2B5EF4-FFF2-40B4-BE49-F238E27FC236}">
                  <a16:creationId xmlns:a16="http://schemas.microsoft.com/office/drawing/2014/main" id="{F74B8543-4205-59E0-3811-AC94E455D894}"/>
                </a:ext>
              </a:extLst>
            </p:cNvPr>
            <p:cNvSpPr>
              <a:spLocks/>
            </p:cNvSpPr>
            <p:nvPr/>
          </p:nvSpPr>
          <p:spPr bwMode="auto">
            <a:xfrm>
              <a:off x="5707063" y="3201988"/>
              <a:ext cx="68263" cy="122238"/>
            </a:xfrm>
            <a:custGeom>
              <a:avLst/>
              <a:gdLst>
                <a:gd name="T0" fmla="*/ 46 w 403"/>
                <a:gd name="T1" fmla="*/ 721 h 721"/>
                <a:gd name="T2" fmla="*/ 15 w 403"/>
                <a:gd name="T3" fmla="*/ 708 h 721"/>
                <a:gd name="T4" fmla="*/ 18 w 403"/>
                <a:gd name="T5" fmla="*/ 649 h 721"/>
                <a:gd name="T6" fmla="*/ 65 w 403"/>
                <a:gd name="T7" fmla="*/ 603 h 721"/>
                <a:gd name="T8" fmla="*/ 105 w 403"/>
                <a:gd name="T9" fmla="*/ 561 h 721"/>
                <a:gd name="T10" fmla="*/ 291 w 403"/>
                <a:gd name="T11" fmla="*/ 307 h 721"/>
                <a:gd name="T12" fmla="*/ 305 w 403"/>
                <a:gd name="T13" fmla="*/ 48 h 721"/>
                <a:gd name="T14" fmla="*/ 342 w 403"/>
                <a:gd name="T15" fmla="*/ 2 h 721"/>
                <a:gd name="T16" fmla="*/ 388 w 403"/>
                <a:gd name="T17" fmla="*/ 39 h 721"/>
                <a:gd name="T18" fmla="*/ 370 w 403"/>
                <a:gd name="T19" fmla="*/ 333 h 721"/>
                <a:gd name="T20" fmla="*/ 165 w 403"/>
                <a:gd name="T21" fmla="*/ 620 h 721"/>
                <a:gd name="T22" fmla="*/ 126 w 403"/>
                <a:gd name="T23" fmla="*/ 660 h 721"/>
                <a:gd name="T24" fmla="*/ 74 w 403"/>
                <a:gd name="T25" fmla="*/ 710 h 721"/>
                <a:gd name="T26" fmla="*/ 46 w 403"/>
                <a:gd name="T27" fmla="*/ 7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721">
                  <a:moveTo>
                    <a:pt x="46" y="721"/>
                  </a:moveTo>
                  <a:cubicBezTo>
                    <a:pt x="35" y="721"/>
                    <a:pt x="24" y="717"/>
                    <a:pt x="15" y="708"/>
                  </a:cubicBezTo>
                  <a:cubicBezTo>
                    <a:pt x="0" y="691"/>
                    <a:pt x="1" y="664"/>
                    <a:pt x="18" y="649"/>
                  </a:cubicBezTo>
                  <a:cubicBezTo>
                    <a:pt x="35" y="634"/>
                    <a:pt x="51" y="618"/>
                    <a:pt x="65" y="603"/>
                  </a:cubicBezTo>
                  <a:cubicBezTo>
                    <a:pt x="78" y="589"/>
                    <a:pt x="92" y="575"/>
                    <a:pt x="105" y="561"/>
                  </a:cubicBezTo>
                  <a:cubicBezTo>
                    <a:pt x="182" y="483"/>
                    <a:pt x="261" y="402"/>
                    <a:pt x="291" y="307"/>
                  </a:cubicBezTo>
                  <a:cubicBezTo>
                    <a:pt x="319" y="222"/>
                    <a:pt x="313" y="124"/>
                    <a:pt x="305" y="48"/>
                  </a:cubicBezTo>
                  <a:cubicBezTo>
                    <a:pt x="303" y="25"/>
                    <a:pt x="319" y="4"/>
                    <a:pt x="342" y="2"/>
                  </a:cubicBezTo>
                  <a:cubicBezTo>
                    <a:pt x="365" y="0"/>
                    <a:pt x="386" y="16"/>
                    <a:pt x="388" y="39"/>
                  </a:cubicBezTo>
                  <a:cubicBezTo>
                    <a:pt x="397" y="123"/>
                    <a:pt x="403" y="232"/>
                    <a:pt x="370" y="333"/>
                  </a:cubicBezTo>
                  <a:cubicBezTo>
                    <a:pt x="334" y="446"/>
                    <a:pt x="244" y="538"/>
                    <a:pt x="165" y="620"/>
                  </a:cubicBezTo>
                  <a:cubicBezTo>
                    <a:pt x="152" y="633"/>
                    <a:pt x="138" y="647"/>
                    <a:pt x="126" y="660"/>
                  </a:cubicBezTo>
                  <a:cubicBezTo>
                    <a:pt x="110" y="677"/>
                    <a:pt x="92" y="694"/>
                    <a:pt x="74" y="710"/>
                  </a:cubicBezTo>
                  <a:cubicBezTo>
                    <a:pt x="66" y="718"/>
                    <a:pt x="56" y="721"/>
                    <a:pt x="46" y="7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4" name="Freeform 56">
              <a:extLst>
                <a:ext uri="{FF2B5EF4-FFF2-40B4-BE49-F238E27FC236}">
                  <a16:creationId xmlns:a16="http://schemas.microsoft.com/office/drawing/2014/main" id="{D629987E-2F7E-43AE-65EA-6555D85404C1}"/>
                </a:ext>
              </a:extLst>
            </p:cNvPr>
            <p:cNvSpPr>
              <a:spLocks/>
            </p:cNvSpPr>
            <p:nvPr/>
          </p:nvSpPr>
          <p:spPr bwMode="auto">
            <a:xfrm>
              <a:off x="5591176" y="3355976"/>
              <a:ext cx="53975" cy="79375"/>
            </a:xfrm>
            <a:custGeom>
              <a:avLst/>
              <a:gdLst>
                <a:gd name="T0" fmla="*/ 50 w 311"/>
                <a:gd name="T1" fmla="*/ 464 h 464"/>
                <a:gd name="T2" fmla="*/ 8 w 311"/>
                <a:gd name="T3" fmla="*/ 429 h 464"/>
                <a:gd name="T4" fmla="*/ 16 w 311"/>
                <a:gd name="T5" fmla="*/ 242 h 464"/>
                <a:gd name="T6" fmla="*/ 90 w 311"/>
                <a:gd name="T7" fmla="*/ 125 h 464"/>
                <a:gd name="T8" fmla="*/ 244 w 311"/>
                <a:gd name="T9" fmla="*/ 10 h 464"/>
                <a:gd name="T10" fmla="*/ 300 w 311"/>
                <a:gd name="T11" fmla="*/ 28 h 464"/>
                <a:gd name="T12" fmla="*/ 282 w 311"/>
                <a:gd name="T13" fmla="*/ 84 h 464"/>
                <a:gd name="T14" fmla="*/ 153 w 311"/>
                <a:gd name="T15" fmla="*/ 180 h 464"/>
                <a:gd name="T16" fmla="*/ 95 w 311"/>
                <a:gd name="T17" fmla="*/ 267 h 464"/>
                <a:gd name="T18" fmla="*/ 91 w 311"/>
                <a:gd name="T19" fmla="*/ 416 h 464"/>
                <a:gd name="T20" fmla="*/ 56 w 311"/>
                <a:gd name="T21" fmla="*/ 464 h 464"/>
                <a:gd name="T22" fmla="*/ 50 w 311"/>
                <a:gd name="T2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464">
                  <a:moveTo>
                    <a:pt x="50" y="464"/>
                  </a:moveTo>
                  <a:cubicBezTo>
                    <a:pt x="29" y="464"/>
                    <a:pt x="12" y="450"/>
                    <a:pt x="8" y="429"/>
                  </a:cubicBezTo>
                  <a:cubicBezTo>
                    <a:pt x="0" y="376"/>
                    <a:pt x="1" y="288"/>
                    <a:pt x="16" y="242"/>
                  </a:cubicBezTo>
                  <a:cubicBezTo>
                    <a:pt x="29" y="199"/>
                    <a:pt x="64" y="155"/>
                    <a:pt x="90" y="125"/>
                  </a:cubicBezTo>
                  <a:cubicBezTo>
                    <a:pt x="138" y="69"/>
                    <a:pt x="201" y="33"/>
                    <a:pt x="244" y="10"/>
                  </a:cubicBezTo>
                  <a:cubicBezTo>
                    <a:pt x="264" y="0"/>
                    <a:pt x="289" y="8"/>
                    <a:pt x="300" y="28"/>
                  </a:cubicBezTo>
                  <a:cubicBezTo>
                    <a:pt x="311" y="48"/>
                    <a:pt x="303" y="74"/>
                    <a:pt x="282" y="84"/>
                  </a:cubicBezTo>
                  <a:cubicBezTo>
                    <a:pt x="223" y="115"/>
                    <a:pt x="183" y="145"/>
                    <a:pt x="153" y="180"/>
                  </a:cubicBezTo>
                  <a:cubicBezTo>
                    <a:pt x="121" y="217"/>
                    <a:pt x="102" y="246"/>
                    <a:pt x="95" y="267"/>
                  </a:cubicBezTo>
                  <a:cubicBezTo>
                    <a:pt x="86" y="296"/>
                    <a:pt x="84" y="370"/>
                    <a:pt x="91" y="416"/>
                  </a:cubicBezTo>
                  <a:cubicBezTo>
                    <a:pt x="94" y="439"/>
                    <a:pt x="79" y="460"/>
                    <a:pt x="56" y="464"/>
                  </a:cubicBezTo>
                  <a:cubicBezTo>
                    <a:pt x="54" y="464"/>
                    <a:pt x="52" y="464"/>
                    <a:pt x="50" y="4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5" name="Freeform 57">
              <a:extLst>
                <a:ext uri="{FF2B5EF4-FFF2-40B4-BE49-F238E27FC236}">
                  <a16:creationId xmlns:a16="http://schemas.microsoft.com/office/drawing/2014/main" id="{99B87F30-AD60-ECFC-22C6-EFDE409EC71E}"/>
                </a:ext>
              </a:extLst>
            </p:cNvPr>
            <p:cNvSpPr>
              <a:spLocks/>
            </p:cNvSpPr>
            <p:nvPr/>
          </p:nvSpPr>
          <p:spPr bwMode="auto">
            <a:xfrm>
              <a:off x="5761038" y="3205163"/>
              <a:ext cx="38100" cy="98425"/>
            </a:xfrm>
            <a:custGeom>
              <a:avLst/>
              <a:gdLst>
                <a:gd name="T0" fmla="*/ 170 w 221"/>
                <a:gd name="T1" fmla="*/ 584 h 584"/>
                <a:gd name="T2" fmla="*/ 163 w 221"/>
                <a:gd name="T3" fmla="*/ 584 h 584"/>
                <a:gd name="T4" fmla="*/ 129 w 221"/>
                <a:gd name="T5" fmla="*/ 536 h 584"/>
                <a:gd name="T6" fmla="*/ 134 w 221"/>
                <a:gd name="T7" fmla="*/ 410 h 584"/>
                <a:gd name="T8" fmla="*/ 14 w 221"/>
                <a:gd name="T9" fmla="*/ 71 h 584"/>
                <a:gd name="T10" fmla="*/ 23 w 221"/>
                <a:gd name="T11" fmla="*/ 13 h 584"/>
                <a:gd name="T12" fmla="*/ 81 w 221"/>
                <a:gd name="T13" fmla="*/ 23 h 584"/>
                <a:gd name="T14" fmla="*/ 217 w 221"/>
                <a:gd name="T15" fmla="*/ 404 h 584"/>
                <a:gd name="T16" fmla="*/ 211 w 221"/>
                <a:gd name="T17" fmla="*/ 550 h 584"/>
                <a:gd name="T18" fmla="*/ 170 w 221"/>
                <a:gd name="T19"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584">
                  <a:moveTo>
                    <a:pt x="170" y="584"/>
                  </a:moveTo>
                  <a:cubicBezTo>
                    <a:pt x="168" y="584"/>
                    <a:pt x="165" y="584"/>
                    <a:pt x="163" y="584"/>
                  </a:cubicBezTo>
                  <a:cubicBezTo>
                    <a:pt x="140" y="580"/>
                    <a:pt x="125" y="558"/>
                    <a:pt x="129" y="536"/>
                  </a:cubicBezTo>
                  <a:cubicBezTo>
                    <a:pt x="136" y="497"/>
                    <a:pt x="137" y="454"/>
                    <a:pt x="134" y="410"/>
                  </a:cubicBezTo>
                  <a:cubicBezTo>
                    <a:pt x="126" y="309"/>
                    <a:pt x="69" y="148"/>
                    <a:pt x="14" y="71"/>
                  </a:cubicBezTo>
                  <a:cubicBezTo>
                    <a:pt x="0" y="53"/>
                    <a:pt x="5" y="27"/>
                    <a:pt x="23" y="13"/>
                  </a:cubicBezTo>
                  <a:cubicBezTo>
                    <a:pt x="42" y="0"/>
                    <a:pt x="68" y="4"/>
                    <a:pt x="81" y="23"/>
                  </a:cubicBezTo>
                  <a:cubicBezTo>
                    <a:pt x="145" y="110"/>
                    <a:pt x="208" y="288"/>
                    <a:pt x="217" y="404"/>
                  </a:cubicBezTo>
                  <a:cubicBezTo>
                    <a:pt x="221" y="455"/>
                    <a:pt x="219" y="504"/>
                    <a:pt x="211" y="550"/>
                  </a:cubicBezTo>
                  <a:cubicBezTo>
                    <a:pt x="208" y="570"/>
                    <a:pt x="190" y="584"/>
                    <a:pt x="170" y="58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6" name="Freeform 58">
              <a:extLst>
                <a:ext uri="{FF2B5EF4-FFF2-40B4-BE49-F238E27FC236}">
                  <a16:creationId xmlns:a16="http://schemas.microsoft.com/office/drawing/2014/main" id="{16EF0A7F-2D90-CD83-1258-43BEC9BCD48B}"/>
                </a:ext>
              </a:extLst>
            </p:cNvPr>
            <p:cNvSpPr>
              <a:spLocks/>
            </p:cNvSpPr>
            <p:nvPr/>
          </p:nvSpPr>
          <p:spPr bwMode="auto">
            <a:xfrm>
              <a:off x="5470526" y="3314701"/>
              <a:ext cx="130175" cy="73025"/>
            </a:xfrm>
            <a:custGeom>
              <a:avLst/>
              <a:gdLst>
                <a:gd name="T0" fmla="*/ 47 w 770"/>
                <a:gd name="T1" fmla="*/ 431 h 431"/>
                <a:gd name="T2" fmla="*/ 10 w 770"/>
                <a:gd name="T3" fmla="*/ 408 h 431"/>
                <a:gd name="T4" fmla="*/ 29 w 770"/>
                <a:gd name="T5" fmla="*/ 352 h 431"/>
                <a:gd name="T6" fmla="*/ 135 w 770"/>
                <a:gd name="T7" fmla="*/ 218 h 431"/>
                <a:gd name="T8" fmla="*/ 301 w 770"/>
                <a:gd name="T9" fmla="*/ 36 h 431"/>
                <a:gd name="T10" fmla="*/ 591 w 770"/>
                <a:gd name="T11" fmla="*/ 64 h 431"/>
                <a:gd name="T12" fmla="*/ 702 w 770"/>
                <a:gd name="T13" fmla="*/ 195 h 431"/>
                <a:gd name="T14" fmla="*/ 719 w 770"/>
                <a:gd name="T15" fmla="*/ 241 h 431"/>
                <a:gd name="T16" fmla="*/ 743 w 770"/>
                <a:gd name="T17" fmla="*/ 298 h 431"/>
                <a:gd name="T18" fmla="*/ 761 w 770"/>
                <a:gd name="T19" fmla="*/ 351 h 431"/>
                <a:gd name="T20" fmla="*/ 707 w 770"/>
                <a:gd name="T21" fmla="*/ 373 h 431"/>
                <a:gd name="T22" fmla="*/ 641 w 770"/>
                <a:gd name="T23" fmla="*/ 268 h 431"/>
                <a:gd name="T24" fmla="*/ 627 w 770"/>
                <a:gd name="T25" fmla="*/ 231 h 431"/>
                <a:gd name="T26" fmla="*/ 548 w 770"/>
                <a:gd name="T27" fmla="*/ 135 h 431"/>
                <a:gd name="T28" fmla="*/ 330 w 770"/>
                <a:gd name="T29" fmla="*/ 114 h 431"/>
                <a:gd name="T30" fmla="*/ 210 w 770"/>
                <a:gd name="T31" fmla="*/ 253 h 431"/>
                <a:gd name="T32" fmla="*/ 65 w 770"/>
                <a:gd name="T33" fmla="*/ 427 h 431"/>
                <a:gd name="T34" fmla="*/ 47 w 770"/>
                <a:gd name="T35" fmla="*/ 43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0" h="431">
                  <a:moveTo>
                    <a:pt x="47" y="431"/>
                  </a:moveTo>
                  <a:cubicBezTo>
                    <a:pt x="32" y="431"/>
                    <a:pt x="17" y="423"/>
                    <a:pt x="10" y="408"/>
                  </a:cubicBezTo>
                  <a:cubicBezTo>
                    <a:pt x="0" y="387"/>
                    <a:pt x="9" y="362"/>
                    <a:pt x="29" y="352"/>
                  </a:cubicBezTo>
                  <a:cubicBezTo>
                    <a:pt x="86" y="325"/>
                    <a:pt x="109" y="276"/>
                    <a:pt x="135" y="218"/>
                  </a:cubicBezTo>
                  <a:cubicBezTo>
                    <a:pt x="166" y="150"/>
                    <a:pt x="201" y="73"/>
                    <a:pt x="301" y="36"/>
                  </a:cubicBezTo>
                  <a:cubicBezTo>
                    <a:pt x="399" y="0"/>
                    <a:pt x="502" y="10"/>
                    <a:pt x="591" y="64"/>
                  </a:cubicBezTo>
                  <a:cubicBezTo>
                    <a:pt x="647" y="98"/>
                    <a:pt x="675" y="139"/>
                    <a:pt x="702" y="195"/>
                  </a:cubicBezTo>
                  <a:cubicBezTo>
                    <a:pt x="708" y="208"/>
                    <a:pt x="714" y="224"/>
                    <a:pt x="719" y="241"/>
                  </a:cubicBezTo>
                  <a:cubicBezTo>
                    <a:pt x="725" y="258"/>
                    <a:pt x="736" y="289"/>
                    <a:pt x="743" y="298"/>
                  </a:cubicBezTo>
                  <a:cubicBezTo>
                    <a:pt x="762" y="308"/>
                    <a:pt x="770" y="331"/>
                    <a:pt x="761" y="351"/>
                  </a:cubicBezTo>
                  <a:cubicBezTo>
                    <a:pt x="752" y="372"/>
                    <a:pt x="728" y="382"/>
                    <a:pt x="707" y="373"/>
                  </a:cubicBezTo>
                  <a:cubicBezTo>
                    <a:pt x="672" y="358"/>
                    <a:pt x="657" y="314"/>
                    <a:pt x="641" y="268"/>
                  </a:cubicBezTo>
                  <a:cubicBezTo>
                    <a:pt x="636" y="253"/>
                    <a:pt x="631" y="239"/>
                    <a:pt x="627" y="231"/>
                  </a:cubicBezTo>
                  <a:cubicBezTo>
                    <a:pt x="605" y="186"/>
                    <a:pt x="587" y="159"/>
                    <a:pt x="548" y="135"/>
                  </a:cubicBezTo>
                  <a:cubicBezTo>
                    <a:pt x="480" y="94"/>
                    <a:pt x="405" y="87"/>
                    <a:pt x="330" y="114"/>
                  </a:cubicBezTo>
                  <a:cubicBezTo>
                    <a:pt x="263" y="139"/>
                    <a:pt x="238" y="192"/>
                    <a:pt x="210" y="253"/>
                  </a:cubicBezTo>
                  <a:cubicBezTo>
                    <a:pt x="182" y="316"/>
                    <a:pt x="149" y="387"/>
                    <a:pt x="65" y="427"/>
                  </a:cubicBezTo>
                  <a:cubicBezTo>
                    <a:pt x="60" y="430"/>
                    <a:pt x="53" y="431"/>
                    <a:pt x="47" y="4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7" name="Freeform 59">
              <a:extLst>
                <a:ext uri="{FF2B5EF4-FFF2-40B4-BE49-F238E27FC236}">
                  <a16:creationId xmlns:a16="http://schemas.microsoft.com/office/drawing/2014/main" id="{98D1D1B4-26F1-FCEF-503E-ABBF9EB16A65}"/>
                </a:ext>
              </a:extLst>
            </p:cNvPr>
            <p:cNvSpPr>
              <a:spLocks/>
            </p:cNvSpPr>
            <p:nvPr/>
          </p:nvSpPr>
          <p:spPr bwMode="auto">
            <a:xfrm>
              <a:off x="5470526" y="3368676"/>
              <a:ext cx="333375" cy="307975"/>
            </a:xfrm>
            <a:custGeom>
              <a:avLst/>
              <a:gdLst>
                <a:gd name="T0" fmla="*/ 1286 w 1972"/>
                <a:gd name="T1" fmla="*/ 1826 h 1826"/>
                <a:gd name="T2" fmla="*/ 1265 w 1972"/>
                <a:gd name="T3" fmla="*/ 1825 h 1826"/>
                <a:gd name="T4" fmla="*/ 1229 w 1972"/>
                <a:gd name="T5" fmla="*/ 1791 h 1826"/>
                <a:gd name="T6" fmla="*/ 1252 w 1972"/>
                <a:gd name="T7" fmla="*/ 1746 h 1826"/>
                <a:gd name="T8" fmla="*/ 1304 w 1972"/>
                <a:gd name="T9" fmla="*/ 1672 h 1826"/>
                <a:gd name="T10" fmla="*/ 1089 w 1972"/>
                <a:gd name="T11" fmla="*/ 1341 h 1826"/>
                <a:gd name="T12" fmla="*/ 914 w 1972"/>
                <a:gd name="T13" fmla="*/ 1301 h 1826"/>
                <a:gd name="T14" fmla="*/ 329 w 1972"/>
                <a:gd name="T15" fmla="*/ 969 h 1826"/>
                <a:gd name="T16" fmla="*/ 299 w 1972"/>
                <a:gd name="T17" fmla="*/ 369 h 1826"/>
                <a:gd name="T18" fmla="*/ 318 w 1972"/>
                <a:gd name="T19" fmla="*/ 274 h 1826"/>
                <a:gd name="T20" fmla="*/ 248 w 1972"/>
                <a:gd name="T21" fmla="*/ 135 h 1826"/>
                <a:gd name="T22" fmla="*/ 69 w 1972"/>
                <a:gd name="T23" fmla="*/ 122 h 1826"/>
                <a:gd name="T24" fmla="*/ 12 w 1972"/>
                <a:gd name="T25" fmla="*/ 108 h 1826"/>
                <a:gd name="T26" fmla="*/ 27 w 1972"/>
                <a:gd name="T27" fmla="*/ 51 h 1826"/>
                <a:gd name="T28" fmla="*/ 277 w 1972"/>
                <a:gd name="T29" fmla="*/ 56 h 1826"/>
                <a:gd name="T30" fmla="*/ 400 w 1972"/>
                <a:gd name="T31" fmla="*/ 288 h 1826"/>
                <a:gd name="T32" fmla="*/ 381 w 1972"/>
                <a:gd name="T33" fmla="*/ 386 h 1826"/>
                <a:gd name="T34" fmla="*/ 397 w 1972"/>
                <a:gd name="T35" fmla="*/ 921 h 1826"/>
                <a:gd name="T36" fmla="*/ 921 w 1972"/>
                <a:gd name="T37" fmla="*/ 1218 h 1826"/>
                <a:gd name="T38" fmla="*/ 1136 w 1972"/>
                <a:gd name="T39" fmla="*/ 1273 h 1826"/>
                <a:gd name="T40" fmla="*/ 1387 w 1972"/>
                <a:gd name="T41" fmla="*/ 1679 h 1826"/>
                <a:gd name="T42" fmla="*/ 1387 w 1972"/>
                <a:gd name="T43" fmla="*/ 1682 h 1826"/>
                <a:gd name="T44" fmla="*/ 1410 w 1972"/>
                <a:gd name="T45" fmla="*/ 1645 h 1826"/>
                <a:gd name="T46" fmla="*/ 1425 w 1972"/>
                <a:gd name="T47" fmla="*/ 1523 h 1826"/>
                <a:gd name="T48" fmla="*/ 1403 w 1972"/>
                <a:gd name="T49" fmla="*/ 1486 h 1826"/>
                <a:gd name="T50" fmla="*/ 1414 w 1972"/>
                <a:gd name="T51" fmla="*/ 1435 h 1826"/>
                <a:gd name="T52" fmla="*/ 1466 w 1972"/>
                <a:gd name="T53" fmla="*/ 1434 h 1826"/>
                <a:gd name="T54" fmla="*/ 1501 w 1972"/>
                <a:gd name="T55" fmla="*/ 1487 h 1826"/>
                <a:gd name="T56" fmla="*/ 1585 w 1972"/>
                <a:gd name="T57" fmla="*/ 1557 h 1826"/>
                <a:gd name="T58" fmla="*/ 1646 w 1972"/>
                <a:gd name="T59" fmla="*/ 1551 h 1826"/>
                <a:gd name="T60" fmla="*/ 1686 w 1972"/>
                <a:gd name="T61" fmla="*/ 1486 h 1826"/>
                <a:gd name="T62" fmla="*/ 1661 w 1972"/>
                <a:gd name="T63" fmla="*/ 1414 h 1826"/>
                <a:gd name="T64" fmla="*/ 1637 w 1972"/>
                <a:gd name="T65" fmla="*/ 1393 h 1826"/>
                <a:gd name="T66" fmla="*/ 1636 w 1972"/>
                <a:gd name="T67" fmla="*/ 1337 h 1826"/>
                <a:gd name="T68" fmla="*/ 1691 w 1972"/>
                <a:gd name="T69" fmla="*/ 1330 h 1826"/>
                <a:gd name="T70" fmla="*/ 1716 w 1972"/>
                <a:gd name="T71" fmla="*/ 1351 h 1826"/>
                <a:gd name="T72" fmla="*/ 1831 w 1972"/>
                <a:gd name="T73" fmla="*/ 1357 h 1826"/>
                <a:gd name="T74" fmla="*/ 1866 w 1972"/>
                <a:gd name="T75" fmla="*/ 1295 h 1826"/>
                <a:gd name="T76" fmla="*/ 1769 w 1972"/>
                <a:gd name="T77" fmla="*/ 1183 h 1826"/>
                <a:gd name="T78" fmla="*/ 1750 w 1972"/>
                <a:gd name="T79" fmla="*/ 1127 h 1826"/>
                <a:gd name="T80" fmla="*/ 1805 w 1972"/>
                <a:gd name="T81" fmla="*/ 1108 h 1826"/>
                <a:gd name="T82" fmla="*/ 1948 w 1972"/>
                <a:gd name="T83" fmla="*/ 1312 h 1826"/>
                <a:gd name="T84" fmla="*/ 1877 w 1972"/>
                <a:gd name="T85" fmla="*/ 1427 h 1826"/>
                <a:gd name="T86" fmla="*/ 1767 w 1972"/>
                <a:gd name="T87" fmla="*/ 1454 h 1826"/>
                <a:gd name="T88" fmla="*/ 1769 w 1972"/>
                <a:gd name="T89" fmla="*/ 1491 h 1826"/>
                <a:gd name="T90" fmla="*/ 1685 w 1972"/>
                <a:gd name="T91" fmla="*/ 1624 h 1826"/>
                <a:gd name="T92" fmla="*/ 1559 w 1972"/>
                <a:gd name="T93" fmla="*/ 1636 h 1826"/>
                <a:gd name="T94" fmla="*/ 1506 w 1972"/>
                <a:gd name="T95" fmla="*/ 1609 h 1826"/>
                <a:gd name="T96" fmla="*/ 1484 w 1972"/>
                <a:gd name="T97" fmla="*/ 1682 h 1826"/>
                <a:gd name="T98" fmla="*/ 1286 w 1972"/>
                <a:gd name="T99" fmla="*/ 1826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72" h="1826">
                  <a:moveTo>
                    <a:pt x="1286" y="1826"/>
                  </a:moveTo>
                  <a:cubicBezTo>
                    <a:pt x="1279" y="1826"/>
                    <a:pt x="1272" y="1826"/>
                    <a:pt x="1265" y="1825"/>
                  </a:cubicBezTo>
                  <a:cubicBezTo>
                    <a:pt x="1247" y="1823"/>
                    <a:pt x="1232" y="1809"/>
                    <a:pt x="1229" y="1791"/>
                  </a:cubicBezTo>
                  <a:cubicBezTo>
                    <a:pt x="1226" y="1773"/>
                    <a:pt x="1235" y="1754"/>
                    <a:pt x="1252" y="1746"/>
                  </a:cubicBezTo>
                  <a:cubicBezTo>
                    <a:pt x="1285" y="1730"/>
                    <a:pt x="1301" y="1706"/>
                    <a:pt x="1304" y="1672"/>
                  </a:cubicBezTo>
                  <a:cubicBezTo>
                    <a:pt x="1311" y="1580"/>
                    <a:pt x="1212" y="1428"/>
                    <a:pt x="1089" y="1341"/>
                  </a:cubicBezTo>
                  <a:cubicBezTo>
                    <a:pt x="1046" y="1311"/>
                    <a:pt x="988" y="1307"/>
                    <a:pt x="914" y="1301"/>
                  </a:cubicBezTo>
                  <a:cubicBezTo>
                    <a:pt x="757" y="1289"/>
                    <a:pt x="543" y="1273"/>
                    <a:pt x="329" y="969"/>
                  </a:cubicBezTo>
                  <a:cubicBezTo>
                    <a:pt x="209" y="799"/>
                    <a:pt x="261" y="550"/>
                    <a:pt x="299" y="369"/>
                  </a:cubicBezTo>
                  <a:cubicBezTo>
                    <a:pt x="306" y="335"/>
                    <a:pt x="313" y="303"/>
                    <a:pt x="318" y="274"/>
                  </a:cubicBezTo>
                  <a:cubicBezTo>
                    <a:pt x="327" y="222"/>
                    <a:pt x="314" y="159"/>
                    <a:pt x="248" y="135"/>
                  </a:cubicBezTo>
                  <a:cubicBezTo>
                    <a:pt x="188" y="113"/>
                    <a:pt x="105" y="101"/>
                    <a:pt x="69" y="122"/>
                  </a:cubicBezTo>
                  <a:cubicBezTo>
                    <a:pt x="49" y="134"/>
                    <a:pt x="24" y="128"/>
                    <a:pt x="12" y="108"/>
                  </a:cubicBezTo>
                  <a:cubicBezTo>
                    <a:pt x="0" y="88"/>
                    <a:pt x="7" y="62"/>
                    <a:pt x="27" y="51"/>
                  </a:cubicBezTo>
                  <a:cubicBezTo>
                    <a:pt x="112" y="0"/>
                    <a:pt x="250" y="47"/>
                    <a:pt x="277" y="56"/>
                  </a:cubicBezTo>
                  <a:cubicBezTo>
                    <a:pt x="370" y="91"/>
                    <a:pt x="419" y="182"/>
                    <a:pt x="400" y="288"/>
                  </a:cubicBezTo>
                  <a:cubicBezTo>
                    <a:pt x="395" y="318"/>
                    <a:pt x="388" y="351"/>
                    <a:pt x="381" y="386"/>
                  </a:cubicBezTo>
                  <a:cubicBezTo>
                    <a:pt x="344" y="562"/>
                    <a:pt x="298" y="780"/>
                    <a:pt x="397" y="921"/>
                  </a:cubicBezTo>
                  <a:cubicBezTo>
                    <a:pt x="588" y="1193"/>
                    <a:pt x="765" y="1206"/>
                    <a:pt x="921" y="1218"/>
                  </a:cubicBezTo>
                  <a:cubicBezTo>
                    <a:pt x="1000" y="1224"/>
                    <a:pt x="1075" y="1230"/>
                    <a:pt x="1136" y="1273"/>
                  </a:cubicBezTo>
                  <a:cubicBezTo>
                    <a:pt x="1268" y="1366"/>
                    <a:pt x="1398" y="1542"/>
                    <a:pt x="1387" y="1679"/>
                  </a:cubicBezTo>
                  <a:lnTo>
                    <a:pt x="1387" y="1682"/>
                  </a:lnTo>
                  <a:cubicBezTo>
                    <a:pt x="1396" y="1670"/>
                    <a:pt x="1404" y="1658"/>
                    <a:pt x="1410" y="1645"/>
                  </a:cubicBezTo>
                  <a:cubicBezTo>
                    <a:pt x="1424" y="1617"/>
                    <a:pt x="1431" y="1558"/>
                    <a:pt x="1425" y="1523"/>
                  </a:cubicBezTo>
                  <a:cubicBezTo>
                    <a:pt x="1416" y="1509"/>
                    <a:pt x="1408" y="1495"/>
                    <a:pt x="1403" y="1486"/>
                  </a:cubicBezTo>
                  <a:cubicBezTo>
                    <a:pt x="1394" y="1468"/>
                    <a:pt x="1399" y="1447"/>
                    <a:pt x="1414" y="1435"/>
                  </a:cubicBezTo>
                  <a:cubicBezTo>
                    <a:pt x="1429" y="1422"/>
                    <a:pt x="1450" y="1422"/>
                    <a:pt x="1466" y="1434"/>
                  </a:cubicBezTo>
                  <a:cubicBezTo>
                    <a:pt x="1483" y="1447"/>
                    <a:pt x="1495" y="1466"/>
                    <a:pt x="1501" y="1487"/>
                  </a:cubicBezTo>
                  <a:cubicBezTo>
                    <a:pt x="1526" y="1522"/>
                    <a:pt x="1556" y="1548"/>
                    <a:pt x="1585" y="1557"/>
                  </a:cubicBezTo>
                  <a:cubicBezTo>
                    <a:pt x="1606" y="1563"/>
                    <a:pt x="1625" y="1561"/>
                    <a:pt x="1646" y="1551"/>
                  </a:cubicBezTo>
                  <a:cubicBezTo>
                    <a:pt x="1678" y="1534"/>
                    <a:pt x="1685" y="1503"/>
                    <a:pt x="1686" y="1486"/>
                  </a:cubicBezTo>
                  <a:cubicBezTo>
                    <a:pt x="1687" y="1460"/>
                    <a:pt x="1678" y="1434"/>
                    <a:pt x="1661" y="1414"/>
                  </a:cubicBezTo>
                  <a:cubicBezTo>
                    <a:pt x="1653" y="1408"/>
                    <a:pt x="1645" y="1401"/>
                    <a:pt x="1637" y="1393"/>
                  </a:cubicBezTo>
                  <a:cubicBezTo>
                    <a:pt x="1622" y="1378"/>
                    <a:pt x="1622" y="1353"/>
                    <a:pt x="1636" y="1337"/>
                  </a:cubicBezTo>
                  <a:cubicBezTo>
                    <a:pt x="1649" y="1321"/>
                    <a:pt x="1673" y="1318"/>
                    <a:pt x="1691" y="1330"/>
                  </a:cubicBezTo>
                  <a:cubicBezTo>
                    <a:pt x="1700" y="1336"/>
                    <a:pt x="1709" y="1343"/>
                    <a:pt x="1716" y="1351"/>
                  </a:cubicBezTo>
                  <a:cubicBezTo>
                    <a:pt x="1752" y="1375"/>
                    <a:pt x="1798" y="1378"/>
                    <a:pt x="1831" y="1357"/>
                  </a:cubicBezTo>
                  <a:cubicBezTo>
                    <a:pt x="1848" y="1346"/>
                    <a:pt x="1861" y="1323"/>
                    <a:pt x="1866" y="1295"/>
                  </a:cubicBezTo>
                  <a:cubicBezTo>
                    <a:pt x="1877" y="1241"/>
                    <a:pt x="1878" y="1236"/>
                    <a:pt x="1769" y="1183"/>
                  </a:cubicBezTo>
                  <a:cubicBezTo>
                    <a:pt x="1748" y="1172"/>
                    <a:pt x="1740" y="1148"/>
                    <a:pt x="1750" y="1127"/>
                  </a:cubicBezTo>
                  <a:cubicBezTo>
                    <a:pt x="1760" y="1106"/>
                    <a:pt x="1785" y="1097"/>
                    <a:pt x="1805" y="1108"/>
                  </a:cubicBezTo>
                  <a:cubicBezTo>
                    <a:pt x="1916" y="1161"/>
                    <a:pt x="1972" y="1194"/>
                    <a:pt x="1948" y="1312"/>
                  </a:cubicBezTo>
                  <a:cubicBezTo>
                    <a:pt x="1938" y="1362"/>
                    <a:pt x="1912" y="1404"/>
                    <a:pt x="1877" y="1427"/>
                  </a:cubicBezTo>
                  <a:cubicBezTo>
                    <a:pt x="1844" y="1448"/>
                    <a:pt x="1806" y="1457"/>
                    <a:pt x="1767" y="1454"/>
                  </a:cubicBezTo>
                  <a:cubicBezTo>
                    <a:pt x="1769" y="1466"/>
                    <a:pt x="1770" y="1479"/>
                    <a:pt x="1769" y="1491"/>
                  </a:cubicBezTo>
                  <a:cubicBezTo>
                    <a:pt x="1765" y="1550"/>
                    <a:pt x="1735" y="1598"/>
                    <a:pt x="1685" y="1624"/>
                  </a:cubicBezTo>
                  <a:cubicBezTo>
                    <a:pt x="1645" y="1645"/>
                    <a:pt x="1601" y="1649"/>
                    <a:pt x="1559" y="1636"/>
                  </a:cubicBezTo>
                  <a:cubicBezTo>
                    <a:pt x="1540" y="1630"/>
                    <a:pt x="1522" y="1620"/>
                    <a:pt x="1506" y="1609"/>
                  </a:cubicBezTo>
                  <a:cubicBezTo>
                    <a:pt x="1500" y="1640"/>
                    <a:pt x="1492" y="1667"/>
                    <a:pt x="1484" y="1682"/>
                  </a:cubicBezTo>
                  <a:cubicBezTo>
                    <a:pt x="1450" y="1751"/>
                    <a:pt x="1379" y="1826"/>
                    <a:pt x="1286" y="18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08" name="Freeform 60">
              <a:extLst>
                <a:ext uri="{FF2B5EF4-FFF2-40B4-BE49-F238E27FC236}">
                  <a16:creationId xmlns:a16="http://schemas.microsoft.com/office/drawing/2014/main" id="{79D61748-AC79-928F-446D-E49320C0D80E}"/>
                </a:ext>
              </a:extLst>
            </p:cNvPr>
            <p:cNvSpPr>
              <a:spLocks/>
            </p:cNvSpPr>
            <p:nvPr/>
          </p:nvSpPr>
          <p:spPr bwMode="auto">
            <a:xfrm>
              <a:off x="5599113" y="3440113"/>
              <a:ext cx="19050" cy="25400"/>
            </a:xfrm>
            <a:custGeom>
              <a:avLst/>
              <a:gdLst>
                <a:gd name="T0" fmla="*/ 68 w 116"/>
                <a:gd name="T1" fmla="*/ 143 h 143"/>
                <a:gd name="T2" fmla="*/ 33 w 116"/>
                <a:gd name="T3" fmla="*/ 124 h 143"/>
                <a:gd name="T4" fmla="*/ 5 w 116"/>
                <a:gd name="T5" fmla="*/ 56 h 143"/>
                <a:gd name="T6" fmla="*/ 36 w 116"/>
                <a:gd name="T7" fmla="*/ 5 h 143"/>
                <a:gd name="T8" fmla="*/ 86 w 116"/>
                <a:gd name="T9" fmla="*/ 36 h 143"/>
                <a:gd name="T10" fmla="*/ 103 w 116"/>
                <a:gd name="T11" fmla="*/ 78 h 143"/>
                <a:gd name="T12" fmla="*/ 91 w 116"/>
                <a:gd name="T13" fmla="*/ 136 h 143"/>
                <a:gd name="T14" fmla="*/ 68 w 116"/>
                <a:gd name="T15" fmla="*/ 143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43">
                  <a:moveTo>
                    <a:pt x="68" y="143"/>
                  </a:moveTo>
                  <a:cubicBezTo>
                    <a:pt x="55" y="143"/>
                    <a:pt x="41" y="136"/>
                    <a:pt x="33" y="124"/>
                  </a:cubicBezTo>
                  <a:cubicBezTo>
                    <a:pt x="19" y="102"/>
                    <a:pt x="10" y="75"/>
                    <a:pt x="5" y="56"/>
                  </a:cubicBezTo>
                  <a:cubicBezTo>
                    <a:pt x="0" y="33"/>
                    <a:pt x="14" y="11"/>
                    <a:pt x="36" y="5"/>
                  </a:cubicBezTo>
                  <a:cubicBezTo>
                    <a:pt x="58" y="0"/>
                    <a:pt x="81" y="13"/>
                    <a:pt x="86" y="36"/>
                  </a:cubicBezTo>
                  <a:cubicBezTo>
                    <a:pt x="91" y="53"/>
                    <a:pt x="97" y="69"/>
                    <a:pt x="103" y="78"/>
                  </a:cubicBezTo>
                  <a:cubicBezTo>
                    <a:pt x="116" y="98"/>
                    <a:pt x="110" y="123"/>
                    <a:pt x="91" y="136"/>
                  </a:cubicBezTo>
                  <a:cubicBezTo>
                    <a:pt x="84" y="141"/>
                    <a:pt x="76" y="143"/>
                    <a:pt x="68" y="1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grpSp>
      <p:grpSp>
        <p:nvGrpSpPr>
          <p:cNvPr id="409" name="Factory8" descr="{&quot;Key&quot;:&quot;POWER_USER_SHAPE_ICON&quot;,&quot;Value&quot;:&quot;POWER_USER_SHAPE_ICON_STYLE_1&quot;}">
            <a:extLst>
              <a:ext uri="{FF2B5EF4-FFF2-40B4-BE49-F238E27FC236}">
                <a16:creationId xmlns:a16="http://schemas.microsoft.com/office/drawing/2014/main" id="{AA6D48F9-E5AE-7C7E-3B54-DE0EA2F3DA7E}"/>
              </a:ext>
            </a:extLst>
          </p:cNvPr>
          <p:cNvGrpSpPr>
            <a:grpSpLocks noChangeAspect="1"/>
          </p:cNvGrpSpPr>
          <p:nvPr/>
        </p:nvGrpSpPr>
        <p:grpSpPr>
          <a:xfrm>
            <a:off x="4477868" y="5230546"/>
            <a:ext cx="468379" cy="494795"/>
            <a:chOff x="4368800" y="4398963"/>
            <a:chExt cx="731838" cy="773113"/>
          </a:xfrm>
          <a:solidFill>
            <a:schemeClr val="accent4"/>
          </a:solidFill>
        </p:grpSpPr>
        <p:sp>
          <p:nvSpPr>
            <p:cNvPr id="410" name="Freeform 81">
              <a:extLst>
                <a:ext uri="{FF2B5EF4-FFF2-40B4-BE49-F238E27FC236}">
                  <a16:creationId xmlns:a16="http://schemas.microsoft.com/office/drawing/2014/main" id="{F45619C5-19B5-81FC-29B9-3838CFAA2E69}"/>
                </a:ext>
              </a:extLst>
            </p:cNvPr>
            <p:cNvSpPr>
              <a:spLocks/>
            </p:cNvSpPr>
            <p:nvPr/>
          </p:nvSpPr>
          <p:spPr bwMode="auto">
            <a:xfrm>
              <a:off x="4611688" y="4865688"/>
              <a:ext cx="204788" cy="306388"/>
            </a:xfrm>
            <a:custGeom>
              <a:avLst/>
              <a:gdLst>
                <a:gd name="T0" fmla="*/ 272 w 272"/>
                <a:gd name="T1" fmla="*/ 408 h 408"/>
                <a:gd name="T2" fmla="*/ 272 w 272"/>
                <a:gd name="T3" fmla="*/ 0 h 408"/>
                <a:gd name="T4" fmla="*/ 0 w 272"/>
                <a:gd name="T5" fmla="*/ 0 h 408"/>
              </a:gdLst>
              <a:ahLst/>
              <a:cxnLst>
                <a:cxn ang="0">
                  <a:pos x="T0" y="T1"/>
                </a:cxn>
                <a:cxn ang="0">
                  <a:pos x="T2" y="T3"/>
                </a:cxn>
                <a:cxn ang="0">
                  <a:pos x="T4" y="T5"/>
                </a:cxn>
              </a:cxnLst>
              <a:rect l="0" t="0" r="r" b="b"/>
              <a:pathLst>
                <a:path w="272" h="408">
                  <a:moveTo>
                    <a:pt x="272" y="408"/>
                  </a:moveTo>
                  <a:lnTo>
                    <a:pt x="272" y="0"/>
                  </a:lnTo>
                  <a:lnTo>
                    <a:pt x="0" y="0"/>
                  </a:lnTo>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1" name="Rectangle 82">
              <a:extLst>
                <a:ext uri="{FF2B5EF4-FFF2-40B4-BE49-F238E27FC236}">
                  <a16:creationId xmlns:a16="http://schemas.microsoft.com/office/drawing/2014/main" id="{F8F8A54C-A37F-8687-CCB0-772730656E9C}"/>
                </a:ext>
              </a:extLst>
            </p:cNvPr>
            <p:cNvSpPr>
              <a:spLocks noChangeArrowheads="1"/>
            </p:cNvSpPr>
            <p:nvPr/>
          </p:nvSpPr>
          <p:spPr bwMode="auto">
            <a:xfrm>
              <a:off x="4678363" y="4930775"/>
              <a:ext cx="65088" cy="65088"/>
            </a:xfrm>
            <a:prstGeom prst="rect">
              <a:avLst/>
            </a:pr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2" name="Rectangle 83">
              <a:extLst>
                <a:ext uri="{FF2B5EF4-FFF2-40B4-BE49-F238E27FC236}">
                  <a16:creationId xmlns:a16="http://schemas.microsoft.com/office/drawing/2014/main" id="{821C6A86-00AB-4F9E-3131-C46BAE709408}"/>
                </a:ext>
              </a:extLst>
            </p:cNvPr>
            <p:cNvSpPr>
              <a:spLocks noChangeArrowheads="1"/>
            </p:cNvSpPr>
            <p:nvPr/>
          </p:nvSpPr>
          <p:spPr bwMode="auto">
            <a:xfrm>
              <a:off x="4678363" y="5043488"/>
              <a:ext cx="65088" cy="65088"/>
            </a:xfrm>
            <a:prstGeom prst="rect">
              <a:avLst/>
            </a:pr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3" name="Rectangle 84">
              <a:extLst>
                <a:ext uri="{FF2B5EF4-FFF2-40B4-BE49-F238E27FC236}">
                  <a16:creationId xmlns:a16="http://schemas.microsoft.com/office/drawing/2014/main" id="{38CDC3D7-0BEC-7CA5-2FE8-7AA2E539AF87}"/>
                </a:ext>
              </a:extLst>
            </p:cNvPr>
            <p:cNvSpPr>
              <a:spLocks noChangeArrowheads="1"/>
            </p:cNvSpPr>
            <p:nvPr/>
          </p:nvSpPr>
          <p:spPr bwMode="auto">
            <a:xfrm>
              <a:off x="4816475" y="5022850"/>
              <a:ext cx="65088" cy="63500"/>
            </a:xfrm>
            <a:prstGeom prst="rect">
              <a:avLst/>
            </a:pr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4" name="Rectangle 85">
              <a:extLst>
                <a:ext uri="{FF2B5EF4-FFF2-40B4-BE49-F238E27FC236}">
                  <a16:creationId xmlns:a16="http://schemas.microsoft.com/office/drawing/2014/main" id="{CBADFFDF-EE2A-5CFC-D67F-6F77190FC8A1}"/>
                </a:ext>
              </a:extLst>
            </p:cNvPr>
            <p:cNvSpPr>
              <a:spLocks noChangeArrowheads="1"/>
            </p:cNvSpPr>
            <p:nvPr/>
          </p:nvSpPr>
          <p:spPr bwMode="auto">
            <a:xfrm>
              <a:off x="4941888" y="5022850"/>
              <a:ext cx="65088" cy="63500"/>
            </a:xfrm>
            <a:prstGeom prst="rect">
              <a:avLst/>
            </a:pr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5" name="Freeform 86">
              <a:extLst>
                <a:ext uri="{FF2B5EF4-FFF2-40B4-BE49-F238E27FC236}">
                  <a16:creationId xmlns:a16="http://schemas.microsoft.com/office/drawing/2014/main" id="{42BFDEBF-D2EE-DF85-72D3-7A195E4F0085}"/>
                </a:ext>
              </a:extLst>
            </p:cNvPr>
            <p:cNvSpPr>
              <a:spLocks/>
            </p:cNvSpPr>
            <p:nvPr/>
          </p:nvSpPr>
          <p:spPr bwMode="auto">
            <a:xfrm>
              <a:off x="4816475" y="4951413"/>
              <a:ext cx="260350" cy="220663"/>
            </a:xfrm>
            <a:custGeom>
              <a:avLst/>
              <a:gdLst>
                <a:gd name="T0" fmla="*/ 347 w 347"/>
                <a:gd name="T1" fmla="*/ 294 h 294"/>
                <a:gd name="T2" fmla="*/ 347 w 347"/>
                <a:gd name="T3" fmla="*/ 0 h 294"/>
                <a:gd name="T4" fmla="*/ 0 w 347"/>
                <a:gd name="T5" fmla="*/ 0 h 294"/>
              </a:gdLst>
              <a:ahLst/>
              <a:cxnLst>
                <a:cxn ang="0">
                  <a:pos x="T0" y="T1"/>
                </a:cxn>
                <a:cxn ang="0">
                  <a:pos x="T2" y="T3"/>
                </a:cxn>
                <a:cxn ang="0">
                  <a:pos x="T4" y="T5"/>
                </a:cxn>
              </a:cxnLst>
              <a:rect l="0" t="0" r="r" b="b"/>
              <a:pathLst>
                <a:path w="347" h="294">
                  <a:moveTo>
                    <a:pt x="347" y="294"/>
                  </a:moveTo>
                  <a:lnTo>
                    <a:pt x="347" y="0"/>
                  </a:lnTo>
                  <a:lnTo>
                    <a:pt x="0" y="0"/>
                  </a:lnTo>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6" name="Line 87">
              <a:extLst>
                <a:ext uri="{FF2B5EF4-FFF2-40B4-BE49-F238E27FC236}">
                  <a16:creationId xmlns:a16="http://schemas.microsoft.com/office/drawing/2014/main" id="{DA61D381-7C5D-A17B-8624-86285E65A61B}"/>
                </a:ext>
              </a:extLst>
            </p:cNvPr>
            <p:cNvSpPr>
              <a:spLocks noChangeShapeType="1"/>
            </p:cNvSpPr>
            <p:nvPr/>
          </p:nvSpPr>
          <p:spPr bwMode="auto">
            <a:xfrm>
              <a:off x="4525963" y="4811713"/>
              <a:ext cx="85725" cy="0"/>
            </a:xfrm>
            <a:prstGeom prst="line">
              <a:avLst/>
            </a:prstGeom>
            <a:grpFill/>
            <a:ln w="19050" cap="rnd">
              <a:solidFill>
                <a:schemeClr val="bg1"/>
              </a:solidFill>
              <a:prstDash val="solid"/>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7" name="Freeform 88">
              <a:extLst>
                <a:ext uri="{FF2B5EF4-FFF2-40B4-BE49-F238E27FC236}">
                  <a16:creationId xmlns:a16="http://schemas.microsoft.com/office/drawing/2014/main" id="{6A3E82B1-A7B6-8434-7C2D-F1FD8564D917}"/>
                </a:ext>
              </a:extLst>
            </p:cNvPr>
            <p:cNvSpPr>
              <a:spLocks/>
            </p:cNvSpPr>
            <p:nvPr/>
          </p:nvSpPr>
          <p:spPr bwMode="auto">
            <a:xfrm>
              <a:off x="4395788" y="4683125"/>
              <a:ext cx="152400" cy="487363"/>
            </a:xfrm>
            <a:custGeom>
              <a:avLst/>
              <a:gdLst>
                <a:gd name="T0" fmla="*/ 203 w 203"/>
                <a:gd name="T1" fmla="*/ 650 h 650"/>
                <a:gd name="T2" fmla="*/ 165 w 203"/>
                <a:gd name="T3" fmla="*/ 40 h 650"/>
                <a:gd name="T4" fmla="*/ 135 w 203"/>
                <a:gd name="T5" fmla="*/ 0 h 650"/>
                <a:gd name="T6" fmla="*/ 67 w 203"/>
                <a:gd name="T7" fmla="*/ 0 h 650"/>
                <a:gd name="T8" fmla="*/ 37 w 203"/>
                <a:gd name="T9" fmla="*/ 40 h 650"/>
                <a:gd name="T10" fmla="*/ 0 w 203"/>
                <a:gd name="T11" fmla="*/ 650 h 650"/>
              </a:gdLst>
              <a:ahLst/>
              <a:cxnLst>
                <a:cxn ang="0">
                  <a:pos x="T0" y="T1"/>
                </a:cxn>
                <a:cxn ang="0">
                  <a:pos x="T2" y="T3"/>
                </a:cxn>
                <a:cxn ang="0">
                  <a:pos x="T4" y="T5"/>
                </a:cxn>
                <a:cxn ang="0">
                  <a:pos x="T6" y="T7"/>
                </a:cxn>
                <a:cxn ang="0">
                  <a:pos x="T8" y="T9"/>
                </a:cxn>
                <a:cxn ang="0">
                  <a:pos x="T10" y="T11"/>
                </a:cxn>
              </a:cxnLst>
              <a:rect l="0" t="0" r="r" b="b"/>
              <a:pathLst>
                <a:path w="203" h="650">
                  <a:moveTo>
                    <a:pt x="203" y="650"/>
                  </a:moveTo>
                  <a:lnTo>
                    <a:pt x="165" y="40"/>
                  </a:lnTo>
                  <a:cubicBezTo>
                    <a:pt x="164" y="10"/>
                    <a:pt x="148" y="0"/>
                    <a:pt x="135" y="0"/>
                  </a:cubicBezTo>
                  <a:lnTo>
                    <a:pt x="67" y="0"/>
                  </a:lnTo>
                  <a:cubicBezTo>
                    <a:pt x="54" y="0"/>
                    <a:pt x="38" y="10"/>
                    <a:pt x="37" y="40"/>
                  </a:cubicBezTo>
                  <a:lnTo>
                    <a:pt x="0" y="650"/>
                  </a:lnTo>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8" name="Line 89">
              <a:extLst>
                <a:ext uri="{FF2B5EF4-FFF2-40B4-BE49-F238E27FC236}">
                  <a16:creationId xmlns:a16="http://schemas.microsoft.com/office/drawing/2014/main" id="{C85E7C92-5578-3489-7622-1B8EB37CFA68}"/>
                </a:ext>
              </a:extLst>
            </p:cNvPr>
            <p:cNvSpPr>
              <a:spLocks noChangeShapeType="1"/>
            </p:cNvSpPr>
            <p:nvPr/>
          </p:nvSpPr>
          <p:spPr bwMode="auto">
            <a:xfrm>
              <a:off x="4414838" y="4740275"/>
              <a:ext cx="114300" cy="0"/>
            </a:xfrm>
            <a:prstGeom prst="line">
              <a:avLst/>
            </a:prstGeom>
            <a:grpFill/>
            <a:ln w="19050" cap="rnd">
              <a:solidFill>
                <a:schemeClr val="bg1"/>
              </a:solidFill>
              <a:prstDash val="solid"/>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19" name="Line 90">
              <a:extLst>
                <a:ext uri="{FF2B5EF4-FFF2-40B4-BE49-F238E27FC236}">
                  <a16:creationId xmlns:a16="http://schemas.microsoft.com/office/drawing/2014/main" id="{CBF35FC5-5974-C28C-BF22-682150ED22C3}"/>
                </a:ext>
              </a:extLst>
            </p:cNvPr>
            <p:cNvSpPr>
              <a:spLocks noChangeShapeType="1"/>
            </p:cNvSpPr>
            <p:nvPr/>
          </p:nvSpPr>
          <p:spPr bwMode="auto">
            <a:xfrm>
              <a:off x="4368800" y="5172075"/>
              <a:ext cx="731838" cy="0"/>
            </a:xfrm>
            <a:prstGeom prst="line">
              <a:avLst/>
            </a:prstGeom>
            <a:grpFill/>
            <a:ln w="19050" cap="flat">
              <a:solidFill>
                <a:schemeClr val="bg1"/>
              </a:solidFill>
              <a:prstDash val="solid"/>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20" name="Freeform 91">
              <a:extLst>
                <a:ext uri="{FF2B5EF4-FFF2-40B4-BE49-F238E27FC236}">
                  <a16:creationId xmlns:a16="http://schemas.microsoft.com/office/drawing/2014/main" id="{12ADB25C-BCD8-2B77-14A5-3D0CFEA16E3C}"/>
                </a:ext>
              </a:extLst>
            </p:cNvPr>
            <p:cNvSpPr>
              <a:spLocks/>
            </p:cNvSpPr>
            <p:nvPr/>
          </p:nvSpPr>
          <p:spPr bwMode="auto">
            <a:xfrm>
              <a:off x="4621213" y="4494213"/>
              <a:ext cx="431800" cy="217488"/>
            </a:xfrm>
            <a:custGeom>
              <a:avLst/>
              <a:gdLst>
                <a:gd name="T0" fmla="*/ 42 w 574"/>
                <a:gd name="T1" fmla="*/ 132 h 290"/>
                <a:gd name="T2" fmla="*/ 0 w 574"/>
                <a:gd name="T3" fmla="*/ 290 h 290"/>
                <a:gd name="T4" fmla="*/ 114 w 574"/>
                <a:gd name="T5" fmla="*/ 246 h 290"/>
                <a:gd name="T6" fmla="*/ 470 w 574"/>
                <a:gd name="T7" fmla="*/ 246 h 290"/>
                <a:gd name="T8" fmla="*/ 574 w 574"/>
                <a:gd name="T9" fmla="*/ 137 h 290"/>
                <a:gd name="T10" fmla="*/ 470 w 574"/>
                <a:gd name="T11" fmla="*/ 28 h 290"/>
                <a:gd name="T12" fmla="*/ 443 w 574"/>
                <a:gd name="T13" fmla="*/ 32 h 290"/>
                <a:gd name="T14" fmla="*/ 378 w 574"/>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290">
                  <a:moveTo>
                    <a:pt x="42" y="132"/>
                  </a:moveTo>
                  <a:cubicBezTo>
                    <a:pt x="18" y="165"/>
                    <a:pt x="0" y="215"/>
                    <a:pt x="0" y="290"/>
                  </a:cubicBezTo>
                  <a:cubicBezTo>
                    <a:pt x="0" y="290"/>
                    <a:pt x="44" y="246"/>
                    <a:pt x="114" y="246"/>
                  </a:cubicBezTo>
                  <a:lnTo>
                    <a:pt x="470" y="246"/>
                  </a:lnTo>
                  <a:cubicBezTo>
                    <a:pt x="528" y="246"/>
                    <a:pt x="574" y="197"/>
                    <a:pt x="574" y="137"/>
                  </a:cubicBezTo>
                  <a:cubicBezTo>
                    <a:pt x="574" y="77"/>
                    <a:pt x="528" y="28"/>
                    <a:pt x="470" y="28"/>
                  </a:cubicBezTo>
                  <a:cubicBezTo>
                    <a:pt x="461" y="28"/>
                    <a:pt x="452" y="29"/>
                    <a:pt x="443" y="32"/>
                  </a:cubicBezTo>
                  <a:cubicBezTo>
                    <a:pt x="425" y="14"/>
                    <a:pt x="402" y="4"/>
                    <a:pt x="378" y="0"/>
                  </a:cubicBezTo>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21" name="Freeform 92">
              <a:extLst>
                <a:ext uri="{FF2B5EF4-FFF2-40B4-BE49-F238E27FC236}">
                  <a16:creationId xmlns:a16="http://schemas.microsoft.com/office/drawing/2014/main" id="{6CDB3B06-5448-C6F7-13B5-E6DE26B8D10D}"/>
                </a:ext>
              </a:extLst>
            </p:cNvPr>
            <p:cNvSpPr>
              <a:spLocks/>
            </p:cNvSpPr>
            <p:nvPr/>
          </p:nvSpPr>
          <p:spPr bwMode="auto">
            <a:xfrm>
              <a:off x="4451350" y="4398963"/>
              <a:ext cx="454025" cy="228600"/>
            </a:xfrm>
            <a:custGeom>
              <a:avLst/>
              <a:gdLst>
                <a:gd name="T0" fmla="*/ 120 w 604"/>
                <a:gd name="T1" fmla="*/ 259 h 305"/>
                <a:gd name="T2" fmla="*/ 494 w 604"/>
                <a:gd name="T3" fmla="*/ 259 h 305"/>
                <a:gd name="T4" fmla="*/ 604 w 604"/>
                <a:gd name="T5" fmla="*/ 144 h 305"/>
                <a:gd name="T6" fmla="*/ 494 w 604"/>
                <a:gd name="T7" fmla="*/ 29 h 305"/>
                <a:gd name="T8" fmla="*/ 465 w 604"/>
                <a:gd name="T9" fmla="*/ 34 h 305"/>
                <a:gd name="T10" fmla="*/ 382 w 604"/>
                <a:gd name="T11" fmla="*/ 0 h 305"/>
                <a:gd name="T12" fmla="*/ 382 w 604"/>
                <a:gd name="T13" fmla="*/ 0 h 305"/>
                <a:gd name="T14" fmla="*/ 296 w 604"/>
                <a:gd name="T15" fmla="*/ 37 h 305"/>
                <a:gd name="T16" fmla="*/ 257 w 604"/>
                <a:gd name="T17" fmla="*/ 29 h 305"/>
                <a:gd name="T18" fmla="*/ 178 w 604"/>
                <a:gd name="T19" fmla="*/ 65 h 305"/>
                <a:gd name="T20" fmla="*/ 0 w 604"/>
                <a:gd name="T21" fmla="*/ 305 h 305"/>
                <a:gd name="T22" fmla="*/ 120 w 604"/>
                <a:gd name="T23"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4" h="305">
                  <a:moveTo>
                    <a:pt x="120" y="259"/>
                  </a:moveTo>
                  <a:lnTo>
                    <a:pt x="494" y="259"/>
                  </a:lnTo>
                  <a:cubicBezTo>
                    <a:pt x="555" y="259"/>
                    <a:pt x="604" y="207"/>
                    <a:pt x="604" y="144"/>
                  </a:cubicBezTo>
                  <a:cubicBezTo>
                    <a:pt x="604" y="81"/>
                    <a:pt x="555" y="29"/>
                    <a:pt x="494" y="29"/>
                  </a:cubicBezTo>
                  <a:cubicBezTo>
                    <a:pt x="485" y="29"/>
                    <a:pt x="475" y="31"/>
                    <a:pt x="465" y="34"/>
                  </a:cubicBezTo>
                  <a:cubicBezTo>
                    <a:pt x="443" y="12"/>
                    <a:pt x="413" y="0"/>
                    <a:pt x="382" y="0"/>
                  </a:cubicBezTo>
                  <a:lnTo>
                    <a:pt x="382" y="0"/>
                  </a:lnTo>
                  <a:cubicBezTo>
                    <a:pt x="349" y="0"/>
                    <a:pt x="319" y="13"/>
                    <a:pt x="296" y="37"/>
                  </a:cubicBezTo>
                  <a:cubicBezTo>
                    <a:pt x="283" y="32"/>
                    <a:pt x="270" y="29"/>
                    <a:pt x="257" y="29"/>
                  </a:cubicBezTo>
                  <a:cubicBezTo>
                    <a:pt x="227" y="29"/>
                    <a:pt x="198" y="42"/>
                    <a:pt x="178" y="65"/>
                  </a:cubicBezTo>
                  <a:cubicBezTo>
                    <a:pt x="144" y="70"/>
                    <a:pt x="0" y="86"/>
                    <a:pt x="0" y="305"/>
                  </a:cubicBezTo>
                  <a:cubicBezTo>
                    <a:pt x="0" y="305"/>
                    <a:pt x="46" y="259"/>
                    <a:pt x="120" y="259"/>
                  </a:cubicBezTo>
                  <a:close/>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sp>
          <p:nvSpPr>
            <p:cNvPr id="422" name="Freeform 93">
              <a:extLst>
                <a:ext uri="{FF2B5EF4-FFF2-40B4-BE49-F238E27FC236}">
                  <a16:creationId xmlns:a16="http://schemas.microsoft.com/office/drawing/2014/main" id="{22CE96DF-1398-7144-EC7E-324DF119566E}"/>
                </a:ext>
              </a:extLst>
            </p:cNvPr>
            <p:cNvSpPr>
              <a:spLocks/>
            </p:cNvSpPr>
            <p:nvPr/>
          </p:nvSpPr>
          <p:spPr bwMode="auto">
            <a:xfrm>
              <a:off x="4524375" y="4762500"/>
              <a:ext cx="103188" cy="407988"/>
            </a:xfrm>
            <a:custGeom>
              <a:avLst/>
              <a:gdLst>
                <a:gd name="T0" fmla="*/ 138 w 138"/>
                <a:gd name="T1" fmla="*/ 544 h 544"/>
                <a:gd name="T2" fmla="*/ 106 w 138"/>
                <a:gd name="T3" fmla="*/ 34 h 544"/>
                <a:gd name="T4" fmla="*/ 81 w 138"/>
                <a:gd name="T5" fmla="*/ 0 h 544"/>
                <a:gd name="T6" fmla="*/ 0 w 138"/>
                <a:gd name="T7" fmla="*/ 0 h 544"/>
              </a:gdLst>
              <a:ahLst/>
              <a:cxnLst>
                <a:cxn ang="0">
                  <a:pos x="T0" y="T1"/>
                </a:cxn>
                <a:cxn ang="0">
                  <a:pos x="T2" y="T3"/>
                </a:cxn>
                <a:cxn ang="0">
                  <a:pos x="T4" y="T5"/>
                </a:cxn>
                <a:cxn ang="0">
                  <a:pos x="T6" y="T7"/>
                </a:cxn>
              </a:cxnLst>
              <a:rect l="0" t="0" r="r" b="b"/>
              <a:pathLst>
                <a:path w="138" h="544">
                  <a:moveTo>
                    <a:pt x="138" y="544"/>
                  </a:moveTo>
                  <a:lnTo>
                    <a:pt x="106" y="34"/>
                  </a:lnTo>
                  <a:cubicBezTo>
                    <a:pt x="105" y="9"/>
                    <a:pt x="92" y="0"/>
                    <a:pt x="81" y="0"/>
                  </a:cubicBezTo>
                  <a:lnTo>
                    <a:pt x="0" y="0"/>
                  </a:lnTo>
                </a:path>
              </a:pathLst>
            </a:custGeom>
            <a:grpFill/>
            <a:ln w="19050" cap="flat">
              <a:solidFill>
                <a:schemeClr val="bg1"/>
              </a:solidFill>
              <a:prstDash val="solid"/>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GB" sz="1985" kern="1200" dirty="0">
                <a:solidFill>
                  <a:prstClr val="black"/>
                </a:solidFill>
                <a:latin typeface="Calibri" panose="020F0502020204030204"/>
                <a:ea typeface="+mn-ea"/>
                <a:cs typeface="+mn-cs"/>
              </a:endParaRPr>
            </a:p>
          </p:txBody>
        </p:sp>
      </p:grpSp>
      <p:sp>
        <p:nvSpPr>
          <p:cNvPr id="423" name="TextBox 422">
            <a:extLst>
              <a:ext uri="{FF2B5EF4-FFF2-40B4-BE49-F238E27FC236}">
                <a16:creationId xmlns:a16="http://schemas.microsoft.com/office/drawing/2014/main" id="{DD360AB8-865F-7A33-EFCA-965F294B21F4}"/>
              </a:ext>
            </a:extLst>
          </p:cNvPr>
          <p:cNvSpPr txBox="1"/>
          <p:nvPr/>
        </p:nvSpPr>
        <p:spPr>
          <a:xfrm>
            <a:off x="7880147" y="1210602"/>
            <a:ext cx="4818427" cy="2785378"/>
          </a:xfrm>
          <a:prstGeom prst="rect">
            <a:avLst/>
          </a:prstGeom>
          <a:noFill/>
        </p:spPr>
        <p:txBody>
          <a:bodyPr wrap="square" rtlCol="0">
            <a:spAutoFit/>
          </a:bodyPr>
          <a:lstStyle/>
          <a:p>
            <a:pPr defTabSz="1008309">
              <a:buClrTx/>
              <a:defRPr/>
            </a:pPr>
            <a:r>
              <a:rPr lang="en-GB" sz="2500" b="1" dirty="0">
                <a:solidFill>
                  <a:schemeClr val="accent4"/>
                </a:solidFill>
              </a:rPr>
              <a:t>2. Economic Development Case</a:t>
            </a:r>
          </a:p>
          <a:p>
            <a:pPr marL="285750" indent="-285750" defTabSz="1008309">
              <a:buClrTx/>
              <a:buFont typeface="Arial" panose="020B0604020202020204" pitchFamily="34" charset="0"/>
              <a:buChar char="•"/>
              <a:defRPr/>
            </a:pPr>
            <a:r>
              <a:rPr lang="en-GB" sz="2500" dirty="0"/>
              <a:t>Additional jobs</a:t>
            </a:r>
          </a:p>
          <a:p>
            <a:pPr marL="285750" indent="-285750" defTabSz="1008309">
              <a:buClrTx/>
              <a:buFont typeface="Arial" panose="020B0604020202020204" pitchFamily="34" charset="0"/>
              <a:buChar char="•"/>
              <a:defRPr/>
            </a:pPr>
            <a:r>
              <a:rPr lang="en-GB" sz="2500" dirty="0"/>
              <a:t>Additional investor’s contributions </a:t>
            </a:r>
          </a:p>
          <a:p>
            <a:pPr marL="285750" indent="-285750" defTabSz="1008309">
              <a:buClrTx/>
              <a:buFont typeface="Arial" panose="020B0604020202020204" pitchFamily="34" charset="0"/>
              <a:buChar char="•"/>
              <a:defRPr/>
            </a:pPr>
            <a:r>
              <a:rPr lang="en-GB" sz="2500" dirty="0"/>
              <a:t>Growth of clusters </a:t>
            </a:r>
          </a:p>
          <a:p>
            <a:pPr marL="285750" indent="-285750" defTabSz="1008309">
              <a:buClrTx/>
              <a:buFont typeface="Arial" panose="020B0604020202020204" pitchFamily="34" charset="0"/>
              <a:buChar char="•"/>
              <a:defRPr/>
            </a:pPr>
            <a:r>
              <a:rPr lang="en-GB" sz="2500" dirty="0"/>
              <a:t>Greater connectedness </a:t>
            </a:r>
          </a:p>
        </p:txBody>
      </p:sp>
      <p:sp>
        <p:nvSpPr>
          <p:cNvPr id="424" name="TextBox 423">
            <a:extLst>
              <a:ext uri="{FF2B5EF4-FFF2-40B4-BE49-F238E27FC236}">
                <a16:creationId xmlns:a16="http://schemas.microsoft.com/office/drawing/2014/main" id="{EF9CDBA4-C565-9936-51B8-314916EE697B}"/>
              </a:ext>
            </a:extLst>
          </p:cNvPr>
          <p:cNvSpPr txBox="1"/>
          <p:nvPr/>
        </p:nvSpPr>
        <p:spPr>
          <a:xfrm>
            <a:off x="9289449" y="4521284"/>
            <a:ext cx="3793046" cy="2015936"/>
          </a:xfrm>
          <a:prstGeom prst="rect">
            <a:avLst/>
          </a:prstGeom>
          <a:noFill/>
        </p:spPr>
        <p:txBody>
          <a:bodyPr wrap="square" rtlCol="0">
            <a:spAutoFit/>
          </a:bodyPr>
          <a:lstStyle/>
          <a:p>
            <a:pPr defTabSz="1008309">
              <a:buClrTx/>
              <a:defRPr/>
            </a:pPr>
            <a:r>
              <a:rPr lang="en-GB" sz="2500" b="1" dirty="0">
                <a:solidFill>
                  <a:schemeClr val="accent4"/>
                </a:solidFill>
              </a:rPr>
              <a:t>3. Governance </a:t>
            </a:r>
          </a:p>
          <a:p>
            <a:pPr marL="285750" indent="-285750" defTabSz="1008309">
              <a:buClrTx/>
              <a:buFont typeface="Arial" panose="020B0604020202020204" pitchFamily="34" charset="0"/>
              <a:buChar char="•"/>
              <a:defRPr/>
            </a:pPr>
            <a:r>
              <a:rPr lang="en-GB" sz="2500" dirty="0"/>
              <a:t>Lower risk </a:t>
            </a:r>
          </a:p>
          <a:p>
            <a:pPr marL="285750" indent="-285750" defTabSz="1008309">
              <a:buClrTx/>
              <a:buFont typeface="Arial" panose="020B0604020202020204" pitchFamily="34" charset="0"/>
              <a:buChar char="•"/>
              <a:defRPr/>
            </a:pPr>
            <a:r>
              <a:rPr lang="en-GB" sz="2500" dirty="0"/>
              <a:t>Stronger accountability </a:t>
            </a:r>
          </a:p>
          <a:p>
            <a:pPr marL="285750" indent="-285750" defTabSz="1008309">
              <a:buClrTx/>
              <a:buFont typeface="Arial" panose="020B0604020202020204" pitchFamily="34" charset="0"/>
              <a:buChar char="•"/>
              <a:defRPr/>
            </a:pPr>
            <a:r>
              <a:rPr lang="en-GB" sz="2500" dirty="0"/>
              <a:t>More transparency </a:t>
            </a:r>
          </a:p>
          <a:p>
            <a:pPr marL="285750" indent="-285750" defTabSz="1008309">
              <a:buClrTx/>
              <a:buFont typeface="Arial" panose="020B0604020202020204" pitchFamily="34" charset="0"/>
              <a:buChar char="•"/>
              <a:defRPr/>
            </a:pPr>
            <a:r>
              <a:rPr lang="en-GB" sz="2500" dirty="0"/>
              <a:t>More trust</a:t>
            </a:r>
          </a:p>
        </p:txBody>
      </p:sp>
    </p:spTree>
    <p:extLst>
      <p:ext uri="{BB962C8B-B14F-4D97-AF65-F5344CB8AC3E}">
        <p14:creationId xmlns:p14="http://schemas.microsoft.com/office/powerpoint/2010/main" val="16781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9379D-09B9-5047-9CF6-9EB9B1CAAEB7}"/>
              </a:ext>
            </a:extLst>
          </p:cNvPr>
          <p:cNvSpPr>
            <a:spLocks noGrp="1"/>
          </p:cNvSpPr>
          <p:nvPr>
            <p:ph type="body" idx="1"/>
          </p:nvPr>
        </p:nvSpPr>
        <p:spPr>
          <a:xfrm>
            <a:off x="295835" y="784499"/>
            <a:ext cx="12476474" cy="670884"/>
          </a:xfrm>
        </p:spPr>
        <p:txBody>
          <a:bodyPr>
            <a:normAutofit/>
          </a:bodyPr>
          <a:lstStyle/>
          <a:p>
            <a:r>
              <a:rPr lang="en-US" sz="4000" b="1" dirty="0">
                <a:solidFill>
                  <a:schemeClr val="accent6"/>
                </a:solidFill>
                <a:latin typeface="Arial" panose="020B0604020202020204" pitchFamily="34" charset="0"/>
                <a:cs typeface="Arial" panose="020B0604020202020204" pitchFamily="34" charset="0"/>
              </a:rPr>
              <a:t>Partnership Details</a:t>
            </a:r>
          </a:p>
        </p:txBody>
      </p:sp>
      <p:sp>
        <p:nvSpPr>
          <p:cNvPr id="4" name="TextBox 3">
            <a:extLst>
              <a:ext uri="{FF2B5EF4-FFF2-40B4-BE49-F238E27FC236}">
                <a16:creationId xmlns:a16="http://schemas.microsoft.com/office/drawing/2014/main" id="{4F1DC2B2-F113-FC48-B4D1-9D9D6D1698CD}"/>
              </a:ext>
            </a:extLst>
          </p:cNvPr>
          <p:cNvSpPr txBox="1"/>
          <p:nvPr/>
        </p:nvSpPr>
        <p:spPr bwMode="gray">
          <a:xfrm>
            <a:off x="1130730" y="1926117"/>
            <a:ext cx="10949808" cy="4649495"/>
          </a:xfrm>
          <a:prstGeom prst="rect">
            <a:avLst/>
          </a:prstGeom>
        </p:spPr>
        <p:txBody>
          <a:bodyPr vert="horz" wrap="square" lIns="0" tIns="0" rIns="0" bIns="0" rtlCol="0">
            <a:noAutofit/>
          </a:bodyPr>
          <a:lstStyle/>
          <a:p>
            <a:pPr algn="just"/>
            <a:r>
              <a:rPr lang="en-GB" sz="1800" i="1" dirty="0"/>
              <a:t>The COMESA Regional Enterprise Competitiveness and Access to Markets Programme (RECAMP) is implemented by the COMESA Secretariat in collaboration with the following COMESA institutions: the Alliance for Commodity Trade in Eastern and Southern Africa (ACTESA), the Africa Leather and Leather Products Institute (ALLPI), the COMESA Business Council (CBC)., the Federation of National Associations of Women in Business in Eastern and Southern Africa (FEMCOM) and the COMESA Regional Investment Agency (RIA). </a:t>
            </a:r>
          </a:p>
          <a:p>
            <a:pPr algn="just"/>
            <a:endParaRPr lang="en-GB" sz="1800" dirty="0"/>
          </a:p>
          <a:p>
            <a:pPr algn="just"/>
            <a:r>
              <a:rPr lang="en-GB" sz="1800" i="1" dirty="0"/>
              <a:t>The 10 Euro million project runs until 2023 and is funded by the European Union under the 11th European Development Fund (EDF). RECAMP focuses on improving competitiveness and market access of SMEs and other firms in targeted value chains in the COMESA Member States and on generally improving the business environment for SMEs (including the women and youth) in this region.</a:t>
            </a:r>
            <a:endParaRPr lang="en-GB" sz="1800" dirty="0"/>
          </a:p>
          <a:p>
            <a:pPr algn="just"/>
            <a:endParaRPr lang="en-US" sz="1800" dirty="0"/>
          </a:p>
        </p:txBody>
      </p:sp>
      <p:pic>
        <p:nvPicPr>
          <p:cNvPr id="5" name="Picture 4">
            <a:extLst>
              <a:ext uri="{FF2B5EF4-FFF2-40B4-BE49-F238E27FC236}">
                <a16:creationId xmlns:a16="http://schemas.microsoft.com/office/drawing/2014/main" id="{C875235E-73AF-7543-B650-F70C6B148CA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80538" y="-16787"/>
            <a:ext cx="1364000" cy="887913"/>
          </a:xfrm>
          <a:prstGeom prst="rect">
            <a:avLst/>
          </a:prstGeom>
        </p:spPr>
      </p:pic>
    </p:spTree>
    <p:extLst>
      <p:ext uri="{BB962C8B-B14F-4D97-AF65-F5344CB8AC3E}">
        <p14:creationId xmlns:p14="http://schemas.microsoft.com/office/powerpoint/2010/main" val="1752166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10783360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9979"/>
            <a:ext cx="12846256" cy="475195"/>
          </a:xfrm>
          <a:prstGeom prst="rect">
            <a:avLst/>
          </a:prstGeom>
          <a:noFill/>
          <a:ln>
            <a:noFill/>
          </a:ln>
        </p:spPr>
        <p:txBody>
          <a:bodyPr spcFirstLastPara="1" wrap="square" lIns="0" tIns="0" rIns="0" bIns="0" anchor="t" anchorCtr="0">
            <a:spAutoFit/>
          </a:bodyPr>
          <a:lstStyle/>
          <a:p>
            <a:r>
              <a:rPr lang="en-GB" dirty="0"/>
              <a:t>The business case for Aftercare </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sp>
        <p:nvSpPr>
          <p:cNvPr id="8" name="TextBox 7">
            <a:extLst>
              <a:ext uri="{FF2B5EF4-FFF2-40B4-BE49-F238E27FC236}">
                <a16:creationId xmlns:a16="http://schemas.microsoft.com/office/drawing/2014/main" id="{A98640EF-5C4A-36B2-D594-8A4A00A47053}"/>
              </a:ext>
            </a:extLst>
          </p:cNvPr>
          <p:cNvSpPr txBox="1"/>
          <p:nvPr/>
        </p:nvSpPr>
        <p:spPr>
          <a:xfrm>
            <a:off x="289859" y="1242268"/>
            <a:ext cx="6894712" cy="6217087"/>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rPr>
              <a:t>Cost effectiveness</a:t>
            </a:r>
            <a:r>
              <a:rPr lang="en-GB" sz="2000" dirty="0">
                <a:solidFill>
                  <a:schemeClr val="tx1"/>
                </a:solidFill>
              </a:rPr>
              <a:t>: When a foreign investor makes a long-term investment in a location, they increase their knowledge of how to do business in the location, and build stronger relationships with local stakeholders in the business community. IPAs can leverage this relationship to encourage further re-investment. This process is cheaper as it requires fewer investment promotion resources, since the investor has already bought into the location. </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b="1" dirty="0">
                <a:solidFill>
                  <a:schemeClr val="tx1"/>
                </a:solidFill>
              </a:rPr>
              <a:t>Lower risk</a:t>
            </a:r>
            <a:r>
              <a:rPr lang="en-GB" sz="2000" dirty="0">
                <a:solidFill>
                  <a:schemeClr val="tx1"/>
                </a:solidFill>
              </a:rPr>
              <a:t>: Existing investors have already proven their adaptability to local conditions, and are more likely to thrive compared to new investors that have yet to experience the local business environment. </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b="1" dirty="0">
                <a:solidFill>
                  <a:schemeClr val="tx1"/>
                </a:solidFill>
              </a:rPr>
              <a:t>Efficiency</a:t>
            </a:r>
            <a:r>
              <a:rPr lang="en-GB" sz="2000" dirty="0">
                <a:solidFill>
                  <a:schemeClr val="tx1"/>
                </a:solidFill>
              </a:rPr>
              <a:t>: Working together with local stakeholders and firms that have successfully established in the location can be an effective marketing function – where existing investors serve as case studies for the location </a:t>
            </a:r>
          </a:p>
          <a:p>
            <a:pPr marL="285750" indent="-285750">
              <a:buFont typeface="Arial" panose="020B0604020202020204" pitchFamily="34" charset="0"/>
              <a:buChar char="•"/>
            </a:pPr>
            <a:endParaRPr lang="en-GB" sz="1800" dirty="0">
              <a:solidFill>
                <a:schemeClr val="tx1"/>
              </a:solidFill>
            </a:endParaRPr>
          </a:p>
        </p:txBody>
      </p:sp>
      <p:pic>
        <p:nvPicPr>
          <p:cNvPr id="435" name="Picture 434">
            <a:extLst>
              <a:ext uri="{FF2B5EF4-FFF2-40B4-BE49-F238E27FC236}">
                <a16:creationId xmlns:a16="http://schemas.microsoft.com/office/drawing/2014/main" id="{150CE86C-7199-F063-DAC5-B6B69C777801}"/>
              </a:ext>
            </a:extLst>
          </p:cNvPr>
          <p:cNvPicPr>
            <a:picLocks noChangeAspect="1"/>
          </p:cNvPicPr>
          <p:nvPr/>
        </p:nvPicPr>
        <p:blipFill>
          <a:blip r:embed="rId6"/>
          <a:stretch>
            <a:fillRect/>
          </a:stretch>
        </p:blipFill>
        <p:spPr>
          <a:xfrm>
            <a:off x="7366111" y="1947639"/>
            <a:ext cx="5788568" cy="3861098"/>
          </a:xfrm>
          <a:prstGeom prst="rect">
            <a:avLst/>
          </a:prstGeom>
        </p:spPr>
      </p:pic>
      <p:grpSp>
        <p:nvGrpSpPr>
          <p:cNvPr id="9" name="sticker">
            <a:extLst>
              <a:ext uri="{FF2B5EF4-FFF2-40B4-BE49-F238E27FC236}">
                <a16:creationId xmlns:a16="http://schemas.microsoft.com/office/drawing/2014/main" id="{674D4CFF-1A32-A783-673C-896E99A4FC37}"/>
              </a:ext>
            </a:extLst>
          </p:cNvPr>
          <p:cNvGrpSpPr/>
          <p:nvPr/>
        </p:nvGrpSpPr>
        <p:grpSpPr bwMode="gray">
          <a:xfrm>
            <a:off x="299141" y="129657"/>
            <a:ext cx="6631962" cy="220842"/>
            <a:chOff x="6365806" y="244601"/>
            <a:chExt cx="6313397" cy="210538"/>
          </a:xfrm>
        </p:grpSpPr>
        <p:sp>
          <p:nvSpPr>
            <p:cNvPr id="11" name="StickerRectangle">
              <a:extLst>
                <a:ext uri="{FF2B5EF4-FFF2-40B4-BE49-F238E27FC236}">
                  <a16:creationId xmlns:a16="http://schemas.microsoft.com/office/drawing/2014/main" id="{74008A87-DFA4-FB2D-AF4A-D9C659CBE18E}"/>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12" name="Straight Arrow Connector 11">
              <a:extLst>
                <a:ext uri="{FF2B5EF4-FFF2-40B4-BE49-F238E27FC236}">
                  <a16:creationId xmlns:a16="http://schemas.microsoft.com/office/drawing/2014/main" id="{2140B305-85B4-14CC-1520-236DF0D9D6A0}"/>
                </a:ext>
              </a:extLst>
            </p:cNvPr>
            <p:cNvCxnSpPr>
              <a:stCxn id="11" idx="6"/>
              <a:endCxn id="11"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131944-3F1C-3FB7-9DD6-45B50889D6D6}"/>
                </a:ext>
              </a:extLst>
            </p:cNvPr>
            <p:cNvCxnSpPr>
              <a:stCxn id="11" idx="2"/>
              <a:endCxn id="11"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642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52178137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9979"/>
            <a:ext cx="12846256" cy="475195"/>
          </a:xfrm>
          <a:prstGeom prst="rect">
            <a:avLst/>
          </a:prstGeom>
          <a:noFill/>
          <a:ln>
            <a:noFill/>
          </a:ln>
        </p:spPr>
        <p:txBody>
          <a:bodyPr spcFirstLastPara="1" wrap="square" lIns="0" tIns="0" rIns="0" bIns="0" anchor="t" anchorCtr="0">
            <a:spAutoFit/>
          </a:bodyPr>
          <a:lstStyle/>
          <a:p>
            <a:r>
              <a:rPr lang="en-GB" dirty="0"/>
              <a:t>The economic development case for Aftercare</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89859"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sp>
        <p:nvSpPr>
          <p:cNvPr id="8" name="TextBox 7">
            <a:extLst>
              <a:ext uri="{FF2B5EF4-FFF2-40B4-BE49-F238E27FC236}">
                <a16:creationId xmlns:a16="http://schemas.microsoft.com/office/drawing/2014/main" id="{6BD4D35A-EA62-B961-167A-70119CD448FB}"/>
              </a:ext>
            </a:extLst>
          </p:cNvPr>
          <p:cNvSpPr txBox="1"/>
          <p:nvPr/>
        </p:nvSpPr>
        <p:spPr>
          <a:xfrm>
            <a:off x="289859" y="1826061"/>
            <a:ext cx="6553623" cy="4093428"/>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rPr>
              <a:t>Creates local jobs and improves local capacities </a:t>
            </a: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b="1" dirty="0">
                <a:solidFill>
                  <a:schemeClr val="tx1"/>
                </a:solidFill>
              </a:rPr>
              <a:t>Increases an investors’ contribution to the local economy: </a:t>
            </a:r>
            <a:r>
              <a:rPr lang="en-GB" sz="2000" dirty="0">
                <a:solidFill>
                  <a:schemeClr val="tx1"/>
                </a:solidFill>
              </a:rPr>
              <a:t>Long-term investors are better positioned to contribute to the local business community. Tangible benefits can include skillset development, better integration of the local economy into the global value chain and resilience in times of uncertainty. </a:t>
            </a:r>
            <a:r>
              <a:rPr lang="en-GB" sz="2000" b="1" dirty="0">
                <a:solidFill>
                  <a:schemeClr val="tx1"/>
                </a:solidFill>
              </a:rPr>
              <a:t> </a:t>
            </a:r>
          </a:p>
          <a:p>
            <a:pPr marL="285750" indent="-285750">
              <a:buFont typeface="Arial" panose="020B0604020202020204" pitchFamily="34" charset="0"/>
              <a:buChar char="•"/>
            </a:pPr>
            <a:endParaRPr lang="en-GB" sz="2000" b="1" dirty="0">
              <a:solidFill>
                <a:schemeClr val="tx1"/>
              </a:solidFill>
            </a:endParaRPr>
          </a:p>
          <a:p>
            <a:pPr marL="285750" indent="-285750">
              <a:buFont typeface="Arial" panose="020B0604020202020204" pitchFamily="34" charset="0"/>
              <a:buChar char="•"/>
            </a:pPr>
            <a:r>
              <a:rPr lang="en-GB" sz="2000" b="1" dirty="0">
                <a:solidFill>
                  <a:schemeClr val="tx1"/>
                </a:solidFill>
              </a:rPr>
              <a:t>Grows clusters and fosters connectedness through supporting expansion of companies working in the same industry sector. </a:t>
            </a:r>
          </a:p>
          <a:p>
            <a:pPr marL="285750" indent="-285750">
              <a:buFont typeface="Arial" panose="020B0604020202020204" pitchFamily="34" charset="0"/>
              <a:buChar char="•"/>
            </a:pPr>
            <a:endParaRPr lang="en-GB" sz="2000" b="1" dirty="0">
              <a:solidFill>
                <a:schemeClr val="tx1"/>
              </a:solidFill>
            </a:endParaRPr>
          </a:p>
        </p:txBody>
      </p:sp>
      <p:pic>
        <p:nvPicPr>
          <p:cNvPr id="15" name="Picture 14">
            <a:extLst>
              <a:ext uri="{FF2B5EF4-FFF2-40B4-BE49-F238E27FC236}">
                <a16:creationId xmlns:a16="http://schemas.microsoft.com/office/drawing/2014/main" id="{80BCD896-6FCC-06BE-DD73-1C7E8A357F35}"/>
              </a:ext>
            </a:extLst>
          </p:cNvPr>
          <p:cNvPicPr>
            <a:picLocks noChangeAspect="1"/>
          </p:cNvPicPr>
          <p:nvPr/>
        </p:nvPicPr>
        <p:blipFill>
          <a:blip r:embed="rId6"/>
          <a:stretch>
            <a:fillRect/>
          </a:stretch>
        </p:blipFill>
        <p:spPr>
          <a:xfrm>
            <a:off x="7373257" y="2018090"/>
            <a:ext cx="4780985" cy="3584360"/>
          </a:xfrm>
          <a:prstGeom prst="rect">
            <a:avLst/>
          </a:prstGeom>
        </p:spPr>
      </p:pic>
      <p:grpSp>
        <p:nvGrpSpPr>
          <p:cNvPr id="7" name="sticker">
            <a:extLst>
              <a:ext uri="{FF2B5EF4-FFF2-40B4-BE49-F238E27FC236}">
                <a16:creationId xmlns:a16="http://schemas.microsoft.com/office/drawing/2014/main" id="{0770EBE1-1F5E-7AB1-7D0A-ECB09DE7341F}"/>
              </a:ext>
            </a:extLst>
          </p:cNvPr>
          <p:cNvGrpSpPr/>
          <p:nvPr/>
        </p:nvGrpSpPr>
        <p:grpSpPr bwMode="gray">
          <a:xfrm>
            <a:off x="299141" y="129657"/>
            <a:ext cx="6631962" cy="220842"/>
            <a:chOff x="6365806" y="244601"/>
            <a:chExt cx="6313397" cy="210538"/>
          </a:xfrm>
        </p:grpSpPr>
        <p:sp>
          <p:nvSpPr>
            <p:cNvPr id="9" name="StickerRectangle">
              <a:extLst>
                <a:ext uri="{FF2B5EF4-FFF2-40B4-BE49-F238E27FC236}">
                  <a16:creationId xmlns:a16="http://schemas.microsoft.com/office/drawing/2014/main" id="{68D59003-1E26-A690-B2EB-EC0B2E700C80}"/>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11" name="Straight Arrow Connector 10">
              <a:extLst>
                <a:ext uri="{FF2B5EF4-FFF2-40B4-BE49-F238E27FC236}">
                  <a16:creationId xmlns:a16="http://schemas.microsoft.com/office/drawing/2014/main" id="{8A49A512-B7B4-9ABA-1689-A792C4800B15}"/>
                </a:ext>
              </a:extLst>
            </p:cNvPr>
            <p:cNvCxnSpPr>
              <a:stCxn id="9" idx="6"/>
              <a:endCxn id="9"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67FF48-1691-50B8-4ACA-2F472F880080}"/>
                </a:ext>
              </a:extLst>
            </p:cNvPr>
            <p:cNvCxnSpPr>
              <a:stCxn id="9" idx="2"/>
              <a:endCxn id="9"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8663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54184332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9979"/>
            <a:ext cx="12846256" cy="475195"/>
          </a:xfrm>
          <a:prstGeom prst="rect">
            <a:avLst/>
          </a:prstGeom>
          <a:noFill/>
          <a:ln>
            <a:noFill/>
          </a:ln>
        </p:spPr>
        <p:txBody>
          <a:bodyPr spcFirstLastPara="1" wrap="square" lIns="0" tIns="0" rIns="0" bIns="0" anchor="t" anchorCtr="0">
            <a:spAutoFit/>
          </a:bodyPr>
          <a:lstStyle/>
          <a:p>
            <a:r>
              <a:rPr lang="en-GB" dirty="0"/>
              <a:t>The governance case for Aftercare</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89859"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sp>
        <p:nvSpPr>
          <p:cNvPr id="8" name="TextBox 7">
            <a:extLst>
              <a:ext uri="{FF2B5EF4-FFF2-40B4-BE49-F238E27FC236}">
                <a16:creationId xmlns:a16="http://schemas.microsoft.com/office/drawing/2014/main" id="{AE5FBF88-D40F-700E-1F68-1B4F7A440AEF}"/>
              </a:ext>
            </a:extLst>
          </p:cNvPr>
          <p:cNvSpPr txBox="1"/>
          <p:nvPr/>
        </p:nvSpPr>
        <p:spPr>
          <a:xfrm>
            <a:off x="289859" y="1557767"/>
            <a:ext cx="6558401" cy="5324535"/>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1"/>
                </a:solidFill>
              </a:rPr>
              <a:t>Risk management: </a:t>
            </a:r>
            <a:r>
              <a:rPr lang="en-GB" sz="2000" dirty="0">
                <a:solidFill>
                  <a:schemeClr val="tx1"/>
                </a:solidFill>
              </a:rPr>
              <a:t>A meaningful aftercare proposition signals to local stakeholders that tax payers’ money is being used to both retain existing investors and secure additional jobs. It also helps manage risks associated with potential disinvestment and political risks. </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b="1" dirty="0">
                <a:solidFill>
                  <a:schemeClr val="tx1"/>
                </a:solidFill>
              </a:rPr>
              <a:t>Government Transparency and Accountability: </a:t>
            </a:r>
            <a:r>
              <a:rPr lang="en-GB" sz="2000" dirty="0">
                <a:solidFill>
                  <a:schemeClr val="tx1"/>
                </a:solidFill>
              </a:rPr>
              <a:t>Aftercare fosters transparency as they implement reporting policies and community engagement practices that address local concerns. Additionally, aftercare programmes with a strong impact evaluation and measurements, and reporting mechanisms can reassure funders and the public that they are making good use of tax-payers’ money. </a:t>
            </a:r>
            <a:endParaRPr lang="en-GB" sz="2000" b="1" dirty="0">
              <a:solidFill>
                <a:schemeClr val="tx1"/>
              </a:solidFill>
            </a:endParaRPr>
          </a:p>
          <a:p>
            <a:pPr marL="285750" indent="-285750">
              <a:buFont typeface="Arial" panose="020B0604020202020204" pitchFamily="34" charset="0"/>
              <a:buChar char="•"/>
            </a:pPr>
            <a:endParaRPr lang="en-GB" sz="2000" b="1" dirty="0">
              <a:solidFill>
                <a:schemeClr val="tx1"/>
              </a:solidFill>
            </a:endParaRPr>
          </a:p>
          <a:p>
            <a:pPr marL="285750" indent="-285750">
              <a:buFont typeface="Arial" panose="020B0604020202020204" pitchFamily="34" charset="0"/>
              <a:buChar char="•"/>
            </a:pPr>
            <a:endParaRPr lang="en-GB" sz="2000" b="1" dirty="0">
              <a:solidFill>
                <a:schemeClr val="tx1"/>
              </a:solidFill>
            </a:endParaRPr>
          </a:p>
        </p:txBody>
      </p:sp>
      <p:pic>
        <p:nvPicPr>
          <p:cNvPr id="15" name="Picture 14">
            <a:extLst>
              <a:ext uri="{FF2B5EF4-FFF2-40B4-BE49-F238E27FC236}">
                <a16:creationId xmlns:a16="http://schemas.microsoft.com/office/drawing/2014/main" id="{F060A542-F8C7-F1AC-7662-8C1A23DF224F}"/>
              </a:ext>
            </a:extLst>
          </p:cNvPr>
          <p:cNvPicPr>
            <a:picLocks noChangeAspect="1"/>
          </p:cNvPicPr>
          <p:nvPr/>
        </p:nvPicPr>
        <p:blipFill>
          <a:blip r:embed="rId6"/>
          <a:stretch>
            <a:fillRect/>
          </a:stretch>
        </p:blipFill>
        <p:spPr>
          <a:xfrm>
            <a:off x="7358742" y="1130387"/>
            <a:ext cx="4415574" cy="5405128"/>
          </a:xfrm>
          <a:prstGeom prst="rect">
            <a:avLst/>
          </a:prstGeom>
        </p:spPr>
      </p:pic>
      <p:grpSp>
        <p:nvGrpSpPr>
          <p:cNvPr id="7" name="sticker">
            <a:extLst>
              <a:ext uri="{FF2B5EF4-FFF2-40B4-BE49-F238E27FC236}">
                <a16:creationId xmlns:a16="http://schemas.microsoft.com/office/drawing/2014/main" id="{BA159303-A8B7-A25D-1BC1-59F4DD170EB8}"/>
              </a:ext>
            </a:extLst>
          </p:cNvPr>
          <p:cNvGrpSpPr/>
          <p:nvPr/>
        </p:nvGrpSpPr>
        <p:grpSpPr bwMode="gray">
          <a:xfrm>
            <a:off x="299141" y="129657"/>
            <a:ext cx="6631962" cy="220842"/>
            <a:chOff x="6365806" y="244601"/>
            <a:chExt cx="6313397" cy="210538"/>
          </a:xfrm>
        </p:grpSpPr>
        <p:sp>
          <p:nvSpPr>
            <p:cNvPr id="9" name="StickerRectangle">
              <a:extLst>
                <a:ext uri="{FF2B5EF4-FFF2-40B4-BE49-F238E27FC236}">
                  <a16:creationId xmlns:a16="http://schemas.microsoft.com/office/drawing/2014/main" id="{EF3D5FF2-0B09-1456-5ED6-BD379BBC86CB}"/>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11" name="Straight Arrow Connector 10">
              <a:extLst>
                <a:ext uri="{FF2B5EF4-FFF2-40B4-BE49-F238E27FC236}">
                  <a16:creationId xmlns:a16="http://schemas.microsoft.com/office/drawing/2014/main" id="{0A8F552D-EADF-57BB-B936-2BE60319E216}"/>
                </a:ext>
              </a:extLst>
            </p:cNvPr>
            <p:cNvCxnSpPr>
              <a:stCxn id="9" idx="6"/>
              <a:endCxn id="9"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0826EDC-663E-3948-DD6D-A9273EE9D3CF}"/>
                </a:ext>
              </a:extLst>
            </p:cNvPr>
            <p:cNvCxnSpPr>
              <a:stCxn id="9" idx="2"/>
              <a:endCxn id="9"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40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89754828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846256" cy="475195"/>
          </a:xfrm>
          <a:prstGeom prst="rect">
            <a:avLst/>
          </a:prstGeom>
          <a:noFill/>
          <a:ln>
            <a:noFill/>
          </a:ln>
        </p:spPr>
        <p:txBody>
          <a:bodyPr spcFirstLastPara="1" wrap="square" lIns="0" tIns="0" rIns="0" bIns="0" anchor="t" anchorCtr="0">
            <a:spAutoFit/>
          </a:bodyPr>
          <a:lstStyle/>
          <a:p>
            <a:r>
              <a:rPr lang="en-GB" dirty="0"/>
              <a:t>Organizational Structure – Dedicated aftercare division</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RDB  </a:t>
            </a:r>
          </a:p>
        </p:txBody>
      </p:sp>
      <p:pic>
        <p:nvPicPr>
          <p:cNvPr id="8" name="Google Shape;1796;p205">
            <a:extLst>
              <a:ext uri="{FF2B5EF4-FFF2-40B4-BE49-F238E27FC236}">
                <a16:creationId xmlns:a16="http://schemas.microsoft.com/office/drawing/2014/main" id="{1D3BB56F-FF67-1BE6-D8A1-067EDA6FF02E}"/>
              </a:ext>
            </a:extLst>
          </p:cNvPr>
          <p:cNvPicPr preferRelativeResize="0"/>
          <p:nvPr/>
        </p:nvPicPr>
        <p:blipFill rotWithShape="1">
          <a:blip r:embed="rId6">
            <a:alphaModFix/>
          </a:blip>
          <a:srcRect/>
          <a:stretch/>
        </p:blipFill>
        <p:spPr>
          <a:xfrm>
            <a:off x="5646057" y="1192991"/>
            <a:ext cx="7392776" cy="5185581"/>
          </a:xfrm>
          <a:prstGeom prst="rect">
            <a:avLst/>
          </a:prstGeom>
          <a:noFill/>
          <a:ln>
            <a:noFill/>
          </a:ln>
        </p:spPr>
      </p:pic>
      <p:sp>
        <p:nvSpPr>
          <p:cNvPr id="9" name="Text Placeholder 4">
            <a:extLst>
              <a:ext uri="{FF2B5EF4-FFF2-40B4-BE49-F238E27FC236}">
                <a16:creationId xmlns:a16="http://schemas.microsoft.com/office/drawing/2014/main" id="{E5CCF762-57F6-2A7A-216A-AA61801966A8}"/>
              </a:ext>
            </a:extLst>
          </p:cNvPr>
          <p:cNvSpPr txBox="1">
            <a:spLocks/>
          </p:cNvSpPr>
          <p:nvPr/>
        </p:nvSpPr>
        <p:spPr>
          <a:xfrm>
            <a:off x="289859" y="1231835"/>
            <a:ext cx="5247273" cy="5146737"/>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309" rtl="0" eaLnBrk="1" fontAlgn="auto" latinLnBrk="0" hangingPunct="1">
              <a:lnSpc>
                <a:spcPct val="90000"/>
              </a:lnSpc>
              <a:spcBef>
                <a:spcPts val="1103"/>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495A8"/>
                </a:solidFill>
                <a:effectLst/>
                <a:uLnTx/>
                <a:uFillTx/>
                <a:latin typeface="Arial" panose="020B0604020202020204" pitchFamily="34" charset="0"/>
                <a:ea typeface="+mn-ea"/>
                <a:cs typeface="Arial" panose="020B0604020202020204" pitchFamily="34" charset="0"/>
              </a:rPr>
              <a:t>Key Characteristics</a:t>
            </a:r>
          </a:p>
          <a:p>
            <a:pPr marL="285750" marR="0" lvl="0" indent="-285750" algn="l" defTabSz="1008309" rtl="0" eaLnBrk="1" fontAlgn="auto" latinLnBrk="0" hangingPunct="1">
              <a:lnSpc>
                <a:spcPct val="90000"/>
              </a:lnSpc>
              <a:spcBef>
                <a:spcPts val="1103"/>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a:ea typeface="Arial"/>
                <a:cs typeface="Arial"/>
                <a:sym typeface="Arial"/>
              </a:rPr>
              <a:t>Merger of key industries responsibilities under 1 organisation </a:t>
            </a:r>
            <a:r>
              <a:rPr kumimoji="0" lang="en-US" sz="1800" b="0" i="0" u="none" strike="noStrike" kern="1200" cap="none" spc="0" normalizeH="0" baseline="0" noProof="0" dirty="0">
                <a:ln>
                  <a:noFill/>
                </a:ln>
                <a:effectLst/>
                <a:uLnTx/>
                <a:uFillTx/>
                <a:latin typeface="Arial"/>
                <a:ea typeface="Arial"/>
                <a:cs typeface="Arial"/>
                <a:sym typeface="Arial"/>
              </a:rPr>
              <a:t>(Tourism, Conservation, Investment) for greater organisational efficiency, and to ensure all teams within IPA have a common organisational culture </a:t>
            </a:r>
          </a:p>
          <a:p>
            <a:pPr marL="285750" marR="0" lvl="0" indent="-285750" algn="l" defTabSz="1008309" rtl="0" eaLnBrk="1" fontAlgn="auto" latinLnBrk="0" hangingPunct="1">
              <a:lnSpc>
                <a:spcPct val="90000"/>
              </a:lnSpc>
              <a:spcBef>
                <a:spcPts val="1103"/>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a:ea typeface="Arial"/>
                <a:cs typeface="Arial"/>
                <a:sym typeface="Arial"/>
              </a:rPr>
              <a:t>Skills development division within IPA </a:t>
            </a:r>
            <a:r>
              <a:rPr kumimoji="0" lang="en-US" sz="1800" b="0" i="0" u="none" strike="noStrike" kern="1200" cap="none" spc="0" normalizeH="0" baseline="0" noProof="0" dirty="0">
                <a:ln>
                  <a:noFill/>
                </a:ln>
                <a:effectLst/>
                <a:uLnTx/>
                <a:uFillTx/>
                <a:latin typeface="Arial"/>
                <a:ea typeface="Arial"/>
                <a:cs typeface="Arial"/>
                <a:sym typeface="Arial"/>
              </a:rPr>
              <a:t>– the Chief Skill Office communicates regularly with the Reinvestment &amp; Investment Aftercare Department regarding local workforce demands and other investment environment factors that it can support the Aftercare Department with. It also works with chambers of commerce of the country’s priority sectors (ICT, Tourism, Manufacturing) to develop strategic capacity development programmes and address local workforce constraints. </a:t>
            </a: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grpSp>
        <p:nvGrpSpPr>
          <p:cNvPr id="7" name="sticker">
            <a:extLst>
              <a:ext uri="{FF2B5EF4-FFF2-40B4-BE49-F238E27FC236}">
                <a16:creationId xmlns:a16="http://schemas.microsoft.com/office/drawing/2014/main" id="{4EDC5AD0-9CD9-8235-F438-E3A4F9D97136}"/>
              </a:ext>
            </a:extLst>
          </p:cNvPr>
          <p:cNvGrpSpPr/>
          <p:nvPr/>
        </p:nvGrpSpPr>
        <p:grpSpPr bwMode="gray">
          <a:xfrm>
            <a:off x="299141" y="129657"/>
            <a:ext cx="6631962" cy="220842"/>
            <a:chOff x="6365806" y="244601"/>
            <a:chExt cx="6313397" cy="210538"/>
          </a:xfrm>
        </p:grpSpPr>
        <p:sp>
          <p:nvSpPr>
            <p:cNvPr id="11" name="StickerRectangle">
              <a:extLst>
                <a:ext uri="{FF2B5EF4-FFF2-40B4-BE49-F238E27FC236}">
                  <a16:creationId xmlns:a16="http://schemas.microsoft.com/office/drawing/2014/main" id="{5B4C7419-9B94-34DE-E6C2-AC118A636E92}"/>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12" name="Straight Arrow Connector 11">
              <a:extLst>
                <a:ext uri="{FF2B5EF4-FFF2-40B4-BE49-F238E27FC236}">
                  <a16:creationId xmlns:a16="http://schemas.microsoft.com/office/drawing/2014/main" id="{0B8688CE-EED1-CC01-F2ED-2696E1E94F3C}"/>
                </a:ext>
              </a:extLst>
            </p:cNvPr>
            <p:cNvCxnSpPr>
              <a:stCxn id="11" idx="6"/>
              <a:endCxn id="11"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999867-8B36-3C2C-3E66-4A76A8E4AE76}"/>
                </a:ext>
              </a:extLst>
            </p:cNvPr>
            <p:cNvCxnSpPr>
              <a:stCxn id="11" idx="2"/>
              <a:endCxn id="11"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82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73425306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pic>
        <p:nvPicPr>
          <p:cNvPr id="12" name="Google Shape;1810;p206">
            <a:extLst>
              <a:ext uri="{FF2B5EF4-FFF2-40B4-BE49-F238E27FC236}">
                <a16:creationId xmlns:a16="http://schemas.microsoft.com/office/drawing/2014/main" id="{EC888395-E759-250C-FE83-E3083C28522E}"/>
              </a:ext>
            </a:extLst>
          </p:cNvPr>
          <p:cNvPicPr preferRelativeResize="0"/>
          <p:nvPr/>
        </p:nvPicPr>
        <p:blipFill rotWithShape="1">
          <a:blip r:embed="rId6">
            <a:alphaModFix/>
          </a:blip>
          <a:srcRect/>
          <a:stretch/>
        </p:blipFill>
        <p:spPr>
          <a:xfrm>
            <a:off x="6806827" y="1240576"/>
            <a:ext cx="6466488" cy="5663498"/>
          </a:xfrm>
          <a:prstGeom prst="rect">
            <a:avLst/>
          </a:prstGeom>
          <a:noFill/>
          <a:ln>
            <a:noFill/>
          </a:ln>
        </p:spPr>
      </p:pic>
      <p:sp>
        <p:nvSpPr>
          <p:cNvPr id="441" name="Google Shape;441;p8"/>
          <p:cNvSpPr txBox="1">
            <a:spLocks noGrp="1"/>
          </p:cNvSpPr>
          <p:nvPr>
            <p:ph type="title"/>
          </p:nvPr>
        </p:nvSpPr>
        <p:spPr>
          <a:xfrm>
            <a:off x="299141" y="493941"/>
            <a:ext cx="12974174" cy="950388"/>
          </a:xfrm>
          <a:prstGeom prst="rect">
            <a:avLst/>
          </a:prstGeom>
          <a:noFill/>
          <a:ln>
            <a:noFill/>
          </a:ln>
        </p:spPr>
        <p:txBody>
          <a:bodyPr spcFirstLastPara="1" wrap="square" lIns="0" tIns="0" rIns="0" bIns="0" anchor="t" anchorCtr="0">
            <a:spAutoFit/>
          </a:bodyPr>
          <a:lstStyle/>
          <a:p>
            <a:r>
              <a:rPr lang="en-GB" dirty="0"/>
              <a:t>Organizational Structure – Combined aftercare and facilitation function </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Board of Investment Thailand (BOI)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sp>
        <p:nvSpPr>
          <p:cNvPr id="11" name="Text Placeholder 4">
            <a:extLst>
              <a:ext uri="{FF2B5EF4-FFF2-40B4-BE49-F238E27FC236}">
                <a16:creationId xmlns:a16="http://schemas.microsoft.com/office/drawing/2014/main" id="{60BF00A3-94FB-5341-8D4F-EBE44C2159BE}"/>
              </a:ext>
            </a:extLst>
          </p:cNvPr>
          <p:cNvSpPr txBox="1">
            <a:spLocks/>
          </p:cNvSpPr>
          <p:nvPr/>
        </p:nvSpPr>
        <p:spPr>
          <a:xfrm>
            <a:off x="299141" y="1600833"/>
            <a:ext cx="6718516" cy="5146737"/>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309" rtl="0" eaLnBrk="1" fontAlgn="auto" latinLnBrk="0" hangingPunct="1">
              <a:lnSpc>
                <a:spcPct val="90000"/>
              </a:lnSpc>
              <a:spcBef>
                <a:spcPts val="1103"/>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495A8"/>
                </a:solidFill>
                <a:effectLst/>
                <a:uLnTx/>
                <a:uFillTx/>
                <a:latin typeface="Arial" panose="020B0604020202020204" pitchFamily="34" charset="0"/>
                <a:ea typeface="+mn-ea"/>
                <a:cs typeface="Arial" panose="020B0604020202020204" pitchFamily="34" charset="0"/>
              </a:rPr>
              <a:t>Key Characteristics</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Strong engagement with corporate headquarters of investors </a:t>
            </a:r>
            <a:endPar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Strong collaboration across multiple divisions for aftercare activities / aftercare services spread across multiple divisions</a:t>
            </a:r>
            <a:endParaRPr kumimoji="0" lang="en-US" sz="1800" b="1" i="0" u="none" strike="noStrike" kern="1200" cap="none" spc="0" normalizeH="0" baseline="0" noProof="0" dirty="0">
              <a:ln>
                <a:noFill/>
              </a:ln>
              <a:solidFill>
                <a:srgbClr val="181C36"/>
              </a:solidFill>
              <a:effectLst/>
              <a:uLnTx/>
              <a:uFillTx/>
              <a:latin typeface="Arial"/>
              <a:ea typeface="Arial"/>
              <a:cs typeface="Arial"/>
              <a:sym typeface="Arial"/>
            </a:endParaRP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mn-ea"/>
                <a:cs typeface="Arial"/>
                <a:sym typeface="Arial"/>
              </a:rPr>
              <a:t>Investment Ecosystem Division</a:t>
            </a:r>
            <a:r>
              <a:rPr kumimoji="0" lang="en-US" sz="1800" b="0" i="0" u="none" strike="noStrike" kern="1200" cap="none" spc="0" normalizeH="0" baseline="0" noProof="0" dirty="0">
                <a:ln>
                  <a:noFill/>
                </a:ln>
                <a:solidFill>
                  <a:srgbClr val="181C36"/>
                </a:solidFill>
                <a:effectLst/>
                <a:uLnTx/>
                <a:uFillTx/>
                <a:latin typeface="Arial"/>
                <a:ea typeface="+mn-ea"/>
                <a:cs typeface="Arial"/>
                <a:sym typeface="Arial"/>
              </a:rPr>
              <a:t>: focuses on ensuring that investment environment is conducive for foreign investors. This division spearheads the supply chain development programmes in BOI Thailand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mn-ea"/>
                <a:cs typeface="Arial"/>
                <a:sym typeface="Arial"/>
              </a:rPr>
              <a:t>Investment Services Division</a:t>
            </a:r>
            <a:r>
              <a:rPr kumimoji="0" lang="en-US" sz="1800" b="0" i="0" u="none" strike="noStrike" kern="1200" cap="none" spc="0" normalizeH="0" baseline="0" noProof="0" dirty="0">
                <a:ln>
                  <a:noFill/>
                </a:ln>
                <a:solidFill>
                  <a:srgbClr val="181C36"/>
                </a:solidFill>
                <a:effectLst/>
                <a:uLnTx/>
                <a:uFillTx/>
                <a:latin typeface="Arial"/>
                <a:ea typeface="+mn-ea"/>
                <a:cs typeface="Arial"/>
                <a:sym typeface="Arial"/>
              </a:rPr>
              <a:t>: focuses on problem-solving and business administration issues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mn-ea"/>
                <a:cs typeface="Arial"/>
                <a:sym typeface="Arial"/>
              </a:rPr>
              <a:t>International Affairs Division</a:t>
            </a:r>
            <a:r>
              <a:rPr kumimoji="0" lang="en-US" sz="1800" b="0" i="0" u="none" strike="noStrike" kern="1200" cap="none" spc="0" normalizeH="0" baseline="0" noProof="0" dirty="0">
                <a:ln>
                  <a:noFill/>
                </a:ln>
                <a:solidFill>
                  <a:srgbClr val="181C36"/>
                </a:solidFill>
                <a:effectLst/>
                <a:uLnTx/>
                <a:uFillTx/>
                <a:latin typeface="Arial"/>
                <a:ea typeface="+mn-ea"/>
                <a:cs typeface="Arial"/>
                <a:sym typeface="Arial"/>
              </a:rPr>
              <a:t>: focuses on trade and policy environment, and how new trade agreements may influence domestic investment environment for foreign investors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mn-ea"/>
                <a:cs typeface="Arial"/>
                <a:sym typeface="Arial"/>
              </a:rPr>
              <a:t>Investment Monitoring Division</a:t>
            </a:r>
            <a:r>
              <a:rPr kumimoji="0" lang="en-US" sz="1800" b="0" i="0" u="none" strike="noStrike" kern="1200" cap="none" spc="0" normalizeH="0" baseline="0" noProof="0" dirty="0">
                <a:ln>
                  <a:noFill/>
                </a:ln>
                <a:solidFill>
                  <a:srgbClr val="181C36"/>
                </a:solidFill>
                <a:effectLst/>
                <a:uLnTx/>
                <a:uFillTx/>
                <a:latin typeface="Arial"/>
                <a:ea typeface="+mn-ea"/>
                <a:cs typeface="Arial"/>
                <a:sym typeface="Arial"/>
              </a:rPr>
              <a:t>: monitors key performance indicators of the organisation, including for aftercare services </a:t>
            </a:r>
            <a:endPar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grpSp>
        <p:nvGrpSpPr>
          <p:cNvPr id="7" name="sticker">
            <a:extLst>
              <a:ext uri="{FF2B5EF4-FFF2-40B4-BE49-F238E27FC236}">
                <a16:creationId xmlns:a16="http://schemas.microsoft.com/office/drawing/2014/main" id="{BA2305BF-6CAA-4686-1E1F-1007A890236C}"/>
              </a:ext>
            </a:extLst>
          </p:cNvPr>
          <p:cNvGrpSpPr/>
          <p:nvPr/>
        </p:nvGrpSpPr>
        <p:grpSpPr bwMode="gray">
          <a:xfrm>
            <a:off x="299141" y="129657"/>
            <a:ext cx="6631962" cy="220842"/>
            <a:chOff x="6365806" y="244601"/>
            <a:chExt cx="6313397" cy="210538"/>
          </a:xfrm>
        </p:grpSpPr>
        <p:sp>
          <p:nvSpPr>
            <p:cNvPr id="8" name="StickerRectangle">
              <a:extLst>
                <a:ext uri="{FF2B5EF4-FFF2-40B4-BE49-F238E27FC236}">
                  <a16:creationId xmlns:a16="http://schemas.microsoft.com/office/drawing/2014/main" id="{9FBB11C0-69BD-BF64-7520-71F7BD559308}"/>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9" name="Straight Arrow Connector 8">
              <a:extLst>
                <a:ext uri="{FF2B5EF4-FFF2-40B4-BE49-F238E27FC236}">
                  <a16:creationId xmlns:a16="http://schemas.microsoft.com/office/drawing/2014/main" id="{32135E65-38F3-D508-1F40-A34F7B6C7281}"/>
                </a:ext>
              </a:extLst>
            </p:cNvPr>
            <p:cNvCxnSpPr>
              <a:stCxn id="8" idx="6"/>
              <a:endCxn id="8"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8861BD8-3A4B-62C9-4781-CF8A61DF997C}"/>
                </a:ext>
              </a:extLst>
            </p:cNvPr>
            <p:cNvCxnSpPr>
              <a:stCxn id="8" idx="2"/>
              <a:endCxn id="8"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959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Organizational Structure – Blended approach </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FIPA Tunisia </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defTabSz="1008309"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endParaRPr>
          </a:p>
        </p:txBody>
      </p:sp>
      <p:sp>
        <p:nvSpPr>
          <p:cNvPr id="446" name="Text Placeholder 4">
            <a:extLst>
              <a:ext uri="{FF2B5EF4-FFF2-40B4-BE49-F238E27FC236}">
                <a16:creationId xmlns:a16="http://schemas.microsoft.com/office/drawing/2014/main" id="{5DF88538-EA73-95AE-DADA-DC7F6B97705A}"/>
              </a:ext>
            </a:extLst>
          </p:cNvPr>
          <p:cNvSpPr txBox="1">
            <a:spLocks/>
          </p:cNvSpPr>
          <p:nvPr/>
        </p:nvSpPr>
        <p:spPr>
          <a:xfrm>
            <a:off x="418903" y="1400944"/>
            <a:ext cx="6642297" cy="5146737"/>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309" rtl="0" eaLnBrk="1" fontAlgn="auto" latinLnBrk="0" hangingPunct="1">
              <a:lnSpc>
                <a:spcPct val="90000"/>
              </a:lnSpc>
              <a:spcBef>
                <a:spcPts val="1103"/>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495A8"/>
                </a:solidFill>
                <a:effectLst/>
                <a:uLnTx/>
                <a:uFillTx/>
                <a:latin typeface="Arial" panose="020B0604020202020204" pitchFamily="34" charset="0"/>
                <a:ea typeface="+mn-ea"/>
                <a:cs typeface="Arial" panose="020B0604020202020204" pitchFamily="34" charset="0"/>
              </a:rPr>
              <a:t>Key Characteristics</a:t>
            </a:r>
            <a:endPar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Arial"/>
                <a:cs typeface="Arial"/>
                <a:sym typeface="Arial"/>
              </a:rPr>
              <a:t>Assistance and Follow-up Unit </a:t>
            </a: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(4-6 full-time staff)</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rPr>
              <a:t>Sector teams </a:t>
            </a:r>
            <a:r>
              <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rPr>
              <a:t>also support with aftercare</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rPr>
              <a:t>Overseas offices </a:t>
            </a:r>
            <a:r>
              <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rPr>
              <a:t>support aftercare at corporate HQ level</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Arial"/>
                <a:cs typeface="Arial"/>
                <a:sym typeface="Arial"/>
              </a:rPr>
              <a:t>Strong coordination role </a:t>
            </a: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with other government agencies (via Memorandums of Understanding) – investment authority and IPA</a:t>
            </a:r>
            <a:endPar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Arial"/>
                <a:cs typeface="Arial"/>
                <a:sym typeface="Arial"/>
              </a:rPr>
              <a:t>Strong use of KPIs and tracking </a:t>
            </a: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to increase effectiveness of division</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rPr>
              <a:t>Use of a CRM to manage aftercare</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1" i="0" u="none" strike="noStrike" kern="1200" cap="none" spc="0" normalizeH="0" baseline="0" noProof="0" dirty="0">
                <a:ln>
                  <a:noFill/>
                </a:ln>
                <a:solidFill>
                  <a:srgbClr val="181C36"/>
                </a:solidFill>
                <a:effectLst/>
                <a:uLnTx/>
                <a:uFillTx/>
                <a:latin typeface="Arial"/>
                <a:ea typeface="Arial"/>
                <a:cs typeface="Arial"/>
                <a:sym typeface="Arial"/>
              </a:rPr>
              <a:t>Defined aftercare process </a:t>
            </a: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with standard procedures: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Identification of new investors that require support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Contacting operational projects on an annual basis to check on issues and collect data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Assessment of difficulty of solving problems, identification of new support needed with annual targets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Government coordination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a:buChar char="•"/>
              <a:tabLst/>
              <a:defRPr/>
            </a:pPr>
            <a:r>
              <a:rPr kumimoji="0" lang="en-US" sz="1800" b="0" i="0" u="none" strike="noStrike" kern="1200" cap="none" spc="0" normalizeH="0" baseline="0" noProof="0" dirty="0">
                <a:ln>
                  <a:noFill/>
                </a:ln>
                <a:solidFill>
                  <a:srgbClr val="181C36"/>
                </a:solidFill>
                <a:effectLst/>
                <a:uLnTx/>
                <a:uFillTx/>
                <a:latin typeface="Arial"/>
                <a:ea typeface="Arial"/>
                <a:cs typeface="Arial"/>
                <a:sym typeface="Arial"/>
              </a:rPr>
              <a:t>Organisation of company visits with annual targets  </a:t>
            </a:r>
            <a:endParaRPr kumimoji="0" lang="en-US" sz="18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grpSp>
        <p:nvGrpSpPr>
          <p:cNvPr id="448" name="Google Shape;1835;p207">
            <a:extLst>
              <a:ext uri="{FF2B5EF4-FFF2-40B4-BE49-F238E27FC236}">
                <a16:creationId xmlns:a16="http://schemas.microsoft.com/office/drawing/2014/main" id="{5EDE33BA-C123-25C2-478B-087412F70BD8}"/>
              </a:ext>
            </a:extLst>
          </p:cNvPr>
          <p:cNvGrpSpPr/>
          <p:nvPr/>
        </p:nvGrpSpPr>
        <p:grpSpPr>
          <a:xfrm>
            <a:off x="7185265" y="1400944"/>
            <a:ext cx="5175193" cy="5321754"/>
            <a:chOff x="879070" y="539"/>
            <a:chExt cx="3956859" cy="4518851"/>
          </a:xfrm>
        </p:grpSpPr>
        <p:sp>
          <p:nvSpPr>
            <p:cNvPr id="449" name="Google Shape;1836;p207">
              <a:extLst>
                <a:ext uri="{FF2B5EF4-FFF2-40B4-BE49-F238E27FC236}">
                  <a16:creationId xmlns:a16="http://schemas.microsoft.com/office/drawing/2014/main" id="{AB699102-81BE-00DE-D4B6-EA81C42B2E10}"/>
                </a:ext>
              </a:extLst>
            </p:cNvPr>
            <p:cNvSpPr/>
            <p:nvPr/>
          </p:nvSpPr>
          <p:spPr>
            <a:xfrm>
              <a:off x="2797784" y="3110286"/>
              <a:ext cx="254999" cy="1214744"/>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50" name="Google Shape;1837;p207">
              <a:extLst>
                <a:ext uri="{FF2B5EF4-FFF2-40B4-BE49-F238E27FC236}">
                  <a16:creationId xmlns:a16="http://schemas.microsoft.com/office/drawing/2014/main" id="{E76E8CF0-8469-CF6A-3648-131B242B93A8}"/>
                </a:ext>
              </a:extLst>
            </p:cNvPr>
            <p:cNvSpPr txBox="1"/>
            <p:nvPr/>
          </p:nvSpPr>
          <p:spPr>
            <a:xfrm>
              <a:off x="2894253" y="3686628"/>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51" name="Google Shape;1838;p207">
              <a:extLst>
                <a:ext uri="{FF2B5EF4-FFF2-40B4-BE49-F238E27FC236}">
                  <a16:creationId xmlns:a16="http://schemas.microsoft.com/office/drawing/2014/main" id="{13C879DA-88B8-DDFF-5DA8-42C17DDBF218}"/>
                </a:ext>
              </a:extLst>
            </p:cNvPr>
            <p:cNvSpPr/>
            <p:nvPr/>
          </p:nvSpPr>
          <p:spPr>
            <a:xfrm>
              <a:off x="2797784" y="3110286"/>
              <a:ext cx="254999" cy="728846"/>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52" name="Google Shape;1839;p207">
              <a:extLst>
                <a:ext uri="{FF2B5EF4-FFF2-40B4-BE49-F238E27FC236}">
                  <a16:creationId xmlns:a16="http://schemas.microsoft.com/office/drawing/2014/main" id="{B238D655-4C71-3A68-ADB7-9E7341F68B78}"/>
                </a:ext>
              </a:extLst>
            </p:cNvPr>
            <p:cNvSpPr txBox="1"/>
            <p:nvPr/>
          </p:nvSpPr>
          <p:spPr>
            <a:xfrm>
              <a:off x="2905979" y="3455405"/>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53" name="Google Shape;1840;p207">
              <a:extLst>
                <a:ext uri="{FF2B5EF4-FFF2-40B4-BE49-F238E27FC236}">
                  <a16:creationId xmlns:a16="http://schemas.microsoft.com/office/drawing/2014/main" id="{48960154-1D5C-2C15-E327-87E5D0543BBB}"/>
                </a:ext>
              </a:extLst>
            </p:cNvPr>
            <p:cNvSpPr/>
            <p:nvPr/>
          </p:nvSpPr>
          <p:spPr>
            <a:xfrm>
              <a:off x="2797784" y="3110286"/>
              <a:ext cx="254999" cy="242948"/>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54" name="Google Shape;1841;p207">
              <a:extLst>
                <a:ext uri="{FF2B5EF4-FFF2-40B4-BE49-F238E27FC236}">
                  <a16:creationId xmlns:a16="http://schemas.microsoft.com/office/drawing/2014/main" id="{418AA725-2048-23A4-2AAE-46364F210CE5}"/>
                </a:ext>
              </a:extLst>
            </p:cNvPr>
            <p:cNvSpPr txBox="1"/>
            <p:nvPr/>
          </p:nvSpPr>
          <p:spPr>
            <a:xfrm>
              <a:off x="2916478" y="3222955"/>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55" name="Google Shape;1842;p207">
              <a:extLst>
                <a:ext uri="{FF2B5EF4-FFF2-40B4-BE49-F238E27FC236}">
                  <a16:creationId xmlns:a16="http://schemas.microsoft.com/office/drawing/2014/main" id="{50A721D4-0DCF-DC01-06E9-8313D6706057}"/>
                </a:ext>
              </a:extLst>
            </p:cNvPr>
            <p:cNvSpPr/>
            <p:nvPr/>
          </p:nvSpPr>
          <p:spPr>
            <a:xfrm>
              <a:off x="2797784" y="2867337"/>
              <a:ext cx="254999" cy="242948"/>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56" name="Google Shape;1843;p207">
              <a:extLst>
                <a:ext uri="{FF2B5EF4-FFF2-40B4-BE49-F238E27FC236}">
                  <a16:creationId xmlns:a16="http://schemas.microsoft.com/office/drawing/2014/main" id="{C05C47C7-0B5A-8403-0CB3-C6108E15675D}"/>
                </a:ext>
              </a:extLst>
            </p:cNvPr>
            <p:cNvSpPr txBox="1"/>
            <p:nvPr/>
          </p:nvSpPr>
          <p:spPr>
            <a:xfrm>
              <a:off x="2916478" y="2980006"/>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57" name="Google Shape;1844;p207">
              <a:extLst>
                <a:ext uri="{FF2B5EF4-FFF2-40B4-BE49-F238E27FC236}">
                  <a16:creationId xmlns:a16="http://schemas.microsoft.com/office/drawing/2014/main" id="{39556D6C-0771-CC1D-BF06-D0B88C99B215}"/>
                </a:ext>
              </a:extLst>
            </p:cNvPr>
            <p:cNvSpPr/>
            <p:nvPr/>
          </p:nvSpPr>
          <p:spPr>
            <a:xfrm>
              <a:off x="2797784" y="2381439"/>
              <a:ext cx="254999" cy="728846"/>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58" name="Google Shape;1845;p207">
              <a:extLst>
                <a:ext uri="{FF2B5EF4-FFF2-40B4-BE49-F238E27FC236}">
                  <a16:creationId xmlns:a16="http://schemas.microsoft.com/office/drawing/2014/main" id="{634F419A-C4BF-14E1-7510-09E7CA9C4890}"/>
                </a:ext>
              </a:extLst>
            </p:cNvPr>
            <p:cNvSpPr txBox="1"/>
            <p:nvPr/>
          </p:nvSpPr>
          <p:spPr>
            <a:xfrm>
              <a:off x="2905979" y="2726558"/>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59" name="Google Shape;1846;p207">
              <a:extLst>
                <a:ext uri="{FF2B5EF4-FFF2-40B4-BE49-F238E27FC236}">
                  <a16:creationId xmlns:a16="http://schemas.microsoft.com/office/drawing/2014/main" id="{0C25585B-5F4A-9586-6A47-4726213505CE}"/>
                </a:ext>
              </a:extLst>
            </p:cNvPr>
            <p:cNvSpPr/>
            <p:nvPr/>
          </p:nvSpPr>
          <p:spPr>
            <a:xfrm>
              <a:off x="2797784" y="1895541"/>
              <a:ext cx="254999" cy="1214744"/>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4674AA"/>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60" name="Google Shape;1847;p207">
              <a:extLst>
                <a:ext uri="{FF2B5EF4-FFF2-40B4-BE49-F238E27FC236}">
                  <a16:creationId xmlns:a16="http://schemas.microsoft.com/office/drawing/2014/main" id="{43C2C1D5-9B1C-4BE0-0211-EAF1CD633B2E}"/>
                </a:ext>
              </a:extLst>
            </p:cNvPr>
            <p:cNvSpPr txBox="1"/>
            <p:nvPr/>
          </p:nvSpPr>
          <p:spPr>
            <a:xfrm>
              <a:off x="2894253" y="2471883"/>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61" name="Google Shape;1848;p207">
              <a:extLst>
                <a:ext uri="{FF2B5EF4-FFF2-40B4-BE49-F238E27FC236}">
                  <a16:creationId xmlns:a16="http://schemas.microsoft.com/office/drawing/2014/main" id="{B66B9719-0AB2-F1A0-0B00-C00DD7F8B8D1}"/>
                </a:ext>
              </a:extLst>
            </p:cNvPr>
            <p:cNvSpPr/>
            <p:nvPr/>
          </p:nvSpPr>
          <p:spPr>
            <a:xfrm>
              <a:off x="1267788" y="1652592"/>
              <a:ext cx="254999" cy="1457693"/>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62" name="Google Shape;1849;p207">
              <a:extLst>
                <a:ext uri="{FF2B5EF4-FFF2-40B4-BE49-F238E27FC236}">
                  <a16:creationId xmlns:a16="http://schemas.microsoft.com/office/drawing/2014/main" id="{7356AEE4-A226-1505-4CE2-07D9FB838DE3}"/>
                </a:ext>
              </a:extLst>
            </p:cNvPr>
            <p:cNvSpPr txBox="1"/>
            <p:nvPr/>
          </p:nvSpPr>
          <p:spPr>
            <a:xfrm>
              <a:off x="1358292" y="2344443"/>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63" name="Google Shape;1850;p207">
              <a:extLst>
                <a:ext uri="{FF2B5EF4-FFF2-40B4-BE49-F238E27FC236}">
                  <a16:creationId xmlns:a16="http://schemas.microsoft.com/office/drawing/2014/main" id="{87DD6DBE-1818-8308-1133-0BEB7BD391E5}"/>
                </a:ext>
              </a:extLst>
            </p:cNvPr>
            <p:cNvSpPr/>
            <p:nvPr/>
          </p:nvSpPr>
          <p:spPr>
            <a:xfrm>
              <a:off x="1267788" y="1652592"/>
              <a:ext cx="254999" cy="971795"/>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64" name="Google Shape;1851;p207">
              <a:extLst>
                <a:ext uri="{FF2B5EF4-FFF2-40B4-BE49-F238E27FC236}">
                  <a16:creationId xmlns:a16="http://schemas.microsoft.com/office/drawing/2014/main" id="{9DEC7AEF-1A59-EE9C-3E34-E87B3F8B0845}"/>
                </a:ext>
              </a:extLst>
            </p:cNvPr>
            <p:cNvSpPr txBox="1"/>
            <p:nvPr/>
          </p:nvSpPr>
          <p:spPr>
            <a:xfrm>
              <a:off x="1370170" y="2113373"/>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65" name="Google Shape;1852;p207">
              <a:extLst>
                <a:ext uri="{FF2B5EF4-FFF2-40B4-BE49-F238E27FC236}">
                  <a16:creationId xmlns:a16="http://schemas.microsoft.com/office/drawing/2014/main" id="{B0011400-B4C3-B846-75CC-2839BE0F8067}"/>
                </a:ext>
              </a:extLst>
            </p:cNvPr>
            <p:cNvSpPr/>
            <p:nvPr/>
          </p:nvSpPr>
          <p:spPr>
            <a:xfrm>
              <a:off x="1267788" y="1652592"/>
              <a:ext cx="254999" cy="485897"/>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66" name="Google Shape;1853;p207">
              <a:extLst>
                <a:ext uri="{FF2B5EF4-FFF2-40B4-BE49-F238E27FC236}">
                  <a16:creationId xmlns:a16="http://schemas.microsoft.com/office/drawing/2014/main" id="{99C713A7-2231-A2C3-F55C-C7772E23DAA8}"/>
                </a:ext>
              </a:extLst>
            </p:cNvPr>
            <p:cNvSpPr txBox="1"/>
            <p:nvPr/>
          </p:nvSpPr>
          <p:spPr>
            <a:xfrm>
              <a:off x="1381569" y="1881822"/>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67" name="Google Shape;1854;p207">
              <a:extLst>
                <a:ext uri="{FF2B5EF4-FFF2-40B4-BE49-F238E27FC236}">
                  <a16:creationId xmlns:a16="http://schemas.microsoft.com/office/drawing/2014/main" id="{205EB0DF-A519-ACCA-9F88-FC087AF1A152}"/>
                </a:ext>
              </a:extLst>
            </p:cNvPr>
            <p:cNvSpPr/>
            <p:nvPr/>
          </p:nvSpPr>
          <p:spPr>
            <a:xfrm>
              <a:off x="1267788" y="1606872"/>
              <a:ext cx="254999" cy="9144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68" name="Google Shape;1855;p207">
              <a:extLst>
                <a:ext uri="{FF2B5EF4-FFF2-40B4-BE49-F238E27FC236}">
                  <a16:creationId xmlns:a16="http://schemas.microsoft.com/office/drawing/2014/main" id="{405A23F5-F39B-9494-D930-F32B405DE04C}"/>
                </a:ext>
              </a:extLst>
            </p:cNvPr>
            <p:cNvSpPr txBox="1"/>
            <p:nvPr/>
          </p:nvSpPr>
          <p:spPr>
            <a:xfrm>
              <a:off x="1388913" y="1646217"/>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69" name="Google Shape;1856;p207">
              <a:extLst>
                <a:ext uri="{FF2B5EF4-FFF2-40B4-BE49-F238E27FC236}">
                  <a16:creationId xmlns:a16="http://schemas.microsoft.com/office/drawing/2014/main" id="{E9ED9A50-D37F-1EA6-B324-33BD6D2D33E4}"/>
                </a:ext>
              </a:extLst>
            </p:cNvPr>
            <p:cNvSpPr/>
            <p:nvPr/>
          </p:nvSpPr>
          <p:spPr>
            <a:xfrm>
              <a:off x="1267788" y="1166694"/>
              <a:ext cx="254999" cy="485897"/>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70" name="Google Shape;1857;p207">
              <a:extLst>
                <a:ext uri="{FF2B5EF4-FFF2-40B4-BE49-F238E27FC236}">
                  <a16:creationId xmlns:a16="http://schemas.microsoft.com/office/drawing/2014/main" id="{BA31666A-914C-8DEA-2D18-E67C48809C5F}"/>
                </a:ext>
              </a:extLst>
            </p:cNvPr>
            <p:cNvSpPr txBox="1"/>
            <p:nvPr/>
          </p:nvSpPr>
          <p:spPr>
            <a:xfrm>
              <a:off x="1381569" y="1395924"/>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71" name="Google Shape;1858;p207">
              <a:extLst>
                <a:ext uri="{FF2B5EF4-FFF2-40B4-BE49-F238E27FC236}">
                  <a16:creationId xmlns:a16="http://schemas.microsoft.com/office/drawing/2014/main" id="{70DAF488-9B7A-0772-9486-049C682CB7BD}"/>
                </a:ext>
              </a:extLst>
            </p:cNvPr>
            <p:cNvSpPr/>
            <p:nvPr/>
          </p:nvSpPr>
          <p:spPr>
            <a:xfrm>
              <a:off x="1267788" y="680796"/>
              <a:ext cx="254999" cy="971795"/>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72" name="Google Shape;1859;p207">
              <a:extLst>
                <a:ext uri="{FF2B5EF4-FFF2-40B4-BE49-F238E27FC236}">
                  <a16:creationId xmlns:a16="http://schemas.microsoft.com/office/drawing/2014/main" id="{715E198D-3653-408F-8D03-22D681D042CA}"/>
                </a:ext>
              </a:extLst>
            </p:cNvPr>
            <p:cNvSpPr txBox="1"/>
            <p:nvPr/>
          </p:nvSpPr>
          <p:spPr>
            <a:xfrm>
              <a:off x="1370170" y="1141577"/>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73" name="Google Shape;1860;p207">
              <a:extLst>
                <a:ext uri="{FF2B5EF4-FFF2-40B4-BE49-F238E27FC236}">
                  <a16:creationId xmlns:a16="http://schemas.microsoft.com/office/drawing/2014/main" id="{ECC06E11-25E8-90C2-BD10-278498A0D08B}"/>
                </a:ext>
              </a:extLst>
            </p:cNvPr>
            <p:cNvSpPr/>
            <p:nvPr/>
          </p:nvSpPr>
          <p:spPr>
            <a:xfrm>
              <a:off x="1267788" y="194898"/>
              <a:ext cx="254999" cy="1457693"/>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3B6495"/>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74" name="Google Shape;1861;p207">
              <a:extLst>
                <a:ext uri="{FF2B5EF4-FFF2-40B4-BE49-F238E27FC236}">
                  <a16:creationId xmlns:a16="http://schemas.microsoft.com/office/drawing/2014/main" id="{FB5E122F-C9A1-EA03-6436-013F5614C547}"/>
                </a:ext>
              </a:extLst>
            </p:cNvPr>
            <p:cNvSpPr txBox="1"/>
            <p:nvPr/>
          </p:nvSpPr>
          <p:spPr>
            <a:xfrm>
              <a:off x="1358292" y="886749"/>
              <a:ext cx="0" cy="0"/>
            </a:xfrm>
            <a:prstGeom prst="rect">
              <a:avLst/>
            </a:prstGeom>
            <a:noFill/>
            <a:ln>
              <a:noFill/>
            </a:ln>
          </p:spPr>
          <p:txBody>
            <a:bodyPr spcFirstLastPara="1" wrap="square" lIns="14005" tIns="0" rIns="14005" bIns="0" anchor="ctr" anchorCtr="0">
              <a:noAutofit/>
            </a:bodyPr>
            <a:lstStyle/>
            <a:p>
              <a:pPr marL="0" marR="0" lvl="0" indent="0" algn="ctr" defTabSz="1008309" eaLnBrk="1" fontAlgn="auto" latinLnBrk="0" hangingPunct="1">
                <a:lnSpc>
                  <a:spcPct val="90000"/>
                </a:lnSpc>
                <a:spcBef>
                  <a:spcPts val="0"/>
                </a:spcBef>
                <a:spcAft>
                  <a:spcPts val="0"/>
                </a:spcAft>
                <a:buClrTx/>
                <a:buSzPts val="500"/>
                <a:buFontTx/>
                <a:buNone/>
                <a:tabLst/>
                <a:defRPr/>
              </a:pPr>
              <a:endParaRPr kumimoji="0" sz="551" b="0" i="0" u="none" strike="noStrike" kern="1200" cap="none" spc="0" normalizeH="0" baseline="0" noProof="0">
                <a:ln>
                  <a:noFill/>
                </a:ln>
                <a:solidFill>
                  <a:sysClr val="windowText" lastClr="000000"/>
                </a:solidFill>
                <a:effectLst/>
                <a:uLnTx/>
                <a:uFillTx/>
                <a:latin typeface="Cambria"/>
                <a:ea typeface="Cambria"/>
                <a:cs typeface="Cambria"/>
                <a:sym typeface="Cambria"/>
              </a:endParaRPr>
            </a:p>
          </p:txBody>
        </p:sp>
        <p:sp>
          <p:nvSpPr>
            <p:cNvPr id="475" name="Google Shape;1862;p207">
              <a:extLst>
                <a:ext uri="{FF2B5EF4-FFF2-40B4-BE49-F238E27FC236}">
                  <a16:creationId xmlns:a16="http://schemas.microsoft.com/office/drawing/2014/main" id="{9F6E2AE9-366C-9767-4AE4-4A96A3283846}"/>
                </a:ext>
              </a:extLst>
            </p:cNvPr>
            <p:cNvSpPr/>
            <p:nvPr/>
          </p:nvSpPr>
          <p:spPr>
            <a:xfrm rot="-5400000">
              <a:off x="50486" y="1458233"/>
              <a:ext cx="204588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76" name="Google Shape;1863;p207">
              <a:extLst>
                <a:ext uri="{FF2B5EF4-FFF2-40B4-BE49-F238E27FC236}">
                  <a16:creationId xmlns:a16="http://schemas.microsoft.com/office/drawing/2014/main" id="{42488DDE-C7E1-AEB3-E095-713407A18D6E}"/>
                </a:ext>
              </a:extLst>
            </p:cNvPr>
            <p:cNvSpPr txBox="1"/>
            <p:nvPr/>
          </p:nvSpPr>
          <p:spPr>
            <a:xfrm rot="-5400000">
              <a:off x="50486" y="1458233"/>
              <a:ext cx="204588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1" i="0" u="none" strike="noStrike" kern="1200" cap="none" spc="0" normalizeH="0" baseline="0" noProof="0">
                  <a:ln>
                    <a:noFill/>
                  </a:ln>
                  <a:solidFill>
                    <a:srgbClr val="FFFFFF"/>
                  </a:solidFill>
                  <a:effectLst/>
                  <a:uLnTx/>
                  <a:uFillTx/>
                </a:rPr>
                <a:t>General</a:t>
              </a:r>
              <a:r>
                <a:rPr kumimoji="0" lang="en-GB" sz="992" b="0" i="0" u="none" strike="noStrike" kern="1200" cap="none" spc="0" normalizeH="0" baseline="0" noProof="0">
                  <a:ln>
                    <a:noFill/>
                  </a:ln>
                  <a:solidFill>
                    <a:srgbClr val="FFFFFF"/>
                  </a:solidFill>
                  <a:effectLst/>
                  <a:uLnTx/>
                  <a:uFillTx/>
                </a:rPr>
                <a:t> </a:t>
              </a:r>
              <a:r>
                <a:rPr kumimoji="0" lang="en-GB" sz="992" b="1" i="0" u="none" strike="noStrike" kern="1200" cap="none" spc="0" normalizeH="0" baseline="0" noProof="0">
                  <a:ln>
                    <a:noFill/>
                  </a:ln>
                  <a:solidFill>
                    <a:srgbClr val="FFFFFF"/>
                  </a:solidFill>
                  <a:effectLst/>
                  <a:uLnTx/>
                  <a:uFillTx/>
                </a:rPr>
                <a:t>Director</a:t>
              </a:r>
              <a:endParaRPr kumimoji="0" sz="992" b="1" i="0" u="none" strike="noStrike" kern="1200" cap="none" spc="0" normalizeH="0" baseline="0" noProof="0">
                <a:ln>
                  <a:noFill/>
                </a:ln>
                <a:solidFill>
                  <a:srgbClr val="FFFFFF"/>
                </a:solidFill>
                <a:effectLst/>
                <a:uLnTx/>
                <a:uFillTx/>
              </a:endParaRPr>
            </a:p>
          </p:txBody>
        </p:sp>
        <p:sp>
          <p:nvSpPr>
            <p:cNvPr id="477" name="Google Shape;1864;p207">
              <a:extLst>
                <a:ext uri="{FF2B5EF4-FFF2-40B4-BE49-F238E27FC236}">
                  <a16:creationId xmlns:a16="http://schemas.microsoft.com/office/drawing/2014/main" id="{874AC06B-E52D-EE6F-8E0F-5CB596D3F4BB}"/>
                </a:ext>
              </a:extLst>
            </p:cNvPr>
            <p:cNvSpPr/>
            <p:nvPr/>
          </p:nvSpPr>
          <p:spPr>
            <a:xfrm>
              <a:off x="1522787" y="539"/>
              <a:ext cx="127499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78" name="Google Shape;1865;p207">
              <a:extLst>
                <a:ext uri="{FF2B5EF4-FFF2-40B4-BE49-F238E27FC236}">
                  <a16:creationId xmlns:a16="http://schemas.microsoft.com/office/drawing/2014/main" id="{392B2547-1C4A-6C95-2FBB-3212BAD94963}"/>
                </a:ext>
              </a:extLst>
            </p:cNvPr>
            <p:cNvSpPr txBox="1"/>
            <p:nvPr/>
          </p:nvSpPr>
          <p:spPr>
            <a:xfrm>
              <a:off x="1522787" y="539"/>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General Promotion Department </a:t>
              </a:r>
              <a:endParaRPr kumimoji="0" sz="992" b="0" i="0" u="none" strike="noStrike" kern="1200" cap="none" spc="0" normalizeH="0" baseline="0" noProof="0">
                <a:ln>
                  <a:noFill/>
                </a:ln>
                <a:solidFill>
                  <a:srgbClr val="FFFFFF"/>
                </a:solidFill>
                <a:effectLst/>
                <a:uLnTx/>
                <a:uFillTx/>
              </a:endParaRPr>
            </a:p>
          </p:txBody>
        </p:sp>
        <p:sp>
          <p:nvSpPr>
            <p:cNvPr id="479" name="Google Shape;1866;p207">
              <a:extLst>
                <a:ext uri="{FF2B5EF4-FFF2-40B4-BE49-F238E27FC236}">
                  <a16:creationId xmlns:a16="http://schemas.microsoft.com/office/drawing/2014/main" id="{E51D60F5-B77D-AA70-1855-01870A121D72}"/>
                </a:ext>
              </a:extLst>
            </p:cNvPr>
            <p:cNvSpPr/>
            <p:nvPr/>
          </p:nvSpPr>
          <p:spPr>
            <a:xfrm>
              <a:off x="1522787" y="486437"/>
              <a:ext cx="1373260"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80" name="Google Shape;1867;p207">
              <a:extLst>
                <a:ext uri="{FF2B5EF4-FFF2-40B4-BE49-F238E27FC236}">
                  <a16:creationId xmlns:a16="http://schemas.microsoft.com/office/drawing/2014/main" id="{53759E7B-BDEB-CA55-CD87-67E5AF5F08FF}"/>
                </a:ext>
              </a:extLst>
            </p:cNvPr>
            <p:cNvSpPr txBox="1"/>
            <p:nvPr/>
          </p:nvSpPr>
          <p:spPr>
            <a:xfrm>
              <a:off x="1522787" y="486437"/>
              <a:ext cx="1373260"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dirty="0">
                  <a:ln>
                    <a:noFill/>
                  </a:ln>
                  <a:solidFill>
                    <a:srgbClr val="FFFFFF"/>
                  </a:solidFill>
                  <a:effectLst/>
                  <a:uLnTx/>
                  <a:uFillTx/>
                </a:rPr>
                <a:t>International Cooperation and Studies Department </a:t>
              </a:r>
              <a:endParaRPr kumimoji="0" sz="992" b="0" i="0" u="none" strike="noStrike" kern="1200" cap="none" spc="0" normalizeH="0" baseline="0" noProof="0" dirty="0">
                <a:ln>
                  <a:noFill/>
                </a:ln>
                <a:solidFill>
                  <a:srgbClr val="FFFFFF"/>
                </a:solidFill>
                <a:effectLst/>
                <a:uLnTx/>
                <a:uFillTx/>
              </a:endParaRPr>
            </a:p>
          </p:txBody>
        </p:sp>
        <p:sp>
          <p:nvSpPr>
            <p:cNvPr id="481" name="Google Shape;1868;p207">
              <a:extLst>
                <a:ext uri="{FF2B5EF4-FFF2-40B4-BE49-F238E27FC236}">
                  <a16:creationId xmlns:a16="http://schemas.microsoft.com/office/drawing/2014/main" id="{5B570708-41BC-02FC-C953-4D1ACB9AAE8D}"/>
                </a:ext>
              </a:extLst>
            </p:cNvPr>
            <p:cNvSpPr/>
            <p:nvPr/>
          </p:nvSpPr>
          <p:spPr>
            <a:xfrm>
              <a:off x="1522787" y="972335"/>
              <a:ext cx="127499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82" name="Google Shape;1869;p207">
              <a:extLst>
                <a:ext uri="{FF2B5EF4-FFF2-40B4-BE49-F238E27FC236}">
                  <a16:creationId xmlns:a16="http://schemas.microsoft.com/office/drawing/2014/main" id="{ECDD42FC-F30E-E43D-220C-FF873788645B}"/>
                </a:ext>
              </a:extLst>
            </p:cNvPr>
            <p:cNvSpPr txBox="1"/>
            <p:nvPr/>
          </p:nvSpPr>
          <p:spPr>
            <a:xfrm>
              <a:off x="1522787" y="972335"/>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dirty="0">
                  <a:ln>
                    <a:noFill/>
                  </a:ln>
                  <a:solidFill>
                    <a:srgbClr val="FFFFFF"/>
                  </a:solidFill>
                  <a:effectLst/>
                  <a:uLnTx/>
                  <a:uFillTx/>
                </a:rPr>
                <a:t>Consumer Products Promotion Department </a:t>
              </a:r>
              <a:endParaRPr kumimoji="0" sz="992" b="0" i="0" u="none" strike="noStrike" kern="1200" cap="none" spc="0" normalizeH="0" baseline="0" noProof="0" dirty="0">
                <a:ln>
                  <a:noFill/>
                </a:ln>
                <a:solidFill>
                  <a:srgbClr val="FFFFFF"/>
                </a:solidFill>
                <a:effectLst/>
                <a:uLnTx/>
                <a:uFillTx/>
              </a:endParaRPr>
            </a:p>
          </p:txBody>
        </p:sp>
        <p:sp>
          <p:nvSpPr>
            <p:cNvPr id="483" name="Google Shape;1870;p207">
              <a:extLst>
                <a:ext uri="{FF2B5EF4-FFF2-40B4-BE49-F238E27FC236}">
                  <a16:creationId xmlns:a16="http://schemas.microsoft.com/office/drawing/2014/main" id="{93BC0DB0-BA3F-C4E8-BB6E-BD091FFC5676}"/>
                </a:ext>
              </a:extLst>
            </p:cNvPr>
            <p:cNvSpPr/>
            <p:nvPr/>
          </p:nvSpPr>
          <p:spPr>
            <a:xfrm>
              <a:off x="1522787" y="1458233"/>
              <a:ext cx="127499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84" name="Google Shape;1871;p207">
              <a:extLst>
                <a:ext uri="{FF2B5EF4-FFF2-40B4-BE49-F238E27FC236}">
                  <a16:creationId xmlns:a16="http://schemas.microsoft.com/office/drawing/2014/main" id="{AA110907-CEE2-BFD5-E2B7-EEBC80D22869}"/>
                </a:ext>
              </a:extLst>
            </p:cNvPr>
            <p:cNvSpPr txBox="1"/>
            <p:nvPr/>
          </p:nvSpPr>
          <p:spPr>
            <a:xfrm>
              <a:off x="1522787" y="1458233"/>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US" sz="992" b="0" i="0" u="none" strike="noStrike" kern="1200" cap="none" spc="0" normalizeH="0" baseline="0" noProof="0" dirty="0">
                  <a:ln>
                    <a:noFill/>
                  </a:ln>
                  <a:solidFill>
                    <a:srgbClr val="FFFFFF"/>
                  </a:solidFill>
                  <a:effectLst/>
                  <a:uLnTx/>
                  <a:uFillTx/>
                </a:rPr>
                <a:t>Advanced Technology Product Promotion Department </a:t>
              </a:r>
            </a:p>
          </p:txBody>
        </p:sp>
        <p:sp>
          <p:nvSpPr>
            <p:cNvPr id="485" name="Google Shape;1872;p207">
              <a:extLst>
                <a:ext uri="{FF2B5EF4-FFF2-40B4-BE49-F238E27FC236}">
                  <a16:creationId xmlns:a16="http://schemas.microsoft.com/office/drawing/2014/main" id="{2660F99A-23DF-B1CA-9438-E01EA30CAFE1}"/>
                </a:ext>
              </a:extLst>
            </p:cNvPr>
            <p:cNvSpPr/>
            <p:nvPr/>
          </p:nvSpPr>
          <p:spPr>
            <a:xfrm>
              <a:off x="1522787" y="1944131"/>
              <a:ext cx="127499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86" name="Google Shape;1873;p207">
              <a:extLst>
                <a:ext uri="{FF2B5EF4-FFF2-40B4-BE49-F238E27FC236}">
                  <a16:creationId xmlns:a16="http://schemas.microsoft.com/office/drawing/2014/main" id="{DF1E24C1-8730-2378-DB76-CA427D1DBDF0}"/>
                </a:ext>
              </a:extLst>
            </p:cNvPr>
            <p:cNvSpPr txBox="1"/>
            <p:nvPr/>
          </p:nvSpPr>
          <p:spPr>
            <a:xfrm>
              <a:off x="1522787" y="1944131"/>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Communications and Publishing Department </a:t>
              </a:r>
              <a:endParaRPr kumimoji="0" sz="992" b="0" i="0" u="none" strike="noStrike" kern="1200" cap="none" spc="0" normalizeH="0" baseline="0" noProof="0">
                <a:ln>
                  <a:noFill/>
                </a:ln>
                <a:solidFill>
                  <a:srgbClr val="FFFFFF"/>
                </a:solidFill>
                <a:effectLst/>
                <a:uLnTx/>
                <a:uFillTx/>
              </a:endParaRPr>
            </a:p>
          </p:txBody>
        </p:sp>
        <p:sp>
          <p:nvSpPr>
            <p:cNvPr id="487" name="Google Shape;1874;p207">
              <a:extLst>
                <a:ext uri="{FF2B5EF4-FFF2-40B4-BE49-F238E27FC236}">
                  <a16:creationId xmlns:a16="http://schemas.microsoft.com/office/drawing/2014/main" id="{7110A161-9FB5-3F7F-34A2-6197EC64E8FC}"/>
                </a:ext>
              </a:extLst>
            </p:cNvPr>
            <p:cNvSpPr/>
            <p:nvPr/>
          </p:nvSpPr>
          <p:spPr>
            <a:xfrm>
              <a:off x="1522787" y="2430029"/>
              <a:ext cx="1274996" cy="388718"/>
            </a:xfrm>
            <a:prstGeom prst="rect">
              <a:avLst/>
            </a:prstGeom>
            <a:solidFill>
              <a:srgbClr val="92D050"/>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88" name="Google Shape;1875;p207">
              <a:extLst>
                <a:ext uri="{FF2B5EF4-FFF2-40B4-BE49-F238E27FC236}">
                  <a16:creationId xmlns:a16="http://schemas.microsoft.com/office/drawing/2014/main" id="{D79FEF9B-2A5B-D6A8-62D4-BB21C38F8245}"/>
                </a:ext>
              </a:extLst>
            </p:cNvPr>
            <p:cNvSpPr txBox="1"/>
            <p:nvPr/>
          </p:nvSpPr>
          <p:spPr>
            <a:xfrm>
              <a:off x="1522787" y="2430029"/>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Central Registry Office</a:t>
              </a:r>
              <a:endParaRPr kumimoji="0" sz="992" b="0" i="0" u="none" strike="noStrike" kern="1200" cap="none" spc="0" normalizeH="0" baseline="0" noProof="0">
                <a:ln>
                  <a:noFill/>
                </a:ln>
                <a:solidFill>
                  <a:srgbClr val="FFFFFF"/>
                </a:solidFill>
                <a:effectLst/>
                <a:uLnTx/>
                <a:uFillTx/>
              </a:endParaRPr>
            </a:p>
          </p:txBody>
        </p:sp>
        <p:sp>
          <p:nvSpPr>
            <p:cNvPr id="489" name="Google Shape;1876;p207">
              <a:extLst>
                <a:ext uri="{FF2B5EF4-FFF2-40B4-BE49-F238E27FC236}">
                  <a16:creationId xmlns:a16="http://schemas.microsoft.com/office/drawing/2014/main" id="{7C89D76D-768D-167E-6B2E-166B7BAE9283}"/>
                </a:ext>
              </a:extLst>
            </p:cNvPr>
            <p:cNvSpPr/>
            <p:nvPr/>
          </p:nvSpPr>
          <p:spPr>
            <a:xfrm>
              <a:off x="1522787" y="2915927"/>
              <a:ext cx="1274996"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90" name="Google Shape;1877;p207">
              <a:extLst>
                <a:ext uri="{FF2B5EF4-FFF2-40B4-BE49-F238E27FC236}">
                  <a16:creationId xmlns:a16="http://schemas.microsoft.com/office/drawing/2014/main" id="{51D573B0-79D4-29FD-B329-279936F54A8F}"/>
                </a:ext>
              </a:extLst>
            </p:cNvPr>
            <p:cNvSpPr txBox="1"/>
            <p:nvPr/>
          </p:nvSpPr>
          <p:spPr>
            <a:xfrm>
              <a:off x="1522787" y="2915927"/>
              <a:ext cx="127499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Secretary General</a:t>
              </a:r>
              <a:endParaRPr kumimoji="0" sz="992" b="0" i="0" u="none" strike="noStrike" kern="1200" cap="none" spc="0" normalizeH="0" baseline="0" noProof="0">
                <a:ln>
                  <a:noFill/>
                </a:ln>
                <a:solidFill>
                  <a:srgbClr val="FFFFFF"/>
                </a:solidFill>
                <a:effectLst/>
                <a:uLnTx/>
                <a:uFillTx/>
              </a:endParaRPr>
            </a:p>
          </p:txBody>
        </p:sp>
        <p:sp>
          <p:nvSpPr>
            <p:cNvPr id="491" name="Google Shape;1878;p207">
              <a:extLst>
                <a:ext uri="{FF2B5EF4-FFF2-40B4-BE49-F238E27FC236}">
                  <a16:creationId xmlns:a16="http://schemas.microsoft.com/office/drawing/2014/main" id="{FF1B1BE2-1D5D-61B6-E77E-8C307DAEFA83}"/>
                </a:ext>
              </a:extLst>
            </p:cNvPr>
            <p:cNvSpPr/>
            <p:nvPr/>
          </p:nvSpPr>
          <p:spPr>
            <a:xfrm>
              <a:off x="3052783" y="1701182"/>
              <a:ext cx="1783146" cy="388718"/>
            </a:xfrm>
            <a:prstGeom prst="rect">
              <a:avLst/>
            </a:prstGeom>
            <a:solidFill>
              <a:srgbClr val="4BACC6"/>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92" name="Google Shape;1879;p207">
              <a:extLst>
                <a:ext uri="{FF2B5EF4-FFF2-40B4-BE49-F238E27FC236}">
                  <a16:creationId xmlns:a16="http://schemas.microsoft.com/office/drawing/2014/main" id="{1C7E527F-82F8-A1B9-C643-34257931962C}"/>
                </a:ext>
              </a:extLst>
            </p:cNvPr>
            <p:cNvSpPr txBox="1"/>
            <p:nvPr/>
          </p:nvSpPr>
          <p:spPr>
            <a:xfrm>
              <a:off x="3052783" y="1701182"/>
              <a:ext cx="1783146"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Coordination Unit with Overseas Offices</a:t>
              </a:r>
              <a:endParaRPr kumimoji="0" sz="992" b="0" i="0" u="none" strike="noStrike" kern="1200" cap="none" spc="0" normalizeH="0" baseline="0" noProof="0">
                <a:ln>
                  <a:noFill/>
                </a:ln>
                <a:solidFill>
                  <a:srgbClr val="FFFFFF"/>
                </a:solidFill>
                <a:effectLst/>
                <a:uLnTx/>
                <a:uFillTx/>
              </a:endParaRPr>
            </a:p>
          </p:txBody>
        </p:sp>
        <p:sp>
          <p:nvSpPr>
            <p:cNvPr id="493" name="Google Shape;1880;p207">
              <a:extLst>
                <a:ext uri="{FF2B5EF4-FFF2-40B4-BE49-F238E27FC236}">
                  <a16:creationId xmlns:a16="http://schemas.microsoft.com/office/drawing/2014/main" id="{B1A6F458-DC65-F540-2CFB-316A71D30D63}"/>
                </a:ext>
              </a:extLst>
            </p:cNvPr>
            <p:cNvSpPr/>
            <p:nvPr/>
          </p:nvSpPr>
          <p:spPr>
            <a:xfrm>
              <a:off x="3052783" y="2187080"/>
              <a:ext cx="1188360" cy="388718"/>
            </a:xfrm>
            <a:prstGeom prst="rect">
              <a:avLst/>
            </a:prstGeom>
            <a:solidFill>
              <a:srgbClr val="4F81B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94" name="Google Shape;1881;p207">
              <a:extLst>
                <a:ext uri="{FF2B5EF4-FFF2-40B4-BE49-F238E27FC236}">
                  <a16:creationId xmlns:a16="http://schemas.microsoft.com/office/drawing/2014/main" id="{4FA5BDE2-AFA8-24D5-5762-14B674774C95}"/>
                </a:ext>
              </a:extLst>
            </p:cNvPr>
            <p:cNvSpPr txBox="1"/>
            <p:nvPr/>
          </p:nvSpPr>
          <p:spPr>
            <a:xfrm>
              <a:off x="3052783" y="2187080"/>
              <a:ext cx="1188360"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Administrative and Financial Affairs Department</a:t>
              </a:r>
              <a:endParaRPr kumimoji="0" sz="992" b="0" i="0" u="none" strike="noStrike" kern="1200" cap="none" spc="0" normalizeH="0" baseline="0" noProof="0">
                <a:ln>
                  <a:noFill/>
                </a:ln>
                <a:solidFill>
                  <a:srgbClr val="FFFFFF"/>
                </a:solidFill>
                <a:effectLst/>
                <a:uLnTx/>
                <a:uFillTx/>
              </a:endParaRPr>
            </a:p>
          </p:txBody>
        </p:sp>
        <p:sp>
          <p:nvSpPr>
            <p:cNvPr id="495" name="Google Shape;1882;p207">
              <a:extLst>
                <a:ext uri="{FF2B5EF4-FFF2-40B4-BE49-F238E27FC236}">
                  <a16:creationId xmlns:a16="http://schemas.microsoft.com/office/drawing/2014/main" id="{D03A6AC6-511F-DF33-DC97-FF30FDA6621C}"/>
                </a:ext>
              </a:extLst>
            </p:cNvPr>
            <p:cNvSpPr/>
            <p:nvPr/>
          </p:nvSpPr>
          <p:spPr>
            <a:xfrm>
              <a:off x="3052783" y="2672978"/>
              <a:ext cx="1188360" cy="388718"/>
            </a:xfrm>
            <a:prstGeom prst="rect">
              <a:avLst/>
            </a:prstGeom>
            <a:solidFill>
              <a:srgbClr val="4BACC6"/>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96" name="Google Shape;1883;p207">
              <a:extLst>
                <a:ext uri="{FF2B5EF4-FFF2-40B4-BE49-F238E27FC236}">
                  <a16:creationId xmlns:a16="http://schemas.microsoft.com/office/drawing/2014/main" id="{98230A88-1E15-88AE-3972-3E78437DDA83}"/>
                </a:ext>
              </a:extLst>
            </p:cNvPr>
            <p:cNvSpPr txBox="1"/>
            <p:nvPr/>
          </p:nvSpPr>
          <p:spPr>
            <a:xfrm>
              <a:off x="3052783" y="2672978"/>
              <a:ext cx="1188360"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Organisation and Computer Programming Unit </a:t>
              </a:r>
              <a:endParaRPr kumimoji="0" sz="992" b="0" i="0" u="none" strike="noStrike" kern="1200" cap="none" spc="0" normalizeH="0" baseline="0" noProof="0">
                <a:ln>
                  <a:noFill/>
                </a:ln>
                <a:solidFill>
                  <a:srgbClr val="FFFFFF"/>
                </a:solidFill>
                <a:effectLst/>
                <a:uLnTx/>
                <a:uFillTx/>
              </a:endParaRPr>
            </a:p>
          </p:txBody>
        </p:sp>
        <p:sp>
          <p:nvSpPr>
            <p:cNvPr id="497" name="Google Shape;1884;p207">
              <a:extLst>
                <a:ext uri="{FF2B5EF4-FFF2-40B4-BE49-F238E27FC236}">
                  <a16:creationId xmlns:a16="http://schemas.microsoft.com/office/drawing/2014/main" id="{1234357A-66A8-3D23-0922-344490262826}"/>
                </a:ext>
              </a:extLst>
            </p:cNvPr>
            <p:cNvSpPr/>
            <p:nvPr/>
          </p:nvSpPr>
          <p:spPr>
            <a:xfrm>
              <a:off x="3052783" y="3158876"/>
              <a:ext cx="1188360" cy="388718"/>
            </a:xfrm>
            <a:prstGeom prst="rect">
              <a:avLst/>
            </a:prstGeom>
            <a:solidFill>
              <a:srgbClr val="4BACC6"/>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498" name="Google Shape;1885;p207">
              <a:extLst>
                <a:ext uri="{FF2B5EF4-FFF2-40B4-BE49-F238E27FC236}">
                  <a16:creationId xmlns:a16="http://schemas.microsoft.com/office/drawing/2014/main" id="{403D4A51-2A42-E627-B697-A70BCDF6AEC8}"/>
                </a:ext>
              </a:extLst>
            </p:cNvPr>
            <p:cNvSpPr txBox="1"/>
            <p:nvPr/>
          </p:nvSpPr>
          <p:spPr>
            <a:xfrm>
              <a:off x="3052783" y="3158876"/>
              <a:ext cx="1188360"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Internal Audit and Management Control Unit </a:t>
              </a:r>
              <a:endParaRPr kumimoji="0" sz="992" b="0" i="0" u="none" strike="noStrike" kern="1200" cap="none" spc="0" normalizeH="0" baseline="0" noProof="0">
                <a:ln>
                  <a:noFill/>
                </a:ln>
                <a:solidFill>
                  <a:srgbClr val="FFFFFF"/>
                </a:solidFill>
                <a:effectLst/>
                <a:uLnTx/>
                <a:uFillTx/>
              </a:endParaRPr>
            </a:p>
          </p:txBody>
        </p:sp>
        <p:sp>
          <p:nvSpPr>
            <p:cNvPr id="499" name="Google Shape;1886;p207">
              <a:extLst>
                <a:ext uri="{FF2B5EF4-FFF2-40B4-BE49-F238E27FC236}">
                  <a16:creationId xmlns:a16="http://schemas.microsoft.com/office/drawing/2014/main" id="{180568FB-4CED-01AD-3855-B5FC5329728A}"/>
                </a:ext>
              </a:extLst>
            </p:cNvPr>
            <p:cNvSpPr/>
            <p:nvPr/>
          </p:nvSpPr>
          <p:spPr>
            <a:xfrm>
              <a:off x="3052783" y="3644774"/>
              <a:ext cx="1350131" cy="388718"/>
            </a:xfrm>
            <a:prstGeom prst="rect">
              <a:avLst/>
            </a:prstGeom>
            <a:solidFill>
              <a:srgbClr val="C0504D"/>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500" name="Google Shape;1887;p207">
              <a:extLst>
                <a:ext uri="{FF2B5EF4-FFF2-40B4-BE49-F238E27FC236}">
                  <a16:creationId xmlns:a16="http://schemas.microsoft.com/office/drawing/2014/main" id="{63EC4098-CAE4-BA85-F027-69AECDB50DE4}"/>
                </a:ext>
              </a:extLst>
            </p:cNvPr>
            <p:cNvSpPr txBox="1"/>
            <p:nvPr/>
          </p:nvSpPr>
          <p:spPr>
            <a:xfrm>
              <a:off x="3052783" y="3644774"/>
              <a:ext cx="1350131"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Assistance and Follow-up Unit </a:t>
              </a:r>
              <a:endParaRPr kumimoji="0" sz="992" b="0" i="0" u="none" strike="noStrike" kern="1200" cap="none" spc="0" normalizeH="0" baseline="0" noProof="0">
                <a:ln>
                  <a:noFill/>
                </a:ln>
                <a:solidFill>
                  <a:srgbClr val="FFFFFF"/>
                </a:solidFill>
                <a:effectLst/>
                <a:uLnTx/>
                <a:uFillTx/>
              </a:endParaRPr>
            </a:p>
          </p:txBody>
        </p:sp>
        <p:sp>
          <p:nvSpPr>
            <p:cNvPr id="501" name="Google Shape;1888;p207">
              <a:extLst>
                <a:ext uri="{FF2B5EF4-FFF2-40B4-BE49-F238E27FC236}">
                  <a16:creationId xmlns:a16="http://schemas.microsoft.com/office/drawing/2014/main" id="{0D88A62F-B32E-F1F8-E21B-FEA645F2A897}"/>
                </a:ext>
              </a:extLst>
            </p:cNvPr>
            <p:cNvSpPr/>
            <p:nvPr/>
          </p:nvSpPr>
          <p:spPr>
            <a:xfrm>
              <a:off x="3052783" y="4130672"/>
              <a:ext cx="1188360" cy="388718"/>
            </a:xfrm>
            <a:prstGeom prst="rect">
              <a:avLst/>
            </a:prstGeom>
            <a:solidFill>
              <a:srgbClr val="4BACC6"/>
            </a:solidFill>
            <a:ln w="25400" cap="flat" cmpd="sng">
              <a:solidFill>
                <a:srgbClr val="FFFFFF"/>
              </a:solidFill>
              <a:prstDash val="solid"/>
              <a:round/>
              <a:headEnd type="none" w="sm" len="sm"/>
              <a:tailEnd type="none" w="sm" len="sm"/>
            </a:ln>
          </p:spPr>
          <p:txBody>
            <a:bodyPr spcFirstLastPara="1" wrap="square" lIns="100817" tIns="100817" rIns="100817" bIns="100817" anchor="ctr" anchorCtr="0">
              <a:noAutofit/>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sz="1985" b="0" i="0" u="none" strike="noStrike" kern="1200" cap="none" spc="0" normalizeH="0" baseline="0" noProof="0">
                <a:ln>
                  <a:noFill/>
                </a:ln>
                <a:solidFill>
                  <a:srgbClr val="181C36"/>
                </a:solidFill>
                <a:effectLst/>
                <a:uLnTx/>
                <a:uFillTx/>
                <a:latin typeface="Calibri" panose="020F0502020204030204"/>
                <a:ea typeface="+mn-ea"/>
              </a:endParaRPr>
            </a:p>
          </p:txBody>
        </p:sp>
        <p:sp>
          <p:nvSpPr>
            <p:cNvPr id="502" name="Google Shape;1889;p207">
              <a:extLst>
                <a:ext uri="{FF2B5EF4-FFF2-40B4-BE49-F238E27FC236}">
                  <a16:creationId xmlns:a16="http://schemas.microsoft.com/office/drawing/2014/main" id="{3B2A652F-653D-5FAA-A465-CC14948F0D35}"/>
                </a:ext>
              </a:extLst>
            </p:cNvPr>
            <p:cNvSpPr txBox="1"/>
            <p:nvPr/>
          </p:nvSpPr>
          <p:spPr>
            <a:xfrm>
              <a:off x="3052783" y="4130672"/>
              <a:ext cx="1188360" cy="388718"/>
            </a:xfrm>
            <a:prstGeom prst="rect">
              <a:avLst/>
            </a:prstGeom>
            <a:noFill/>
            <a:ln>
              <a:noFill/>
            </a:ln>
          </p:spPr>
          <p:txBody>
            <a:bodyPr spcFirstLastPara="1" wrap="square" lIns="6286" tIns="6286" rIns="6286" bIns="6286" anchor="ctr" anchorCtr="0">
              <a:noAutofit/>
            </a:bodyPr>
            <a:lstStyle/>
            <a:p>
              <a:pPr marL="0" marR="0" lvl="0" indent="0" algn="ctr" defTabSz="1008309" eaLnBrk="1" fontAlgn="auto" latinLnBrk="0" hangingPunct="1">
                <a:lnSpc>
                  <a:spcPct val="90000"/>
                </a:lnSpc>
                <a:spcBef>
                  <a:spcPts val="0"/>
                </a:spcBef>
                <a:spcAft>
                  <a:spcPts val="0"/>
                </a:spcAft>
                <a:buClrTx/>
                <a:buSzPts val="900"/>
                <a:buFontTx/>
                <a:buNone/>
                <a:tabLst/>
                <a:defRPr/>
              </a:pPr>
              <a:r>
                <a:rPr kumimoji="0" lang="en-GB" sz="992" b="0" i="0" u="none" strike="noStrike" kern="1200" cap="none" spc="0" normalizeH="0" baseline="0" noProof="0">
                  <a:ln>
                    <a:noFill/>
                  </a:ln>
                  <a:solidFill>
                    <a:srgbClr val="FFFFFF"/>
                  </a:solidFill>
                  <a:effectLst/>
                  <a:uLnTx/>
                  <a:uFillTx/>
                </a:rPr>
                <a:t>Documentation and Archives Unit </a:t>
              </a:r>
              <a:endParaRPr kumimoji="0" sz="992" b="0" i="0" u="none" strike="noStrike" kern="1200" cap="none" spc="0" normalizeH="0" baseline="0" noProof="0">
                <a:ln>
                  <a:noFill/>
                </a:ln>
                <a:solidFill>
                  <a:srgbClr val="FFFFFF"/>
                </a:solidFill>
                <a:effectLst/>
                <a:uLnTx/>
                <a:uFillTx/>
              </a:endParaRPr>
            </a:p>
          </p:txBody>
        </p:sp>
      </p:grpSp>
      <p:grpSp>
        <p:nvGrpSpPr>
          <p:cNvPr id="7" name="sticker">
            <a:extLst>
              <a:ext uri="{FF2B5EF4-FFF2-40B4-BE49-F238E27FC236}">
                <a16:creationId xmlns:a16="http://schemas.microsoft.com/office/drawing/2014/main" id="{D4200F96-ADF5-33FB-6A4C-DA7B75AE61DC}"/>
              </a:ext>
            </a:extLst>
          </p:cNvPr>
          <p:cNvGrpSpPr/>
          <p:nvPr/>
        </p:nvGrpSpPr>
        <p:grpSpPr bwMode="gray">
          <a:xfrm>
            <a:off x="299141" y="129657"/>
            <a:ext cx="6631962" cy="220842"/>
            <a:chOff x="6365806" y="244601"/>
            <a:chExt cx="6313397" cy="210538"/>
          </a:xfrm>
        </p:grpSpPr>
        <p:sp>
          <p:nvSpPr>
            <p:cNvPr id="8" name="StickerRectangle">
              <a:extLst>
                <a:ext uri="{FF2B5EF4-FFF2-40B4-BE49-F238E27FC236}">
                  <a16:creationId xmlns:a16="http://schemas.microsoft.com/office/drawing/2014/main" id="{19CBF782-8999-4701-56A1-5C5B55F85D9F}"/>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9" name="Straight Arrow Connector 8">
              <a:extLst>
                <a:ext uri="{FF2B5EF4-FFF2-40B4-BE49-F238E27FC236}">
                  <a16:creationId xmlns:a16="http://schemas.microsoft.com/office/drawing/2014/main" id="{16A4E708-2794-5BE0-1261-AA4AE4711A7D}"/>
                </a:ext>
              </a:extLst>
            </p:cNvPr>
            <p:cNvCxnSpPr>
              <a:stCxn id="8" idx="6"/>
              <a:endCxn id="8"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8DF3D9-E76C-10E8-DC28-453EEAA8FE65}"/>
                </a:ext>
              </a:extLst>
            </p:cNvPr>
            <p:cNvCxnSpPr>
              <a:stCxn id="8" idx="2"/>
              <a:endCxn id="8"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6848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640029690"/>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Organizational Structure – Small IPA with 1-3 staff </a:t>
            </a:r>
            <a:endParaRPr dirty="0"/>
          </a:p>
        </p:txBody>
      </p:sp>
      <p:sp>
        <p:nvSpPr>
          <p:cNvPr id="503" name="TextBox 502">
            <a:extLst>
              <a:ext uri="{FF2B5EF4-FFF2-40B4-BE49-F238E27FC236}">
                <a16:creationId xmlns:a16="http://schemas.microsoft.com/office/drawing/2014/main" id="{F55C1088-5708-AA4F-8768-F07D2901823E}"/>
              </a:ext>
            </a:extLst>
          </p:cNvPr>
          <p:cNvSpPr txBox="1"/>
          <p:nvPr/>
        </p:nvSpPr>
        <p:spPr>
          <a:xfrm>
            <a:off x="398785" y="1405101"/>
            <a:ext cx="7506087" cy="2616101"/>
          </a:xfrm>
          <a:prstGeom prst="rect">
            <a:avLst/>
          </a:prstGeom>
          <a:noFill/>
        </p:spPr>
        <p:txBody>
          <a:bodyPr wrap="square" rtlCol="0">
            <a:spAutoFit/>
          </a:bodyPr>
          <a:lstStyle/>
          <a:p>
            <a:pPr defTabSz="1008309">
              <a:buClrTx/>
            </a:pPr>
            <a:r>
              <a:rPr lang="en-US" sz="2000" b="1" kern="1200" dirty="0">
                <a:solidFill>
                  <a:srgbClr val="3C96A9"/>
                </a:solidFill>
                <a:latin typeface="Arial" panose="020B0604020202020204" pitchFamily="34" charset="0"/>
                <a:ea typeface="+mn-ea"/>
                <a:cs typeface="Arial" panose="020B0604020202020204" pitchFamily="34" charset="0"/>
              </a:rPr>
              <a:t>Key characteristics</a:t>
            </a:r>
          </a:p>
          <a:p>
            <a:pPr marL="315097" indent="-315097"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mn-ea"/>
                <a:cs typeface="Arial" panose="020B0604020202020204" pitchFamily="34" charset="0"/>
              </a:rPr>
              <a:t>3 full-time employees dedicated to expanding and retaining existing investors:</a:t>
            </a:r>
          </a:p>
          <a:p>
            <a:pPr marL="882270" lvl="1" indent="-378116" defTabSz="1008309">
              <a:buClrTx/>
              <a:buFont typeface="Courier New" panose="02070309020205020404" pitchFamily="49" charset="0"/>
              <a:buChar char="o"/>
            </a:pPr>
            <a:r>
              <a:rPr lang="en-US" sz="1800" kern="1200" dirty="0">
                <a:solidFill>
                  <a:srgbClr val="181C36"/>
                </a:solidFill>
                <a:latin typeface="Arial" panose="020B0604020202020204" pitchFamily="34" charset="0"/>
                <a:ea typeface="+mn-ea"/>
                <a:cs typeface="Arial" panose="020B0604020202020204" pitchFamily="34" charset="0"/>
              </a:rPr>
              <a:t>1 logistic expert only focusing on logistics projects (and food);</a:t>
            </a:r>
          </a:p>
          <a:p>
            <a:pPr marL="882270" lvl="1" indent="-378116" defTabSz="1008309">
              <a:buClrTx/>
              <a:buFont typeface="Courier New" panose="02070309020205020404" pitchFamily="49" charset="0"/>
              <a:buChar char="o"/>
            </a:pPr>
            <a:r>
              <a:rPr lang="en-US" sz="1800" kern="1200" dirty="0">
                <a:solidFill>
                  <a:srgbClr val="181C36"/>
                </a:solidFill>
                <a:latin typeface="Arial" panose="020B0604020202020204" pitchFamily="34" charset="0"/>
                <a:ea typeface="+mn-ea"/>
                <a:cs typeface="Arial" panose="020B0604020202020204" pitchFamily="34" charset="0"/>
              </a:rPr>
              <a:t>2 experienced business development managers focusing on regional sales &amp; marketing HQs, shared services, R&amp;D </a:t>
            </a:r>
            <a:r>
              <a:rPr lang="en-US" sz="1800" kern="1200" dirty="0" err="1">
                <a:solidFill>
                  <a:srgbClr val="181C36"/>
                </a:solidFill>
                <a:latin typeface="Arial" panose="020B0604020202020204" pitchFamily="34" charset="0"/>
                <a:ea typeface="+mn-ea"/>
                <a:cs typeface="Arial" panose="020B0604020202020204" pitchFamily="34" charset="0"/>
              </a:rPr>
              <a:t>etc</a:t>
            </a:r>
            <a:r>
              <a:rPr lang="en-US" sz="1800" kern="1200" dirty="0">
                <a:solidFill>
                  <a:srgbClr val="181C36"/>
                </a:solidFill>
                <a:latin typeface="Arial" panose="020B0604020202020204" pitchFamily="34" charset="0"/>
                <a:ea typeface="+mn-ea"/>
                <a:cs typeface="Arial" panose="020B0604020202020204" pitchFamily="34" charset="0"/>
              </a:rPr>
              <a:t>; and</a:t>
            </a:r>
          </a:p>
          <a:p>
            <a:pPr marL="882270" lvl="1" indent="-378116" defTabSz="1008309">
              <a:buClrTx/>
              <a:buFont typeface="Courier New" panose="02070309020205020404" pitchFamily="49" charset="0"/>
              <a:buChar char="o"/>
            </a:pPr>
            <a:r>
              <a:rPr lang="en-US" sz="1800" kern="1200" dirty="0">
                <a:solidFill>
                  <a:srgbClr val="181C36"/>
                </a:solidFill>
                <a:latin typeface="Arial" panose="020B0604020202020204" pitchFamily="34" charset="0"/>
                <a:ea typeface="+mn-ea"/>
                <a:cs typeface="Arial" panose="020B0604020202020204" pitchFamily="34" charset="0"/>
              </a:rPr>
              <a:t>Support from marketing, student helpers and external agencies.</a:t>
            </a:r>
          </a:p>
          <a:p>
            <a:pPr marL="882270" lvl="1" indent="-378116" defTabSz="1008309">
              <a:buClrTx/>
              <a:buFont typeface="Courier New" panose="02070309020205020404" pitchFamily="49" charset="0"/>
              <a:buChar char="o"/>
            </a:pPr>
            <a:endParaRPr lang="en-US" sz="1800"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mn-ea"/>
                <a:cs typeface="Arial" panose="020B0604020202020204" pitchFamily="34" charset="0"/>
              </a:rPr>
              <a:t>Result: 400+ jobs per annum (50% of total job creation of the IPA).</a:t>
            </a:r>
          </a:p>
        </p:txBody>
      </p:sp>
      <p:pic>
        <p:nvPicPr>
          <p:cNvPr id="504" name="Picture 503">
            <a:extLst>
              <a:ext uri="{FF2B5EF4-FFF2-40B4-BE49-F238E27FC236}">
                <a16:creationId xmlns:a16="http://schemas.microsoft.com/office/drawing/2014/main" id="{9E606BD2-0CAC-D764-17C4-98421E4D0A6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03172" y="2896524"/>
            <a:ext cx="3081847" cy="3434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5" name="Picture 4" descr="http://www.copcap.com/media/1033_389.jpg">
            <a:extLst>
              <a:ext uri="{FF2B5EF4-FFF2-40B4-BE49-F238E27FC236}">
                <a16:creationId xmlns:a16="http://schemas.microsoft.com/office/drawing/2014/main" id="{B112F4C9-669A-D563-8D37-409F67B6A28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03172" y="1300788"/>
            <a:ext cx="3091357" cy="1595736"/>
          </a:xfrm>
          <a:prstGeom prst="rect">
            <a:avLst/>
          </a:prstGeom>
          <a:noFill/>
          <a:extLst>
            <a:ext uri="{909E8E84-426E-40dd-AFC4-6F175D3DCCD1}">
              <a14:hiddenFill xmlns:a14="http://schemas.microsoft.com/office/drawing/2010/main" xmlns="">
                <a:solidFill>
                  <a:srgbClr val="FFFFFF"/>
                </a:solidFill>
              </a14:hiddenFill>
            </a:ext>
          </a:extLst>
        </p:spPr>
      </p:pic>
      <p:sp>
        <p:nvSpPr>
          <p:cNvPr id="506" name="Google Shape;1896;p126">
            <a:extLst>
              <a:ext uri="{FF2B5EF4-FFF2-40B4-BE49-F238E27FC236}">
                <a16:creationId xmlns:a16="http://schemas.microsoft.com/office/drawing/2014/main" id="{5C61312E-43AA-CA78-737A-9C9DDFA09E99}"/>
              </a:ext>
            </a:extLst>
          </p:cNvPr>
          <p:cNvSpPr/>
          <p:nvPr/>
        </p:nvSpPr>
        <p:spPr>
          <a:xfrm>
            <a:off x="4470187" y="4821407"/>
            <a:ext cx="3335704" cy="179176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100817" tIns="50395" rIns="100817" bIns="50395" anchor="ctr" anchorCtr="0">
            <a:noAutofit/>
          </a:bodyPr>
          <a:lstStyle/>
          <a:p>
            <a:pPr algn="ctr" defTabSz="1008309">
              <a:buClrTx/>
            </a:pPr>
            <a:endParaRPr sz="1544" kern="1200">
              <a:solidFill>
                <a:srgbClr val="FFFFFF"/>
              </a:solidFill>
            </a:endParaRPr>
          </a:p>
        </p:txBody>
      </p:sp>
      <p:pic>
        <p:nvPicPr>
          <p:cNvPr id="507" name="Google Shape;1904;p126" descr="Woman Shrugging with solid fill">
            <a:extLst>
              <a:ext uri="{FF2B5EF4-FFF2-40B4-BE49-F238E27FC236}">
                <a16:creationId xmlns:a16="http://schemas.microsoft.com/office/drawing/2014/main" id="{2765BD79-D782-5E69-BED3-D50954D63792}"/>
              </a:ext>
            </a:extLst>
          </p:cNvPr>
          <p:cNvPicPr preferRelativeResize="0"/>
          <p:nvPr/>
        </p:nvPicPr>
        <p:blipFill rotWithShape="1">
          <a:blip r:embed="rId8">
            <a:alphaModFix/>
          </a:blip>
          <a:srcRect/>
          <a:stretch/>
        </p:blipFill>
        <p:spPr>
          <a:xfrm>
            <a:off x="5846974" y="5030354"/>
            <a:ext cx="1008340" cy="1019421"/>
          </a:xfrm>
          <a:prstGeom prst="rect">
            <a:avLst/>
          </a:prstGeom>
          <a:noFill/>
          <a:ln>
            <a:noFill/>
          </a:ln>
        </p:spPr>
      </p:pic>
      <p:pic>
        <p:nvPicPr>
          <p:cNvPr id="508" name="Google Shape;1905;p126" descr="Woman Shrugging with solid fill">
            <a:extLst>
              <a:ext uri="{FF2B5EF4-FFF2-40B4-BE49-F238E27FC236}">
                <a16:creationId xmlns:a16="http://schemas.microsoft.com/office/drawing/2014/main" id="{72BCA839-F032-91C6-A622-DE1E7EB57BD5}"/>
              </a:ext>
            </a:extLst>
          </p:cNvPr>
          <p:cNvPicPr preferRelativeResize="0"/>
          <p:nvPr/>
        </p:nvPicPr>
        <p:blipFill rotWithShape="1">
          <a:blip r:embed="rId8">
            <a:alphaModFix/>
          </a:blip>
          <a:srcRect/>
          <a:stretch/>
        </p:blipFill>
        <p:spPr>
          <a:xfrm>
            <a:off x="4715923" y="5030354"/>
            <a:ext cx="1008340" cy="1019421"/>
          </a:xfrm>
          <a:prstGeom prst="rect">
            <a:avLst/>
          </a:prstGeom>
          <a:noFill/>
          <a:ln>
            <a:noFill/>
          </a:ln>
        </p:spPr>
      </p:pic>
      <p:pic>
        <p:nvPicPr>
          <p:cNvPr id="509" name="Google Shape;1906;p126" descr="Woman Shrugging with solid fill">
            <a:extLst>
              <a:ext uri="{FF2B5EF4-FFF2-40B4-BE49-F238E27FC236}">
                <a16:creationId xmlns:a16="http://schemas.microsoft.com/office/drawing/2014/main" id="{1EAB1591-1679-834E-F141-6D6B36E4D3CA}"/>
              </a:ext>
            </a:extLst>
          </p:cNvPr>
          <p:cNvPicPr preferRelativeResize="0"/>
          <p:nvPr/>
        </p:nvPicPr>
        <p:blipFill rotWithShape="1">
          <a:blip r:embed="rId8">
            <a:alphaModFix/>
          </a:blip>
          <a:srcRect/>
          <a:stretch/>
        </p:blipFill>
        <p:spPr>
          <a:xfrm>
            <a:off x="6538333" y="5030354"/>
            <a:ext cx="1008340" cy="1019421"/>
          </a:xfrm>
          <a:prstGeom prst="rect">
            <a:avLst/>
          </a:prstGeom>
          <a:noFill/>
          <a:ln>
            <a:noFill/>
          </a:ln>
        </p:spPr>
      </p:pic>
      <p:sp>
        <p:nvSpPr>
          <p:cNvPr id="510" name="Google Shape;1907;p126">
            <a:extLst>
              <a:ext uri="{FF2B5EF4-FFF2-40B4-BE49-F238E27FC236}">
                <a16:creationId xmlns:a16="http://schemas.microsoft.com/office/drawing/2014/main" id="{ACA736D0-5E8B-5442-8240-29513A6B00B5}"/>
              </a:ext>
            </a:extLst>
          </p:cNvPr>
          <p:cNvSpPr txBox="1"/>
          <p:nvPr/>
        </p:nvSpPr>
        <p:spPr>
          <a:xfrm>
            <a:off x="4459811" y="6017365"/>
            <a:ext cx="1520565" cy="339403"/>
          </a:xfrm>
          <a:prstGeom prst="rect">
            <a:avLst/>
          </a:prstGeom>
          <a:noFill/>
          <a:ln>
            <a:noFill/>
          </a:ln>
        </p:spPr>
        <p:txBody>
          <a:bodyPr spcFirstLastPara="1" wrap="square" lIns="100817" tIns="50395" rIns="100817" bIns="50395" anchor="t" anchorCtr="0">
            <a:spAutoFit/>
          </a:bodyPr>
          <a:lstStyle/>
          <a:p>
            <a:pPr defTabSz="1008309">
              <a:buClrTx/>
            </a:pPr>
            <a:r>
              <a:rPr lang="en-GB" sz="1544" b="1" kern="1200"/>
              <a:t>Sector expert </a:t>
            </a:r>
            <a:endParaRPr sz="1544" b="1" kern="1200"/>
          </a:p>
        </p:txBody>
      </p:sp>
      <p:sp>
        <p:nvSpPr>
          <p:cNvPr id="511" name="Google Shape;1908;p126">
            <a:extLst>
              <a:ext uri="{FF2B5EF4-FFF2-40B4-BE49-F238E27FC236}">
                <a16:creationId xmlns:a16="http://schemas.microsoft.com/office/drawing/2014/main" id="{BFC177BB-C79C-8AA6-CDA0-E25108C2B9AA}"/>
              </a:ext>
            </a:extLst>
          </p:cNvPr>
          <p:cNvSpPr txBox="1"/>
          <p:nvPr/>
        </p:nvSpPr>
        <p:spPr>
          <a:xfrm>
            <a:off x="6123225" y="6008612"/>
            <a:ext cx="1532938" cy="577033"/>
          </a:xfrm>
          <a:prstGeom prst="rect">
            <a:avLst/>
          </a:prstGeom>
          <a:noFill/>
          <a:ln>
            <a:noFill/>
          </a:ln>
        </p:spPr>
        <p:txBody>
          <a:bodyPr spcFirstLastPara="1" wrap="square" lIns="100817" tIns="50395" rIns="100817" bIns="50395" anchor="t" anchorCtr="0">
            <a:spAutoFit/>
          </a:bodyPr>
          <a:lstStyle/>
          <a:p>
            <a:pPr defTabSz="1008309">
              <a:buClrTx/>
            </a:pPr>
            <a:r>
              <a:rPr lang="en-GB" sz="1544" b="1" kern="1200"/>
              <a:t>Experienced </a:t>
            </a:r>
            <a:br>
              <a:rPr lang="en-GB" sz="1544" b="1" kern="1200"/>
            </a:br>
            <a:r>
              <a:rPr lang="en-GB" sz="1544" b="1" kern="1200"/>
              <a:t>BD managers </a:t>
            </a:r>
            <a:endParaRPr sz="1544" b="1" kern="1200"/>
          </a:p>
        </p:txBody>
      </p:sp>
      <p:pic>
        <p:nvPicPr>
          <p:cNvPr id="512" name="Google Shape;1909;p126" descr="Woman Shrugging with solid fill">
            <a:extLst>
              <a:ext uri="{FF2B5EF4-FFF2-40B4-BE49-F238E27FC236}">
                <a16:creationId xmlns:a16="http://schemas.microsoft.com/office/drawing/2014/main" id="{AD0A4F2A-5195-FAB2-FE7F-D0A6EF34209F}"/>
              </a:ext>
            </a:extLst>
          </p:cNvPr>
          <p:cNvPicPr preferRelativeResize="0"/>
          <p:nvPr/>
        </p:nvPicPr>
        <p:blipFill rotWithShape="1">
          <a:blip r:embed="rId8">
            <a:alphaModFix/>
          </a:blip>
          <a:srcRect/>
          <a:stretch/>
        </p:blipFill>
        <p:spPr>
          <a:xfrm>
            <a:off x="1606874" y="4814765"/>
            <a:ext cx="1008340" cy="1019421"/>
          </a:xfrm>
          <a:prstGeom prst="rect">
            <a:avLst/>
          </a:prstGeom>
          <a:noFill/>
          <a:ln>
            <a:noFill/>
          </a:ln>
        </p:spPr>
      </p:pic>
      <p:pic>
        <p:nvPicPr>
          <p:cNvPr id="513" name="Google Shape;1910;p126" descr="Woman Shrugging with solid fill">
            <a:extLst>
              <a:ext uri="{FF2B5EF4-FFF2-40B4-BE49-F238E27FC236}">
                <a16:creationId xmlns:a16="http://schemas.microsoft.com/office/drawing/2014/main" id="{DDDDA790-DF84-68E3-FD2C-861D5F40286D}"/>
              </a:ext>
            </a:extLst>
          </p:cNvPr>
          <p:cNvPicPr preferRelativeResize="0"/>
          <p:nvPr/>
        </p:nvPicPr>
        <p:blipFill rotWithShape="1">
          <a:blip r:embed="rId8">
            <a:alphaModFix/>
          </a:blip>
          <a:srcRect/>
          <a:stretch/>
        </p:blipFill>
        <p:spPr>
          <a:xfrm>
            <a:off x="980378" y="5540065"/>
            <a:ext cx="680108" cy="687581"/>
          </a:xfrm>
          <a:prstGeom prst="rect">
            <a:avLst/>
          </a:prstGeom>
          <a:noFill/>
          <a:ln>
            <a:noFill/>
          </a:ln>
        </p:spPr>
      </p:pic>
      <p:pic>
        <p:nvPicPr>
          <p:cNvPr id="514" name="Google Shape;1911;p126" descr="Woman Shrugging with solid fill">
            <a:extLst>
              <a:ext uri="{FF2B5EF4-FFF2-40B4-BE49-F238E27FC236}">
                <a16:creationId xmlns:a16="http://schemas.microsoft.com/office/drawing/2014/main" id="{BC70337E-5843-BA10-0473-F6E937F6B3D8}"/>
              </a:ext>
            </a:extLst>
          </p:cNvPr>
          <p:cNvPicPr preferRelativeResize="0"/>
          <p:nvPr/>
        </p:nvPicPr>
        <p:blipFill rotWithShape="1">
          <a:blip r:embed="rId8">
            <a:alphaModFix/>
          </a:blip>
          <a:srcRect/>
          <a:stretch/>
        </p:blipFill>
        <p:spPr>
          <a:xfrm>
            <a:off x="1219145" y="5368847"/>
            <a:ext cx="838836" cy="848053"/>
          </a:xfrm>
          <a:prstGeom prst="rect">
            <a:avLst/>
          </a:prstGeom>
          <a:noFill/>
          <a:ln>
            <a:noFill/>
          </a:ln>
        </p:spPr>
      </p:pic>
      <p:pic>
        <p:nvPicPr>
          <p:cNvPr id="515" name="Google Shape;1912;p126" descr="Woman Shrugging with solid fill">
            <a:extLst>
              <a:ext uri="{FF2B5EF4-FFF2-40B4-BE49-F238E27FC236}">
                <a16:creationId xmlns:a16="http://schemas.microsoft.com/office/drawing/2014/main" id="{08FAE8BB-DE7E-D250-EF94-23A17431CBB7}"/>
              </a:ext>
            </a:extLst>
          </p:cNvPr>
          <p:cNvPicPr preferRelativeResize="0"/>
          <p:nvPr/>
        </p:nvPicPr>
        <p:blipFill rotWithShape="1">
          <a:blip r:embed="rId8">
            <a:alphaModFix/>
          </a:blip>
          <a:srcRect/>
          <a:stretch/>
        </p:blipFill>
        <p:spPr>
          <a:xfrm>
            <a:off x="1817882" y="5540065"/>
            <a:ext cx="680108" cy="687581"/>
          </a:xfrm>
          <a:prstGeom prst="rect">
            <a:avLst/>
          </a:prstGeom>
          <a:noFill/>
          <a:ln>
            <a:noFill/>
          </a:ln>
        </p:spPr>
      </p:pic>
      <p:pic>
        <p:nvPicPr>
          <p:cNvPr id="516" name="Google Shape;1913;p126" descr="Woman Shrugging with solid fill">
            <a:extLst>
              <a:ext uri="{FF2B5EF4-FFF2-40B4-BE49-F238E27FC236}">
                <a16:creationId xmlns:a16="http://schemas.microsoft.com/office/drawing/2014/main" id="{7507E3FE-03E5-3948-C616-872930A6C42B}"/>
              </a:ext>
            </a:extLst>
          </p:cNvPr>
          <p:cNvPicPr preferRelativeResize="0"/>
          <p:nvPr/>
        </p:nvPicPr>
        <p:blipFill rotWithShape="1">
          <a:blip r:embed="rId8">
            <a:alphaModFix/>
          </a:blip>
          <a:srcRect/>
          <a:stretch/>
        </p:blipFill>
        <p:spPr>
          <a:xfrm>
            <a:off x="1205982" y="4935301"/>
            <a:ext cx="674508" cy="681920"/>
          </a:xfrm>
          <a:prstGeom prst="rect">
            <a:avLst/>
          </a:prstGeom>
          <a:noFill/>
          <a:ln>
            <a:noFill/>
          </a:ln>
        </p:spPr>
      </p:pic>
      <p:sp>
        <p:nvSpPr>
          <p:cNvPr id="517" name="Google Shape;1914;p126">
            <a:extLst>
              <a:ext uri="{FF2B5EF4-FFF2-40B4-BE49-F238E27FC236}">
                <a16:creationId xmlns:a16="http://schemas.microsoft.com/office/drawing/2014/main" id="{D6AB7E99-DE44-602B-B7A0-821C07590298}"/>
              </a:ext>
            </a:extLst>
          </p:cNvPr>
          <p:cNvSpPr txBox="1"/>
          <p:nvPr/>
        </p:nvSpPr>
        <p:spPr>
          <a:xfrm>
            <a:off x="889598" y="6384400"/>
            <a:ext cx="1725616" cy="339403"/>
          </a:xfrm>
          <a:prstGeom prst="rect">
            <a:avLst/>
          </a:prstGeom>
          <a:noFill/>
          <a:ln>
            <a:noFill/>
          </a:ln>
        </p:spPr>
        <p:txBody>
          <a:bodyPr spcFirstLastPara="1" wrap="square" lIns="100817" tIns="50395" rIns="100817" bIns="50395" anchor="t" anchorCtr="0">
            <a:spAutoFit/>
          </a:bodyPr>
          <a:lstStyle/>
          <a:p>
            <a:pPr defTabSz="1008309">
              <a:buClrTx/>
            </a:pPr>
            <a:r>
              <a:rPr lang="en-GB" sz="1544" b="1" kern="1200" dirty="0"/>
              <a:t>Ad-hoc support </a:t>
            </a:r>
            <a:endParaRPr sz="1544" b="1" kern="1200" dirty="0"/>
          </a:p>
        </p:txBody>
      </p:sp>
      <p:cxnSp>
        <p:nvCxnSpPr>
          <p:cNvPr id="518" name="Google Shape;1915;p126">
            <a:extLst>
              <a:ext uri="{FF2B5EF4-FFF2-40B4-BE49-F238E27FC236}">
                <a16:creationId xmlns:a16="http://schemas.microsoft.com/office/drawing/2014/main" id="{5F2B941E-101E-42A0-2B05-5E6267D5752A}"/>
              </a:ext>
            </a:extLst>
          </p:cNvPr>
          <p:cNvCxnSpPr/>
          <p:nvPr/>
        </p:nvCxnSpPr>
        <p:spPr>
          <a:xfrm>
            <a:off x="2856627" y="5677352"/>
            <a:ext cx="1316444" cy="10067"/>
          </a:xfrm>
          <a:prstGeom prst="straightConnector1">
            <a:avLst/>
          </a:prstGeom>
          <a:noFill/>
          <a:ln w="9525" cap="flat" cmpd="sng">
            <a:solidFill>
              <a:schemeClr val="accent1"/>
            </a:solidFill>
            <a:prstDash val="solid"/>
            <a:round/>
            <a:headEnd type="stealth" w="med" len="med"/>
            <a:tailEnd type="stealth" w="med" len="med"/>
          </a:ln>
        </p:spPr>
      </p:cxn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Copenhagen Capacity</a:t>
            </a:r>
          </a:p>
        </p:txBody>
      </p:sp>
      <p:grpSp>
        <p:nvGrpSpPr>
          <p:cNvPr id="7" name="sticker">
            <a:extLst>
              <a:ext uri="{FF2B5EF4-FFF2-40B4-BE49-F238E27FC236}">
                <a16:creationId xmlns:a16="http://schemas.microsoft.com/office/drawing/2014/main" id="{0EA9CE0B-4080-12D9-EF4C-329CACC0E5B6}"/>
              </a:ext>
            </a:extLst>
          </p:cNvPr>
          <p:cNvGrpSpPr/>
          <p:nvPr/>
        </p:nvGrpSpPr>
        <p:grpSpPr bwMode="gray">
          <a:xfrm>
            <a:off x="299141" y="129657"/>
            <a:ext cx="6631962" cy="220842"/>
            <a:chOff x="6365806" y="244601"/>
            <a:chExt cx="6313397" cy="210538"/>
          </a:xfrm>
        </p:grpSpPr>
        <p:sp>
          <p:nvSpPr>
            <p:cNvPr id="8" name="StickerRectangle">
              <a:extLst>
                <a:ext uri="{FF2B5EF4-FFF2-40B4-BE49-F238E27FC236}">
                  <a16:creationId xmlns:a16="http://schemas.microsoft.com/office/drawing/2014/main" id="{1AB5E4E3-16F2-BA9B-AC75-221492CAA1E8}"/>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9" name="Straight Arrow Connector 8">
              <a:extLst>
                <a:ext uri="{FF2B5EF4-FFF2-40B4-BE49-F238E27FC236}">
                  <a16:creationId xmlns:a16="http://schemas.microsoft.com/office/drawing/2014/main" id="{89BD44B6-ADEC-7579-0222-9389C767947E}"/>
                </a:ext>
              </a:extLst>
            </p:cNvPr>
            <p:cNvCxnSpPr>
              <a:stCxn id="8" idx="6"/>
              <a:endCxn id="8"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C18A88B-D72B-444A-976B-3823B0A58C6E}"/>
                </a:ext>
              </a:extLst>
            </p:cNvPr>
            <p:cNvCxnSpPr>
              <a:stCxn id="8" idx="2"/>
              <a:endCxn id="8"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6203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31418462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Should aftercare be a standalone unit?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sp>
        <p:nvSpPr>
          <p:cNvPr id="8" name="Text Placeholder 4">
            <a:extLst>
              <a:ext uri="{FF2B5EF4-FFF2-40B4-BE49-F238E27FC236}">
                <a16:creationId xmlns:a16="http://schemas.microsoft.com/office/drawing/2014/main" id="{902B7398-F32A-F4A6-CB34-BD03A300F4BF}"/>
              </a:ext>
            </a:extLst>
          </p:cNvPr>
          <p:cNvSpPr txBox="1">
            <a:spLocks/>
          </p:cNvSpPr>
          <p:nvPr/>
        </p:nvSpPr>
        <p:spPr>
          <a:xfrm>
            <a:off x="0" y="1118311"/>
            <a:ext cx="12974174" cy="5516162"/>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Advantages of this approach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Less resources are required and there is some overlap in skillset: </a:t>
            </a:r>
            <a:r>
              <a:rPr kumimoji="0" lang="en-US" sz="2000" b="0" i="0" u="none" strike="noStrike" kern="1200" cap="none" spc="0" normalizeH="0" baseline="0" noProof="0" dirty="0">
                <a:ln>
                  <a:noFill/>
                </a:ln>
                <a:effectLst/>
                <a:uLnTx/>
                <a:uFillTx/>
                <a:latin typeface="Arial"/>
                <a:ea typeface="Arial"/>
                <a:cs typeface="Arial"/>
                <a:sym typeface="Arial"/>
              </a:rPr>
              <a:t>IPA staff can double up as both investment facilitation officers and aftercare officers and develop skills in both the investment facilitation and aftercare process. There is some overlap in the skills required for investment facilitation and aftercare service provision in terms of relationship building, key account management and problem solving.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Development of strong relationships with investors from point of investment</a:t>
            </a:r>
            <a:r>
              <a:rPr kumimoji="0" lang="en-US" sz="2000" b="0" i="0" u="none" strike="noStrike" kern="1200" cap="none" spc="0" normalizeH="0" baseline="0" noProof="0" dirty="0">
                <a:ln>
                  <a:noFill/>
                </a:ln>
                <a:effectLst/>
                <a:uLnTx/>
                <a:uFillTx/>
                <a:latin typeface="Arial"/>
                <a:ea typeface="Arial"/>
                <a:cs typeface="Arial"/>
                <a:sym typeface="Arial"/>
              </a:rPr>
              <a:t>: Strong relationships can be developed between sector teams and investors as they help investors set-up in the short term, and help investors resolve major operational issues in the medium to long term.</a:t>
            </a:r>
            <a:endParaRPr kumimoji="0" lang="en-US" sz="2000" b="1" i="0" u="none" strike="noStrike" kern="1200" cap="none" spc="0" normalizeH="0" baseline="0" noProof="0" dirty="0">
              <a:ln>
                <a:noFill/>
              </a:ln>
              <a:effectLst/>
              <a:uLnTx/>
              <a:uFillTx/>
              <a:latin typeface="Arial"/>
              <a:ea typeface="Arial"/>
              <a:cs typeface="Arial"/>
              <a:sym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Arial"/>
              <a:ea typeface="Arial"/>
              <a:cs typeface="Arial"/>
              <a:sym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Disadvantages of this approach</a:t>
            </a:r>
            <a:r>
              <a:rPr kumimoji="0" lang="en-US" sz="2000" b="0" i="0" u="none" strike="noStrike" kern="1200" cap="none" spc="0" normalizeH="0" baseline="0" noProof="0" dirty="0">
                <a:ln>
                  <a:noFill/>
                </a:ln>
                <a:effectLst/>
                <a:uLnTx/>
                <a:uFillTx/>
                <a:latin typeface="Arial"/>
                <a:ea typeface="Arial"/>
                <a:cs typeface="Arial"/>
                <a:sym typeface="Arial"/>
              </a:rPr>
              <a:t>: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No dedicated staff for aftercare can reduce quality of aftercare service provision</a:t>
            </a:r>
            <a:r>
              <a:rPr kumimoji="0" lang="en-US" sz="2000" b="0" i="0" u="none" strike="noStrike" kern="1200" cap="none" spc="0" normalizeH="0" baseline="0" noProof="0" dirty="0">
                <a:ln>
                  <a:noFill/>
                </a:ln>
                <a:effectLst/>
                <a:uLnTx/>
                <a:uFillTx/>
                <a:latin typeface="Arial"/>
                <a:ea typeface="Arial"/>
                <a:cs typeface="Arial"/>
                <a:sym typeface="Arial"/>
              </a:rPr>
              <a:t>: Provision of aftercare services can be time consuming, with long time horizons. In addition, there are usually several ongoing aftercare accounts, as opposed to investment facilitation accounts that tend to be progress to the aftercare stage once all relevant licenses and permits have been issued. A lack of dedicated staff allocated to aftercare can negatively impact the quality and quantity of aftercare services provided.</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a:ea typeface="Arial"/>
                <a:cs typeface="Arial"/>
                <a:sym typeface="Arial"/>
              </a:rPr>
              <a:t>Lack of dedicated staff will make it difficult for aftercare services to be proactive, rather than reactive: </a:t>
            </a:r>
            <a:r>
              <a:rPr kumimoji="0" lang="en-US" sz="2000" b="0" i="0" u="none" strike="noStrike" kern="1200" cap="none" spc="0" normalizeH="0" baseline="0" noProof="0" dirty="0">
                <a:ln>
                  <a:noFill/>
                </a:ln>
                <a:effectLst/>
                <a:uLnTx/>
                <a:uFillTx/>
                <a:latin typeface="Arial"/>
                <a:ea typeface="Arial"/>
                <a:cs typeface="Arial"/>
                <a:sym typeface="Arial"/>
              </a:rPr>
              <a:t>Proactive elements of aftercare including business expansion, investor development and policy advocacy require the time commitment of full-time staff. </a:t>
            </a:r>
          </a:p>
          <a:p>
            <a:pPr marL="945290" marR="0" lvl="1"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1800" b="0" i="0" u="none" strike="noStrike" kern="1200" cap="none" spc="0" normalizeH="0" baseline="0" noProof="0" dirty="0">
              <a:ln>
                <a:noFill/>
              </a:ln>
              <a:solidFill>
                <a:srgbClr val="181C36"/>
              </a:solidFill>
              <a:effectLst/>
              <a:uLnTx/>
              <a:uFillTx/>
              <a:latin typeface="Arial"/>
              <a:ea typeface="Arial"/>
              <a:cs typeface="Arial"/>
              <a:sym typeface="Arial"/>
            </a:endParaRPr>
          </a:p>
          <a:p>
            <a:pPr marL="0" marR="0" lvl="0" indent="0" algn="l" defTabSz="1008309" rtl="0" eaLnBrk="1" fontAlgn="auto" latinLnBrk="0" hangingPunct="1">
              <a:lnSpc>
                <a:spcPct val="90000"/>
              </a:lnSpc>
              <a:spcBef>
                <a:spcPts val="1103"/>
              </a:spcBef>
              <a:spcAft>
                <a:spcPts val="0"/>
              </a:spcAft>
              <a:buClrTx/>
              <a:buSzTx/>
              <a:buFont typeface="Arial" panose="020B0604020202020204" pitchFamily="34" charset="0"/>
              <a:buNone/>
              <a:tabLst/>
              <a:defRPr/>
            </a:pPr>
            <a:endParaRPr kumimoji="0" lang="en-US" sz="1544"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grpSp>
        <p:nvGrpSpPr>
          <p:cNvPr id="7" name="sticker">
            <a:extLst>
              <a:ext uri="{FF2B5EF4-FFF2-40B4-BE49-F238E27FC236}">
                <a16:creationId xmlns:a16="http://schemas.microsoft.com/office/drawing/2014/main" id="{5719D5E9-5A5B-1997-A0CD-1E0A41EDED5D}"/>
              </a:ext>
            </a:extLst>
          </p:cNvPr>
          <p:cNvGrpSpPr/>
          <p:nvPr/>
        </p:nvGrpSpPr>
        <p:grpSpPr bwMode="gray">
          <a:xfrm>
            <a:off x="299141" y="129657"/>
            <a:ext cx="6631962" cy="220842"/>
            <a:chOff x="6365806" y="244601"/>
            <a:chExt cx="6313397" cy="210538"/>
          </a:xfrm>
        </p:grpSpPr>
        <p:sp>
          <p:nvSpPr>
            <p:cNvPr id="9" name="StickerRectangle">
              <a:extLst>
                <a:ext uri="{FF2B5EF4-FFF2-40B4-BE49-F238E27FC236}">
                  <a16:creationId xmlns:a16="http://schemas.microsoft.com/office/drawing/2014/main" id="{B3CE247E-B26F-269B-B366-144901B9F71C}"/>
                </a:ext>
              </a:extLst>
            </p:cNvPr>
            <p:cNvSpPr/>
            <p:nvPr/>
          </p:nvSpPr>
          <p:spPr bwMode="gray">
            <a:xfrm>
              <a:off x="6365806" y="244601"/>
              <a:ext cx="631339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IMPORTANCE OF AFTERCARE &amp; BRE, AFTERCARE ORGANIZATIONAL STRUCTURES</a:t>
              </a:r>
            </a:p>
          </p:txBody>
        </p:sp>
        <p:cxnSp>
          <p:nvCxnSpPr>
            <p:cNvPr id="10" name="Straight Arrow Connector 9">
              <a:extLst>
                <a:ext uri="{FF2B5EF4-FFF2-40B4-BE49-F238E27FC236}">
                  <a16:creationId xmlns:a16="http://schemas.microsoft.com/office/drawing/2014/main" id="{7A3D9E0A-7F7D-905D-F0ED-C0A186358811}"/>
                </a:ext>
              </a:extLst>
            </p:cNvPr>
            <p:cNvCxnSpPr>
              <a:stCxn id="9" idx="6"/>
              <a:endCxn id="9" idx="4"/>
            </p:cNvCxnSpPr>
            <p:nvPr/>
          </p:nvCxnSpPr>
          <p:spPr bwMode="gray">
            <a:xfrm flipH="1">
              <a:off x="6365806" y="455139"/>
              <a:ext cx="631339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85B27F-29C2-C177-61FD-98992675A07B}"/>
                </a:ext>
              </a:extLst>
            </p:cNvPr>
            <p:cNvCxnSpPr>
              <a:stCxn id="9" idx="2"/>
              <a:endCxn id="9" idx="4"/>
            </p:cNvCxnSpPr>
            <p:nvPr/>
          </p:nvCxnSpPr>
          <p:spPr bwMode="gray">
            <a:xfrm>
              <a:off x="6365806" y="244601"/>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5998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1251408" cy="2505814"/>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dirty="0">
                <a:solidFill>
                  <a:schemeClr val="lt1"/>
                </a:solidFill>
                <a:latin typeface="Arial Black"/>
                <a:ea typeface="Arial Black"/>
                <a:cs typeface="Arial Black"/>
                <a:sym typeface="Arial Black"/>
              </a:rPr>
              <a:t>3. Understanding the signs for reinvestment and divestment </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32975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1800747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64" imgW="395" imgH="394" progId="TCLayout.ActiveDocument.1">
                  <p:embed/>
                </p:oleObj>
              </mc:Choice>
              <mc:Fallback>
                <p:oleObj name="think-cell Slide" r:id="rId6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6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How do foreign investors reinvest or expand in a location  </a:t>
            </a:r>
            <a:endParaRPr dirty="0"/>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220159" y="29672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6F72625-EFB8-5861-536C-7643763B6A7E}"/>
              </a:ext>
            </a:extLst>
          </p:cNvPr>
          <p:cNvSpPr txBox="1"/>
          <p:nvPr/>
        </p:nvSpPr>
        <p:spPr>
          <a:xfrm>
            <a:off x="299141" y="1330526"/>
            <a:ext cx="12273859" cy="707886"/>
          </a:xfrm>
          <a:prstGeom prst="rect">
            <a:avLst/>
          </a:prstGeom>
          <a:noFill/>
        </p:spPr>
        <p:txBody>
          <a:bodyPr wrap="square">
            <a:spAutoFit/>
          </a:bodyPr>
          <a:lstStyle/>
          <a:p>
            <a:pPr marR="0" lvl="0" algn="l" defTabSz="1008309"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sym typeface="Arial"/>
              </a:rPr>
              <a:t>International businesses </a:t>
            </a:r>
            <a:r>
              <a:rPr lang="en-US" sz="2000" kern="1200" dirty="0">
                <a:solidFill>
                  <a:srgbClr val="181C36"/>
                </a:solidFill>
                <a:latin typeface="Arial" panose="020B0604020202020204" pitchFamily="34" charset="0"/>
                <a:ea typeface="+mn-ea"/>
                <a:cs typeface="Arial" panose="020B0604020202020204" pitchFamily="34" charset="0"/>
              </a:rPr>
              <a:t>that are established in a location have multiple ways of expanding or re-investing in a location:</a:t>
            </a:r>
            <a:endParaRPr kumimoji="0" lang="en-US" sz="2000"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sym typeface="Arial"/>
            </a:endParaRPr>
          </a:p>
        </p:txBody>
      </p:sp>
      <p:grpSp>
        <p:nvGrpSpPr>
          <p:cNvPr id="531" name="Group 530">
            <a:extLst>
              <a:ext uri="{FF2B5EF4-FFF2-40B4-BE49-F238E27FC236}">
                <a16:creationId xmlns:a16="http://schemas.microsoft.com/office/drawing/2014/main" id="{6D191F36-0B47-D95A-5828-76D2A34268EF}"/>
              </a:ext>
            </a:extLst>
          </p:cNvPr>
          <p:cNvGrpSpPr>
            <a:grpSpLocks noChangeAspect="1"/>
          </p:cNvGrpSpPr>
          <p:nvPr>
            <p:custDataLst>
              <p:tags r:id="rId2"/>
            </p:custDataLst>
          </p:nvPr>
        </p:nvGrpSpPr>
        <p:grpSpPr>
          <a:xfrm rot="5400000">
            <a:off x="4565887" y="2757869"/>
            <a:ext cx="3268916" cy="3268916"/>
            <a:chOff x="4191000" y="1524000"/>
            <a:chExt cx="3810000" cy="3810000"/>
          </a:xfrm>
        </p:grpSpPr>
        <p:sp>
          <p:nvSpPr>
            <p:cNvPr id="532" name="Block Arc 531">
              <a:extLst>
                <a:ext uri="{FF2B5EF4-FFF2-40B4-BE49-F238E27FC236}">
                  <a16:creationId xmlns:a16="http://schemas.microsoft.com/office/drawing/2014/main" id="{E2855D0C-16D8-F5C9-B218-B1534ABA9ABA}"/>
                </a:ext>
              </a:extLst>
            </p:cNvPr>
            <p:cNvSpPr/>
            <p:nvPr>
              <p:custDataLst>
                <p:tags r:id="rId12"/>
              </p:custDataLst>
            </p:nvPr>
          </p:nvSpPr>
          <p:spPr>
            <a:xfrm>
              <a:off x="4191000" y="1524000"/>
              <a:ext cx="3810000" cy="3810000"/>
            </a:xfrm>
            <a:prstGeom prst="blockArc">
              <a:avLst>
                <a:gd name="adj1" fmla="val 0"/>
                <a:gd name="adj2" fmla="val 10800000"/>
                <a:gd name="adj3" fmla="val 16500"/>
              </a:avLst>
            </a:prstGeom>
            <a:solidFill>
              <a:srgbClr val="181C3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533" name="Block Arc 532">
              <a:extLst>
                <a:ext uri="{FF2B5EF4-FFF2-40B4-BE49-F238E27FC236}">
                  <a16:creationId xmlns:a16="http://schemas.microsoft.com/office/drawing/2014/main" id="{2BD315EF-BA63-B024-E320-0C567E8054E5}"/>
                </a:ext>
              </a:extLst>
            </p:cNvPr>
            <p:cNvSpPr/>
            <p:nvPr>
              <p:custDataLst>
                <p:tags r:id="rId13"/>
              </p:custDataLst>
            </p:nvPr>
          </p:nvSpPr>
          <p:spPr>
            <a:xfrm>
              <a:off x="4191000" y="1524000"/>
              <a:ext cx="3810000" cy="3810000"/>
            </a:xfrm>
            <a:prstGeom prst="blockArc">
              <a:avLst>
                <a:gd name="adj1" fmla="val 10800000"/>
                <a:gd name="adj2" fmla="val 0"/>
                <a:gd name="adj3" fmla="val 16500"/>
              </a:avLst>
            </a:prstGeom>
            <a:solidFill>
              <a:srgbClr val="0495A8">
                <a:lumMod val="60000"/>
                <a:lumOff val="40000"/>
              </a:srgbClr>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534" name="Block Arc 533" hidden="1">
              <a:extLst>
                <a:ext uri="{FF2B5EF4-FFF2-40B4-BE49-F238E27FC236}">
                  <a16:creationId xmlns:a16="http://schemas.microsoft.com/office/drawing/2014/main" id="{E0332528-0458-FCD0-59C0-6F10CCE06951}"/>
                </a:ext>
              </a:extLst>
            </p:cNvPr>
            <p:cNvSpPr/>
            <p:nvPr>
              <p:custDataLst>
                <p:tags r:id="rId14"/>
              </p:custDataLst>
            </p:nvPr>
          </p:nvSpPr>
          <p:spPr>
            <a:xfrm>
              <a:off x="4191000" y="1524000"/>
              <a:ext cx="3810000" cy="3810000"/>
            </a:xfrm>
            <a:prstGeom prst="blockArc">
              <a:avLst>
                <a:gd name="adj1" fmla="val 14400000"/>
                <a:gd name="adj2" fmla="val 0"/>
                <a:gd name="adj3" fmla="val 16500"/>
              </a:avLst>
            </a:prstGeom>
            <a:solidFill>
              <a:srgbClr val="0495A8">
                <a:lumMod val="60000"/>
                <a:lumOff val="40000"/>
              </a:srgbClr>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535" name="Block Arc 534" hidden="1">
              <a:extLst>
                <a:ext uri="{FF2B5EF4-FFF2-40B4-BE49-F238E27FC236}">
                  <a16:creationId xmlns:a16="http://schemas.microsoft.com/office/drawing/2014/main" id="{EA6B0CED-9676-D4C3-8196-85FB431A41BA}"/>
                </a:ext>
              </a:extLst>
            </p:cNvPr>
            <p:cNvSpPr/>
            <p:nvPr>
              <p:custDataLst>
                <p:tags r:id="rId15"/>
              </p:custDataLst>
            </p:nvPr>
          </p:nvSpPr>
          <p:spPr>
            <a:xfrm>
              <a:off x="4191000" y="1524000"/>
              <a:ext cx="3810000" cy="3810000"/>
            </a:xfrm>
            <a:prstGeom prst="blockArc">
              <a:avLst>
                <a:gd name="adj1" fmla="val 16200000"/>
                <a:gd name="adj2" fmla="val 0"/>
                <a:gd name="adj3" fmla="val 16500"/>
              </a:avLst>
            </a:prstGeom>
            <a:solidFill>
              <a:srgbClr val="0495A8">
                <a:lumMod val="60000"/>
                <a:lumOff val="40000"/>
              </a:srgbClr>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endParaRPr>
            </a:p>
          </p:txBody>
        </p:sp>
        <p:sp>
          <p:nvSpPr>
            <p:cNvPr id="536" name="Block Arc 535" hidden="1">
              <a:extLst>
                <a:ext uri="{FF2B5EF4-FFF2-40B4-BE49-F238E27FC236}">
                  <a16:creationId xmlns:a16="http://schemas.microsoft.com/office/drawing/2014/main" id="{2AEA955D-4469-3071-F3DB-321DBF2E902A}"/>
                </a:ext>
              </a:extLst>
            </p:cNvPr>
            <p:cNvSpPr/>
            <p:nvPr>
              <p:custDataLst>
                <p:tags r:id="rId16"/>
              </p:custDataLst>
            </p:nvPr>
          </p:nvSpPr>
          <p:spPr>
            <a:xfrm>
              <a:off x="4191000" y="1524000"/>
              <a:ext cx="3810000" cy="3810000"/>
            </a:xfrm>
            <a:prstGeom prst="blockArc">
              <a:avLst>
                <a:gd name="adj1" fmla="val 17280000"/>
                <a:gd name="adj2" fmla="val 0"/>
                <a:gd name="adj3" fmla="val 16500"/>
              </a:avLst>
            </a:prstGeom>
            <a:solidFill>
              <a:srgbClr val="EB641B"/>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37" name="Block Arc 536" hidden="1">
              <a:extLst>
                <a:ext uri="{FF2B5EF4-FFF2-40B4-BE49-F238E27FC236}">
                  <a16:creationId xmlns:a16="http://schemas.microsoft.com/office/drawing/2014/main" id="{E6A7A99F-1FEB-169B-A997-89CA2CB47E00}"/>
                </a:ext>
              </a:extLst>
            </p:cNvPr>
            <p:cNvSpPr/>
            <p:nvPr>
              <p:custDataLst>
                <p:tags r:id="rId1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38" name="Block Arc 537" hidden="1">
              <a:extLst>
                <a:ext uri="{FF2B5EF4-FFF2-40B4-BE49-F238E27FC236}">
                  <a16:creationId xmlns:a16="http://schemas.microsoft.com/office/drawing/2014/main" id="{EBEAE566-031B-390C-054E-DE0BA7925D8B}"/>
                </a:ext>
              </a:extLst>
            </p:cNvPr>
            <p:cNvSpPr/>
            <p:nvPr>
              <p:custDataLst>
                <p:tags r:id="rId1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39" name="Block Arc 538" hidden="1">
              <a:extLst>
                <a:ext uri="{FF2B5EF4-FFF2-40B4-BE49-F238E27FC236}">
                  <a16:creationId xmlns:a16="http://schemas.microsoft.com/office/drawing/2014/main" id="{DB09B688-DC2E-2574-D71B-61ADA03FC441}"/>
                </a:ext>
              </a:extLst>
            </p:cNvPr>
            <p:cNvSpPr/>
            <p:nvPr>
              <p:custDataLst>
                <p:tags r:id="rId19"/>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0" name="Block Arc 539" hidden="1">
              <a:extLst>
                <a:ext uri="{FF2B5EF4-FFF2-40B4-BE49-F238E27FC236}">
                  <a16:creationId xmlns:a16="http://schemas.microsoft.com/office/drawing/2014/main" id="{890D1ADA-31FA-2EFB-44E4-56C305A5B15C}"/>
                </a:ext>
              </a:extLst>
            </p:cNvPr>
            <p:cNvSpPr/>
            <p:nvPr>
              <p:custDataLst>
                <p:tags r:id="rId20"/>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1" name="Block Arc 540" hidden="1">
              <a:extLst>
                <a:ext uri="{FF2B5EF4-FFF2-40B4-BE49-F238E27FC236}">
                  <a16:creationId xmlns:a16="http://schemas.microsoft.com/office/drawing/2014/main" id="{A29E64BE-1F59-6C6C-A26E-533D14B47B46}"/>
                </a:ext>
              </a:extLst>
            </p:cNvPr>
            <p:cNvSpPr/>
            <p:nvPr>
              <p:custDataLst>
                <p:tags r:id="rId2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2" name="Block Arc 541" hidden="1">
              <a:extLst>
                <a:ext uri="{FF2B5EF4-FFF2-40B4-BE49-F238E27FC236}">
                  <a16:creationId xmlns:a16="http://schemas.microsoft.com/office/drawing/2014/main" id="{54D7A3E9-29E5-F4E9-D59F-6DD22CFB5F5A}"/>
                </a:ext>
              </a:extLst>
            </p:cNvPr>
            <p:cNvSpPr/>
            <p:nvPr>
              <p:custDataLst>
                <p:tags r:id="rId22"/>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3" name="Block Arc 542" hidden="1">
              <a:extLst>
                <a:ext uri="{FF2B5EF4-FFF2-40B4-BE49-F238E27FC236}">
                  <a16:creationId xmlns:a16="http://schemas.microsoft.com/office/drawing/2014/main" id="{46167506-8353-B24D-8C51-136140068FD0}"/>
                </a:ext>
              </a:extLst>
            </p:cNvPr>
            <p:cNvSpPr/>
            <p:nvPr>
              <p:custDataLst>
                <p:tags r:id="rId23"/>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4" name="Block Arc 543" hidden="1">
              <a:extLst>
                <a:ext uri="{FF2B5EF4-FFF2-40B4-BE49-F238E27FC236}">
                  <a16:creationId xmlns:a16="http://schemas.microsoft.com/office/drawing/2014/main" id="{E68F3F8E-212F-CC03-8AE8-57D72CE2FBDC}"/>
                </a:ext>
              </a:extLst>
            </p:cNvPr>
            <p:cNvSpPr/>
            <p:nvPr>
              <p:custDataLst>
                <p:tags r:id="rId24"/>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5" name="Block Arc 544" hidden="1">
              <a:extLst>
                <a:ext uri="{FF2B5EF4-FFF2-40B4-BE49-F238E27FC236}">
                  <a16:creationId xmlns:a16="http://schemas.microsoft.com/office/drawing/2014/main" id="{284BC788-2068-8048-C3D7-BAF3D8FE26A3}"/>
                </a:ext>
              </a:extLst>
            </p:cNvPr>
            <p:cNvSpPr/>
            <p:nvPr>
              <p:custDataLst>
                <p:tags r:id="rId25"/>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6" name="Block Arc 545" hidden="1">
              <a:extLst>
                <a:ext uri="{FF2B5EF4-FFF2-40B4-BE49-F238E27FC236}">
                  <a16:creationId xmlns:a16="http://schemas.microsoft.com/office/drawing/2014/main" id="{BFE5639C-55F0-9D02-44EC-5EE5FE2AC937}"/>
                </a:ext>
              </a:extLst>
            </p:cNvPr>
            <p:cNvSpPr/>
            <p:nvPr>
              <p:custDataLst>
                <p:tags r:id="rId26"/>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7" name="Block Arc 546" hidden="1">
              <a:extLst>
                <a:ext uri="{FF2B5EF4-FFF2-40B4-BE49-F238E27FC236}">
                  <a16:creationId xmlns:a16="http://schemas.microsoft.com/office/drawing/2014/main" id="{5975D451-86DC-2AAB-1802-F35236288C0B}"/>
                </a:ext>
              </a:extLst>
            </p:cNvPr>
            <p:cNvSpPr/>
            <p:nvPr>
              <p:custDataLst>
                <p:tags r:id="rId27"/>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8" name="Block Arc 547" hidden="1">
              <a:extLst>
                <a:ext uri="{FF2B5EF4-FFF2-40B4-BE49-F238E27FC236}">
                  <a16:creationId xmlns:a16="http://schemas.microsoft.com/office/drawing/2014/main" id="{CE0FC949-BE8B-AA25-8049-73A4EDD89CFD}"/>
                </a:ext>
              </a:extLst>
            </p:cNvPr>
            <p:cNvSpPr/>
            <p:nvPr>
              <p:custDataLst>
                <p:tags r:id="rId28"/>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49" name="Block Arc 548" hidden="1">
              <a:extLst>
                <a:ext uri="{FF2B5EF4-FFF2-40B4-BE49-F238E27FC236}">
                  <a16:creationId xmlns:a16="http://schemas.microsoft.com/office/drawing/2014/main" id="{7923600A-7FF8-9FCA-07DA-A4DC04CD0DD8}"/>
                </a:ext>
              </a:extLst>
            </p:cNvPr>
            <p:cNvSpPr/>
            <p:nvPr>
              <p:custDataLst>
                <p:tags r:id="rId29"/>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0" name="Block Arc 549" hidden="1">
              <a:extLst>
                <a:ext uri="{FF2B5EF4-FFF2-40B4-BE49-F238E27FC236}">
                  <a16:creationId xmlns:a16="http://schemas.microsoft.com/office/drawing/2014/main" id="{D8F76A9D-5F8E-B311-432D-E76E7534D3C1}"/>
                </a:ext>
              </a:extLst>
            </p:cNvPr>
            <p:cNvSpPr/>
            <p:nvPr>
              <p:custDataLst>
                <p:tags r:id="rId30"/>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1" name="Block Arc 550" hidden="1">
              <a:extLst>
                <a:ext uri="{FF2B5EF4-FFF2-40B4-BE49-F238E27FC236}">
                  <a16:creationId xmlns:a16="http://schemas.microsoft.com/office/drawing/2014/main" id="{F895C151-3C5D-5AE4-D4BE-F1ADE2FB3934}"/>
                </a:ext>
              </a:extLst>
            </p:cNvPr>
            <p:cNvSpPr/>
            <p:nvPr>
              <p:custDataLst>
                <p:tags r:id="rId31"/>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2" name="Block Arc 551" hidden="1">
              <a:extLst>
                <a:ext uri="{FF2B5EF4-FFF2-40B4-BE49-F238E27FC236}">
                  <a16:creationId xmlns:a16="http://schemas.microsoft.com/office/drawing/2014/main" id="{D2897D9E-A9DC-A4D1-C796-518907EFB737}"/>
                </a:ext>
              </a:extLst>
            </p:cNvPr>
            <p:cNvSpPr/>
            <p:nvPr>
              <p:custDataLst>
                <p:tags r:id="rId32"/>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3" name="Block Arc 552" hidden="1">
              <a:extLst>
                <a:ext uri="{FF2B5EF4-FFF2-40B4-BE49-F238E27FC236}">
                  <a16:creationId xmlns:a16="http://schemas.microsoft.com/office/drawing/2014/main" id="{29ABC5B4-9E58-DF63-A580-0478997F2FA9}"/>
                </a:ext>
              </a:extLst>
            </p:cNvPr>
            <p:cNvSpPr/>
            <p:nvPr>
              <p:custDataLst>
                <p:tags r:id="rId33"/>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4" name="Block Arc 553" hidden="1">
              <a:extLst>
                <a:ext uri="{FF2B5EF4-FFF2-40B4-BE49-F238E27FC236}">
                  <a16:creationId xmlns:a16="http://schemas.microsoft.com/office/drawing/2014/main" id="{C793DD1B-5AC7-FA25-78E8-A5AD9606BF92}"/>
                </a:ext>
              </a:extLst>
            </p:cNvPr>
            <p:cNvSpPr/>
            <p:nvPr>
              <p:custDataLst>
                <p:tags r:id="rId34"/>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5" name="Block Arc 554" hidden="1">
              <a:extLst>
                <a:ext uri="{FF2B5EF4-FFF2-40B4-BE49-F238E27FC236}">
                  <a16:creationId xmlns:a16="http://schemas.microsoft.com/office/drawing/2014/main" id="{AC69E0B2-BF13-49D6-3992-175FDA12ADD8}"/>
                </a:ext>
              </a:extLst>
            </p:cNvPr>
            <p:cNvSpPr/>
            <p:nvPr>
              <p:custDataLst>
                <p:tags r:id="rId35"/>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6" name="Block Arc 555" hidden="1">
              <a:extLst>
                <a:ext uri="{FF2B5EF4-FFF2-40B4-BE49-F238E27FC236}">
                  <a16:creationId xmlns:a16="http://schemas.microsoft.com/office/drawing/2014/main" id="{388AD91E-AEBC-CD6E-EC5B-5ADE9134CF7F}"/>
                </a:ext>
              </a:extLst>
            </p:cNvPr>
            <p:cNvSpPr/>
            <p:nvPr>
              <p:custDataLst>
                <p:tags r:id="rId36"/>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7" name="Block Arc 556" hidden="1">
              <a:extLst>
                <a:ext uri="{FF2B5EF4-FFF2-40B4-BE49-F238E27FC236}">
                  <a16:creationId xmlns:a16="http://schemas.microsoft.com/office/drawing/2014/main" id="{9C776477-835F-6FDE-0AAB-4AA7C26B98FD}"/>
                </a:ext>
              </a:extLst>
            </p:cNvPr>
            <p:cNvSpPr/>
            <p:nvPr>
              <p:custDataLst>
                <p:tags r:id="rId3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8" name="Block Arc 557" hidden="1">
              <a:extLst>
                <a:ext uri="{FF2B5EF4-FFF2-40B4-BE49-F238E27FC236}">
                  <a16:creationId xmlns:a16="http://schemas.microsoft.com/office/drawing/2014/main" id="{76FC1B6E-5005-0C7D-9103-DE388FBEBEF3}"/>
                </a:ext>
              </a:extLst>
            </p:cNvPr>
            <p:cNvSpPr/>
            <p:nvPr>
              <p:custDataLst>
                <p:tags r:id="rId3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59" name="Block Arc 558" hidden="1">
              <a:extLst>
                <a:ext uri="{FF2B5EF4-FFF2-40B4-BE49-F238E27FC236}">
                  <a16:creationId xmlns:a16="http://schemas.microsoft.com/office/drawing/2014/main" id="{2991B237-57FE-7256-A504-C4BBC9AED6B0}"/>
                </a:ext>
              </a:extLst>
            </p:cNvPr>
            <p:cNvSpPr/>
            <p:nvPr>
              <p:custDataLst>
                <p:tags r:id="rId39"/>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0" name="Block Arc 559" hidden="1">
              <a:extLst>
                <a:ext uri="{FF2B5EF4-FFF2-40B4-BE49-F238E27FC236}">
                  <a16:creationId xmlns:a16="http://schemas.microsoft.com/office/drawing/2014/main" id="{7B0CF2E5-3FF7-05E8-2702-A0585D27F434}"/>
                </a:ext>
              </a:extLst>
            </p:cNvPr>
            <p:cNvSpPr/>
            <p:nvPr>
              <p:custDataLst>
                <p:tags r:id="rId40"/>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1" name="Block Arc 560" hidden="1">
              <a:extLst>
                <a:ext uri="{FF2B5EF4-FFF2-40B4-BE49-F238E27FC236}">
                  <a16:creationId xmlns:a16="http://schemas.microsoft.com/office/drawing/2014/main" id="{3B2CBF7A-2BB1-06A0-D7C8-57386BA8DC5B}"/>
                </a:ext>
              </a:extLst>
            </p:cNvPr>
            <p:cNvSpPr/>
            <p:nvPr>
              <p:custDataLst>
                <p:tags r:id="rId4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2" name="Block Arc 561" hidden="1">
              <a:extLst>
                <a:ext uri="{FF2B5EF4-FFF2-40B4-BE49-F238E27FC236}">
                  <a16:creationId xmlns:a16="http://schemas.microsoft.com/office/drawing/2014/main" id="{7A03D84D-63B2-3083-5354-F7C80860EBD1}"/>
                </a:ext>
              </a:extLst>
            </p:cNvPr>
            <p:cNvSpPr/>
            <p:nvPr>
              <p:custDataLst>
                <p:tags r:id="rId42"/>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3" name="Block Arc 562" hidden="1">
              <a:extLst>
                <a:ext uri="{FF2B5EF4-FFF2-40B4-BE49-F238E27FC236}">
                  <a16:creationId xmlns:a16="http://schemas.microsoft.com/office/drawing/2014/main" id="{A02F7171-D4EF-E5DD-1FC8-3FDF53AB3E0A}"/>
                </a:ext>
              </a:extLst>
            </p:cNvPr>
            <p:cNvSpPr/>
            <p:nvPr>
              <p:custDataLst>
                <p:tags r:id="rId43"/>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4" name="Block Arc 563" hidden="1">
              <a:extLst>
                <a:ext uri="{FF2B5EF4-FFF2-40B4-BE49-F238E27FC236}">
                  <a16:creationId xmlns:a16="http://schemas.microsoft.com/office/drawing/2014/main" id="{BCE81FD7-5615-94CE-4215-71672632D732}"/>
                </a:ext>
              </a:extLst>
            </p:cNvPr>
            <p:cNvSpPr/>
            <p:nvPr>
              <p:custDataLst>
                <p:tags r:id="rId44"/>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5" name="Block Arc 564" hidden="1">
              <a:extLst>
                <a:ext uri="{FF2B5EF4-FFF2-40B4-BE49-F238E27FC236}">
                  <a16:creationId xmlns:a16="http://schemas.microsoft.com/office/drawing/2014/main" id="{315A0C18-0A34-6AB6-22CB-3D23E811CB92}"/>
                </a:ext>
              </a:extLst>
            </p:cNvPr>
            <p:cNvSpPr/>
            <p:nvPr>
              <p:custDataLst>
                <p:tags r:id="rId45"/>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6" name="Block Arc 565" hidden="1">
              <a:extLst>
                <a:ext uri="{FF2B5EF4-FFF2-40B4-BE49-F238E27FC236}">
                  <a16:creationId xmlns:a16="http://schemas.microsoft.com/office/drawing/2014/main" id="{9F94D70A-3874-4601-266D-A54244FF2A1F}"/>
                </a:ext>
              </a:extLst>
            </p:cNvPr>
            <p:cNvSpPr/>
            <p:nvPr>
              <p:custDataLst>
                <p:tags r:id="rId46"/>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7" name="Block Arc 566" hidden="1">
              <a:extLst>
                <a:ext uri="{FF2B5EF4-FFF2-40B4-BE49-F238E27FC236}">
                  <a16:creationId xmlns:a16="http://schemas.microsoft.com/office/drawing/2014/main" id="{F0553C6A-C7B2-75CD-8167-F6F14B9C5D78}"/>
                </a:ext>
              </a:extLst>
            </p:cNvPr>
            <p:cNvSpPr/>
            <p:nvPr>
              <p:custDataLst>
                <p:tags r:id="rId47"/>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8" name="Block Arc 567" hidden="1">
              <a:extLst>
                <a:ext uri="{FF2B5EF4-FFF2-40B4-BE49-F238E27FC236}">
                  <a16:creationId xmlns:a16="http://schemas.microsoft.com/office/drawing/2014/main" id="{F923E30F-AAEE-45DA-C531-5987B298C1BB}"/>
                </a:ext>
              </a:extLst>
            </p:cNvPr>
            <p:cNvSpPr/>
            <p:nvPr>
              <p:custDataLst>
                <p:tags r:id="rId48"/>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69" name="Block Arc 568" hidden="1">
              <a:extLst>
                <a:ext uri="{FF2B5EF4-FFF2-40B4-BE49-F238E27FC236}">
                  <a16:creationId xmlns:a16="http://schemas.microsoft.com/office/drawing/2014/main" id="{96B602EA-A2CD-D102-C860-AEE07F18A10D}"/>
                </a:ext>
              </a:extLst>
            </p:cNvPr>
            <p:cNvSpPr/>
            <p:nvPr>
              <p:custDataLst>
                <p:tags r:id="rId49"/>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0" name="Block Arc 569" hidden="1">
              <a:extLst>
                <a:ext uri="{FF2B5EF4-FFF2-40B4-BE49-F238E27FC236}">
                  <a16:creationId xmlns:a16="http://schemas.microsoft.com/office/drawing/2014/main" id="{81BB8649-4497-6AA9-7107-BDA2D72DC45D}"/>
                </a:ext>
              </a:extLst>
            </p:cNvPr>
            <p:cNvSpPr/>
            <p:nvPr>
              <p:custDataLst>
                <p:tags r:id="rId50"/>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1" name="Block Arc 570" hidden="1">
              <a:extLst>
                <a:ext uri="{FF2B5EF4-FFF2-40B4-BE49-F238E27FC236}">
                  <a16:creationId xmlns:a16="http://schemas.microsoft.com/office/drawing/2014/main" id="{BDA4AE91-94AF-A562-1D9E-60A2EFE09050}"/>
                </a:ext>
              </a:extLst>
            </p:cNvPr>
            <p:cNvSpPr/>
            <p:nvPr>
              <p:custDataLst>
                <p:tags r:id="rId51"/>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2" name="Block Arc 571" hidden="1">
              <a:extLst>
                <a:ext uri="{FF2B5EF4-FFF2-40B4-BE49-F238E27FC236}">
                  <a16:creationId xmlns:a16="http://schemas.microsoft.com/office/drawing/2014/main" id="{45618C29-816F-DC35-74B9-12D8192FA929}"/>
                </a:ext>
              </a:extLst>
            </p:cNvPr>
            <p:cNvSpPr/>
            <p:nvPr>
              <p:custDataLst>
                <p:tags r:id="rId52"/>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3" name="Block Arc 572" hidden="1">
              <a:extLst>
                <a:ext uri="{FF2B5EF4-FFF2-40B4-BE49-F238E27FC236}">
                  <a16:creationId xmlns:a16="http://schemas.microsoft.com/office/drawing/2014/main" id="{E80F91F6-5635-DC1F-7194-F5351B9652B7}"/>
                </a:ext>
              </a:extLst>
            </p:cNvPr>
            <p:cNvSpPr/>
            <p:nvPr>
              <p:custDataLst>
                <p:tags r:id="rId53"/>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4" name="Block Arc 573" hidden="1">
              <a:extLst>
                <a:ext uri="{FF2B5EF4-FFF2-40B4-BE49-F238E27FC236}">
                  <a16:creationId xmlns:a16="http://schemas.microsoft.com/office/drawing/2014/main" id="{09D17090-BD12-9D22-DCB4-9BDCD0BCDDFB}"/>
                </a:ext>
              </a:extLst>
            </p:cNvPr>
            <p:cNvSpPr/>
            <p:nvPr>
              <p:custDataLst>
                <p:tags r:id="rId54"/>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575" name="Block Arc 574" hidden="1">
              <a:extLst>
                <a:ext uri="{FF2B5EF4-FFF2-40B4-BE49-F238E27FC236}">
                  <a16:creationId xmlns:a16="http://schemas.microsoft.com/office/drawing/2014/main" id="{1832739F-A512-0EC1-B347-1FEAA6B9E9A4}"/>
                </a:ext>
              </a:extLst>
            </p:cNvPr>
            <p:cNvSpPr/>
            <p:nvPr>
              <p:custDataLst>
                <p:tags r:id="rId55"/>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4" name="Block Arc 383" hidden="1">
              <a:extLst>
                <a:ext uri="{FF2B5EF4-FFF2-40B4-BE49-F238E27FC236}">
                  <a16:creationId xmlns:a16="http://schemas.microsoft.com/office/drawing/2014/main" id="{A2FC59BD-DC93-2E71-EBC9-3047DDE6B80C}"/>
                </a:ext>
              </a:extLst>
            </p:cNvPr>
            <p:cNvSpPr/>
            <p:nvPr>
              <p:custDataLst>
                <p:tags r:id="rId56"/>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5" name="Block Arc 384" hidden="1">
              <a:extLst>
                <a:ext uri="{FF2B5EF4-FFF2-40B4-BE49-F238E27FC236}">
                  <a16:creationId xmlns:a16="http://schemas.microsoft.com/office/drawing/2014/main" id="{39EA1EA7-98F8-A245-C016-F7D5F15DEB9B}"/>
                </a:ext>
              </a:extLst>
            </p:cNvPr>
            <p:cNvSpPr/>
            <p:nvPr>
              <p:custDataLst>
                <p:tags r:id="rId57"/>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6" name="Block Arc 385" hidden="1">
              <a:extLst>
                <a:ext uri="{FF2B5EF4-FFF2-40B4-BE49-F238E27FC236}">
                  <a16:creationId xmlns:a16="http://schemas.microsoft.com/office/drawing/2014/main" id="{EF13206B-E184-79BC-B1A5-CDA3235996CE}"/>
                </a:ext>
              </a:extLst>
            </p:cNvPr>
            <p:cNvSpPr/>
            <p:nvPr>
              <p:custDataLst>
                <p:tags r:id="rId58"/>
              </p:custDataLst>
            </p:nvPr>
          </p:nvSpPr>
          <p:spPr>
            <a:xfrm>
              <a:off x="4191000" y="1524000"/>
              <a:ext cx="3810000" cy="3810000"/>
            </a:xfrm>
            <a:prstGeom prst="blockArc">
              <a:avLst>
                <a:gd name="adj1" fmla="val 10800000"/>
                <a:gd name="adj2" fmla="val 162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7" name="Block Arc 386" hidden="1">
              <a:extLst>
                <a:ext uri="{FF2B5EF4-FFF2-40B4-BE49-F238E27FC236}">
                  <a16:creationId xmlns:a16="http://schemas.microsoft.com/office/drawing/2014/main" id="{2F0F7C07-F99A-19FB-9729-00906C319452}"/>
                </a:ext>
              </a:extLst>
            </p:cNvPr>
            <p:cNvSpPr/>
            <p:nvPr>
              <p:custDataLst>
                <p:tags r:id="rId59"/>
              </p:custDataLst>
            </p:nvPr>
          </p:nvSpPr>
          <p:spPr>
            <a:xfrm>
              <a:off x="4191000" y="1524000"/>
              <a:ext cx="3810000" cy="3810000"/>
            </a:xfrm>
            <a:prstGeom prst="blockArc">
              <a:avLst>
                <a:gd name="adj1" fmla="val 16200000"/>
                <a:gd name="adj2" fmla="val 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8" name="Block Arc 387" hidden="1">
              <a:extLst>
                <a:ext uri="{FF2B5EF4-FFF2-40B4-BE49-F238E27FC236}">
                  <a16:creationId xmlns:a16="http://schemas.microsoft.com/office/drawing/2014/main" id="{566751D0-DB05-FC31-1995-B283EFFF7658}"/>
                </a:ext>
              </a:extLst>
            </p:cNvPr>
            <p:cNvSpPr/>
            <p:nvPr>
              <p:custDataLst>
                <p:tags r:id="rId60"/>
              </p:custDataLst>
            </p:nvPr>
          </p:nvSpPr>
          <p:spPr>
            <a:xfrm>
              <a:off x="4191000" y="1524000"/>
              <a:ext cx="3810000" cy="3810000"/>
            </a:xfrm>
            <a:prstGeom prst="blockArc">
              <a:avLst>
                <a:gd name="adj1" fmla="val 0"/>
                <a:gd name="adj2" fmla="val 54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sp>
          <p:nvSpPr>
            <p:cNvPr id="389" name="Block Arc 388" hidden="1">
              <a:extLst>
                <a:ext uri="{FF2B5EF4-FFF2-40B4-BE49-F238E27FC236}">
                  <a16:creationId xmlns:a16="http://schemas.microsoft.com/office/drawing/2014/main" id="{B2C6CC26-FEFC-2889-C8E6-F7A551FFC268}"/>
                </a:ext>
              </a:extLst>
            </p:cNvPr>
            <p:cNvSpPr/>
            <p:nvPr>
              <p:custDataLst>
                <p:tags r:id="rId61"/>
              </p:custDataLst>
            </p:nvPr>
          </p:nvSpPr>
          <p:spPr>
            <a:xfrm>
              <a:off x="4191000" y="1524000"/>
              <a:ext cx="3810000" cy="3810000"/>
            </a:xfrm>
            <a:prstGeom prst="blockArc">
              <a:avLst>
                <a:gd name="adj1" fmla="val 5400000"/>
                <a:gd name="adj2" fmla="val 10800000"/>
                <a:gd name="adj3" fmla="val 25000"/>
              </a:avLst>
            </a:prstGeom>
            <a:solidFill>
              <a:srgbClr val="0F6FC6"/>
            </a:solidFill>
            <a:ln w="25400" cap="flat" cmpd="sng" algn="ctr">
              <a:solidFill>
                <a:srgbClr val="FFFFFF"/>
              </a:solidFill>
              <a:prstDash val="solid"/>
              <a:miter lim="800000"/>
            </a:ln>
            <a:effectLst/>
            <a:extLst>
              <a:ext uri="{31F19639-BCED-4A60-ADC4-E9642A236FB7}">
                <a14:hiddenScene3d xmlns:a14="http://schemas.microsoft.com/office/drawing/2010/main">
                  <a:camera prst="orthographicFront"/>
                  <a:lightRig rig="threePt" dir="t"/>
                </a14:hiddenScene3d>
              </a:ext>
              <a:ext uri="{E45631CC-5BF2-4C18-A39C-3461C7D3F71A}">
                <a14:hiddenSp3d xmlns:a14="http://schemas.microsoft.com/office/drawing/2010/main"/>
              </a:ext>
            </a:extLst>
          </p:spPr>
          <p:txBody>
            <a:bodyPr rot="0" spcFirstLastPara="0" vertOverflow="overflow" horzOverflow="overflow" vert="horz" wrap="square" lIns="100834" tIns="50417" rIns="100834" bIns="50417" numCol="1" spcCol="0" rtlCol="0" fromWordArt="0" anchor="ctr" anchorCtr="1" forceAA="0" compatLnSpc="1">
              <a:prstTxWarp prst="textNoShape">
                <a:avLst/>
              </a:prstTxWarp>
              <a:noAutofit/>
              <a:sp3d/>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glow>
                      <a:scrgbClr r="0" g="0" b="0"/>
                    </a:glow>
                  </a:effectLst>
                  <a:uLnTx/>
                  <a:uFillTx/>
                  <a:latin typeface="Calibri"/>
                  <a:ea typeface="+mn-ea"/>
                  <a:cs typeface="+mn-cs"/>
                </a:rPr>
                <a:t>Text</a:t>
              </a:r>
            </a:p>
          </p:txBody>
        </p:sp>
      </p:grpSp>
      <p:sp>
        <p:nvSpPr>
          <p:cNvPr id="390" name="TextBox 389">
            <a:extLst>
              <a:ext uri="{FF2B5EF4-FFF2-40B4-BE49-F238E27FC236}">
                <a16:creationId xmlns:a16="http://schemas.microsoft.com/office/drawing/2014/main" id="{7E6E8985-E773-B381-1AAC-C335113FD5EA}"/>
              </a:ext>
            </a:extLst>
          </p:cNvPr>
          <p:cNvSpPr txBox="1"/>
          <p:nvPr/>
        </p:nvSpPr>
        <p:spPr>
          <a:xfrm>
            <a:off x="838327" y="3165784"/>
            <a:ext cx="3691955" cy="1015663"/>
          </a:xfrm>
          <a:prstGeom prst="rect">
            <a:avLst/>
          </a:prstGeom>
          <a:noFill/>
        </p:spPr>
        <p:txBody>
          <a:bodyPr wrap="square" rtlCol="0">
            <a:spAutoFit/>
          </a:bodyPr>
          <a:lstStyle/>
          <a:p>
            <a:pPr marL="342900" indent="-342900" defTabSz="1008309">
              <a:buClrTx/>
              <a:buFont typeface="Arial" panose="020B0604020202020204" pitchFamily="34" charset="0"/>
              <a:buChar char="•"/>
              <a:defRPr/>
            </a:pPr>
            <a:r>
              <a:rPr lang="en-US" sz="2000" kern="1200" dirty="0">
                <a:solidFill>
                  <a:srgbClr val="181C36"/>
                </a:solidFill>
                <a:latin typeface="Arial" panose="020B0604020202020204" pitchFamily="34" charset="0"/>
                <a:ea typeface="+mn-ea"/>
                <a:cs typeface="Arial" panose="020B0604020202020204" pitchFamily="34" charset="0"/>
              </a:rPr>
              <a:t>Business expansion / Re-investment (of an existing operation) </a:t>
            </a:r>
          </a:p>
        </p:txBody>
      </p:sp>
      <p:sp>
        <p:nvSpPr>
          <p:cNvPr id="391" name="Rectangle 390">
            <a:extLst>
              <a:ext uri="{FF2B5EF4-FFF2-40B4-BE49-F238E27FC236}">
                <a16:creationId xmlns:a16="http://schemas.microsoft.com/office/drawing/2014/main" id="{58F53143-3386-EEAB-F93A-B660CED67CA5}"/>
              </a:ext>
            </a:extLst>
          </p:cNvPr>
          <p:cNvSpPr/>
          <p:nvPr/>
        </p:nvSpPr>
        <p:spPr>
          <a:xfrm>
            <a:off x="838327" y="2726461"/>
            <a:ext cx="3040071" cy="400110"/>
          </a:xfrm>
          <a:prstGeom prst="rect">
            <a:avLst/>
          </a:prstGeom>
        </p:spPr>
        <p:txBody>
          <a:bodyPr wrap="square">
            <a:spAutoFit/>
          </a:bodyPr>
          <a:lstStyle/>
          <a:p>
            <a:pPr defTabSz="1008309">
              <a:buClrTx/>
              <a:defRPr/>
            </a:pPr>
            <a:r>
              <a:rPr lang="en-US" sz="2000" b="1" kern="1200" dirty="0">
                <a:solidFill>
                  <a:srgbClr val="2DA2BF"/>
                </a:solidFill>
                <a:latin typeface="Arial" panose="020B0604020202020204" pitchFamily="34" charset="0"/>
                <a:ea typeface="+mn-ea"/>
                <a:cs typeface="Arial" panose="020B0604020202020204" pitchFamily="34" charset="0"/>
              </a:rPr>
              <a:t>1. Traditional FDI</a:t>
            </a:r>
          </a:p>
        </p:txBody>
      </p:sp>
      <p:sp>
        <p:nvSpPr>
          <p:cNvPr id="392" name="TextBox 391">
            <a:extLst>
              <a:ext uri="{FF2B5EF4-FFF2-40B4-BE49-F238E27FC236}">
                <a16:creationId xmlns:a16="http://schemas.microsoft.com/office/drawing/2014/main" id="{68C996F6-EBE5-6853-DE5F-BE1A8C7CEAB3}"/>
              </a:ext>
            </a:extLst>
          </p:cNvPr>
          <p:cNvSpPr txBox="1"/>
          <p:nvPr/>
        </p:nvSpPr>
        <p:spPr>
          <a:xfrm>
            <a:off x="7988339" y="3049851"/>
            <a:ext cx="3794841" cy="3170099"/>
          </a:xfrm>
          <a:prstGeom prst="rect">
            <a:avLst/>
          </a:prstGeom>
          <a:noFill/>
        </p:spPr>
        <p:txBody>
          <a:bodyPr wrap="square" rtlCol="0">
            <a:spAutoFit/>
          </a:bodyPr>
          <a:lstStyle/>
          <a:p>
            <a:pPr marL="315097" indent="-315097" defTabSz="1008309">
              <a:buClrTx/>
              <a:buFont typeface="Arial" panose="020B0604020202020204" pitchFamily="34" charset="0"/>
              <a:buChar char="•"/>
              <a:defRPr/>
            </a:pPr>
            <a:r>
              <a:rPr lang="en-US" sz="2000" kern="1200" dirty="0">
                <a:solidFill>
                  <a:srgbClr val="181C36"/>
                </a:solidFill>
                <a:latin typeface="Arial" panose="020B0604020202020204" pitchFamily="34" charset="0"/>
                <a:ea typeface="+mn-ea"/>
                <a:cs typeface="Arial" panose="020B0604020202020204" pitchFamily="34" charset="0"/>
              </a:rPr>
              <a:t>Equity investments: Mergers &amp; Acquisitions (M&amp;As), Joint Ventures (JVs) </a:t>
            </a:r>
          </a:p>
          <a:p>
            <a:pPr marL="315097" indent="-315097" defTabSz="1008309">
              <a:buClrTx/>
              <a:buFont typeface="Arial" panose="020B0604020202020204" pitchFamily="34" charset="0"/>
              <a:buChar char="•"/>
              <a:defRPr/>
            </a:pPr>
            <a:r>
              <a:rPr lang="en-US" sz="2000" kern="1200" dirty="0">
                <a:solidFill>
                  <a:srgbClr val="181C36"/>
                </a:solidFill>
                <a:latin typeface="Arial" panose="020B0604020202020204" pitchFamily="34" charset="0"/>
                <a:ea typeface="+mn-ea"/>
                <a:cs typeface="Arial" panose="020B0604020202020204" pitchFamily="34" charset="0"/>
              </a:rPr>
              <a:t>Non-equity modes (NEMs): Subcontracting, licensing, production, sharing, franchising, management and turnkey projects </a:t>
            </a:r>
          </a:p>
          <a:p>
            <a:pPr marL="315097" indent="-315097" defTabSz="1008309">
              <a:buClrTx/>
              <a:buFont typeface="Arial" panose="020B0604020202020204" pitchFamily="34" charset="0"/>
              <a:buChar char="•"/>
              <a:defRPr/>
            </a:pPr>
            <a:r>
              <a:rPr lang="en-US" sz="2000" kern="1200" dirty="0">
                <a:solidFill>
                  <a:srgbClr val="181C36"/>
                </a:solidFill>
                <a:latin typeface="Arial" panose="020B0604020202020204" pitchFamily="34" charset="0"/>
                <a:ea typeface="+mn-ea"/>
                <a:cs typeface="Arial" panose="020B0604020202020204" pitchFamily="34" charset="0"/>
              </a:rPr>
              <a:t>Public-private partnership projects </a:t>
            </a:r>
          </a:p>
        </p:txBody>
      </p:sp>
      <p:sp>
        <p:nvSpPr>
          <p:cNvPr id="393" name="Rectangle 392">
            <a:extLst>
              <a:ext uri="{FF2B5EF4-FFF2-40B4-BE49-F238E27FC236}">
                <a16:creationId xmlns:a16="http://schemas.microsoft.com/office/drawing/2014/main" id="{E63FE0C4-AF3C-88F6-EAC8-133555719912}"/>
              </a:ext>
            </a:extLst>
          </p:cNvPr>
          <p:cNvSpPr/>
          <p:nvPr/>
        </p:nvSpPr>
        <p:spPr>
          <a:xfrm>
            <a:off x="7988339" y="2632378"/>
            <a:ext cx="4075335" cy="400110"/>
          </a:xfrm>
          <a:prstGeom prst="rect">
            <a:avLst/>
          </a:prstGeom>
        </p:spPr>
        <p:txBody>
          <a:bodyPr wrap="square">
            <a:spAutoFit/>
          </a:bodyPr>
          <a:lstStyle/>
          <a:p>
            <a:pPr defTabSz="1008309">
              <a:buClrTx/>
              <a:defRPr/>
            </a:pPr>
            <a:r>
              <a:rPr lang="en-US" sz="2000" b="1" kern="1200" dirty="0">
                <a:solidFill>
                  <a:srgbClr val="181C36"/>
                </a:solidFill>
                <a:latin typeface="Arial" panose="020B0604020202020204" pitchFamily="34" charset="0"/>
                <a:ea typeface="+mn-ea"/>
                <a:cs typeface="Arial" panose="020B0604020202020204" pitchFamily="34" charset="0"/>
              </a:rPr>
              <a:t>2. Non-Traditional FDI</a:t>
            </a:r>
          </a:p>
        </p:txBody>
      </p:sp>
      <p:grpSp>
        <p:nvGrpSpPr>
          <p:cNvPr id="394" name="Plant2" descr="{&quot;Key&quot;:&quot;POWER_USER_SHAPE_ICON&quot;,&quot;Value&quot;:&quot;POWER_USER_SHAPE_ICON_STYLE_1&quot;}">
            <a:extLst>
              <a:ext uri="{FF2B5EF4-FFF2-40B4-BE49-F238E27FC236}">
                <a16:creationId xmlns:a16="http://schemas.microsoft.com/office/drawing/2014/main" id="{3316BCD0-9E1D-4DAF-C040-A78FE96D73D8}"/>
              </a:ext>
            </a:extLst>
          </p:cNvPr>
          <p:cNvGrpSpPr>
            <a:grpSpLocks noChangeAspect="1"/>
          </p:cNvGrpSpPr>
          <p:nvPr>
            <p:custDataLst>
              <p:tags r:id="rId3"/>
            </p:custDataLst>
          </p:nvPr>
        </p:nvGrpSpPr>
        <p:grpSpPr>
          <a:xfrm>
            <a:off x="3287369" y="2461539"/>
            <a:ext cx="626634" cy="704246"/>
            <a:chOff x="5737231" y="5738820"/>
            <a:chExt cx="692151" cy="777876"/>
          </a:xfrm>
          <a:solidFill>
            <a:srgbClr val="0495A8"/>
          </a:solidFill>
        </p:grpSpPr>
        <p:sp>
          <p:nvSpPr>
            <p:cNvPr id="395" name="Freeform 658">
              <a:extLst>
                <a:ext uri="{FF2B5EF4-FFF2-40B4-BE49-F238E27FC236}">
                  <a16:creationId xmlns:a16="http://schemas.microsoft.com/office/drawing/2014/main" id="{E6BCEC46-3C69-F3B5-28FE-BFC63146FC15}"/>
                </a:ext>
              </a:extLst>
            </p:cNvPr>
            <p:cNvSpPr>
              <a:spLocks noEditPoints="1"/>
            </p:cNvSpPr>
            <p:nvPr/>
          </p:nvSpPr>
          <p:spPr bwMode="auto">
            <a:xfrm>
              <a:off x="5737231" y="6237296"/>
              <a:ext cx="687388" cy="279400"/>
            </a:xfrm>
            <a:custGeom>
              <a:avLst/>
              <a:gdLst>
                <a:gd name="T0" fmla="*/ 862 w 968"/>
                <a:gd name="T1" fmla="*/ 215 h 393"/>
                <a:gd name="T2" fmla="*/ 792 w 968"/>
                <a:gd name="T3" fmla="*/ 215 h 393"/>
                <a:gd name="T4" fmla="*/ 792 w 968"/>
                <a:gd name="T5" fmla="*/ 146 h 393"/>
                <a:gd name="T6" fmla="*/ 862 w 968"/>
                <a:gd name="T7" fmla="*/ 146 h 393"/>
                <a:gd name="T8" fmla="*/ 862 w 968"/>
                <a:gd name="T9" fmla="*/ 215 h 393"/>
                <a:gd name="T10" fmla="*/ 737 w 968"/>
                <a:gd name="T11" fmla="*/ 215 h 393"/>
                <a:gd name="T12" fmla="*/ 667 w 968"/>
                <a:gd name="T13" fmla="*/ 215 h 393"/>
                <a:gd name="T14" fmla="*/ 667 w 968"/>
                <a:gd name="T15" fmla="*/ 146 h 393"/>
                <a:gd name="T16" fmla="*/ 737 w 968"/>
                <a:gd name="T17" fmla="*/ 146 h 393"/>
                <a:gd name="T18" fmla="*/ 737 w 968"/>
                <a:gd name="T19" fmla="*/ 215 h 393"/>
                <a:gd name="T20" fmla="*/ 931 w 968"/>
                <a:gd name="T21" fmla="*/ 118 h 393"/>
                <a:gd name="T22" fmla="*/ 915 w 968"/>
                <a:gd name="T23" fmla="*/ 102 h 393"/>
                <a:gd name="T24" fmla="*/ 606 w 968"/>
                <a:gd name="T25" fmla="*/ 102 h 393"/>
                <a:gd name="T26" fmla="*/ 594 w 968"/>
                <a:gd name="T27" fmla="*/ 107 h 393"/>
                <a:gd name="T28" fmla="*/ 589 w 968"/>
                <a:gd name="T29" fmla="*/ 119 h 393"/>
                <a:gd name="T30" fmla="*/ 602 w 968"/>
                <a:gd name="T31" fmla="*/ 335 h 393"/>
                <a:gd name="T32" fmla="*/ 557 w 968"/>
                <a:gd name="T33" fmla="*/ 334 h 393"/>
                <a:gd name="T34" fmla="*/ 542 w 968"/>
                <a:gd name="T35" fmla="*/ 106 h 393"/>
                <a:gd name="T36" fmla="*/ 364 w 968"/>
                <a:gd name="T37" fmla="*/ 106 h 393"/>
                <a:gd name="T38" fmla="*/ 379 w 968"/>
                <a:gd name="T39" fmla="*/ 334 h 393"/>
                <a:gd name="T40" fmla="*/ 320 w 968"/>
                <a:gd name="T41" fmla="*/ 334 h 393"/>
                <a:gd name="T42" fmla="*/ 300 w 968"/>
                <a:gd name="T43" fmla="*/ 0 h 393"/>
                <a:gd name="T44" fmla="*/ 61 w 968"/>
                <a:gd name="T45" fmla="*/ 0 h 393"/>
                <a:gd name="T46" fmla="*/ 41 w 968"/>
                <a:gd name="T47" fmla="*/ 334 h 393"/>
                <a:gd name="T48" fmla="*/ 0 w 968"/>
                <a:gd name="T49" fmla="*/ 334 h 393"/>
                <a:gd name="T50" fmla="*/ 0 w 968"/>
                <a:gd name="T51" fmla="*/ 393 h 393"/>
                <a:gd name="T52" fmla="*/ 968 w 968"/>
                <a:gd name="T53" fmla="*/ 393 h 393"/>
                <a:gd name="T54" fmla="*/ 968 w 968"/>
                <a:gd name="T55" fmla="*/ 335 h 393"/>
                <a:gd name="T56" fmla="*/ 931 w 968"/>
                <a:gd name="T57" fmla="*/ 335 h 393"/>
                <a:gd name="T58" fmla="*/ 931 w 968"/>
                <a:gd name="T59" fmla="*/ 11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68" h="393">
                  <a:moveTo>
                    <a:pt x="862" y="215"/>
                  </a:moveTo>
                  <a:lnTo>
                    <a:pt x="792" y="215"/>
                  </a:lnTo>
                  <a:lnTo>
                    <a:pt x="792" y="146"/>
                  </a:lnTo>
                  <a:lnTo>
                    <a:pt x="862" y="146"/>
                  </a:lnTo>
                  <a:lnTo>
                    <a:pt x="862" y="215"/>
                  </a:lnTo>
                  <a:close/>
                  <a:moveTo>
                    <a:pt x="737" y="215"/>
                  </a:moveTo>
                  <a:lnTo>
                    <a:pt x="667" y="215"/>
                  </a:lnTo>
                  <a:lnTo>
                    <a:pt x="667" y="146"/>
                  </a:lnTo>
                  <a:lnTo>
                    <a:pt x="737" y="146"/>
                  </a:lnTo>
                  <a:lnTo>
                    <a:pt x="737" y="215"/>
                  </a:lnTo>
                  <a:close/>
                  <a:moveTo>
                    <a:pt x="931" y="118"/>
                  </a:moveTo>
                  <a:cubicBezTo>
                    <a:pt x="931" y="109"/>
                    <a:pt x="924" y="102"/>
                    <a:pt x="915" y="102"/>
                  </a:cubicBezTo>
                  <a:lnTo>
                    <a:pt x="606" y="102"/>
                  </a:lnTo>
                  <a:cubicBezTo>
                    <a:pt x="601" y="102"/>
                    <a:pt x="597" y="103"/>
                    <a:pt x="594" y="107"/>
                  </a:cubicBezTo>
                  <a:cubicBezTo>
                    <a:pt x="591" y="110"/>
                    <a:pt x="589" y="114"/>
                    <a:pt x="589" y="119"/>
                  </a:cubicBezTo>
                  <a:lnTo>
                    <a:pt x="602" y="335"/>
                  </a:lnTo>
                  <a:lnTo>
                    <a:pt x="557" y="334"/>
                  </a:lnTo>
                  <a:lnTo>
                    <a:pt x="542" y="106"/>
                  </a:lnTo>
                  <a:lnTo>
                    <a:pt x="364" y="106"/>
                  </a:lnTo>
                  <a:lnTo>
                    <a:pt x="379" y="334"/>
                  </a:lnTo>
                  <a:lnTo>
                    <a:pt x="320" y="334"/>
                  </a:lnTo>
                  <a:lnTo>
                    <a:pt x="300" y="0"/>
                  </a:lnTo>
                  <a:lnTo>
                    <a:pt x="61" y="0"/>
                  </a:lnTo>
                  <a:lnTo>
                    <a:pt x="41" y="334"/>
                  </a:lnTo>
                  <a:lnTo>
                    <a:pt x="0" y="334"/>
                  </a:lnTo>
                  <a:lnTo>
                    <a:pt x="0" y="393"/>
                  </a:lnTo>
                  <a:lnTo>
                    <a:pt x="968" y="393"/>
                  </a:lnTo>
                  <a:lnTo>
                    <a:pt x="968" y="335"/>
                  </a:lnTo>
                  <a:lnTo>
                    <a:pt x="931" y="335"/>
                  </a:lnTo>
                  <a:lnTo>
                    <a:pt x="931" y="118"/>
                  </a:lnTo>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2000" kern="1200">
                <a:solidFill>
                  <a:prstClr val="black"/>
                </a:solidFill>
                <a:latin typeface="Calibri" panose="020F0502020204030204"/>
                <a:ea typeface="+mn-ea"/>
              </a:endParaRPr>
            </a:p>
          </p:txBody>
        </p:sp>
        <p:sp>
          <p:nvSpPr>
            <p:cNvPr id="396" name="Freeform 659">
              <a:extLst>
                <a:ext uri="{FF2B5EF4-FFF2-40B4-BE49-F238E27FC236}">
                  <a16:creationId xmlns:a16="http://schemas.microsoft.com/office/drawing/2014/main" id="{82D426D0-500F-422D-0523-CC37ACB86757}"/>
                </a:ext>
              </a:extLst>
            </p:cNvPr>
            <p:cNvSpPr>
              <a:spLocks/>
            </p:cNvSpPr>
            <p:nvPr/>
          </p:nvSpPr>
          <p:spPr bwMode="auto">
            <a:xfrm>
              <a:off x="5986469" y="6137283"/>
              <a:ext cx="130175" cy="98425"/>
            </a:xfrm>
            <a:custGeom>
              <a:avLst/>
              <a:gdLst>
                <a:gd name="T0" fmla="*/ 7 w 184"/>
                <a:gd name="T1" fmla="*/ 138 h 138"/>
                <a:gd name="T2" fmla="*/ 184 w 184"/>
                <a:gd name="T3" fmla="*/ 138 h 138"/>
                <a:gd name="T4" fmla="*/ 178 w 184"/>
                <a:gd name="T5" fmla="*/ 22 h 138"/>
                <a:gd name="T6" fmla="*/ 163 w 184"/>
                <a:gd name="T7" fmla="*/ 0 h 138"/>
                <a:gd name="T8" fmla="*/ 11 w 184"/>
                <a:gd name="T9" fmla="*/ 0 h 138"/>
                <a:gd name="T10" fmla="*/ 0 w 184"/>
                <a:gd name="T11" fmla="*/ 7 h 138"/>
                <a:gd name="T12" fmla="*/ 7 w 184"/>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184" h="138">
                  <a:moveTo>
                    <a:pt x="7" y="138"/>
                  </a:moveTo>
                  <a:lnTo>
                    <a:pt x="184" y="138"/>
                  </a:lnTo>
                  <a:lnTo>
                    <a:pt x="178" y="22"/>
                  </a:lnTo>
                  <a:cubicBezTo>
                    <a:pt x="177" y="7"/>
                    <a:pt x="171" y="0"/>
                    <a:pt x="163" y="0"/>
                  </a:cubicBezTo>
                  <a:lnTo>
                    <a:pt x="11" y="0"/>
                  </a:lnTo>
                  <a:cubicBezTo>
                    <a:pt x="7" y="0"/>
                    <a:pt x="3" y="2"/>
                    <a:pt x="0" y="7"/>
                  </a:cubicBezTo>
                  <a:lnTo>
                    <a:pt x="7" y="138"/>
                  </a:lnTo>
                  <a:close/>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2000" kern="1200">
                <a:solidFill>
                  <a:prstClr val="black"/>
                </a:solidFill>
                <a:latin typeface="Calibri" panose="020F0502020204030204"/>
                <a:ea typeface="+mn-ea"/>
              </a:endParaRPr>
            </a:p>
          </p:txBody>
        </p:sp>
        <p:sp>
          <p:nvSpPr>
            <p:cNvPr id="397" name="Freeform 660">
              <a:extLst>
                <a:ext uri="{FF2B5EF4-FFF2-40B4-BE49-F238E27FC236}">
                  <a16:creationId xmlns:a16="http://schemas.microsoft.com/office/drawing/2014/main" id="{2A1174DB-B853-5C80-E123-A14CC4036165}"/>
                </a:ext>
              </a:extLst>
            </p:cNvPr>
            <p:cNvSpPr>
              <a:spLocks/>
            </p:cNvSpPr>
            <p:nvPr/>
          </p:nvSpPr>
          <p:spPr bwMode="auto">
            <a:xfrm>
              <a:off x="5784856" y="6059496"/>
              <a:ext cx="160338" cy="101600"/>
            </a:xfrm>
            <a:custGeom>
              <a:avLst/>
              <a:gdLst>
                <a:gd name="T0" fmla="*/ 203 w 227"/>
                <a:gd name="T1" fmla="*/ 0 h 143"/>
                <a:gd name="T2" fmla="*/ 24 w 227"/>
                <a:gd name="T3" fmla="*/ 0 h 143"/>
                <a:gd name="T4" fmla="*/ 6 w 227"/>
                <a:gd name="T5" fmla="*/ 26 h 143"/>
                <a:gd name="T6" fmla="*/ 0 w 227"/>
                <a:gd name="T7" fmla="*/ 143 h 143"/>
                <a:gd name="T8" fmla="*/ 227 w 227"/>
                <a:gd name="T9" fmla="*/ 143 h 143"/>
                <a:gd name="T10" fmla="*/ 221 w 227"/>
                <a:gd name="T11" fmla="*/ 26 h 143"/>
                <a:gd name="T12" fmla="*/ 203 w 227"/>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27" h="143">
                  <a:moveTo>
                    <a:pt x="203" y="0"/>
                  </a:moveTo>
                  <a:lnTo>
                    <a:pt x="24" y="0"/>
                  </a:lnTo>
                  <a:cubicBezTo>
                    <a:pt x="15" y="0"/>
                    <a:pt x="7" y="8"/>
                    <a:pt x="6" y="26"/>
                  </a:cubicBezTo>
                  <a:lnTo>
                    <a:pt x="0" y="143"/>
                  </a:lnTo>
                  <a:lnTo>
                    <a:pt x="227" y="143"/>
                  </a:lnTo>
                  <a:lnTo>
                    <a:pt x="221" y="26"/>
                  </a:lnTo>
                  <a:cubicBezTo>
                    <a:pt x="220" y="8"/>
                    <a:pt x="212" y="0"/>
                    <a:pt x="203" y="0"/>
                  </a:cubicBezTo>
                  <a:close/>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2000" kern="1200">
                <a:solidFill>
                  <a:prstClr val="black"/>
                </a:solidFill>
                <a:latin typeface="Calibri" panose="020F0502020204030204"/>
                <a:ea typeface="+mn-ea"/>
              </a:endParaRPr>
            </a:p>
          </p:txBody>
        </p:sp>
        <p:sp>
          <p:nvSpPr>
            <p:cNvPr id="398" name="Freeform 661">
              <a:extLst>
                <a:ext uri="{FF2B5EF4-FFF2-40B4-BE49-F238E27FC236}">
                  <a16:creationId xmlns:a16="http://schemas.microsoft.com/office/drawing/2014/main" id="{478D0F1D-9F62-9DF6-ADD6-C36968774F28}"/>
                </a:ext>
              </a:extLst>
            </p:cNvPr>
            <p:cNvSpPr>
              <a:spLocks/>
            </p:cNvSpPr>
            <p:nvPr/>
          </p:nvSpPr>
          <p:spPr bwMode="auto">
            <a:xfrm>
              <a:off x="6011869" y="5881696"/>
              <a:ext cx="417513" cy="217488"/>
            </a:xfrm>
            <a:custGeom>
              <a:avLst/>
              <a:gdLst>
                <a:gd name="T0" fmla="*/ 489 w 586"/>
                <a:gd name="T1" fmla="*/ 0 h 304"/>
                <a:gd name="T2" fmla="*/ 472 w 586"/>
                <a:gd name="T3" fmla="*/ 51 h 304"/>
                <a:gd name="T4" fmla="*/ 534 w 586"/>
                <a:gd name="T5" fmla="*/ 113 h 304"/>
                <a:gd name="T6" fmla="*/ 477 w 586"/>
                <a:gd name="T7" fmla="*/ 176 h 304"/>
                <a:gd name="T8" fmla="*/ 175 w 586"/>
                <a:gd name="T9" fmla="*/ 176 h 304"/>
                <a:gd name="T10" fmla="*/ 58 w 586"/>
                <a:gd name="T11" fmla="*/ 212 h 304"/>
                <a:gd name="T12" fmla="*/ 86 w 586"/>
                <a:gd name="T13" fmla="*/ 148 h 304"/>
                <a:gd name="T14" fmla="*/ 26 w 586"/>
                <a:gd name="T15" fmla="*/ 148 h 304"/>
                <a:gd name="T16" fmla="*/ 0 w 586"/>
                <a:gd name="T17" fmla="*/ 278 h 304"/>
                <a:gd name="T18" fmla="*/ 25 w 586"/>
                <a:gd name="T19" fmla="*/ 304 h 304"/>
                <a:gd name="T20" fmla="*/ 46 w 586"/>
                <a:gd name="T21" fmla="*/ 293 h 304"/>
                <a:gd name="T22" fmla="*/ 175 w 586"/>
                <a:gd name="T23" fmla="*/ 227 h 304"/>
                <a:gd name="T24" fmla="*/ 477 w 586"/>
                <a:gd name="T25" fmla="*/ 227 h 304"/>
                <a:gd name="T26" fmla="*/ 586 w 586"/>
                <a:gd name="T27" fmla="*/ 113 h 304"/>
                <a:gd name="T28" fmla="*/ 489 w 586"/>
                <a:gd name="T2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6" h="304">
                  <a:moveTo>
                    <a:pt x="489" y="0"/>
                  </a:moveTo>
                  <a:cubicBezTo>
                    <a:pt x="486" y="18"/>
                    <a:pt x="480" y="35"/>
                    <a:pt x="472" y="51"/>
                  </a:cubicBezTo>
                  <a:cubicBezTo>
                    <a:pt x="514" y="49"/>
                    <a:pt x="534" y="81"/>
                    <a:pt x="534" y="113"/>
                  </a:cubicBezTo>
                  <a:cubicBezTo>
                    <a:pt x="534" y="148"/>
                    <a:pt x="509" y="176"/>
                    <a:pt x="477" y="176"/>
                  </a:cubicBezTo>
                  <a:lnTo>
                    <a:pt x="175" y="176"/>
                  </a:lnTo>
                  <a:cubicBezTo>
                    <a:pt x="125" y="176"/>
                    <a:pt x="86" y="193"/>
                    <a:pt x="58" y="212"/>
                  </a:cubicBezTo>
                  <a:cubicBezTo>
                    <a:pt x="64" y="186"/>
                    <a:pt x="74" y="165"/>
                    <a:pt x="86" y="148"/>
                  </a:cubicBezTo>
                  <a:lnTo>
                    <a:pt x="26" y="148"/>
                  </a:lnTo>
                  <a:cubicBezTo>
                    <a:pt x="10" y="182"/>
                    <a:pt x="0" y="225"/>
                    <a:pt x="0" y="278"/>
                  </a:cubicBezTo>
                  <a:cubicBezTo>
                    <a:pt x="0" y="295"/>
                    <a:pt x="13" y="304"/>
                    <a:pt x="25" y="304"/>
                  </a:cubicBezTo>
                  <a:cubicBezTo>
                    <a:pt x="34" y="304"/>
                    <a:pt x="42" y="300"/>
                    <a:pt x="46" y="293"/>
                  </a:cubicBezTo>
                  <a:cubicBezTo>
                    <a:pt x="48" y="290"/>
                    <a:pt x="93" y="227"/>
                    <a:pt x="175" y="227"/>
                  </a:cubicBezTo>
                  <a:lnTo>
                    <a:pt x="477" y="227"/>
                  </a:lnTo>
                  <a:cubicBezTo>
                    <a:pt x="537" y="227"/>
                    <a:pt x="586" y="176"/>
                    <a:pt x="586" y="113"/>
                  </a:cubicBezTo>
                  <a:cubicBezTo>
                    <a:pt x="586" y="55"/>
                    <a:pt x="543" y="7"/>
                    <a:pt x="489" y="0"/>
                  </a:cubicBezTo>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2000" kern="1200">
                <a:solidFill>
                  <a:prstClr val="black"/>
                </a:solidFill>
                <a:latin typeface="Calibri" panose="020F0502020204030204"/>
                <a:ea typeface="+mn-ea"/>
              </a:endParaRPr>
            </a:p>
          </p:txBody>
        </p:sp>
        <p:sp>
          <p:nvSpPr>
            <p:cNvPr id="399" name="Freeform 662">
              <a:extLst>
                <a:ext uri="{FF2B5EF4-FFF2-40B4-BE49-F238E27FC236}">
                  <a16:creationId xmlns:a16="http://schemas.microsoft.com/office/drawing/2014/main" id="{9CC32F3F-A27D-AEB8-16E3-28FBE5A207CB}"/>
                </a:ext>
              </a:extLst>
            </p:cNvPr>
            <p:cNvSpPr>
              <a:spLocks noEditPoints="1"/>
            </p:cNvSpPr>
            <p:nvPr/>
          </p:nvSpPr>
          <p:spPr bwMode="auto">
            <a:xfrm>
              <a:off x="5824544" y="5738820"/>
              <a:ext cx="504826" cy="284163"/>
            </a:xfrm>
            <a:custGeom>
              <a:avLst/>
              <a:gdLst>
                <a:gd name="T0" fmla="*/ 58 w 711"/>
                <a:gd name="T1" fmla="*/ 303 h 398"/>
                <a:gd name="T2" fmla="*/ 236 w 711"/>
                <a:gd name="T3" fmla="*/ 123 h 398"/>
                <a:gd name="T4" fmla="*/ 255 w 711"/>
                <a:gd name="T5" fmla="*/ 114 h 398"/>
                <a:gd name="T6" fmla="*/ 313 w 711"/>
                <a:gd name="T7" fmla="*/ 85 h 398"/>
                <a:gd name="T8" fmla="*/ 350 w 711"/>
                <a:gd name="T9" fmla="*/ 95 h 398"/>
                <a:gd name="T10" fmla="*/ 383 w 711"/>
                <a:gd name="T11" fmla="*/ 88 h 398"/>
                <a:gd name="T12" fmla="*/ 455 w 711"/>
                <a:gd name="T13" fmla="*/ 51 h 398"/>
                <a:gd name="T14" fmla="*/ 523 w 711"/>
                <a:gd name="T15" fmla="*/ 84 h 398"/>
                <a:gd name="T16" fmla="*/ 553 w 711"/>
                <a:gd name="T17" fmla="*/ 91 h 398"/>
                <a:gd name="T18" fmla="*/ 582 w 711"/>
                <a:gd name="T19" fmla="*/ 85 h 398"/>
                <a:gd name="T20" fmla="*/ 658 w 711"/>
                <a:gd name="T21" fmla="*/ 167 h 398"/>
                <a:gd name="T22" fmla="*/ 582 w 711"/>
                <a:gd name="T23" fmla="*/ 250 h 398"/>
                <a:gd name="T24" fmla="*/ 211 w 711"/>
                <a:gd name="T25" fmla="*/ 250 h 398"/>
                <a:gd name="T26" fmla="*/ 58 w 711"/>
                <a:gd name="T27" fmla="*/ 303 h 398"/>
                <a:gd name="T28" fmla="*/ 669 w 711"/>
                <a:gd name="T29" fmla="*/ 265 h 398"/>
                <a:gd name="T30" fmla="*/ 710 w 711"/>
                <a:gd name="T31" fmla="*/ 167 h 398"/>
                <a:gd name="T32" fmla="*/ 582 w 711"/>
                <a:gd name="T33" fmla="*/ 33 h 398"/>
                <a:gd name="T34" fmla="*/ 550 w 711"/>
                <a:gd name="T35" fmla="*/ 37 h 398"/>
                <a:gd name="T36" fmla="*/ 455 w 711"/>
                <a:gd name="T37" fmla="*/ 0 h 398"/>
                <a:gd name="T38" fmla="*/ 356 w 711"/>
                <a:gd name="T39" fmla="*/ 41 h 398"/>
                <a:gd name="T40" fmla="*/ 313 w 711"/>
                <a:gd name="T41" fmla="*/ 33 h 398"/>
                <a:gd name="T42" fmla="*/ 222 w 711"/>
                <a:gd name="T43" fmla="*/ 73 h 398"/>
                <a:gd name="T44" fmla="*/ 1 w 711"/>
                <a:gd name="T45" fmla="*/ 370 h 398"/>
                <a:gd name="T46" fmla="*/ 19 w 711"/>
                <a:gd name="T47" fmla="*/ 395 h 398"/>
                <a:gd name="T48" fmla="*/ 48 w 711"/>
                <a:gd name="T49" fmla="*/ 385 h 398"/>
                <a:gd name="T50" fmla="*/ 211 w 711"/>
                <a:gd name="T51" fmla="*/ 301 h 398"/>
                <a:gd name="T52" fmla="*/ 582 w 711"/>
                <a:gd name="T53" fmla="*/ 301 h 398"/>
                <a:gd name="T54" fmla="*/ 669 w 711"/>
                <a:gd name="T55" fmla="*/ 265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1" h="398">
                  <a:moveTo>
                    <a:pt x="58" y="303"/>
                  </a:moveTo>
                  <a:cubicBezTo>
                    <a:pt x="88" y="135"/>
                    <a:pt x="229" y="124"/>
                    <a:pt x="236" y="123"/>
                  </a:cubicBezTo>
                  <a:cubicBezTo>
                    <a:pt x="243" y="123"/>
                    <a:pt x="250" y="120"/>
                    <a:pt x="255" y="114"/>
                  </a:cubicBezTo>
                  <a:cubicBezTo>
                    <a:pt x="269" y="95"/>
                    <a:pt x="291" y="85"/>
                    <a:pt x="313" y="85"/>
                  </a:cubicBezTo>
                  <a:cubicBezTo>
                    <a:pt x="326" y="85"/>
                    <a:pt x="338" y="88"/>
                    <a:pt x="350" y="95"/>
                  </a:cubicBezTo>
                  <a:cubicBezTo>
                    <a:pt x="361" y="101"/>
                    <a:pt x="375" y="98"/>
                    <a:pt x="383" y="88"/>
                  </a:cubicBezTo>
                  <a:cubicBezTo>
                    <a:pt x="401" y="64"/>
                    <a:pt x="427" y="51"/>
                    <a:pt x="455" y="51"/>
                  </a:cubicBezTo>
                  <a:cubicBezTo>
                    <a:pt x="481" y="51"/>
                    <a:pt x="506" y="63"/>
                    <a:pt x="523" y="84"/>
                  </a:cubicBezTo>
                  <a:cubicBezTo>
                    <a:pt x="530" y="92"/>
                    <a:pt x="543" y="95"/>
                    <a:pt x="553" y="91"/>
                  </a:cubicBezTo>
                  <a:cubicBezTo>
                    <a:pt x="562" y="87"/>
                    <a:pt x="572" y="85"/>
                    <a:pt x="582" y="85"/>
                  </a:cubicBezTo>
                  <a:cubicBezTo>
                    <a:pt x="624" y="85"/>
                    <a:pt x="658" y="122"/>
                    <a:pt x="658" y="167"/>
                  </a:cubicBezTo>
                  <a:cubicBezTo>
                    <a:pt x="658" y="213"/>
                    <a:pt x="624" y="250"/>
                    <a:pt x="582" y="250"/>
                  </a:cubicBezTo>
                  <a:lnTo>
                    <a:pt x="211" y="250"/>
                  </a:lnTo>
                  <a:cubicBezTo>
                    <a:pt x="144" y="250"/>
                    <a:pt x="93" y="276"/>
                    <a:pt x="58" y="303"/>
                  </a:cubicBezTo>
                  <a:close/>
                  <a:moveTo>
                    <a:pt x="669" y="265"/>
                  </a:moveTo>
                  <a:cubicBezTo>
                    <a:pt x="694" y="240"/>
                    <a:pt x="711" y="206"/>
                    <a:pt x="710" y="167"/>
                  </a:cubicBezTo>
                  <a:cubicBezTo>
                    <a:pt x="707" y="92"/>
                    <a:pt x="654" y="34"/>
                    <a:pt x="582" y="33"/>
                  </a:cubicBezTo>
                  <a:cubicBezTo>
                    <a:pt x="571" y="33"/>
                    <a:pt x="560" y="35"/>
                    <a:pt x="550" y="37"/>
                  </a:cubicBezTo>
                  <a:cubicBezTo>
                    <a:pt x="524" y="13"/>
                    <a:pt x="490" y="0"/>
                    <a:pt x="455" y="0"/>
                  </a:cubicBezTo>
                  <a:cubicBezTo>
                    <a:pt x="418" y="0"/>
                    <a:pt x="382" y="14"/>
                    <a:pt x="356" y="41"/>
                  </a:cubicBezTo>
                  <a:cubicBezTo>
                    <a:pt x="342" y="36"/>
                    <a:pt x="328" y="33"/>
                    <a:pt x="313" y="33"/>
                  </a:cubicBezTo>
                  <a:cubicBezTo>
                    <a:pt x="279" y="33"/>
                    <a:pt x="246" y="48"/>
                    <a:pt x="222" y="73"/>
                  </a:cubicBezTo>
                  <a:cubicBezTo>
                    <a:pt x="140" y="83"/>
                    <a:pt x="0" y="155"/>
                    <a:pt x="1" y="370"/>
                  </a:cubicBezTo>
                  <a:cubicBezTo>
                    <a:pt x="1" y="383"/>
                    <a:pt x="9" y="392"/>
                    <a:pt x="19" y="395"/>
                  </a:cubicBezTo>
                  <a:cubicBezTo>
                    <a:pt x="31" y="398"/>
                    <a:pt x="42" y="393"/>
                    <a:pt x="48" y="385"/>
                  </a:cubicBezTo>
                  <a:cubicBezTo>
                    <a:pt x="49" y="384"/>
                    <a:pt x="106" y="301"/>
                    <a:pt x="211" y="301"/>
                  </a:cubicBezTo>
                  <a:lnTo>
                    <a:pt x="582" y="301"/>
                  </a:lnTo>
                  <a:cubicBezTo>
                    <a:pt x="616" y="301"/>
                    <a:pt x="646" y="287"/>
                    <a:pt x="669" y="265"/>
                  </a:cubicBezTo>
                </a:path>
              </a:pathLst>
            </a:custGeom>
            <a:grpFill/>
            <a:ln w="9525">
              <a:no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2000" kern="1200">
                <a:solidFill>
                  <a:prstClr val="black"/>
                </a:solidFill>
                <a:latin typeface="Calibri" panose="020F0502020204030204"/>
                <a:ea typeface="+mn-ea"/>
              </a:endParaRPr>
            </a:p>
          </p:txBody>
        </p:sp>
      </p:grpSp>
      <p:grpSp>
        <p:nvGrpSpPr>
          <p:cNvPr id="400" name="Cash_bag" descr="{&quot;Key&quot;:&quot;POWER_USER_SHAPE_ICON&quot;,&quot;Value&quot;:&quot;POWER_USER_SHAPE_ICON_STYLE_1&quot;}">
            <a:extLst>
              <a:ext uri="{FF2B5EF4-FFF2-40B4-BE49-F238E27FC236}">
                <a16:creationId xmlns:a16="http://schemas.microsoft.com/office/drawing/2014/main" id="{9C3FC794-02EB-4430-2046-0AE838DA7707}"/>
              </a:ext>
            </a:extLst>
          </p:cNvPr>
          <p:cNvGrpSpPr>
            <a:grpSpLocks noChangeAspect="1"/>
          </p:cNvGrpSpPr>
          <p:nvPr>
            <p:custDataLst>
              <p:tags r:id="rId4"/>
            </p:custDataLst>
          </p:nvPr>
        </p:nvGrpSpPr>
        <p:grpSpPr>
          <a:xfrm>
            <a:off x="11012228" y="2332938"/>
            <a:ext cx="607465" cy="778869"/>
            <a:chOff x="2045537" y="1839598"/>
            <a:chExt cx="412806" cy="529284"/>
          </a:xfrm>
        </p:grpSpPr>
        <p:grpSp>
          <p:nvGrpSpPr>
            <p:cNvPr id="401" name="Competition">
              <a:extLst>
                <a:ext uri="{FF2B5EF4-FFF2-40B4-BE49-F238E27FC236}">
                  <a16:creationId xmlns:a16="http://schemas.microsoft.com/office/drawing/2014/main" id="{FE26CC13-766D-78A2-5B88-1B8B32B2A877}"/>
                </a:ext>
              </a:extLst>
            </p:cNvPr>
            <p:cNvGrpSpPr>
              <a:grpSpLocks noChangeAspect="1"/>
            </p:cNvGrpSpPr>
            <p:nvPr>
              <p:custDataLst>
                <p:tags r:id="rId5"/>
              </p:custDataLst>
            </p:nvPr>
          </p:nvGrpSpPr>
          <p:grpSpPr bwMode="auto">
            <a:xfrm>
              <a:off x="2140500" y="1839598"/>
              <a:ext cx="317843" cy="529284"/>
              <a:chOff x="475" y="46"/>
              <a:chExt cx="233" cy="388"/>
            </a:xfrm>
            <a:solidFill>
              <a:srgbClr val="181C36"/>
            </a:solidFill>
          </p:grpSpPr>
          <p:sp>
            <p:nvSpPr>
              <p:cNvPr id="406" name="Competition">
                <a:extLst>
                  <a:ext uri="{FF2B5EF4-FFF2-40B4-BE49-F238E27FC236}">
                    <a16:creationId xmlns:a16="http://schemas.microsoft.com/office/drawing/2014/main" id="{4C5FEA76-6F1E-298F-55B7-A95E9800233C}"/>
                  </a:ext>
                </a:extLst>
              </p:cNvPr>
              <p:cNvSpPr>
                <a:spLocks/>
              </p:cNvSpPr>
              <p:nvPr>
                <p:custDataLst>
                  <p:tags r:id="rId10"/>
                </p:custDataLst>
              </p:nvPr>
            </p:nvSpPr>
            <p:spPr bwMode="auto">
              <a:xfrm>
                <a:off x="475" y="149"/>
                <a:ext cx="233" cy="285"/>
              </a:xfrm>
              <a:custGeom>
                <a:avLst/>
                <a:gdLst>
                  <a:gd name="T0" fmla="*/ 390 w 390"/>
                  <a:gd name="T1" fmla="*/ 54 h 478"/>
                  <a:gd name="T2" fmla="*/ 390 w 390"/>
                  <a:gd name="T3" fmla="*/ 228 h 478"/>
                  <a:gd name="T4" fmla="*/ 364 w 390"/>
                  <a:gd name="T5" fmla="*/ 251 h 478"/>
                  <a:gd name="T6" fmla="*/ 339 w 390"/>
                  <a:gd name="T7" fmla="*/ 228 h 478"/>
                  <a:gd name="T8" fmla="*/ 339 w 390"/>
                  <a:gd name="T9" fmla="*/ 61 h 478"/>
                  <a:gd name="T10" fmla="*/ 318 w 390"/>
                  <a:gd name="T11" fmla="*/ 61 h 478"/>
                  <a:gd name="T12" fmla="*/ 318 w 390"/>
                  <a:gd name="T13" fmla="*/ 454 h 478"/>
                  <a:gd name="T14" fmla="*/ 288 w 390"/>
                  <a:gd name="T15" fmla="*/ 477 h 478"/>
                  <a:gd name="T16" fmla="*/ 257 w 390"/>
                  <a:gd name="T17" fmla="*/ 454 h 478"/>
                  <a:gd name="T18" fmla="*/ 257 w 390"/>
                  <a:gd name="T19" fmla="*/ 263 h 478"/>
                  <a:gd name="T20" fmla="*/ 234 w 390"/>
                  <a:gd name="T21" fmla="*/ 263 h 478"/>
                  <a:gd name="T22" fmla="*/ 234 w 390"/>
                  <a:gd name="T23" fmla="*/ 455 h 478"/>
                  <a:gd name="T24" fmla="*/ 203 w 390"/>
                  <a:gd name="T25" fmla="*/ 478 h 478"/>
                  <a:gd name="T26" fmla="*/ 172 w 390"/>
                  <a:gd name="T27" fmla="*/ 455 h 478"/>
                  <a:gd name="T28" fmla="*/ 172 w 390"/>
                  <a:gd name="T29" fmla="*/ 240 h 478"/>
                  <a:gd name="T30" fmla="*/ 172 w 390"/>
                  <a:gd name="T31" fmla="*/ 61 h 478"/>
                  <a:gd name="T32" fmla="*/ 160 w 390"/>
                  <a:gd name="T33" fmla="*/ 61 h 478"/>
                  <a:gd name="T34" fmla="*/ 57 w 390"/>
                  <a:gd name="T35" fmla="*/ 161 h 478"/>
                  <a:gd name="T36" fmla="*/ 13 w 390"/>
                  <a:gd name="T37" fmla="*/ 167 h 478"/>
                  <a:gd name="T38" fmla="*/ 16 w 390"/>
                  <a:gd name="T39" fmla="*/ 124 h 478"/>
                  <a:gd name="T40" fmla="*/ 109 w 390"/>
                  <a:gd name="T41" fmla="*/ 33 h 478"/>
                  <a:gd name="T42" fmla="*/ 174 w 390"/>
                  <a:gd name="T43" fmla="*/ 0 h 478"/>
                  <a:gd name="T44" fmla="*/ 337 w 390"/>
                  <a:gd name="T45" fmla="*/ 0 h 478"/>
                  <a:gd name="T46" fmla="*/ 390 w 390"/>
                  <a:gd name="T47" fmla="*/ 5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78">
                    <a:moveTo>
                      <a:pt x="390" y="54"/>
                    </a:moveTo>
                    <a:lnTo>
                      <a:pt x="390" y="228"/>
                    </a:lnTo>
                    <a:cubicBezTo>
                      <a:pt x="390" y="228"/>
                      <a:pt x="390" y="251"/>
                      <a:pt x="364" y="251"/>
                    </a:cubicBezTo>
                    <a:cubicBezTo>
                      <a:pt x="364" y="251"/>
                      <a:pt x="339" y="251"/>
                      <a:pt x="339" y="228"/>
                    </a:cubicBezTo>
                    <a:lnTo>
                      <a:pt x="339" y="61"/>
                    </a:lnTo>
                    <a:lnTo>
                      <a:pt x="318" y="61"/>
                    </a:lnTo>
                    <a:lnTo>
                      <a:pt x="318" y="454"/>
                    </a:lnTo>
                    <a:cubicBezTo>
                      <a:pt x="318" y="454"/>
                      <a:pt x="318" y="477"/>
                      <a:pt x="288" y="477"/>
                    </a:cubicBezTo>
                    <a:cubicBezTo>
                      <a:pt x="288" y="477"/>
                      <a:pt x="257" y="477"/>
                      <a:pt x="257" y="454"/>
                    </a:cubicBezTo>
                    <a:lnTo>
                      <a:pt x="257" y="263"/>
                    </a:lnTo>
                    <a:lnTo>
                      <a:pt x="234" y="263"/>
                    </a:lnTo>
                    <a:lnTo>
                      <a:pt x="234" y="455"/>
                    </a:lnTo>
                    <a:cubicBezTo>
                      <a:pt x="234" y="455"/>
                      <a:pt x="234" y="478"/>
                      <a:pt x="203" y="478"/>
                    </a:cubicBezTo>
                    <a:cubicBezTo>
                      <a:pt x="203" y="478"/>
                      <a:pt x="172" y="478"/>
                      <a:pt x="172" y="455"/>
                    </a:cubicBezTo>
                    <a:lnTo>
                      <a:pt x="172" y="240"/>
                    </a:lnTo>
                    <a:lnTo>
                      <a:pt x="172" y="61"/>
                    </a:lnTo>
                    <a:lnTo>
                      <a:pt x="160" y="61"/>
                    </a:lnTo>
                    <a:cubicBezTo>
                      <a:pt x="160" y="61"/>
                      <a:pt x="71" y="147"/>
                      <a:pt x="57" y="161"/>
                    </a:cubicBezTo>
                    <a:cubicBezTo>
                      <a:pt x="43" y="175"/>
                      <a:pt x="25" y="178"/>
                      <a:pt x="13" y="167"/>
                    </a:cubicBezTo>
                    <a:cubicBezTo>
                      <a:pt x="2" y="155"/>
                      <a:pt x="0" y="140"/>
                      <a:pt x="16" y="124"/>
                    </a:cubicBezTo>
                    <a:cubicBezTo>
                      <a:pt x="23" y="117"/>
                      <a:pt x="88" y="54"/>
                      <a:pt x="109" y="33"/>
                    </a:cubicBezTo>
                    <a:cubicBezTo>
                      <a:pt x="130" y="12"/>
                      <a:pt x="147" y="0"/>
                      <a:pt x="174" y="0"/>
                    </a:cubicBezTo>
                    <a:lnTo>
                      <a:pt x="337" y="0"/>
                    </a:lnTo>
                    <a:cubicBezTo>
                      <a:pt x="375" y="0"/>
                      <a:pt x="390" y="24"/>
                      <a:pt x="390" y="54"/>
                    </a:cubicBezTo>
                    <a:close/>
                  </a:path>
                </a:pathLst>
              </a:custGeom>
              <a:grpFill/>
              <a:ln w="0">
                <a:noFill/>
                <a:prstDash val="solid"/>
                <a:round/>
                <a:headEnd/>
                <a:tailEnd/>
              </a:ln>
            </p:spPr>
            <p:txBody>
              <a:bodyPr vert="horz" wrap="square" lIns="100834" tIns="50417" rIns="100834" bIns="50417" numCol="1" anchor="t" anchorCtr="0" compatLnSpc="1">
                <a:prstTxWarp prst="textNoShape">
                  <a:avLst/>
                </a:prstTxWarp>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407" name="Competition">
                <a:extLst>
                  <a:ext uri="{FF2B5EF4-FFF2-40B4-BE49-F238E27FC236}">
                    <a16:creationId xmlns:a16="http://schemas.microsoft.com/office/drawing/2014/main" id="{A38A76D2-3A42-BB3B-22C2-F2462E133566}"/>
                  </a:ext>
                </a:extLst>
              </p:cNvPr>
              <p:cNvSpPr>
                <a:spLocks/>
              </p:cNvSpPr>
              <p:nvPr>
                <p:custDataLst>
                  <p:tags r:id="rId11"/>
                </p:custDataLst>
              </p:nvPr>
            </p:nvSpPr>
            <p:spPr bwMode="auto">
              <a:xfrm>
                <a:off x="580" y="46"/>
                <a:ext cx="76" cy="89"/>
              </a:xfrm>
              <a:custGeom>
                <a:avLst/>
                <a:gdLst>
                  <a:gd name="T0" fmla="*/ 126 w 126"/>
                  <a:gd name="T1" fmla="*/ 77 h 149"/>
                  <a:gd name="T2" fmla="*/ 64 w 126"/>
                  <a:gd name="T3" fmla="*/ 0 h 149"/>
                  <a:gd name="T4" fmla="*/ 0 w 126"/>
                  <a:gd name="T5" fmla="*/ 74 h 149"/>
                  <a:gd name="T6" fmla="*/ 64 w 126"/>
                  <a:gd name="T7" fmla="*/ 149 h 149"/>
                  <a:gd name="T8" fmla="*/ 126 w 126"/>
                  <a:gd name="T9" fmla="*/ 77 h 149"/>
                </a:gdLst>
                <a:ahLst/>
                <a:cxnLst>
                  <a:cxn ang="0">
                    <a:pos x="T0" y="T1"/>
                  </a:cxn>
                  <a:cxn ang="0">
                    <a:pos x="T2" y="T3"/>
                  </a:cxn>
                  <a:cxn ang="0">
                    <a:pos x="T4" y="T5"/>
                  </a:cxn>
                  <a:cxn ang="0">
                    <a:pos x="T6" y="T7"/>
                  </a:cxn>
                  <a:cxn ang="0">
                    <a:pos x="T8" y="T9"/>
                  </a:cxn>
                </a:cxnLst>
                <a:rect l="0" t="0" r="r" b="b"/>
                <a:pathLst>
                  <a:path w="126" h="149">
                    <a:moveTo>
                      <a:pt x="126" y="77"/>
                    </a:moveTo>
                    <a:cubicBezTo>
                      <a:pt x="126" y="36"/>
                      <a:pt x="107" y="0"/>
                      <a:pt x="64" y="0"/>
                    </a:cubicBezTo>
                    <a:cubicBezTo>
                      <a:pt x="22" y="0"/>
                      <a:pt x="0" y="33"/>
                      <a:pt x="0" y="74"/>
                    </a:cubicBezTo>
                    <a:cubicBezTo>
                      <a:pt x="0" y="115"/>
                      <a:pt x="22" y="149"/>
                      <a:pt x="64" y="149"/>
                    </a:cubicBezTo>
                    <a:cubicBezTo>
                      <a:pt x="107" y="149"/>
                      <a:pt x="126" y="118"/>
                      <a:pt x="126" y="77"/>
                    </a:cubicBezTo>
                    <a:close/>
                  </a:path>
                </a:pathLst>
              </a:custGeom>
              <a:grpFill/>
              <a:ln w="0">
                <a:noFill/>
                <a:prstDash val="solid"/>
                <a:round/>
                <a:headEnd/>
                <a:tailEnd/>
              </a:ln>
            </p:spPr>
            <p:txBody>
              <a:bodyPr vert="horz" wrap="square" lIns="100834" tIns="50417" rIns="100834" bIns="50417" numCol="1" anchor="t" anchorCtr="0" compatLnSpc="1">
                <a:prstTxWarp prst="textNoShape">
                  <a:avLst/>
                </a:prstTxWarp>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endParaRPr>
              </a:p>
            </p:txBody>
          </p:sp>
        </p:grpSp>
        <p:grpSp>
          <p:nvGrpSpPr>
            <p:cNvPr id="402" name="Money_Bag">
              <a:extLst>
                <a:ext uri="{FF2B5EF4-FFF2-40B4-BE49-F238E27FC236}">
                  <a16:creationId xmlns:a16="http://schemas.microsoft.com/office/drawing/2014/main" id="{AA636000-9EC1-2E97-A2EC-90009D56D797}"/>
                </a:ext>
              </a:extLst>
            </p:cNvPr>
            <p:cNvGrpSpPr>
              <a:grpSpLocks noChangeAspect="1"/>
            </p:cNvGrpSpPr>
            <p:nvPr>
              <p:custDataLst>
                <p:tags r:id="rId6"/>
              </p:custDataLst>
            </p:nvPr>
          </p:nvGrpSpPr>
          <p:grpSpPr bwMode="auto">
            <a:xfrm>
              <a:off x="2045537" y="2003168"/>
              <a:ext cx="177232" cy="253278"/>
              <a:chOff x="88" y="46"/>
              <a:chExt cx="275" cy="393"/>
            </a:xfrm>
            <a:solidFill>
              <a:srgbClr val="181C36"/>
            </a:solidFill>
          </p:grpSpPr>
          <p:sp>
            <p:nvSpPr>
              <p:cNvPr id="403" name="Money_Bag">
                <a:extLst>
                  <a:ext uri="{FF2B5EF4-FFF2-40B4-BE49-F238E27FC236}">
                    <a16:creationId xmlns:a16="http://schemas.microsoft.com/office/drawing/2014/main" id="{19C0C91D-88AF-5201-130B-88BD3BF34780}"/>
                  </a:ext>
                </a:extLst>
              </p:cNvPr>
              <p:cNvSpPr>
                <a:spLocks/>
              </p:cNvSpPr>
              <p:nvPr>
                <p:custDataLst>
                  <p:tags r:id="rId7"/>
                </p:custDataLst>
              </p:nvPr>
            </p:nvSpPr>
            <p:spPr bwMode="auto">
              <a:xfrm>
                <a:off x="234" y="285"/>
                <a:ext cx="18" cy="27"/>
              </a:xfrm>
              <a:custGeom>
                <a:avLst/>
                <a:gdLst>
                  <a:gd name="T0" fmla="*/ 0 w 48"/>
                  <a:gd name="T1" fmla="*/ 35 h 72"/>
                  <a:gd name="T2" fmla="*/ 12 w 48"/>
                  <a:gd name="T3" fmla="*/ 55 h 72"/>
                  <a:gd name="T4" fmla="*/ 48 w 48"/>
                  <a:gd name="T5" fmla="*/ 72 h 72"/>
                  <a:gd name="T6" fmla="*/ 48 w 48"/>
                  <a:gd name="T7" fmla="*/ 0 h 72"/>
                  <a:gd name="T8" fmla="*/ 13 w 48"/>
                  <a:gd name="T9" fmla="*/ 13 h 72"/>
                  <a:gd name="T10" fmla="*/ 0 w 48"/>
                  <a:gd name="T11" fmla="*/ 35 h 72"/>
                </a:gdLst>
                <a:ahLst/>
                <a:cxnLst>
                  <a:cxn ang="0">
                    <a:pos x="T0" y="T1"/>
                  </a:cxn>
                  <a:cxn ang="0">
                    <a:pos x="T2" y="T3"/>
                  </a:cxn>
                  <a:cxn ang="0">
                    <a:pos x="T4" y="T5"/>
                  </a:cxn>
                  <a:cxn ang="0">
                    <a:pos x="T6" y="T7"/>
                  </a:cxn>
                  <a:cxn ang="0">
                    <a:pos x="T8" y="T9"/>
                  </a:cxn>
                  <a:cxn ang="0">
                    <a:pos x="T10" y="T11"/>
                  </a:cxn>
                </a:cxnLst>
                <a:rect l="0" t="0" r="r" b="b"/>
                <a:pathLst>
                  <a:path w="48" h="72">
                    <a:moveTo>
                      <a:pt x="0" y="35"/>
                    </a:moveTo>
                    <a:cubicBezTo>
                      <a:pt x="0" y="42"/>
                      <a:pt x="5" y="49"/>
                      <a:pt x="12" y="55"/>
                    </a:cubicBezTo>
                    <a:cubicBezTo>
                      <a:pt x="18" y="62"/>
                      <a:pt x="23" y="67"/>
                      <a:pt x="48" y="72"/>
                    </a:cubicBezTo>
                    <a:lnTo>
                      <a:pt x="48" y="0"/>
                    </a:lnTo>
                    <a:cubicBezTo>
                      <a:pt x="36" y="1"/>
                      <a:pt x="21" y="6"/>
                      <a:pt x="13" y="13"/>
                    </a:cubicBezTo>
                    <a:cubicBezTo>
                      <a:pt x="6" y="20"/>
                      <a:pt x="0" y="27"/>
                      <a:pt x="0" y="35"/>
                    </a:cubicBezTo>
                    <a:close/>
                  </a:path>
                </a:pathLst>
              </a:custGeom>
              <a:grpFill/>
              <a:ln w="0">
                <a:noFill/>
                <a:prstDash val="solid"/>
                <a:round/>
                <a:headEnd/>
                <a:tailEnd/>
              </a:ln>
            </p:spPr>
            <p:txBody>
              <a:bodyPr vert="horz" wrap="square" lIns="100834" tIns="50417" rIns="100834" bIns="50417" numCol="1" anchor="t" anchorCtr="0" compatLnSpc="1">
                <a:prstTxWarp prst="textNoShape">
                  <a:avLst/>
                </a:prstTxWarp>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404" name="Money_Bag">
                <a:extLst>
                  <a:ext uri="{FF2B5EF4-FFF2-40B4-BE49-F238E27FC236}">
                    <a16:creationId xmlns:a16="http://schemas.microsoft.com/office/drawing/2014/main" id="{773D7C5C-70AC-804F-0527-8BA33B3E0012}"/>
                  </a:ext>
                </a:extLst>
              </p:cNvPr>
              <p:cNvSpPr>
                <a:spLocks/>
              </p:cNvSpPr>
              <p:nvPr>
                <p:custDataLst>
                  <p:tags r:id="rId8"/>
                </p:custDataLst>
              </p:nvPr>
            </p:nvSpPr>
            <p:spPr bwMode="auto">
              <a:xfrm>
                <a:off x="257" y="325"/>
                <a:ext cx="18" cy="31"/>
              </a:xfrm>
              <a:custGeom>
                <a:avLst/>
                <a:gdLst>
                  <a:gd name="T0" fmla="*/ 0 w 48"/>
                  <a:gd name="T1" fmla="*/ 0 h 83"/>
                  <a:gd name="T2" fmla="*/ 0 w 48"/>
                  <a:gd name="T3" fmla="*/ 83 h 83"/>
                  <a:gd name="T4" fmla="*/ 25 w 48"/>
                  <a:gd name="T5" fmla="*/ 76 h 83"/>
                  <a:gd name="T6" fmla="*/ 42 w 48"/>
                  <a:gd name="T7" fmla="*/ 61 h 83"/>
                  <a:gd name="T8" fmla="*/ 48 w 48"/>
                  <a:gd name="T9" fmla="*/ 42 h 83"/>
                  <a:gd name="T10" fmla="*/ 36 w 48"/>
                  <a:gd name="T11" fmla="*/ 17 h 83"/>
                  <a:gd name="T12" fmla="*/ 0 w 4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0"/>
                    </a:moveTo>
                    <a:lnTo>
                      <a:pt x="0" y="83"/>
                    </a:lnTo>
                    <a:cubicBezTo>
                      <a:pt x="12" y="82"/>
                      <a:pt x="19" y="80"/>
                      <a:pt x="25" y="76"/>
                    </a:cubicBezTo>
                    <a:cubicBezTo>
                      <a:pt x="32" y="72"/>
                      <a:pt x="38" y="67"/>
                      <a:pt x="42" y="61"/>
                    </a:cubicBezTo>
                    <a:cubicBezTo>
                      <a:pt x="45" y="54"/>
                      <a:pt x="48" y="48"/>
                      <a:pt x="48" y="42"/>
                    </a:cubicBezTo>
                    <a:cubicBezTo>
                      <a:pt x="48" y="33"/>
                      <a:pt x="43" y="25"/>
                      <a:pt x="36" y="17"/>
                    </a:cubicBezTo>
                    <a:cubicBezTo>
                      <a:pt x="29" y="10"/>
                      <a:pt x="25" y="4"/>
                      <a:pt x="0" y="0"/>
                    </a:cubicBezTo>
                    <a:close/>
                  </a:path>
                </a:pathLst>
              </a:custGeom>
              <a:grpFill/>
              <a:ln w="0">
                <a:noFill/>
                <a:prstDash val="solid"/>
                <a:round/>
                <a:headEnd/>
                <a:tailEnd/>
              </a:ln>
            </p:spPr>
            <p:txBody>
              <a:bodyPr vert="horz" wrap="square" lIns="100834" tIns="50417" rIns="100834" bIns="50417" numCol="1" anchor="t" anchorCtr="0" compatLnSpc="1">
                <a:prstTxWarp prst="textNoShape">
                  <a:avLst/>
                </a:prstTxWarp>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405" name="Money_Bag">
                <a:extLst>
                  <a:ext uri="{FF2B5EF4-FFF2-40B4-BE49-F238E27FC236}">
                    <a16:creationId xmlns:a16="http://schemas.microsoft.com/office/drawing/2014/main" id="{0A781EA0-DC02-F9E3-E745-6E050FC41CF6}"/>
                  </a:ext>
                </a:extLst>
              </p:cNvPr>
              <p:cNvSpPr>
                <a:spLocks noEditPoints="1"/>
              </p:cNvSpPr>
              <p:nvPr>
                <p:custDataLst>
                  <p:tags r:id="rId9"/>
                </p:custDataLst>
              </p:nvPr>
            </p:nvSpPr>
            <p:spPr bwMode="auto">
              <a:xfrm>
                <a:off x="88" y="46"/>
                <a:ext cx="275" cy="393"/>
              </a:xfrm>
              <a:custGeom>
                <a:avLst/>
                <a:gdLst>
                  <a:gd name="T0" fmla="*/ 695 w 734"/>
                  <a:gd name="T1" fmla="*/ 578 h 1044"/>
                  <a:gd name="T2" fmla="*/ 601 w 734"/>
                  <a:gd name="T3" fmla="*/ 490 h 1044"/>
                  <a:gd name="T4" fmla="*/ 410 w 734"/>
                  <a:gd name="T5" fmla="*/ 394 h 1044"/>
                  <a:gd name="T6" fmla="*/ 422 w 734"/>
                  <a:gd name="T7" fmla="*/ 267 h 1044"/>
                  <a:gd name="T8" fmla="*/ 422 w 734"/>
                  <a:gd name="T9" fmla="*/ 136 h 1044"/>
                  <a:gd name="T10" fmla="*/ 407 w 734"/>
                  <a:gd name="T11" fmla="*/ 55 h 1044"/>
                  <a:gd name="T12" fmla="*/ 419 w 734"/>
                  <a:gd name="T13" fmla="*/ 0 h 1044"/>
                  <a:gd name="T14" fmla="*/ 322 w 734"/>
                  <a:gd name="T15" fmla="*/ 78 h 1044"/>
                  <a:gd name="T16" fmla="*/ 210 w 734"/>
                  <a:gd name="T17" fmla="*/ 213 h 1044"/>
                  <a:gd name="T18" fmla="*/ 77 w 734"/>
                  <a:gd name="T19" fmla="*/ 233 h 1044"/>
                  <a:gd name="T20" fmla="*/ 0 w 734"/>
                  <a:gd name="T21" fmla="*/ 253 h 1044"/>
                  <a:gd name="T22" fmla="*/ 131 w 734"/>
                  <a:gd name="T23" fmla="*/ 332 h 1044"/>
                  <a:gd name="T24" fmla="*/ 286 w 734"/>
                  <a:gd name="T25" fmla="*/ 388 h 1044"/>
                  <a:gd name="T26" fmla="*/ 347 w 734"/>
                  <a:gd name="T27" fmla="*/ 430 h 1044"/>
                  <a:gd name="T28" fmla="*/ 338 w 734"/>
                  <a:gd name="T29" fmla="*/ 477 h 1044"/>
                  <a:gd name="T30" fmla="*/ 235 w 734"/>
                  <a:gd name="T31" fmla="*/ 571 h 1044"/>
                  <a:gd name="T32" fmla="*/ 146 w 734"/>
                  <a:gd name="T33" fmla="*/ 761 h 1044"/>
                  <a:gd name="T34" fmla="*/ 237 w 734"/>
                  <a:gd name="T35" fmla="*/ 970 h 1044"/>
                  <a:gd name="T36" fmla="*/ 553 w 734"/>
                  <a:gd name="T37" fmla="*/ 1009 h 1044"/>
                  <a:gd name="T38" fmla="*/ 733 w 734"/>
                  <a:gd name="T39" fmla="*/ 747 h 1044"/>
                  <a:gd name="T40" fmla="*/ 695 w 734"/>
                  <a:gd name="T41" fmla="*/ 578 h 1044"/>
                  <a:gd name="T42" fmla="*/ 513 w 734"/>
                  <a:gd name="T43" fmla="*/ 811 h 1044"/>
                  <a:gd name="T44" fmla="*/ 484 w 734"/>
                  <a:gd name="T45" fmla="*/ 836 h 1044"/>
                  <a:gd name="T46" fmla="*/ 451 w 734"/>
                  <a:gd name="T47" fmla="*/ 845 h 1044"/>
                  <a:gd name="T48" fmla="*/ 451 w 734"/>
                  <a:gd name="T49" fmla="*/ 886 h 1044"/>
                  <a:gd name="T50" fmla="*/ 438 w 734"/>
                  <a:gd name="T51" fmla="*/ 886 h 1044"/>
                  <a:gd name="T52" fmla="*/ 438 w 734"/>
                  <a:gd name="T53" fmla="*/ 845 h 1044"/>
                  <a:gd name="T54" fmla="*/ 415 w 734"/>
                  <a:gd name="T55" fmla="*/ 842 h 1044"/>
                  <a:gd name="T56" fmla="*/ 396 w 734"/>
                  <a:gd name="T57" fmla="*/ 834 h 1044"/>
                  <a:gd name="T58" fmla="*/ 377 w 734"/>
                  <a:gd name="T59" fmla="*/ 819 h 1044"/>
                  <a:gd name="T60" fmla="*/ 361 w 734"/>
                  <a:gd name="T61" fmla="*/ 799 h 1044"/>
                  <a:gd name="T62" fmla="*/ 380 w 734"/>
                  <a:gd name="T63" fmla="*/ 788 h 1044"/>
                  <a:gd name="T64" fmla="*/ 407 w 734"/>
                  <a:gd name="T65" fmla="*/ 813 h 1044"/>
                  <a:gd name="T66" fmla="*/ 438 w 734"/>
                  <a:gd name="T67" fmla="*/ 823 h 1044"/>
                  <a:gd name="T68" fmla="*/ 438 w 734"/>
                  <a:gd name="T69" fmla="*/ 732 h 1044"/>
                  <a:gd name="T70" fmla="*/ 402 w 734"/>
                  <a:gd name="T71" fmla="*/ 717 h 1044"/>
                  <a:gd name="T72" fmla="*/ 376 w 734"/>
                  <a:gd name="T73" fmla="*/ 695 h 1044"/>
                  <a:gd name="T74" fmla="*/ 368 w 734"/>
                  <a:gd name="T75" fmla="*/ 670 h 1044"/>
                  <a:gd name="T76" fmla="*/ 376 w 734"/>
                  <a:gd name="T77" fmla="*/ 643 h 1044"/>
                  <a:gd name="T78" fmla="*/ 405 w 734"/>
                  <a:gd name="T79" fmla="*/ 620 h 1044"/>
                  <a:gd name="T80" fmla="*/ 438 w 734"/>
                  <a:gd name="T81" fmla="*/ 611 h 1044"/>
                  <a:gd name="T82" fmla="*/ 438 w 734"/>
                  <a:gd name="T83" fmla="*/ 598 h 1044"/>
                  <a:gd name="T84" fmla="*/ 451 w 734"/>
                  <a:gd name="T85" fmla="*/ 598 h 1044"/>
                  <a:gd name="T86" fmla="*/ 451 w 734"/>
                  <a:gd name="T87" fmla="*/ 611 h 1044"/>
                  <a:gd name="T88" fmla="*/ 488 w 734"/>
                  <a:gd name="T89" fmla="*/ 624 h 1044"/>
                  <a:gd name="T90" fmla="*/ 515 w 734"/>
                  <a:gd name="T91" fmla="*/ 648 h 1044"/>
                  <a:gd name="T92" fmla="*/ 498 w 734"/>
                  <a:gd name="T93" fmla="*/ 661 h 1044"/>
                  <a:gd name="T94" fmla="*/ 473 w 734"/>
                  <a:gd name="T95" fmla="*/ 641 h 1044"/>
                  <a:gd name="T96" fmla="*/ 451 w 734"/>
                  <a:gd name="T97" fmla="*/ 634 h 1044"/>
                  <a:gd name="T98" fmla="*/ 451 w 734"/>
                  <a:gd name="T99" fmla="*/ 713 h 1044"/>
                  <a:gd name="T100" fmla="*/ 484 w 734"/>
                  <a:gd name="T101" fmla="*/ 725 h 1044"/>
                  <a:gd name="T102" fmla="*/ 512 w 734"/>
                  <a:gd name="T103" fmla="*/ 749 h 1044"/>
                  <a:gd name="T104" fmla="*/ 522 w 734"/>
                  <a:gd name="T105" fmla="*/ 780 h 1044"/>
                  <a:gd name="T106" fmla="*/ 513 w 734"/>
                  <a:gd name="T107" fmla="*/ 81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4" h="1044">
                    <a:moveTo>
                      <a:pt x="695" y="578"/>
                    </a:moveTo>
                    <a:cubicBezTo>
                      <a:pt x="673" y="530"/>
                      <a:pt x="645" y="513"/>
                      <a:pt x="601" y="490"/>
                    </a:cubicBezTo>
                    <a:cubicBezTo>
                      <a:pt x="530" y="452"/>
                      <a:pt x="423" y="498"/>
                      <a:pt x="410" y="394"/>
                    </a:cubicBezTo>
                    <a:cubicBezTo>
                      <a:pt x="406" y="353"/>
                      <a:pt x="411" y="306"/>
                      <a:pt x="422" y="267"/>
                    </a:cubicBezTo>
                    <a:cubicBezTo>
                      <a:pt x="436" y="217"/>
                      <a:pt x="435" y="187"/>
                      <a:pt x="422" y="136"/>
                    </a:cubicBezTo>
                    <a:cubicBezTo>
                      <a:pt x="415" y="110"/>
                      <a:pt x="407" y="82"/>
                      <a:pt x="407" y="55"/>
                    </a:cubicBezTo>
                    <a:cubicBezTo>
                      <a:pt x="407" y="36"/>
                      <a:pt x="410" y="18"/>
                      <a:pt x="419" y="0"/>
                    </a:cubicBezTo>
                    <a:cubicBezTo>
                      <a:pt x="375" y="27"/>
                      <a:pt x="348" y="27"/>
                      <a:pt x="322" y="78"/>
                    </a:cubicBezTo>
                    <a:cubicBezTo>
                      <a:pt x="294" y="130"/>
                      <a:pt x="264" y="184"/>
                      <a:pt x="210" y="213"/>
                    </a:cubicBezTo>
                    <a:cubicBezTo>
                      <a:pt x="166" y="238"/>
                      <a:pt x="123" y="227"/>
                      <a:pt x="77" y="233"/>
                    </a:cubicBezTo>
                    <a:cubicBezTo>
                      <a:pt x="50" y="237"/>
                      <a:pt x="25" y="248"/>
                      <a:pt x="0" y="253"/>
                    </a:cubicBezTo>
                    <a:cubicBezTo>
                      <a:pt x="56" y="266"/>
                      <a:pt x="85" y="302"/>
                      <a:pt x="131" y="332"/>
                    </a:cubicBezTo>
                    <a:cubicBezTo>
                      <a:pt x="179" y="364"/>
                      <a:pt x="232" y="372"/>
                      <a:pt x="286" y="388"/>
                    </a:cubicBezTo>
                    <a:cubicBezTo>
                      <a:pt x="302" y="393"/>
                      <a:pt x="342" y="413"/>
                      <a:pt x="347" y="430"/>
                    </a:cubicBezTo>
                    <a:cubicBezTo>
                      <a:pt x="349" y="439"/>
                      <a:pt x="339" y="468"/>
                      <a:pt x="338" y="477"/>
                    </a:cubicBezTo>
                    <a:cubicBezTo>
                      <a:pt x="327" y="529"/>
                      <a:pt x="272" y="540"/>
                      <a:pt x="235" y="571"/>
                    </a:cubicBezTo>
                    <a:cubicBezTo>
                      <a:pt x="178" y="619"/>
                      <a:pt x="150" y="687"/>
                      <a:pt x="146" y="761"/>
                    </a:cubicBezTo>
                    <a:cubicBezTo>
                      <a:pt x="142" y="836"/>
                      <a:pt x="169" y="931"/>
                      <a:pt x="237" y="970"/>
                    </a:cubicBezTo>
                    <a:cubicBezTo>
                      <a:pt x="338" y="1027"/>
                      <a:pt x="441" y="1044"/>
                      <a:pt x="553" y="1009"/>
                    </a:cubicBezTo>
                    <a:cubicBezTo>
                      <a:pt x="666" y="973"/>
                      <a:pt x="732" y="864"/>
                      <a:pt x="733" y="747"/>
                    </a:cubicBezTo>
                    <a:cubicBezTo>
                      <a:pt x="734" y="690"/>
                      <a:pt x="719" y="630"/>
                      <a:pt x="695" y="578"/>
                    </a:cubicBezTo>
                    <a:close/>
                    <a:moveTo>
                      <a:pt x="513" y="811"/>
                    </a:moveTo>
                    <a:cubicBezTo>
                      <a:pt x="507" y="821"/>
                      <a:pt x="497" y="830"/>
                      <a:pt x="484" y="836"/>
                    </a:cubicBezTo>
                    <a:cubicBezTo>
                      <a:pt x="475" y="841"/>
                      <a:pt x="463" y="844"/>
                      <a:pt x="451" y="845"/>
                    </a:cubicBezTo>
                    <a:lnTo>
                      <a:pt x="451" y="886"/>
                    </a:lnTo>
                    <a:lnTo>
                      <a:pt x="438" y="886"/>
                    </a:lnTo>
                    <a:lnTo>
                      <a:pt x="438" y="845"/>
                    </a:lnTo>
                    <a:cubicBezTo>
                      <a:pt x="426" y="845"/>
                      <a:pt x="421" y="844"/>
                      <a:pt x="415" y="842"/>
                    </a:cubicBezTo>
                    <a:cubicBezTo>
                      <a:pt x="409" y="840"/>
                      <a:pt x="402" y="838"/>
                      <a:pt x="396" y="834"/>
                    </a:cubicBezTo>
                    <a:cubicBezTo>
                      <a:pt x="390" y="830"/>
                      <a:pt x="383" y="825"/>
                      <a:pt x="377" y="819"/>
                    </a:cubicBezTo>
                    <a:cubicBezTo>
                      <a:pt x="373" y="815"/>
                      <a:pt x="368" y="808"/>
                      <a:pt x="361" y="799"/>
                    </a:cubicBezTo>
                    <a:lnTo>
                      <a:pt x="380" y="788"/>
                    </a:lnTo>
                    <a:cubicBezTo>
                      <a:pt x="388" y="800"/>
                      <a:pt x="399" y="808"/>
                      <a:pt x="407" y="813"/>
                    </a:cubicBezTo>
                    <a:cubicBezTo>
                      <a:pt x="415" y="818"/>
                      <a:pt x="426" y="822"/>
                      <a:pt x="438" y="823"/>
                    </a:cubicBezTo>
                    <a:lnTo>
                      <a:pt x="438" y="732"/>
                    </a:lnTo>
                    <a:cubicBezTo>
                      <a:pt x="413" y="727"/>
                      <a:pt x="410" y="722"/>
                      <a:pt x="402" y="717"/>
                    </a:cubicBezTo>
                    <a:cubicBezTo>
                      <a:pt x="390" y="710"/>
                      <a:pt x="381" y="703"/>
                      <a:pt x="376" y="695"/>
                    </a:cubicBezTo>
                    <a:cubicBezTo>
                      <a:pt x="371" y="687"/>
                      <a:pt x="368" y="678"/>
                      <a:pt x="368" y="670"/>
                    </a:cubicBezTo>
                    <a:cubicBezTo>
                      <a:pt x="368" y="661"/>
                      <a:pt x="370" y="651"/>
                      <a:pt x="376" y="643"/>
                    </a:cubicBezTo>
                    <a:cubicBezTo>
                      <a:pt x="382" y="634"/>
                      <a:pt x="393" y="626"/>
                      <a:pt x="405" y="620"/>
                    </a:cubicBezTo>
                    <a:cubicBezTo>
                      <a:pt x="413" y="616"/>
                      <a:pt x="426" y="613"/>
                      <a:pt x="438" y="611"/>
                    </a:cubicBezTo>
                    <a:lnTo>
                      <a:pt x="438" y="598"/>
                    </a:lnTo>
                    <a:lnTo>
                      <a:pt x="451" y="598"/>
                    </a:lnTo>
                    <a:lnTo>
                      <a:pt x="451" y="611"/>
                    </a:lnTo>
                    <a:cubicBezTo>
                      <a:pt x="463" y="614"/>
                      <a:pt x="479" y="619"/>
                      <a:pt x="488" y="624"/>
                    </a:cubicBezTo>
                    <a:cubicBezTo>
                      <a:pt x="497" y="630"/>
                      <a:pt x="507" y="638"/>
                      <a:pt x="515" y="648"/>
                    </a:cubicBezTo>
                    <a:lnTo>
                      <a:pt x="498" y="661"/>
                    </a:lnTo>
                    <a:cubicBezTo>
                      <a:pt x="489" y="652"/>
                      <a:pt x="480" y="645"/>
                      <a:pt x="473" y="641"/>
                    </a:cubicBezTo>
                    <a:cubicBezTo>
                      <a:pt x="466" y="637"/>
                      <a:pt x="463" y="635"/>
                      <a:pt x="451" y="634"/>
                    </a:cubicBezTo>
                    <a:lnTo>
                      <a:pt x="451" y="713"/>
                    </a:lnTo>
                    <a:cubicBezTo>
                      <a:pt x="463" y="717"/>
                      <a:pt x="477" y="721"/>
                      <a:pt x="484" y="725"/>
                    </a:cubicBezTo>
                    <a:cubicBezTo>
                      <a:pt x="496" y="732"/>
                      <a:pt x="506" y="739"/>
                      <a:pt x="512" y="749"/>
                    </a:cubicBezTo>
                    <a:cubicBezTo>
                      <a:pt x="518" y="758"/>
                      <a:pt x="522" y="768"/>
                      <a:pt x="522" y="780"/>
                    </a:cubicBezTo>
                    <a:cubicBezTo>
                      <a:pt x="522" y="790"/>
                      <a:pt x="519" y="801"/>
                      <a:pt x="513" y="811"/>
                    </a:cubicBezTo>
                    <a:close/>
                  </a:path>
                </a:pathLst>
              </a:custGeom>
              <a:grpFill/>
              <a:ln w="0">
                <a:noFill/>
                <a:prstDash val="solid"/>
                <a:round/>
                <a:headEnd/>
                <a:tailEnd/>
              </a:ln>
            </p:spPr>
            <p:txBody>
              <a:bodyPr vert="horz" wrap="square" lIns="100834" tIns="50417" rIns="100834" bIns="50417" numCol="1" anchor="t" anchorCtr="0" compatLnSpc="1">
                <a:prstTxWarp prst="textNoShape">
                  <a:avLst/>
                </a:prstTxWarp>
              </a:bodyPr>
              <a:lstStyle/>
              <a:p>
                <a:pPr marL="0" marR="0" lvl="0" indent="0" defTabSz="1008309"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endParaRPr>
              </a:p>
            </p:txBody>
          </p:sp>
        </p:grpSp>
      </p:grpSp>
      <p:sp>
        <p:nvSpPr>
          <p:cNvPr id="410" name="Rectangle 409">
            <a:extLst>
              <a:ext uri="{FF2B5EF4-FFF2-40B4-BE49-F238E27FC236}">
                <a16:creationId xmlns:a16="http://schemas.microsoft.com/office/drawing/2014/main" id="{CD343EB3-A8A4-D843-3D7E-CDD5687EF17D}"/>
              </a:ext>
            </a:extLst>
          </p:cNvPr>
          <p:cNvSpPr/>
          <p:nvPr/>
        </p:nvSpPr>
        <p:spPr>
          <a:xfrm>
            <a:off x="270147" y="7035844"/>
            <a:ext cx="11566072" cy="261610"/>
          </a:xfrm>
          <a:prstGeom prst="rect">
            <a:avLst/>
          </a:prstGeom>
        </p:spPr>
        <p:txBody>
          <a:bodyPr wrap="square">
            <a:spAutoFit/>
          </a:bodyPr>
          <a:lstStyle/>
          <a:p>
            <a:pPr defTabSz="1008309">
              <a:buClrTx/>
            </a:pPr>
            <a:r>
              <a:rPr lang="en-US" sz="1100"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Wavteq Institute </a:t>
            </a:r>
          </a:p>
        </p:txBody>
      </p:sp>
    </p:spTree>
    <p:extLst>
      <p:ext uri="{BB962C8B-B14F-4D97-AF65-F5344CB8AC3E}">
        <p14:creationId xmlns:p14="http://schemas.microsoft.com/office/powerpoint/2010/main" val="34356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platzhalter 1">
            <a:extLst>
              <a:ext uri="{FF2B5EF4-FFF2-40B4-BE49-F238E27FC236}">
                <a16:creationId xmlns:a16="http://schemas.microsoft.com/office/drawing/2014/main" id="{C34D8784-414F-179C-314B-07BFD84FD1E1}"/>
              </a:ext>
            </a:extLst>
          </p:cNvPr>
          <p:cNvSpPr txBox="1">
            <a:spLocks/>
          </p:cNvSpPr>
          <p:nvPr/>
        </p:nvSpPr>
        <p:spPr>
          <a:xfrm>
            <a:off x="319409" y="317201"/>
            <a:ext cx="12620003" cy="10260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92559" defTabSz="1008309"/>
            <a:r>
              <a:rPr lang="de-DE" sz="3090" b="1" dirty="0">
                <a:solidFill>
                  <a:srgbClr val="FFFFFF"/>
                </a:solidFill>
              </a:rPr>
              <a:t>Housekeeping rules </a:t>
            </a:r>
          </a:p>
        </p:txBody>
      </p:sp>
      <p:sp>
        <p:nvSpPr>
          <p:cNvPr id="3" name="Textplatzhalter 2">
            <a:extLst>
              <a:ext uri="{FF2B5EF4-FFF2-40B4-BE49-F238E27FC236}">
                <a16:creationId xmlns:a16="http://schemas.microsoft.com/office/drawing/2014/main" id="{796465E4-232E-85DA-C415-A533EF414373}"/>
              </a:ext>
            </a:extLst>
          </p:cNvPr>
          <p:cNvSpPr txBox="1">
            <a:spLocks/>
          </p:cNvSpPr>
          <p:nvPr/>
        </p:nvSpPr>
        <p:spPr>
          <a:xfrm>
            <a:off x="1656504" y="3128682"/>
            <a:ext cx="3217085" cy="525190"/>
          </a:xfrm>
          <a:prstGeom prst="rect">
            <a:avLst/>
          </a:prstGeom>
          <a:noFill/>
          <a:ln>
            <a:noFill/>
          </a:ln>
        </p:spPr>
        <p:txBody>
          <a:bodyPr spcFirstLastPara="1" wrap="square" lIns="75620" tIns="37796" rIns="75620" bIns="37796"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67"/>
              </a:spcBef>
              <a:spcAft>
                <a:spcPts val="0"/>
              </a:spcAft>
              <a:buClr>
                <a:srgbClr val="A5A5A5"/>
              </a:buClr>
              <a:buSzPts val="1200"/>
              <a:buFont typeface="Arial"/>
              <a:buNone/>
              <a:defRPr sz="1600" b="0" i="0" u="none" strike="noStrike" cap="none">
                <a:solidFill>
                  <a:srgbClr val="A5A5A5"/>
                </a:solidFill>
                <a:latin typeface="Arial"/>
                <a:ea typeface="Arial"/>
                <a:cs typeface="Arial"/>
                <a:sym typeface="Arial"/>
              </a:defRPr>
            </a:lvl1pPr>
            <a:lvl2pPr marL="914400" marR="0" lvl="1"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92559" indent="0" defTabSz="1008309">
              <a:spcBef>
                <a:spcPts val="1177"/>
              </a:spcBef>
            </a:pPr>
            <a:r>
              <a:rPr lang="de-DE" sz="2205" dirty="0">
                <a:solidFill>
                  <a:srgbClr val="FFFFFF"/>
                </a:solidFill>
              </a:rPr>
              <a:t>Keep mobile phones on mute</a:t>
            </a:r>
          </a:p>
        </p:txBody>
      </p:sp>
      <p:sp>
        <p:nvSpPr>
          <p:cNvPr id="4" name="Textplatzhalter 2">
            <a:extLst>
              <a:ext uri="{FF2B5EF4-FFF2-40B4-BE49-F238E27FC236}">
                <a16:creationId xmlns:a16="http://schemas.microsoft.com/office/drawing/2014/main" id="{E480A1FB-6A34-9918-8A81-B7986C6A2DCB}"/>
              </a:ext>
            </a:extLst>
          </p:cNvPr>
          <p:cNvSpPr txBox="1">
            <a:spLocks/>
          </p:cNvSpPr>
          <p:nvPr/>
        </p:nvSpPr>
        <p:spPr>
          <a:xfrm>
            <a:off x="4873589" y="3163200"/>
            <a:ext cx="3217085" cy="525190"/>
          </a:xfrm>
          <a:prstGeom prst="rect">
            <a:avLst/>
          </a:prstGeom>
          <a:noFill/>
          <a:ln>
            <a:noFill/>
          </a:ln>
        </p:spPr>
        <p:txBody>
          <a:bodyPr spcFirstLastPara="1" wrap="square" lIns="75620" tIns="37796" rIns="75620" bIns="37796"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67"/>
              </a:spcBef>
              <a:spcAft>
                <a:spcPts val="0"/>
              </a:spcAft>
              <a:buClr>
                <a:srgbClr val="A5A5A5"/>
              </a:buClr>
              <a:buSzPts val="1200"/>
              <a:buFont typeface="Arial"/>
              <a:buNone/>
              <a:defRPr sz="1600" b="0" i="0" u="none" strike="noStrike" cap="none">
                <a:solidFill>
                  <a:srgbClr val="A5A5A5"/>
                </a:solidFill>
                <a:latin typeface="Arial"/>
                <a:ea typeface="Arial"/>
                <a:cs typeface="Arial"/>
                <a:sym typeface="Arial"/>
              </a:defRPr>
            </a:lvl1pPr>
            <a:lvl2pPr marL="914400" marR="0" lvl="1"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92559" indent="0" defTabSz="1008309">
              <a:spcBef>
                <a:spcPts val="1177"/>
              </a:spcBef>
            </a:pPr>
            <a:r>
              <a:rPr lang="de-DE" sz="2205" dirty="0">
                <a:solidFill>
                  <a:srgbClr val="FFFFFF"/>
                </a:solidFill>
              </a:rPr>
              <a:t>Limit movement in and out of training venue while session is in progress</a:t>
            </a:r>
          </a:p>
        </p:txBody>
      </p:sp>
      <p:sp>
        <p:nvSpPr>
          <p:cNvPr id="5" name="Textplatzhalter 2">
            <a:extLst>
              <a:ext uri="{FF2B5EF4-FFF2-40B4-BE49-F238E27FC236}">
                <a16:creationId xmlns:a16="http://schemas.microsoft.com/office/drawing/2014/main" id="{E7EE3874-0DB3-297E-BF74-69CA6E924758}"/>
              </a:ext>
            </a:extLst>
          </p:cNvPr>
          <p:cNvSpPr txBox="1">
            <a:spLocks/>
          </p:cNvSpPr>
          <p:nvPr/>
        </p:nvSpPr>
        <p:spPr>
          <a:xfrm>
            <a:off x="8316103" y="3163200"/>
            <a:ext cx="3217085" cy="875400"/>
          </a:xfrm>
          <a:prstGeom prst="rect">
            <a:avLst/>
          </a:prstGeom>
          <a:noFill/>
          <a:ln>
            <a:noFill/>
          </a:ln>
        </p:spPr>
        <p:txBody>
          <a:bodyPr spcFirstLastPara="1" wrap="square" lIns="75620" tIns="37796" rIns="75620" bIns="37796"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67"/>
              </a:spcBef>
              <a:spcAft>
                <a:spcPts val="0"/>
              </a:spcAft>
              <a:buClr>
                <a:srgbClr val="A5A5A5"/>
              </a:buClr>
              <a:buSzPts val="1200"/>
              <a:buFont typeface="Arial"/>
              <a:buNone/>
              <a:defRPr sz="1600" b="0" i="0" u="none" strike="noStrike" cap="none">
                <a:solidFill>
                  <a:srgbClr val="A5A5A5"/>
                </a:solidFill>
                <a:latin typeface="Arial"/>
                <a:ea typeface="Arial"/>
                <a:cs typeface="Arial"/>
                <a:sym typeface="Arial"/>
              </a:defRPr>
            </a:lvl1pPr>
            <a:lvl2pPr marL="914400" marR="0" lvl="1"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92559" indent="0" defTabSz="1008309">
              <a:spcBef>
                <a:spcPts val="1177"/>
              </a:spcBef>
            </a:pPr>
            <a:r>
              <a:rPr lang="de-DE" sz="2205" dirty="0">
                <a:solidFill>
                  <a:srgbClr val="FFFFFF"/>
                </a:solidFill>
              </a:rPr>
              <a:t>Limit electronic interuptions</a:t>
            </a:r>
          </a:p>
        </p:txBody>
      </p:sp>
      <p:pic>
        <p:nvPicPr>
          <p:cNvPr id="6" name="Graphic 5" descr="Radio microphone outline">
            <a:extLst>
              <a:ext uri="{FF2B5EF4-FFF2-40B4-BE49-F238E27FC236}">
                <a16:creationId xmlns:a16="http://schemas.microsoft.com/office/drawing/2014/main" id="{6E038C9D-6E7B-B111-8AF6-6B1FC80201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6719" y="1737708"/>
            <a:ext cx="1392470" cy="1392470"/>
          </a:xfrm>
          <a:prstGeom prst="rect">
            <a:avLst/>
          </a:prstGeom>
        </p:spPr>
      </p:pic>
      <p:pic>
        <p:nvPicPr>
          <p:cNvPr id="7" name="Graphic 6" descr="Hand with solid fill">
            <a:extLst>
              <a:ext uri="{FF2B5EF4-FFF2-40B4-BE49-F238E27FC236}">
                <a16:creationId xmlns:a16="http://schemas.microsoft.com/office/drawing/2014/main" id="{BA4E3C48-6B80-E5DF-B36B-98B5DEEDD7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8422" y="1736212"/>
            <a:ext cx="1392470" cy="1392470"/>
          </a:xfrm>
          <a:prstGeom prst="rect">
            <a:avLst/>
          </a:prstGeom>
        </p:spPr>
      </p:pic>
      <p:pic>
        <p:nvPicPr>
          <p:cNvPr id="8" name="Graphic 7" descr="Phone Vibration with solid fill">
            <a:extLst>
              <a:ext uri="{FF2B5EF4-FFF2-40B4-BE49-F238E27FC236}">
                <a16:creationId xmlns:a16="http://schemas.microsoft.com/office/drawing/2014/main" id="{205C8F6F-CB18-85C0-7D71-937380A408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6932" y="1770730"/>
            <a:ext cx="1392470" cy="1392470"/>
          </a:xfrm>
          <a:prstGeom prst="rect">
            <a:avLst/>
          </a:prstGeom>
        </p:spPr>
      </p:pic>
      <p:cxnSp>
        <p:nvCxnSpPr>
          <p:cNvPr id="9" name="Straight Connector 8">
            <a:extLst>
              <a:ext uri="{FF2B5EF4-FFF2-40B4-BE49-F238E27FC236}">
                <a16:creationId xmlns:a16="http://schemas.microsoft.com/office/drawing/2014/main" id="{9C90B7E0-0443-4D1F-A70A-7E5D6C7FB4B9}"/>
              </a:ext>
            </a:extLst>
          </p:cNvPr>
          <p:cNvCxnSpPr>
            <a:cxnSpLocks/>
          </p:cNvCxnSpPr>
          <p:nvPr/>
        </p:nvCxnSpPr>
        <p:spPr>
          <a:xfrm flipV="1">
            <a:off x="2662194" y="2072326"/>
            <a:ext cx="1032349" cy="79226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E66B07-6097-BB93-EBDB-A2F77114E511}"/>
              </a:ext>
            </a:extLst>
          </p:cNvPr>
          <p:cNvCxnSpPr>
            <a:cxnSpLocks/>
          </p:cNvCxnSpPr>
          <p:nvPr/>
        </p:nvCxnSpPr>
        <p:spPr>
          <a:xfrm>
            <a:off x="2265893" y="4888436"/>
            <a:ext cx="82948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platzhalter 2">
            <a:extLst>
              <a:ext uri="{FF2B5EF4-FFF2-40B4-BE49-F238E27FC236}">
                <a16:creationId xmlns:a16="http://schemas.microsoft.com/office/drawing/2014/main" id="{31E8151D-3CF6-7393-F616-0E7D2F4D5924}"/>
              </a:ext>
            </a:extLst>
          </p:cNvPr>
          <p:cNvSpPr txBox="1">
            <a:spLocks/>
          </p:cNvSpPr>
          <p:nvPr/>
        </p:nvSpPr>
        <p:spPr>
          <a:xfrm>
            <a:off x="3513095" y="5080859"/>
            <a:ext cx="7394488" cy="1389091"/>
          </a:xfrm>
          <a:prstGeom prst="rect">
            <a:avLst/>
          </a:prstGeom>
          <a:noFill/>
          <a:ln>
            <a:noFill/>
          </a:ln>
        </p:spPr>
        <p:txBody>
          <a:bodyPr spcFirstLastPara="1" wrap="square" lIns="75620" tIns="37796" rIns="75620" bIns="37796"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67"/>
              </a:spcBef>
              <a:spcAft>
                <a:spcPts val="0"/>
              </a:spcAft>
              <a:buClr>
                <a:srgbClr val="A5A5A5"/>
              </a:buClr>
              <a:buSzPts val="1200"/>
              <a:buFont typeface="Arial"/>
              <a:buNone/>
              <a:defRPr sz="1600" b="0" i="0" u="none" strike="noStrike" cap="none">
                <a:solidFill>
                  <a:srgbClr val="A5A5A5"/>
                </a:solidFill>
                <a:latin typeface="Arial"/>
                <a:ea typeface="Arial"/>
                <a:cs typeface="Arial"/>
                <a:sym typeface="Arial"/>
              </a:defRPr>
            </a:lvl1pPr>
            <a:lvl2pPr marL="914400" marR="0" lvl="1"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533"/>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92559" indent="0" defTabSz="1008309">
              <a:spcBef>
                <a:spcPts val="1177"/>
              </a:spcBef>
            </a:pPr>
            <a:r>
              <a:rPr lang="de-DE" sz="2205" dirty="0">
                <a:solidFill>
                  <a:srgbClr val="FFFFFF"/>
                </a:solidFill>
              </a:rPr>
              <a:t>Online participants can enter their questions in the </a:t>
            </a:r>
            <a:r>
              <a:rPr lang="de-DE" sz="2205" b="1" dirty="0">
                <a:solidFill>
                  <a:srgbClr val="FFFFFF"/>
                </a:solidFill>
              </a:rPr>
              <a:t>chat</a:t>
            </a:r>
          </a:p>
        </p:txBody>
      </p:sp>
      <p:grpSp>
        <p:nvGrpSpPr>
          <p:cNvPr id="12" name="Group 11" descr="{&quot;Key&quot;:&quot;POWER_USER_SHAPE_ICON&quot;,&quot;Value&quot;:&quot;POWER_USER_SHAPE_ICON_STYLE_2&quot;}">
            <a:extLst>
              <a:ext uri="{FF2B5EF4-FFF2-40B4-BE49-F238E27FC236}">
                <a16:creationId xmlns:a16="http://schemas.microsoft.com/office/drawing/2014/main" id="{15C70A24-1DF9-171F-C6D7-9B7860930F0D}"/>
              </a:ext>
            </a:extLst>
          </p:cNvPr>
          <p:cNvGrpSpPr>
            <a:grpSpLocks noChangeAspect="1"/>
          </p:cNvGrpSpPr>
          <p:nvPr/>
        </p:nvGrpSpPr>
        <p:grpSpPr>
          <a:xfrm>
            <a:off x="2305437" y="4888436"/>
            <a:ext cx="1389106" cy="1389106"/>
            <a:chOff x="2535194" y="5063492"/>
            <a:chExt cx="762000" cy="762000"/>
          </a:xfrm>
          <a:noFill/>
        </p:grpSpPr>
        <p:sp>
          <p:nvSpPr>
            <p:cNvPr id="13" name="POWER_USER_SHAPE_ICON_STYLE_2">
              <a:extLst>
                <a:ext uri="{FF2B5EF4-FFF2-40B4-BE49-F238E27FC236}">
                  <a16:creationId xmlns:a16="http://schemas.microsoft.com/office/drawing/2014/main" id="{8B949405-4801-3C50-8C7B-6213EE69A046}"/>
                </a:ext>
              </a:extLst>
            </p:cNvPr>
            <p:cNvSpPr/>
            <p:nvPr/>
          </p:nvSpPr>
          <p:spPr>
            <a:xfrm>
              <a:off x="2535194" y="5063492"/>
              <a:ext cx="762000" cy="762000"/>
            </a:xfrm>
            <a:prstGeom prst="ellipse">
              <a:avLst/>
            </a:prstGeom>
            <a:grpFill/>
            <a:ln w="12700" cap="flat" cmpd="sng" algn="ctr">
              <a:noFill/>
              <a:prstDash val="solid"/>
            </a:ln>
            <a:effectLs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sp3d/>
            </a:bodyPr>
            <a:lstStyle/>
            <a:p>
              <a:pPr algn="ctr"/>
              <a:endParaRPr lang="en-GB" dirty="0">
                <a:effectLst>
                  <a:glow>
                    <a:scrgbClr r="0" g="0" b="0"/>
                  </a:glow>
                </a:effectLst>
              </a:endParaRPr>
            </a:p>
          </p:txBody>
        </p:sp>
        <p:grpSp>
          <p:nvGrpSpPr>
            <p:cNvPr id="14" name="Group 13">
              <a:extLst>
                <a:ext uri="{FF2B5EF4-FFF2-40B4-BE49-F238E27FC236}">
                  <a16:creationId xmlns:a16="http://schemas.microsoft.com/office/drawing/2014/main" id="{03287F16-B254-826B-A739-96B66BBF550D}"/>
                </a:ext>
              </a:extLst>
            </p:cNvPr>
            <p:cNvGrpSpPr>
              <a:grpSpLocks noChangeAspect="1"/>
            </p:cNvGrpSpPr>
            <p:nvPr/>
          </p:nvGrpSpPr>
          <p:grpSpPr>
            <a:xfrm>
              <a:off x="2662194" y="5220130"/>
              <a:ext cx="508000" cy="448724"/>
              <a:chOff x="2662194" y="5220130"/>
              <a:chExt cx="747638" cy="660400"/>
            </a:xfrm>
            <a:grpFill/>
          </p:grpSpPr>
          <p:sp>
            <p:nvSpPr>
              <p:cNvPr id="15" name="Freeform: Shape 14">
                <a:extLst>
                  <a:ext uri="{FF2B5EF4-FFF2-40B4-BE49-F238E27FC236}">
                    <a16:creationId xmlns:a16="http://schemas.microsoft.com/office/drawing/2014/main" id="{0A4C4150-79B4-1700-D7C2-CB8F86404E4E}"/>
                  </a:ext>
                </a:extLst>
              </p:cNvPr>
              <p:cNvSpPr>
                <a:spLocks/>
              </p:cNvSpPr>
              <p:nvPr/>
            </p:nvSpPr>
            <p:spPr bwMode="auto">
              <a:xfrm>
                <a:off x="2966443" y="5422344"/>
                <a:ext cx="443389" cy="458186"/>
              </a:xfrm>
              <a:custGeom>
                <a:avLst/>
                <a:gdLst>
                  <a:gd name="connsiteX0" fmla="*/ 117475 w 379413"/>
                  <a:gd name="connsiteY0" fmla="*/ 0 h 392075"/>
                  <a:gd name="connsiteX1" fmla="*/ 347051 w 379413"/>
                  <a:gd name="connsiteY1" fmla="*/ 0 h 392075"/>
                  <a:gd name="connsiteX2" fmla="*/ 379413 w 379413"/>
                  <a:gd name="connsiteY2" fmla="*/ 33539 h 392075"/>
                  <a:gd name="connsiteX3" fmla="*/ 379413 w 379413"/>
                  <a:gd name="connsiteY3" fmla="*/ 260484 h 392075"/>
                  <a:gd name="connsiteX4" fmla="*/ 347051 w 379413"/>
                  <a:gd name="connsiteY4" fmla="*/ 292905 h 392075"/>
                  <a:gd name="connsiteX5" fmla="*/ 292371 w 379413"/>
                  <a:gd name="connsiteY5" fmla="*/ 292905 h 392075"/>
                  <a:gd name="connsiteX6" fmla="*/ 292371 w 379413"/>
                  <a:gd name="connsiteY6" fmla="*/ 378988 h 392075"/>
                  <a:gd name="connsiteX7" fmla="*/ 271169 w 379413"/>
                  <a:gd name="connsiteY7" fmla="*/ 387931 h 392075"/>
                  <a:gd name="connsiteX8" fmla="*/ 186359 w 379413"/>
                  <a:gd name="connsiteY8" fmla="*/ 292905 h 392075"/>
                  <a:gd name="connsiteX9" fmla="*/ 33478 w 379413"/>
                  <a:gd name="connsiteY9" fmla="*/ 292905 h 392075"/>
                  <a:gd name="connsiteX10" fmla="*/ 0 w 379413"/>
                  <a:gd name="connsiteY10" fmla="*/ 260484 h 392075"/>
                  <a:gd name="connsiteX11" fmla="*/ 0 w 379413"/>
                  <a:gd name="connsiteY11" fmla="*/ 118404 h 392075"/>
                  <a:gd name="connsiteX12" fmla="*/ 85249 w 379413"/>
                  <a:gd name="connsiteY12" fmla="*/ 118404 h 392075"/>
                  <a:gd name="connsiteX13" fmla="*/ 117475 w 379413"/>
                  <a:gd name="connsiteY13" fmla="*/ 86022 h 3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413" h="392075">
                    <a:moveTo>
                      <a:pt x="117475" y="0"/>
                    </a:moveTo>
                    <a:lnTo>
                      <a:pt x="347051" y="0"/>
                    </a:lnTo>
                    <a:cubicBezTo>
                      <a:pt x="364906" y="0"/>
                      <a:pt x="379413" y="15652"/>
                      <a:pt x="379413" y="33539"/>
                    </a:cubicBezTo>
                    <a:lnTo>
                      <a:pt x="379413" y="260484"/>
                    </a:lnTo>
                    <a:cubicBezTo>
                      <a:pt x="379413" y="278372"/>
                      <a:pt x="364906" y="292905"/>
                      <a:pt x="347051" y="292905"/>
                    </a:cubicBezTo>
                    <a:lnTo>
                      <a:pt x="292371" y="292905"/>
                    </a:lnTo>
                    <a:lnTo>
                      <a:pt x="292371" y="378988"/>
                    </a:lnTo>
                    <a:cubicBezTo>
                      <a:pt x="292371" y="390167"/>
                      <a:pt x="278980" y="396875"/>
                      <a:pt x="271169" y="387931"/>
                    </a:cubicBezTo>
                    <a:lnTo>
                      <a:pt x="186359" y="292905"/>
                    </a:lnTo>
                    <a:lnTo>
                      <a:pt x="33478" y="292905"/>
                    </a:lnTo>
                    <a:cubicBezTo>
                      <a:pt x="15623" y="292905"/>
                      <a:pt x="0" y="278372"/>
                      <a:pt x="0" y="260484"/>
                    </a:cubicBezTo>
                    <a:lnTo>
                      <a:pt x="0" y="118404"/>
                    </a:lnTo>
                    <a:lnTo>
                      <a:pt x="85249" y="118404"/>
                    </a:lnTo>
                    <a:cubicBezTo>
                      <a:pt x="103029" y="118404"/>
                      <a:pt x="117475" y="103888"/>
                      <a:pt x="117475" y="86022"/>
                    </a:cubicBezTo>
                    <a:close/>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6" name="Freeform 2507">
                <a:extLst>
                  <a:ext uri="{FF2B5EF4-FFF2-40B4-BE49-F238E27FC236}">
                    <a16:creationId xmlns:a16="http://schemas.microsoft.com/office/drawing/2014/main" id="{DF660599-2EB2-2982-BC24-3D2C3EBE8CC3}"/>
                  </a:ext>
                </a:extLst>
              </p:cNvPr>
              <p:cNvSpPr>
                <a:spLocks/>
              </p:cNvSpPr>
              <p:nvPr/>
            </p:nvSpPr>
            <p:spPr bwMode="auto">
              <a:xfrm>
                <a:off x="2662194" y="5220130"/>
                <a:ext cx="441533" cy="461941"/>
              </a:xfrm>
              <a:custGeom>
                <a:avLst/>
                <a:gdLst>
                  <a:gd name="T0" fmla="*/ 311 w 340"/>
                  <a:gd name="T1" fmla="*/ 0 h 354"/>
                  <a:gd name="T2" fmla="*/ 30 w 340"/>
                  <a:gd name="T3" fmla="*/ 0 h 354"/>
                  <a:gd name="T4" fmla="*/ 0 w 340"/>
                  <a:gd name="T5" fmla="*/ 29 h 354"/>
                  <a:gd name="T6" fmla="*/ 0 w 340"/>
                  <a:gd name="T7" fmla="*/ 232 h 354"/>
                  <a:gd name="T8" fmla="*/ 30 w 340"/>
                  <a:gd name="T9" fmla="*/ 261 h 354"/>
                  <a:gd name="T10" fmla="*/ 79 w 340"/>
                  <a:gd name="T11" fmla="*/ 261 h 354"/>
                  <a:gd name="T12" fmla="*/ 79 w 340"/>
                  <a:gd name="T13" fmla="*/ 339 h 354"/>
                  <a:gd name="T14" fmla="*/ 98 w 340"/>
                  <a:gd name="T15" fmla="*/ 347 h 354"/>
                  <a:gd name="T16" fmla="*/ 173 w 340"/>
                  <a:gd name="T17" fmla="*/ 261 h 354"/>
                  <a:gd name="T18" fmla="*/ 311 w 340"/>
                  <a:gd name="T19" fmla="*/ 261 h 354"/>
                  <a:gd name="T20" fmla="*/ 340 w 340"/>
                  <a:gd name="T21" fmla="*/ 232 h 354"/>
                  <a:gd name="T22" fmla="*/ 340 w 340"/>
                  <a:gd name="T23" fmla="*/ 29 h 354"/>
                  <a:gd name="T24" fmla="*/ 311 w 340"/>
                  <a:gd name="T25"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54">
                    <a:moveTo>
                      <a:pt x="311" y="0"/>
                    </a:moveTo>
                    <a:lnTo>
                      <a:pt x="30" y="0"/>
                    </a:lnTo>
                    <a:cubicBezTo>
                      <a:pt x="14" y="0"/>
                      <a:pt x="0" y="13"/>
                      <a:pt x="0" y="29"/>
                    </a:cubicBezTo>
                    <a:lnTo>
                      <a:pt x="0" y="232"/>
                    </a:lnTo>
                    <a:cubicBezTo>
                      <a:pt x="0" y="248"/>
                      <a:pt x="14" y="261"/>
                      <a:pt x="30" y="261"/>
                    </a:cubicBezTo>
                    <a:lnTo>
                      <a:pt x="79" y="261"/>
                    </a:lnTo>
                    <a:lnTo>
                      <a:pt x="79" y="339"/>
                    </a:lnTo>
                    <a:cubicBezTo>
                      <a:pt x="79" y="349"/>
                      <a:pt x="91" y="354"/>
                      <a:pt x="98" y="347"/>
                    </a:cubicBezTo>
                    <a:lnTo>
                      <a:pt x="173" y="261"/>
                    </a:lnTo>
                    <a:lnTo>
                      <a:pt x="311" y="261"/>
                    </a:lnTo>
                    <a:cubicBezTo>
                      <a:pt x="327" y="261"/>
                      <a:pt x="340" y="248"/>
                      <a:pt x="340" y="232"/>
                    </a:cubicBezTo>
                    <a:lnTo>
                      <a:pt x="340" y="29"/>
                    </a:lnTo>
                    <a:cubicBezTo>
                      <a:pt x="340" y="13"/>
                      <a:pt x="327" y="0"/>
                      <a:pt x="311" y="0"/>
                    </a:cubicBezTo>
                    <a:close/>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7" name="Freeform 2508">
                <a:extLst>
                  <a:ext uri="{FF2B5EF4-FFF2-40B4-BE49-F238E27FC236}">
                    <a16:creationId xmlns:a16="http://schemas.microsoft.com/office/drawing/2014/main" id="{A8BF67A1-20C2-C13B-6AE2-39669FABB528}"/>
                  </a:ext>
                </a:extLst>
              </p:cNvPr>
              <p:cNvSpPr>
                <a:spLocks/>
              </p:cNvSpPr>
              <p:nvPr/>
            </p:nvSpPr>
            <p:spPr bwMode="auto">
              <a:xfrm>
                <a:off x="2831016" y="5283206"/>
                <a:ext cx="105746" cy="161401"/>
              </a:xfrm>
              <a:custGeom>
                <a:avLst/>
                <a:gdLst>
                  <a:gd name="T0" fmla="*/ 40 w 81"/>
                  <a:gd name="T1" fmla="*/ 123 h 123"/>
                  <a:gd name="T2" fmla="*/ 40 w 81"/>
                  <a:gd name="T3" fmla="*/ 117 h 123"/>
                  <a:gd name="T4" fmla="*/ 61 w 81"/>
                  <a:gd name="T5" fmla="*/ 79 h 123"/>
                  <a:gd name="T6" fmla="*/ 81 w 81"/>
                  <a:gd name="T7" fmla="*/ 41 h 123"/>
                  <a:gd name="T8" fmla="*/ 40 w 81"/>
                  <a:gd name="T9" fmla="*/ 0 h 123"/>
                  <a:gd name="T10" fmla="*/ 0 w 81"/>
                  <a:gd name="T11" fmla="*/ 41 h 123"/>
                </a:gdLst>
                <a:ahLst/>
                <a:cxnLst>
                  <a:cxn ang="0">
                    <a:pos x="T0" y="T1"/>
                  </a:cxn>
                  <a:cxn ang="0">
                    <a:pos x="T2" y="T3"/>
                  </a:cxn>
                  <a:cxn ang="0">
                    <a:pos x="T4" y="T5"/>
                  </a:cxn>
                  <a:cxn ang="0">
                    <a:pos x="T6" y="T7"/>
                  </a:cxn>
                  <a:cxn ang="0">
                    <a:pos x="T8" y="T9"/>
                  </a:cxn>
                  <a:cxn ang="0">
                    <a:pos x="T10" y="T11"/>
                  </a:cxn>
                </a:cxnLst>
                <a:rect l="0" t="0" r="r" b="b"/>
                <a:pathLst>
                  <a:path w="81" h="123">
                    <a:moveTo>
                      <a:pt x="40" y="123"/>
                    </a:moveTo>
                    <a:lnTo>
                      <a:pt x="40" y="117"/>
                    </a:lnTo>
                    <a:cubicBezTo>
                      <a:pt x="40" y="100"/>
                      <a:pt x="50" y="89"/>
                      <a:pt x="61" y="79"/>
                    </a:cubicBezTo>
                    <a:cubicBezTo>
                      <a:pt x="71" y="68"/>
                      <a:pt x="81" y="58"/>
                      <a:pt x="81" y="41"/>
                    </a:cubicBezTo>
                    <a:cubicBezTo>
                      <a:pt x="81" y="18"/>
                      <a:pt x="63" y="0"/>
                      <a:pt x="40" y="0"/>
                    </a:cubicBezTo>
                    <a:cubicBezTo>
                      <a:pt x="18" y="0"/>
                      <a:pt x="0" y="18"/>
                      <a:pt x="0" y="41"/>
                    </a:cubicBezTo>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8" name="Line 2509">
                <a:extLst>
                  <a:ext uri="{FF2B5EF4-FFF2-40B4-BE49-F238E27FC236}">
                    <a16:creationId xmlns:a16="http://schemas.microsoft.com/office/drawing/2014/main" id="{3E2316B5-06C9-22D1-F2DF-AE959E69BD8A}"/>
                  </a:ext>
                </a:extLst>
              </p:cNvPr>
              <p:cNvSpPr>
                <a:spLocks noChangeShapeType="1"/>
              </p:cNvSpPr>
              <p:nvPr/>
            </p:nvSpPr>
            <p:spPr bwMode="auto">
              <a:xfrm>
                <a:off x="2882961" y="5490986"/>
                <a:ext cx="0" cy="0"/>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9" name="Line 2510">
                <a:extLst>
                  <a:ext uri="{FF2B5EF4-FFF2-40B4-BE49-F238E27FC236}">
                    <a16:creationId xmlns:a16="http://schemas.microsoft.com/office/drawing/2014/main" id="{67609F41-8078-6CA3-34FA-C9BB66D0EFC2}"/>
                  </a:ext>
                </a:extLst>
              </p:cNvPr>
              <p:cNvSpPr>
                <a:spLocks noChangeShapeType="1"/>
              </p:cNvSpPr>
              <p:nvPr/>
            </p:nvSpPr>
            <p:spPr bwMode="auto">
              <a:xfrm>
                <a:off x="3187210" y="5693201"/>
                <a:ext cx="0" cy="0"/>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0" name="Line 2511">
                <a:extLst>
                  <a:ext uri="{FF2B5EF4-FFF2-40B4-BE49-F238E27FC236}">
                    <a16:creationId xmlns:a16="http://schemas.microsoft.com/office/drawing/2014/main" id="{83985080-4905-8BD4-10F2-7660808F1A69}"/>
                  </a:ext>
                </a:extLst>
              </p:cNvPr>
              <p:cNvSpPr>
                <a:spLocks noChangeShapeType="1"/>
              </p:cNvSpPr>
              <p:nvPr/>
            </p:nvSpPr>
            <p:spPr bwMode="auto">
              <a:xfrm>
                <a:off x="3187210" y="5693201"/>
                <a:ext cx="0" cy="0"/>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1" name="Line 2512">
                <a:extLst>
                  <a:ext uri="{FF2B5EF4-FFF2-40B4-BE49-F238E27FC236}">
                    <a16:creationId xmlns:a16="http://schemas.microsoft.com/office/drawing/2014/main" id="{A9658C6F-C23B-B091-FD1B-98CB08C6288F}"/>
                  </a:ext>
                </a:extLst>
              </p:cNvPr>
              <p:cNvSpPr>
                <a:spLocks noChangeShapeType="1"/>
              </p:cNvSpPr>
              <p:nvPr/>
            </p:nvSpPr>
            <p:spPr bwMode="auto">
              <a:xfrm>
                <a:off x="3048071" y="5693201"/>
                <a:ext cx="0" cy="0"/>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2" name="Line 2513">
                <a:extLst>
                  <a:ext uri="{FF2B5EF4-FFF2-40B4-BE49-F238E27FC236}">
                    <a16:creationId xmlns:a16="http://schemas.microsoft.com/office/drawing/2014/main" id="{854DB108-D448-0D93-3FDE-FE7E59FA53BF}"/>
                  </a:ext>
                </a:extLst>
              </p:cNvPr>
              <p:cNvSpPr>
                <a:spLocks noChangeShapeType="1"/>
              </p:cNvSpPr>
              <p:nvPr/>
            </p:nvSpPr>
            <p:spPr bwMode="auto">
              <a:xfrm>
                <a:off x="3048071" y="5693201"/>
                <a:ext cx="0" cy="0"/>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3" name="Line 2514">
                <a:extLst>
                  <a:ext uri="{FF2B5EF4-FFF2-40B4-BE49-F238E27FC236}">
                    <a16:creationId xmlns:a16="http://schemas.microsoft.com/office/drawing/2014/main" id="{844F807B-DB55-5A27-D9AD-A98BABAD3250}"/>
                  </a:ext>
                </a:extLst>
              </p:cNvPr>
              <p:cNvSpPr>
                <a:spLocks noChangeShapeType="1"/>
              </p:cNvSpPr>
              <p:nvPr/>
            </p:nvSpPr>
            <p:spPr bwMode="auto">
              <a:xfrm>
                <a:off x="3094451" y="5693201"/>
                <a:ext cx="0" cy="0"/>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4" name="Line 2515">
                <a:extLst>
                  <a:ext uri="{FF2B5EF4-FFF2-40B4-BE49-F238E27FC236}">
                    <a16:creationId xmlns:a16="http://schemas.microsoft.com/office/drawing/2014/main" id="{A77F4BED-7435-945A-7E7A-4E08B04334C8}"/>
                  </a:ext>
                </a:extLst>
              </p:cNvPr>
              <p:cNvSpPr>
                <a:spLocks noChangeShapeType="1"/>
              </p:cNvSpPr>
              <p:nvPr/>
            </p:nvSpPr>
            <p:spPr bwMode="auto">
              <a:xfrm>
                <a:off x="3094451" y="5693201"/>
                <a:ext cx="0" cy="0"/>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5" name="Line 2516">
                <a:extLst>
                  <a:ext uri="{FF2B5EF4-FFF2-40B4-BE49-F238E27FC236}">
                    <a16:creationId xmlns:a16="http://schemas.microsoft.com/office/drawing/2014/main" id="{350DF3B5-506B-494C-F60C-79F6E70EB9E7}"/>
                  </a:ext>
                </a:extLst>
              </p:cNvPr>
              <p:cNvSpPr>
                <a:spLocks noChangeShapeType="1"/>
              </p:cNvSpPr>
              <p:nvPr/>
            </p:nvSpPr>
            <p:spPr bwMode="auto">
              <a:xfrm>
                <a:off x="3142686" y="5693201"/>
                <a:ext cx="0" cy="0"/>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6" name="Line 2517">
                <a:extLst>
                  <a:ext uri="{FF2B5EF4-FFF2-40B4-BE49-F238E27FC236}">
                    <a16:creationId xmlns:a16="http://schemas.microsoft.com/office/drawing/2014/main" id="{C96042D1-6FAE-1BD1-7B11-F301ED62B50F}"/>
                  </a:ext>
                </a:extLst>
              </p:cNvPr>
              <p:cNvSpPr>
                <a:spLocks noChangeShapeType="1"/>
              </p:cNvSpPr>
              <p:nvPr/>
            </p:nvSpPr>
            <p:spPr bwMode="auto">
              <a:xfrm>
                <a:off x="3142686" y="5693201"/>
                <a:ext cx="0" cy="0"/>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7" name="Line 2518">
                <a:extLst>
                  <a:ext uri="{FF2B5EF4-FFF2-40B4-BE49-F238E27FC236}">
                    <a16:creationId xmlns:a16="http://schemas.microsoft.com/office/drawing/2014/main" id="{BDF2DA27-1FA9-15B0-8372-D12D689D6E95}"/>
                  </a:ext>
                </a:extLst>
              </p:cNvPr>
              <p:cNvSpPr>
                <a:spLocks noChangeShapeType="1"/>
              </p:cNvSpPr>
              <p:nvPr/>
            </p:nvSpPr>
            <p:spPr bwMode="auto">
              <a:xfrm flipV="1">
                <a:off x="3187210" y="5487276"/>
                <a:ext cx="0" cy="159546"/>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8" name="Line 2519">
                <a:extLst>
                  <a:ext uri="{FF2B5EF4-FFF2-40B4-BE49-F238E27FC236}">
                    <a16:creationId xmlns:a16="http://schemas.microsoft.com/office/drawing/2014/main" id="{7B90ABF2-2DEB-04B2-E66A-F19E1A0BD1F2}"/>
                  </a:ext>
                </a:extLst>
              </p:cNvPr>
              <p:cNvSpPr>
                <a:spLocks noChangeShapeType="1"/>
              </p:cNvSpPr>
              <p:nvPr/>
            </p:nvSpPr>
            <p:spPr bwMode="auto">
              <a:xfrm flipV="1">
                <a:off x="3187210" y="5487276"/>
                <a:ext cx="0" cy="159546"/>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4381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282327595"/>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US" dirty="0"/>
              <a:t>Foreign investors will expand their investment based on the desired benefits they hope to reap from doing so</a:t>
            </a:r>
            <a:endParaRPr dirty="0"/>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410" name="Rectangle 409">
            <a:extLst>
              <a:ext uri="{FF2B5EF4-FFF2-40B4-BE49-F238E27FC236}">
                <a16:creationId xmlns:a16="http://schemas.microsoft.com/office/drawing/2014/main" id="{CD343EB3-A8A4-D843-3D7E-CDD5687EF17D}"/>
              </a:ext>
            </a:extLst>
          </p:cNvPr>
          <p:cNvSpPr/>
          <p:nvPr/>
        </p:nvSpPr>
        <p:spPr>
          <a:xfrm>
            <a:off x="270147" y="7035844"/>
            <a:ext cx="11566072" cy="261610"/>
          </a:xfrm>
          <a:prstGeom prst="rect">
            <a:avLst/>
          </a:prstGeom>
        </p:spPr>
        <p:txBody>
          <a:bodyPr wrap="square">
            <a:spAutoFit/>
          </a:bodyPr>
          <a:lstStyle/>
          <a:p>
            <a:pPr defTabSz="1008309">
              <a:buClrTx/>
            </a:pPr>
            <a:r>
              <a:rPr lang="en-US" sz="1100"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Wavteq Institute </a:t>
            </a:r>
          </a:p>
        </p:txBody>
      </p:sp>
      <p:sp>
        <p:nvSpPr>
          <p:cNvPr id="8" name="Rectangle 7">
            <a:extLst>
              <a:ext uri="{FF2B5EF4-FFF2-40B4-BE49-F238E27FC236}">
                <a16:creationId xmlns:a16="http://schemas.microsoft.com/office/drawing/2014/main" id="{90AF039D-F7F4-3EC9-21A5-92236FB19CCA}"/>
              </a:ext>
            </a:extLst>
          </p:cNvPr>
          <p:cNvSpPr/>
          <p:nvPr/>
        </p:nvSpPr>
        <p:spPr>
          <a:xfrm>
            <a:off x="4684392" y="1992803"/>
            <a:ext cx="3573743" cy="2230611"/>
          </a:xfrm>
          <a:prstGeom prst="rect">
            <a:avLst/>
          </a:prstGeom>
        </p:spPr>
        <p:txBody>
          <a:bodyPr wrap="square">
            <a:spAutoFit/>
          </a:bodyPr>
          <a:lstStyle/>
          <a:p>
            <a:pPr defTabSz="1008309">
              <a:buClrTx/>
            </a:pPr>
            <a:r>
              <a:rPr lang="en-IE" sz="1985" b="1" kern="1200">
                <a:solidFill>
                  <a:srgbClr val="FFFFFF"/>
                </a:solidFill>
                <a:latin typeface="Arial" panose="020B0604020202020204" pitchFamily="34" charset="0"/>
                <a:ea typeface="+mn-ea"/>
                <a:cs typeface="Arial" panose="020B0604020202020204" pitchFamily="34" charset="0"/>
              </a:rPr>
              <a:t>A 10% increase in investment promotion budget leads to a 2.5% increase in FDI flows or in other words $60,000 of promotion leads to a $5 million increase in FDI</a:t>
            </a:r>
          </a:p>
        </p:txBody>
      </p:sp>
      <p:sp>
        <p:nvSpPr>
          <p:cNvPr id="9" name="Rectangle 8">
            <a:extLst>
              <a:ext uri="{FF2B5EF4-FFF2-40B4-BE49-F238E27FC236}">
                <a16:creationId xmlns:a16="http://schemas.microsoft.com/office/drawing/2014/main" id="{2D4D1756-0F36-36C2-BC2F-6D450EB1BC9F}"/>
              </a:ext>
            </a:extLst>
          </p:cNvPr>
          <p:cNvSpPr/>
          <p:nvPr/>
        </p:nvSpPr>
        <p:spPr>
          <a:xfrm>
            <a:off x="7888794" y="1893214"/>
            <a:ext cx="3268916" cy="2264210"/>
          </a:xfrm>
          <a:prstGeom prst="rect">
            <a:avLst/>
          </a:prstGeom>
        </p:spPr>
        <p:txBody>
          <a:bodyPr wrap="square">
            <a:spAutoFit/>
          </a:bodyPr>
          <a:lstStyle/>
          <a:p>
            <a:pPr defTabSz="1008309">
              <a:buClrTx/>
            </a:pPr>
            <a:r>
              <a:rPr lang="en-IE" sz="1764" b="1" kern="1200">
                <a:solidFill>
                  <a:srgbClr val="FFFFFF"/>
                </a:solidFill>
                <a:latin typeface="Arial" panose="020B0604020202020204" pitchFamily="34" charset="0"/>
                <a:ea typeface="+mn-ea"/>
                <a:cs typeface="Arial" panose="020B0604020202020204" pitchFamily="34" charset="0"/>
              </a:rPr>
              <a:t>There a 2-5 year lag for the impact of increased promotion to feed through to increased FDI, which shows that investment promotion activities need to take place as part of a 2-3 year strategy and evaluation cycle</a:t>
            </a:r>
          </a:p>
        </p:txBody>
      </p:sp>
      <p:sp>
        <p:nvSpPr>
          <p:cNvPr id="10" name="Rectangle 9">
            <a:extLst>
              <a:ext uri="{FF2B5EF4-FFF2-40B4-BE49-F238E27FC236}">
                <a16:creationId xmlns:a16="http://schemas.microsoft.com/office/drawing/2014/main" id="{F9B77143-6682-BDD1-92ED-A9399C6F69E8}"/>
              </a:ext>
            </a:extLst>
          </p:cNvPr>
          <p:cNvSpPr/>
          <p:nvPr/>
        </p:nvSpPr>
        <p:spPr>
          <a:xfrm>
            <a:off x="398785" y="1337742"/>
            <a:ext cx="12259300" cy="4436086"/>
          </a:xfrm>
          <a:prstGeom prst="rect">
            <a:avLst/>
          </a:prstGeom>
        </p:spPr>
        <p:txBody>
          <a:bodyPr wrap="square">
            <a:spAutoFit/>
          </a:bodyPr>
          <a:lstStyle/>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764" kern="1200" dirty="0">
              <a:solidFill>
                <a:srgbClr val="181C36"/>
              </a:solidFill>
              <a:latin typeface="Arial" panose="020B0604020202020204" pitchFamily="34" charset="0"/>
              <a:ea typeface="+mn-ea"/>
              <a:cs typeface="Arial" panose="020B0604020202020204" pitchFamily="34" charset="0"/>
            </a:endParaRPr>
          </a:p>
        </p:txBody>
      </p:sp>
      <p:graphicFrame>
        <p:nvGraphicFramePr>
          <p:cNvPr id="11" name="Table 10">
            <a:extLst>
              <a:ext uri="{FF2B5EF4-FFF2-40B4-BE49-F238E27FC236}">
                <a16:creationId xmlns:a16="http://schemas.microsoft.com/office/drawing/2014/main" id="{66B81AE8-32F9-8FD8-B037-BFD13AFB9349}"/>
              </a:ext>
            </a:extLst>
          </p:cNvPr>
          <p:cNvGraphicFramePr>
            <a:graphicFrameLocks noGrp="1"/>
          </p:cNvGraphicFramePr>
          <p:nvPr>
            <p:extLst>
              <p:ext uri="{D42A27DB-BD31-4B8C-83A1-F6EECF244321}">
                <p14:modId xmlns:p14="http://schemas.microsoft.com/office/powerpoint/2010/main" val="1571320796"/>
              </p:ext>
            </p:extLst>
          </p:nvPr>
        </p:nvGraphicFramePr>
        <p:xfrm>
          <a:off x="71579" y="1625485"/>
          <a:ext cx="12974174" cy="5007225"/>
        </p:xfrm>
        <a:graphic>
          <a:graphicData uri="http://schemas.openxmlformats.org/drawingml/2006/table">
            <a:tbl>
              <a:tblPr firstRow="1" bandRow="1"/>
              <a:tblGrid>
                <a:gridCol w="2424548">
                  <a:extLst>
                    <a:ext uri="{9D8B030D-6E8A-4147-A177-3AD203B41FA5}">
                      <a16:colId xmlns:a16="http://schemas.microsoft.com/office/drawing/2014/main" val="1153970889"/>
                    </a:ext>
                  </a:extLst>
                </a:gridCol>
                <a:gridCol w="1690252">
                  <a:extLst>
                    <a:ext uri="{9D8B030D-6E8A-4147-A177-3AD203B41FA5}">
                      <a16:colId xmlns:a16="http://schemas.microsoft.com/office/drawing/2014/main" val="20000"/>
                    </a:ext>
                  </a:extLst>
                </a:gridCol>
                <a:gridCol w="1323928">
                  <a:extLst>
                    <a:ext uri="{9D8B030D-6E8A-4147-A177-3AD203B41FA5}">
                      <a16:colId xmlns:a16="http://schemas.microsoft.com/office/drawing/2014/main" val="20001"/>
                    </a:ext>
                  </a:extLst>
                </a:gridCol>
                <a:gridCol w="1412495">
                  <a:extLst>
                    <a:ext uri="{9D8B030D-6E8A-4147-A177-3AD203B41FA5}">
                      <a16:colId xmlns:a16="http://schemas.microsoft.com/office/drawing/2014/main" val="20002"/>
                    </a:ext>
                  </a:extLst>
                </a:gridCol>
                <a:gridCol w="1749209">
                  <a:extLst>
                    <a:ext uri="{9D8B030D-6E8A-4147-A177-3AD203B41FA5}">
                      <a16:colId xmlns:a16="http://schemas.microsoft.com/office/drawing/2014/main" val="20003"/>
                    </a:ext>
                  </a:extLst>
                </a:gridCol>
                <a:gridCol w="1359564">
                  <a:extLst>
                    <a:ext uri="{9D8B030D-6E8A-4147-A177-3AD203B41FA5}">
                      <a16:colId xmlns:a16="http://schemas.microsoft.com/office/drawing/2014/main" val="20004"/>
                    </a:ext>
                  </a:extLst>
                </a:gridCol>
                <a:gridCol w="1507089">
                  <a:extLst>
                    <a:ext uri="{9D8B030D-6E8A-4147-A177-3AD203B41FA5}">
                      <a16:colId xmlns:a16="http://schemas.microsoft.com/office/drawing/2014/main" val="20005"/>
                    </a:ext>
                  </a:extLst>
                </a:gridCol>
                <a:gridCol w="1507089">
                  <a:extLst>
                    <a:ext uri="{9D8B030D-6E8A-4147-A177-3AD203B41FA5}">
                      <a16:colId xmlns:a16="http://schemas.microsoft.com/office/drawing/2014/main" val="20006"/>
                    </a:ext>
                  </a:extLst>
                </a:gridCol>
              </a:tblGrid>
              <a:tr h="1315162">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b="1" dirty="0">
                          <a:latin typeface="Arial" panose="020B0604020202020204" pitchFamily="34" charset="0"/>
                          <a:cs typeface="Arial" panose="020B0604020202020204" pitchFamily="34" charset="0"/>
                        </a:rPr>
                        <a:t>FDI Group</a:t>
                      </a: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Type of FDI</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Jo</a:t>
                      </a:r>
                      <a:r>
                        <a:rPr lang="en-GB" sz="1900" baseline="0" dirty="0">
                          <a:latin typeface="Arial" panose="020B0604020202020204" pitchFamily="34" charset="0"/>
                          <a:cs typeface="Arial" panose="020B0604020202020204" pitchFamily="34" charset="0"/>
                        </a:rPr>
                        <a:t>b Creation</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Fixed</a:t>
                      </a:r>
                      <a:r>
                        <a:rPr lang="en-GB" sz="1900" baseline="0" dirty="0">
                          <a:latin typeface="Arial" panose="020B0604020202020204" pitchFamily="34" charset="0"/>
                          <a:cs typeface="Arial" panose="020B0604020202020204" pitchFamily="34" charset="0"/>
                        </a:rPr>
                        <a:t> C</a:t>
                      </a:r>
                      <a:r>
                        <a:rPr lang="en-GB" sz="1900" dirty="0">
                          <a:latin typeface="Arial" panose="020B0604020202020204" pitchFamily="34" charset="0"/>
                          <a:cs typeface="Arial" panose="020B0604020202020204" pitchFamily="34" charset="0"/>
                        </a:rPr>
                        <a:t>apital</a:t>
                      </a:r>
                      <a:r>
                        <a:rPr lang="en-GB" sz="1900" baseline="0" dirty="0">
                          <a:latin typeface="Arial" panose="020B0604020202020204" pitchFamily="34" charset="0"/>
                          <a:cs typeface="Arial" panose="020B0604020202020204" pitchFamily="34" charset="0"/>
                        </a:rPr>
                        <a:t> Formation</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Technology Transfer &amp; Development</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Access</a:t>
                      </a:r>
                      <a:r>
                        <a:rPr lang="en-GB" sz="1900" baseline="0" dirty="0">
                          <a:latin typeface="Arial" panose="020B0604020202020204" pitchFamily="34" charset="0"/>
                          <a:cs typeface="Arial" panose="020B0604020202020204" pitchFamily="34" charset="0"/>
                        </a:rPr>
                        <a:t> to Export Markets</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Foreign Exchange  Earnings</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r>
                        <a:rPr lang="en-GB" sz="1900" dirty="0">
                          <a:latin typeface="Arial" panose="020B0604020202020204" pitchFamily="34" charset="0"/>
                          <a:cs typeface="Arial" panose="020B0604020202020204" pitchFamily="34" charset="0"/>
                        </a:rPr>
                        <a:t>Long</a:t>
                      </a:r>
                      <a:r>
                        <a:rPr lang="en-GB" sz="1900" baseline="0" dirty="0">
                          <a:latin typeface="Arial" panose="020B0604020202020204" pitchFamily="34" charset="0"/>
                          <a:cs typeface="Arial" panose="020B0604020202020204" pitchFamily="34" charset="0"/>
                        </a:rPr>
                        <a:t> Term Finance</a:t>
                      </a:r>
                      <a:endParaRPr lang="en-GB" sz="1900" b="1" dirty="0">
                        <a:latin typeface="Arial" panose="020B0604020202020204" pitchFamily="34" charset="0"/>
                        <a:cs typeface="Arial" panose="020B0604020202020204" pitchFamily="34" charset="0"/>
                      </a:endParaRPr>
                    </a:p>
                  </a:txBody>
                  <a:tcPr marL="100834" marR="100834" marT="50417" marB="50417" anchor="ctr">
                    <a:lnL w="12700" cmpd="sng">
                      <a:solidFill>
                        <a:srgbClr val="FFFFFF"/>
                      </a:solidFill>
                    </a:lnL>
                    <a:lnR w="12700" cmpd="sng">
                      <a:solidFill>
                        <a:srgbClr val="FFFFFF"/>
                      </a:solidFill>
                    </a:lnR>
                    <a:lnT w="12700" cmpd="sng">
                      <a:solidFill>
                        <a:srgbClr val="FFFFFF"/>
                      </a:solidFill>
                    </a:lnT>
                    <a:lnB w="38100" cmpd="sng">
                      <a:noFill/>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0000"/>
                  </a:ext>
                </a:extLst>
              </a:tr>
              <a:tr h="1922511">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b="1" u="none" dirty="0">
                          <a:solidFill>
                            <a:schemeClr val="tx1"/>
                          </a:solidFill>
                          <a:latin typeface="Arial" panose="020B0604020202020204" pitchFamily="34" charset="0"/>
                          <a:cs typeface="Arial" panose="020B0604020202020204" pitchFamily="34" charset="0"/>
                        </a:rPr>
                        <a:t>Traditional FDI</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b="1" u="none" dirty="0">
                          <a:latin typeface="Arial" panose="020B0604020202020204" pitchFamily="34" charset="0"/>
                          <a:cs typeface="Arial" panose="020B0604020202020204" pitchFamily="34" charset="0"/>
                        </a:rPr>
                        <a:t>Business Expansion / </a:t>
                      </a:r>
                    </a:p>
                    <a:p>
                      <a:pPr algn="ctr"/>
                      <a:r>
                        <a:rPr lang="en-GB" sz="1900" b="1" u="none" dirty="0">
                          <a:latin typeface="Arial" panose="020B0604020202020204" pitchFamily="34" charset="0"/>
                          <a:cs typeface="Arial" panose="020B0604020202020204" pitchFamily="34" charset="0"/>
                        </a:rPr>
                        <a:t>New physical operation</a:t>
                      </a:r>
                      <a:endParaRPr lang="en-GB" sz="1900" b="1" u="none" dirty="0">
                        <a:solidFill>
                          <a:srgbClr val="0000FF"/>
                        </a:solidFill>
                        <a:latin typeface="Arial" panose="020B0604020202020204" pitchFamily="34" charset="0"/>
                        <a:cs typeface="Arial" panose="020B0604020202020204" pitchFamily="34" charset="0"/>
                      </a:endParaRP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Medium-High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900" u="none" dirty="0">
                          <a:latin typeface="Arial" panose="020B0604020202020204" pitchFamily="34" charset="0"/>
                          <a:cs typeface="Arial" panose="020B0604020202020204" pitchFamily="34" charset="0"/>
                        </a:rPr>
                        <a:t>Medium-High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Medium-High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Medium-High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495A8">
                        <a:tint val="40000"/>
                      </a:srgbClr>
                    </a:solidFill>
                  </a:tcPr>
                </a:tc>
                <a:extLst>
                  <a:ext uri="{0D108BD9-81ED-4DB2-BD59-A6C34878D82A}">
                    <a16:rowId xmlns:a16="http://schemas.microsoft.com/office/drawing/2014/main" val="10001"/>
                  </a:ext>
                </a:extLst>
              </a:tr>
              <a:tr h="454390">
                <a:tc rowSpan="2">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b="1" u="none" dirty="0">
                          <a:solidFill>
                            <a:schemeClr val="tx1"/>
                          </a:solidFill>
                          <a:latin typeface="Arial" panose="020B0604020202020204" pitchFamily="34" charset="0"/>
                          <a:cs typeface="Arial" panose="020B0604020202020204" pitchFamily="34" charset="0"/>
                        </a:rPr>
                        <a:t>Non-traditional FDI</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b="1" u="none" dirty="0">
                          <a:latin typeface="Arial" panose="020B0604020202020204" pitchFamily="34" charset="0"/>
                          <a:cs typeface="Arial" panose="020B0604020202020204" pitchFamily="34" charset="0"/>
                        </a:rPr>
                        <a:t>M&amp;A</a:t>
                      </a:r>
                      <a:endParaRPr lang="en-GB" sz="1900" b="1" u="none" dirty="0">
                        <a:solidFill>
                          <a:srgbClr val="0000FF"/>
                        </a:solidFill>
                        <a:latin typeface="Arial" panose="020B0604020202020204" pitchFamily="34" charset="0"/>
                        <a:cs typeface="Arial" panose="020B0604020202020204" pitchFamily="34" charset="0"/>
                      </a:endParaRP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Low</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Low</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95A8">
                        <a:tint val="20000"/>
                      </a:srgbClr>
                    </a:solidFill>
                  </a:tcPr>
                </a:tc>
                <a:extLst>
                  <a:ext uri="{0D108BD9-81ED-4DB2-BD59-A6C34878D82A}">
                    <a16:rowId xmlns:a16="http://schemas.microsoft.com/office/drawing/2014/main" val="10003"/>
                  </a:ext>
                </a:extLst>
              </a:tr>
              <a:tr h="1315162">
                <a:tc vMerge="1">
                  <a:txBody>
                    <a:bodyPr/>
                    <a:lstStyle/>
                    <a:p>
                      <a:pPr algn="ctr"/>
                      <a:endParaRPr lang="en-GB" sz="1400" b="1" dirty="0">
                        <a:solidFill>
                          <a:srgbClr val="0000FF"/>
                        </a:solidFill>
                        <a:latin typeface="Arial" panose="020B0604020202020204" pitchFamily="34" charset="0"/>
                        <a:cs typeface="Arial" panose="020B0604020202020204" pitchFamily="34" charset="0"/>
                      </a:endParaRPr>
                    </a:p>
                  </a:txBody>
                  <a:tcPr anchor="ctr">
                    <a:lnT w="12700" cap="flat" cmpd="sng" algn="ctr">
                      <a:solidFill>
                        <a:srgbClr val="FFFFFF"/>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b="1" u="none" dirty="0">
                          <a:latin typeface="Arial" panose="020B0604020202020204" pitchFamily="34" charset="0"/>
                          <a:cs typeface="Arial" panose="020B0604020202020204" pitchFamily="34" charset="0"/>
                        </a:rPr>
                        <a:t>Non-equity modes of investment (NEM)</a:t>
                      </a:r>
                      <a:endParaRPr lang="en-GB" sz="1900" b="1" u="none" dirty="0">
                        <a:solidFill>
                          <a:srgbClr val="0000FF"/>
                        </a:solidFill>
                        <a:latin typeface="Arial" panose="020B0604020202020204" pitchFamily="34" charset="0"/>
                        <a:cs typeface="Arial" panose="020B0604020202020204" pitchFamily="34" charset="0"/>
                      </a:endParaRPr>
                    </a:p>
                  </a:txBody>
                  <a:tcPr marL="100834" marR="100834" marT="50417" marB="50417"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Medium</a:t>
                      </a:r>
                    </a:p>
                  </a:txBody>
                  <a:tcPr marL="100834" marR="100834" marT="50417" marB="504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Medium</a:t>
                      </a:r>
                    </a:p>
                  </a:txBody>
                  <a:tcPr marL="100834" marR="100834" marT="50417" marB="504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a:t>
                      </a:r>
                    </a:p>
                  </a:txBody>
                  <a:tcPr marL="100834" marR="100834" marT="50417" marB="504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Low </a:t>
                      </a:r>
                    </a:p>
                  </a:txBody>
                  <a:tcPr marL="100834" marR="100834" marT="50417" marB="504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algn="ctr"/>
                      <a:r>
                        <a:rPr lang="en-GB" sz="1900" u="none" dirty="0">
                          <a:latin typeface="Arial" panose="020B0604020202020204" pitchFamily="34" charset="0"/>
                          <a:cs typeface="Arial" panose="020B0604020202020204" pitchFamily="34" charset="0"/>
                        </a:rPr>
                        <a:t>High </a:t>
                      </a:r>
                    </a:p>
                  </a:txBody>
                  <a:tcPr marL="100834" marR="100834" marT="50417" marB="50417"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495A8">
                        <a:tint val="4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99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50896227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Key indications of reinvestment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A7512B56-997F-EEF9-9F19-DEF3D87D9244}"/>
              </a:ext>
            </a:extLst>
          </p:cNvPr>
          <p:cNvSpPr txBox="1"/>
          <p:nvPr/>
        </p:nvSpPr>
        <p:spPr>
          <a:xfrm>
            <a:off x="299141" y="1435138"/>
            <a:ext cx="6501933" cy="5324535"/>
          </a:xfrm>
          <a:prstGeom prst="rect">
            <a:avLst/>
          </a:prstGeom>
          <a:noFill/>
        </p:spPr>
        <p:txBody>
          <a:bodyPr wrap="square" rtlCol="0">
            <a:spAutoFit/>
          </a:bodyPr>
          <a:lstStyle/>
          <a:p>
            <a:pPr marL="457200" indent="-457200">
              <a:buAutoNum type="arabicPeriod"/>
            </a:pPr>
            <a:r>
              <a:rPr lang="en-GB" sz="2000" b="1" dirty="0"/>
              <a:t>Current FDI strategy / expansion plans </a:t>
            </a:r>
            <a:r>
              <a:rPr lang="en-GB" sz="2000" dirty="0"/>
              <a:t>– google alerts, industry journals, sector news webpages, social media </a:t>
            </a:r>
          </a:p>
          <a:p>
            <a:pPr marL="457200" indent="-457200">
              <a:buAutoNum type="arabicPeriod"/>
            </a:pPr>
            <a:endParaRPr lang="en-GB" sz="2000" dirty="0"/>
          </a:p>
          <a:p>
            <a:pPr marL="457200" indent="-457200">
              <a:buAutoNum type="arabicPeriod"/>
            </a:pPr>
            <a:r>
              <a:rPr lang="en-GB" sz="2000" b="1" dirty="0"/>
              <a:t>New financing received for international expansion </a:t>
            </a:r>
          </a:p>
          <a:p>
            <a:pPr marL="457200" indent="-457200">
              <a:buAutoNum type="arabicPeriod"/>
            </a:pPr>
            <a:endParaRPr lang="en-GB" sz="2000" b="1" dirty="0"/>
          </a:p>
          <a:p>
            <a:pPr marL="457200" indent="-457200">
              <a:buAutoNum type="arabicPeriod"/>
            </a:pPr>
            <a:r>
              <a:rPr lang="en-GB" sz="2000" b="1" dirty="0"/>
              <a:t>Trends based on existing global footprint</a:t>
            </a:r>
            <a:r>
              <a:rPr lang="en-GB" sz="2000" dirty="0"/>
              <a:t>: By mapping out a company’s global operations, key gaps in value chain can be identified, including whether there are further expansion opportunities</a:t>
            </a:r>
          </a:p>
          <a:p>
            <a:pPr marL="457200" indent="-457200">
              <a:buAutoNum type="arabicPeriod"/>
            </a:pPr>
            <a:endParaRPr lang="en-GB" sz="2000" dirty="0"/>
          </a:p>
          <a:p>
            <a:pPr marL="457200" indent="-457200">
              <a:buAutoNum type="arabicPeriod"/>
            </a:pPr>
            <a:r>
              <a:rPr lang="en-GB" sz="2000" b="1" dirty="0"/>
              <a:t>Drawing projects from current size and growth of company (revenue figures and employment numbers) </a:t>
            </a:r>
          </a:p>
          <a:p>
            <a:pPr marL="457200" indent="-457200">
              <a:buAutoNum type="arabicPeriod"/>
            </a:pPr>
            <a:endParaRPr lang="en-GB" sz="2000" b="1" dirty="0"/>
          </a:p>
          <a:p>
            <a:pPr marL="457200" indent="-457200">
              <a:buAutoNum type="arabicPeriod"/>
            </a:pPr>
            <a:endParaRPr lang="en-GB" sz="2000" dirty="0"/>
          </a:p>
        </p:txBody>
      </p:sp>
      <p:pic>
        <p:nvPicPr>
          <p:cNvPr id="4" name="Picture 3">
            <a:extLst>
              <a:ext uri="{FF2B5EF4-FFF2-40B4-BE49-F238E27FC236}">
                <a16:creationId xmlns:a16="http://schemas.microsoft.com/office/drawing/2014/main" id="{FBA145C2-DA95-1500-48A9-1B3FB79E7099}"/>
              </a:ext>
            </a:extLst>
          </p:cNvPr>
          <p:cNvPicPr>
            <a:picLocks noChangeAspect="1"/>
          </p:cNvPicPr>
          <p:nvPr/>
        </p:nvPicPr>
        <p:blipFill>
          <a:blip r:embed="rId6"/>
          <a:stretch>
            <a:fillRect/>
          </a:stretch>
        </p:blipFill>
        <p:spPr>
          <a:xfrm>
            <a:off x="7063183" y="1070027"/>
            <a:ext cx="5582006" cy="2398353"/>
          </a:xfrm>
          <a:prstGeom prst="rect">
            <a:avLst/>
          </a:prstGeom>
        </p:spPr>
      </p:pic>
      <p:pic>
        <p:nvPicPr>
          <p:cNvPr id="6" name="Picture 5">
            <a:extLst>
              <a:ext uri="{FF2B5EF4-FFF2-40B4-BE49-F238E27FC236}">
                <a16:creationId xmlns:a16="http://schemas.microsoft.com/office/drawing/2014/main" id="{D6DCFC48-084F-92D4-FB99-D616B739BAE9}"/>
              </a:ext>
            </a:extLst>
          </p:cNvPr>
          <p:cNvPicPr>
            <a:picLocks noChangeAspect="1"/>
          </p:cNvPicPr>
          <p:nvPr/>
        </p:nvPicPr>
        <p:blipFill>
          <a:blip r:embed="rId7"/>
          <a:stretch>
            <a:fillRect/>
          </a:stretch>
        </p:blipFill>
        <p:spPr>
          <a:xfrm>
            <a:off x="6873875" y="3852610"/>
            <a:ext cx="5675062" cy="3373065"/>
          </a:xfrm>
          <a:prstGeom prst="rect">
            <a:avLst/>
          </a:prstGeom>
        </p:spPr>
      </p:pic>
    </p:spTree>
    <p:extLst>
      <p:ext uri="{BB962C8B-B14F-4D97-AF65-F5344CB8AC3E}">
        <p14:creationId xmlns:p14="http://schemas.microsoft.com/office/powerpoint/2010/main" val="2780811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350106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Why do foreign investors divest?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99141" y="127547"/>
            <a:ext cx="2366372" cy="220842"/>
            <a:chOff x="7614396" y="239134"/>
            <a:chExt cx="2252704"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OECD, WBG.</a:t>
            </a:r>
          </a:p>
        </p:txBody>
      </p:sp>
      <p:sp>
        <p:nvSpPr>
          <p:cNvPr id="8" name="Text Placeholder 4">
            <a:extLst>
              <a:ext uri="{FF2B5EF4-FFF2-40B4-BE49-F238E27FC236}">
                <a16:creationId xmlns:a16="http://schemas.microsoft.com/office/drawing/2014/main" id="{902B7398-F32A-F4A6-CB34-BD03A300F4BF}"/>
              </a:ext>
            </a:extLst>
          </p:cNvPr>
          <p:cNvSpPr txBox="1">
            <a:spLocks/>
          </p:cNvSpPr>
          <p:nvPr/>
        </p:nvSpPr>
        <p:spPr>
          <a:xfrm>
            <a:off x="299141" y="1335529"/>
            <a:ext cx="7612959" cy="5516162"/>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dirty="0">
                <a:solidFill>
                  <a:srgbClr val="181C36"/>
                </a:solidFill>
                <a:latin typeface="Arial"/>
                <a:cs typeface="Arial"/>
              </a:rPr>
              <a:t>A company’s decision to divest can be due to factors that are </a:t>
            </a:r>
            <a:r>
              <a:rPr lang="en-US" sz="2000" b="1" dirty="0">
                <a:solidFill>
                  <a:srgbClr val="181C36"/>
                </a:solidFill>
                <a:latin typeface="Arial"/>
                <a:cs typeface="Arial"/>
              </a:rPr>
              <a:t>internal</a:t>
            </a:r>
            <a:r>
              <a:rPr lang="en-US" sz="2000" dirty="0">
                <a:solidFill>
                  <a:srgbClr val="181C36"/>
                </a:solidFill>
                <a:latin typeface="Arial"/>
                <a:cs typeface="Arial"/>
              </a:rPr>
              <a:t>, </a:t>
            </a:r>
            <a:r>
              <a:rPr lang="en-US" sz="2000" b="1" dirty="0">
                <a:solidFill>
                  <a:srgbClr val="181C36"/>
                </a:solidFill>
                <a:latin typeface="Arial"/>
                <a:cs typeface="Arial"/>
              </a:rPr>
              <a:t>external</a:t>
            </a:r>
            <a:r>
              <a:rPr lang="en-US" sz="2000" dirty="0">
                <a:solidFill>
                  <a:srgbClr val="181C36"/>
                </a:solidFill>
                <a:latin typeface="Arial"/>
                <a:cs typeface="Arial"/>
              </a:rPr>
              <a:t> or a </a:t>
            </a:r>
            <a:r>
              <a:rPr lang="en-US" sz="2000" b="1" dirty="0">
                <a:solidFill>
                  <a:srgbClr val="181C36"/>
                </a:solidFill>
                <a:latin typeface="Arial"/>
                <a:cs typeface="Arial"/>
              </a:rPr>
              <a:t>combination of the two. </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2000" i="0" u="none" strike="noStrike" kern="1200" cap="none" spc="0" normalizeH="0" baseline="0" noProof="0" dirty="0">
              <a:ln>
                <a:noFill/>
              </a:ln>
              <a:solidFill>
                <a:srgbClr val="181C36"/>
              </a:solidFill>
              <a:effectLst/>
              <a:uLnTx/>
              <a:uFillTx/>
              <a:latin typeface="Arial"/>
              <a:ea typeface="+mn-ea"/>
              <a:cs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dirty="0">
                <a:solidFill>
                  <a:srgbClr val="181C36"/>
                </a:solidFill>
                <a:latin typeface="Arial"/>
                <a:cs typeface="Arial"/>
              </a:rPr>
              <a:t>Where businesses are in a decline phase, typically the parent will arrange </a:t>
            </a:r>
            <a:r>
              <a:rPr lang="en-US" sz="2000" b="1" dirty="0">
                <a:solidFill>
                  <a:srgbClr val="181C36"/>
                </a:solidFill>
                <a:latin typeface="Arial"/>
                <a:cs typeface="Arial"/>
              </a:rPr>
              <a:t>capital withdrawals </a:t>
            </a:r>
            <a:r>
              <a:rPr lang="en-US" sz="2000" dirty="0">
                <a:solidFill>
                  <a:srgbClr val="181C36"/>
                </a:solidFill>
                <a:latin typeface="Arial"/>
                <a:cs typeface="Arial"/>
              </a:rPr>
              <a:t>and </a:t>
            </a:r>
            <a:r>
              <a:rPr lang="en-US" sz="2000" b="1" dirty="0">
                <a:solidFill>
                  <a:srgbClr val="181C36"/>
                </a:solidFill>
                <a:latin typeface="Arial"/>
                <a:cs typeface="Arial"/>
              </a:rPr>
              <a:t>consider the sale</a:t>
            </a:r>
            <a:r>
              <a:rPr lang="en-US" sz="2000" dirty="0">
                <a:solidFill>
                  <a:srgbClr val="181C36"/>
                </a:solidFill>
                <a:latin typeface="Arial"/>
                <a:cs typeface="Arial"/>
              </a:rPr>
              <a:t>, </a:t>
            </a:r>
            <a:r>
              <a:rPr lang="en-US" sz="2000" b="1" dirty="0">
                <a:solidFill>
                  <a:srgbClr val="181C36"/>
                </a:solidFill>
                <a:latin typeface="Arial"/>
                <a:cs typeface="Arial"/>
              </a:rPr>
              <a:t>downsizing</a:t>
            </a:r>
            <a:r>
              <a:rPr lang="en-US" sz="2000" dirty="0">
                <a:solidFill>
                  <a:srgbClr val="181C36"/>
                </a:solidFill>
                <a:latin typeface="Arial"/>
                <a:cs typeface="Arial"/>
              </a:rPr>
              <a:t> or </a:t>
            </a:r>
            <a:r>
              <a:rPr lang="en-US" sz="2000" b="1" dirty="0">
                <a:solidFill>
                  <a:srgbClr val="181C36"/>
                </a:solidFill>
                <a:latin typeface="Arial"/>
                <a:cs typeface="Arial"/>
              </a:rPr>
              <a:t>closure of a subsidiary</a:t>
            </a:r>
            <a:r>
              <a:rPr lang="en-US" sz="2000" dirty="0">
                <a:solidFill>
                  <a:srgbClr val="181C36"/>
                </a:solidFill>
                <a:latin typeface="Arial"/>
                <a:cs typeface="Arial"/>
              </a:rPr>
              <a:t>. </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lang="en-US" sz="2000" dirty="0">
              <a:solidFill>
                <a:srgbClr val="181C36"/>
              </a:solidFill>
              <a:latin typeface="Arial"/>
              <a:cs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dirty="0">
                <a:solidFill>
                  <a:srgbClr val="181C36"/>
                </a:solidFill>
                <a:latin typeface="Arial"/>
                <a:cs typeface="Arial"/>
              </a:rPr>
              <a:t>While disinvestment decisions are made in the corporate boardroom, there are </a:t>
            </a:r>
            <a:r>
              <a:rPr lang="en-US" sz="2000" b="1" dirty="0">
                <a:solidFill>
                  <a:srgbClr val="181C36"/>
                </a:solidFill>
                <a:latin typeface="Arial"/>
                <a:cs typeface="Arial"/>
              </a:rPr>
              <a:t>opportunities for practitioners and policymakers to pre-emptively address key issues </a:t>
            </a:r>
            <a:r>
              <a:rPr lang="en-US" sz="2000" dirty="0">
                <a:solidFill>
                  <a:srgbClr val="181C36"/>
                </a:solidFill>
                <a:latin typeface="Arial"/>
                <a:cs typeface="Arial"/>
              </a:rPr>
              <a:t>for these investors before the reach a decision to exit. </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lang="en-US" sz="2000" dirty="0">
              <a:solidFill>
                <a:srgbClr val="181C36"/>
              </a:solidFill>
              <a:latin typeface="Arial"/>
              <a:cs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dirty="0">
                <a:solidFill>
                  <a:srgbClr val="181C36"/>
                </a:solidFill>
                <a:latin typeface="Arial"/>
                <a:cs typeface="Arial"/>
              </a:rPr>
              <a:t>When host economies have no influence over divestment decisions, </a:t>
            </a:r>
            <a:r>
              <a:rPr lang="en-US" sz="2000" b="1" dirty="0">
                <a:solidFill>
                  <a:srgbClr val="181C36"/>
                </a:solidFill>
                <a:latin typeface="Arial"/>
                <a:cs typeface="Arial"/>
              </a:rPr>
              <a:t>IPAs can still help manage the corporate exit or closure in a manner that is efficient, and that minimizes the impact on the economy</a:t>
            </a:r>
            <a:r>
              <a:rPr lang="en-US" sz="2000" dirty="0">
                <a:solidFill>
                  <a:srgbClr val="181C36"/>
                </a:solidFill>
                <a:latin typeface="Arial"/>
                <a:cs typeface="Arial"/>
              </a:rPr>
              <a:t>. </a:t>
            </a: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lang="en-US" sz="2000" dirty="0">
              <a:solidFill>
                <a:srgbClr val="181C36"/>
              </a:solidFill>
              <a:latin typeface="Arial"/>
              <a:cs typeface="Arial"/>
            </a:endParaRPr>
          </a:p>
          <a:p>
            <a:pPr marL="441135" marR="0" lvl="0" indent="-315097"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1544"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12B5FE57-999D-C6F8-FD5B-3E4EC9824165}"/>
              </a:ext>
            </a:extLst>
          </p:cNvPr>
          <p:cNvSpPr/>
          <p:nvPr/>
        </p:nvSpPr>
        <p:spPr>
          <a:xfrm>
            <a:off x="8088755" y="1636139"/>
            <a:ext cx="4578350" cy="429057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t>A 2019 World Bank study found that investors divest from developing countries during a </a:t>
            </a:r>
            <a:r>
              <a:rPr lang="en-GB" sz="2500" i="1" dirty="0"/>
              <a:t>normal</a:t>
            </a:r>
            <a:r>
              <a:rPr lang="en-GB" sz="2500" dirty="0"/>
              <a:t> year at a rate of </a:t>
            </a:r>
            <a:r>
              <a:rPr lang="en-GB" sz="2500" b="1" dirty="0"/>
              <a:t>25%</a:t>
            </a:r>
          </a:p>
        </p:txBody>
      </p:sp>
    </p:spTree>
    <p:extLst>
      <p:ext uri="{BB962C8B-B14F-4D97-AF65-F5344CB8AC3E}">
        <p14:creationId xmlns:p14="http://schemas.microsoft.com/office/powerpoint/2010/main" val="4251262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56302002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950388"/>
          </a:xfrm>
          <a:prstGeom prst="rect">
            <a:avLst/>
          </a:prstGeom>
          <a:noFill/>
          <a:ln>
            <a:noFill/>
          </a:ln>
        </p:spPr>
        <p:txBody>
          <a:bodyPr spcFirstLastPara="1" wrap="square" lIns="0" tIns="0" rIns="0" bIns="0" anchor="t" anchorCtr="0">
            <a:spAutoFit/>
          </a:bodyPr>
          <a:lstStyle/>
          <a:p>
            <a:r>
              <a:rPr lang="en-GB" dirty="0"/>
              <a:t>A divestment involves a change in a firm’s ownership and business structure, and it can take several forms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99141" y="127547"/>
            <a:ext cx="2366372" cy="220842"/>
            <a:chOff x="7614396" y="239134"/>
            <a:chExt cx="2252704"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OECD (2020) </a:t>
            </a:r>
          </a:p>
        </p:txBody>
      </p:sp>
      <p:sp>
        <p:nvSpPr>
          <p:cNvPr id="11" name="TextBox 10">
            <a:extLst>
              <a:ext uri="{FF2B5EF4-FFF2-40B4-BE49-F238E27FC236}">
                <a16:creationId xmlns:a16="http://schemas.microsoft.com/office/drawing/2014/main" id="{0E19A586-F000-E7E4-6AE4-2D5B7B671719}"/>
              </a:ext>
            </a:extLst>
          </p:cNvPr>
          <p:cNvSpPr txBox="1"/>
          <p:nvPr/>
        </p:nvSpPr>
        <p:spPr>
          <a:xfrm>
            <a:off x="299141" y="1701619"/>
            <a:ext cx="8520006" cy="4093428"/>
          </a:xfrm>
          <a:prstGeom prst="rect">
            <a:avLst/>
          </a:prstGeom>
          <a:noFill/>
        </p:spPr>
        <p:txBody>
          <a:bodyPr wrap="square" rtlCol="0">
            <a:spAutoFit/>
          </a:bodyPr>
          <a:lstStyle/>
          <a:p>
            <a:pPr marL="342900" indent="-342900">
              <a:buFont typeface="Arial" panose="020B0604020202020204" pitchFamily="34" charset="0"/>
              <a:buChar char="•"/>
            </a:pPr>
            <a:endParaRPr lang="en-GB" sz="2000" dirty="0"/>
          </a:p>
          <a:p>
            <a:pPr marL="342900" lvl="1" indent="-342900">
              <a:buFont typeface="Arial" panose="020B0604020202020204" pitchFamily="34" charset="0"/>
              <a:buChar char="•"/>
            </a:pPr>
            <a:r>
              <a:rPr lang="en-GB" sz="2000" dirty="0"/>
              <a:t>Divestment can take the following forms: </a:t>
            </a:r>
          </a:p>
          <a:p>
            <a:pPr marL="342900" lvl="2" indent="-342900">
              <a:buFont typeface="Arial" panose="020B0604020202020204" pitchFamily="34" charset="0"/>
              <a:buChar char="•"/>
            </a:pPr>
            <a:endParaRPr lang="en-GB" sz="2000" dirty="0"/>
          </a:p>
          <a:p>
            <a:pPr lvl="2"/>
            <a:endParaRPr lang="en-GB" sz="2000" dirty="0"/>
          </a:p>
          <a:p>
            <a:pPr lvl="2"/>
            <a:endParaRPr lang="en-GB" sz="2000" dirty="0"/>
          </a:p>
          <a:p>
            <a:pPr lvl="2"/>
            <a:endParaRPr lang="en-GB" sz="2000" dirty="0"/>
          </a:p>
          <a:p>
            <a:pPr marL="342900" lvl="1" indent="-342900">
              <a:buFont typeface="Arial" panose="020B0604020202020204" pitchFamily="34" charset="0"/>
              <a:buChar char="•"/>
            </a:pPr>
            <a:endParaRPr lang="en-GB" sz="2000" b="1" dirty="0"/>
          </a:p>
          <a:p>
            <a:pPr marL="342900" lvl="1" indent="-342900">
              <a:buFont typeface="Arial" panose="020B0604020202020204" pitchFamily="34" charset="0"/>
              <a:buChar char="•"/>
            </a:pPr>
            <a:endParaRPr lang="en-GB" sz="2000" b="1" dirty="0"/>
          </a:p>
          <a:p>
            <a:pPr marL="342900" lvl="1" indent="-342900">
              <a:buFont typeface="Arial" panose="020B0604020202020204" pitchFamily="34" charset="0"/>
              <a:buChar char="•"/>
            </a:pPr>
            <a:endParaRPr lang="en-GB" sz="2000" b="1" dirty="0"/>
          </a:p>
          <a:p>
            <a:pPr lvl="1"/>
            <a:endParaRPr lang="en-GB" sz="2000" b="1" dirty="0"/>
          </a:p>
          <a:p>
            <a:pPr lvl="1"/>
            <a:endParaRPr lang="en-GB" sz="2000" b="1" dirty="0"/>
          </a:p>
          <a:p>
            <a:pPr marL="342900" lvl="1" indent="-342900">
              <a:buFont typeface="Arial" panose="020B0604020202020204" pitchFamily="34" charset="0"/>
              <a:buChar char="•"/>
            </a:pPr>
            <a:endParaRPr lang="en-GB" sz="2000" b="1" dirty="0"/>
          </a:p>
          <a:p>
            <a:pPr marL="342900" lvl="1" indent="-342900">
              <a:buFont typeface="Arial" panose="020B0604020202020204" pitchFamily="34" charset="0"/>
              <a:buChar char="•"/>
            </a:pPr>
            <a:endParaRPr lang="en-GB" sz="2000" b="1" dirty="0"/>
          </a:p>
        </p:txBody>
      </p:sp>
      <p:sp>
        <p:nvSpPr>
          <p:cNvPr id="12" name="TextBox 11">
            <a:extLst>
              <a:ext uri="{FF2B5EF4-FFF2-40B4-BE49-F238E27FC236}">
                <a16:creationId xmlns:a16="http://schemas.microsoft.com/office/drawing/2014/main" id="{1573DE47-C81B-37C0-2C4C-2B828E332CE2}"/>
              </a:ext>
            </a:extLst>
          </p:cNvPr>
          <p:cNvSpPr txBox="1"/>
          <p:nvPr/>
        </p:nvSpPr>
        <p:spPr>
          <a:xfrm>
            <a:off x="1004230" y="2559590"/>
            <a:ext cx="6572227" cy="2862322"/>
          </a:xfrm>
          <a:prstGeom prst="rect">
            <a:avLst/>
          </a:prstGeom>
          <a:noFill/>
        </p:spPr>
        <p:txBody>
          <a:bodyPr wrap="square" rtlCol="0">
            <a:spAutoFit/>
          </a:bodyPr>
          <a:lstStyle/>
          <a:p>
            <a:pPr marL="342900" indent="-342900">
              <a:buFont typeface="Arial" panose="020B0604020202020204" pitchFamily="34" charset="0"/>
              <a:buChar char="•"/>
            </a:pPr>
            <a:r>
              <a:rPr lang="en-GB" sz="2000" b="1" dirty="0"/>
              <a:t>Sale of some or all of a firm’s assets/subsidiaries </a:t>
            </a:r>
          </a:p>
          <a:p>
            <a:pPr marL="342900" indent="-342900">
              <a:buFont typeface="Arial" panose="020B0604020202020204" pitchFamily="34" charset="0"/>
              <a:buChar char="•"/>
            </a:pPr>
            <a:r>
              <a:rPr lang="en-GB" sz="2000" b="1" dirty="0"/>
              <a:t>Spin-off</a:t>
            </a:r>
            <a:r>
              <a:rPr lang="en-GB" sz="2000" dirty="0"/>
              <a:t> – creation of a new company through sale or distribution of new or existing businesses of a parent company </a:t>
            </a:r>
          </a:p>
          <a:p>
            <a:pPr marL="342900" indent="-342900">
              <a:buFont typeface="Arial" panose="020B0604020202020204" pitchFamily="34" charset="0"/>
              <a:buChar char="•"/>
            </a:pPr>
            <a:r>
              <a:rPr lang="en-GB" sz="2000" b="1" dirty="0"/>
              <a:t>Equity carve-out – </a:t>
            </a:r>
            <a:r>
              <a:rPr lang="en-GB" sz="2000" dirty="0"/>
              <a:t>sale of shares or a business unit </a:t>
            </a:r>
            <a:endParaRPr lang="en-GB" sz="2000" b="1" dirty="0"/>
          </a:p>
          <a:p>
            <a:pPr marL="342900" indent="-342900">
              <a:buFont typeface="Arial" panose="020B0604020202020204" pitchFamily="34" charset="0"/>
              <a:buChar char="•"/>
            </a:pPr>
            <a:r>
              <a:rPr lang="en-GB" sz="2000" b="1" dirty="0"/>
              <a:t>Leveraged buy-out – </a:t>
            </a:r>
            <a:r>
              <a:rPr lang="en-GB" sz="2000" dirty="0"/>
              <a:t>acquisition of a firm using bonds or loans </a:t>
            </a:r>
            <a:endParaRPr lang="en-GB" sz="2000" b="1" dirty="0"/>
          </a:p>
          <a:p>
            <a:pPr marL="342900" indent="-342900">
              <a:buFont typeface="Arial" panose="020B0604020202020204" pitchFamily="34" charset="0"/>
              <a:buChar char="•"/>
            </a:pPr>
            <a:r>
              <a:rPr lang="en-GB" sz="2000" b="1" dirty="0"/>
              <a:t>Business closure</a:t>
            </a:r>
          </a:p>
          <a:p>
            <a:pPr marL="342900" indent="-342900">
              <a:buFont typeface="Arial" panose="020B0604020202020204" pitchFamily="34" charset="0"/>
              <a:buChar char="•"/>
            </a:pPr>
            <a:r>
              <a:rPr lang="en-GB" sz="2000" b="1" dirty="0"/>
              <a:t>Reduction in investment funds </a:t>
            </a:r>
          </a:p>
        </p:txBody>
      </p:sp>
      <p:pic>
        <p:nvPicPr>
          <p:cNvPr id="14" name="Picture 13">
            <a:extLst>
              <a:ext uri="{FF2B5EF4-FFF2-40B4-BE49-F238E27FC236}">
                <a16:creationId xmlns:a16="http://schemas.microsoft.com/office/drawing/2014/main" id="{6FD5CF2E-066A-6820-9B01-CE08C3B5BD26}"/>
              </a:ext>
            </a:extLst>
          </p:cNvPr>
          <p:cNvPicPr>
            <a:picLocks noChangeAspect="1"/>
          </p:cNvPicPr>
          <p:nvPr/>
        </p:nvPicPr>
        <p:blipFill>
          <a:blip r:embed="rId6"/>
          <a:stretch>
            <a:fillRect/>
          </a:stretch>
        </p:blipFill>
        <p:spPr>
          <a:xfrm>
            <a:off x="7672656" y="2559591"/>
            <a:ext cx="5224431" cy="2862321"/>
          </a:xfrm>
          <a:prstGeom prst="rect">
            <a:avLst/>
          </a:prstGeom>
        </p:spPr>
      </p:pic>
    </p:spTree>
    <p:extLst>
      <p:ext uri="{BB962C8B-B14F-4D97-AF65-F5344CB8AC3E}">
        <p14:creationId xmlns:p14="http://schemas.microsoft.com/office/powerpoint/2010/main" val="2215296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1099742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950388"/>
          </a:xfrm>
          <a:prstGeom prst="rect">
            <a:avLst/>
          </a:prstGeom>
          <a:noFill/>
          <a:ln>
            <a:noFill/>
          </a:ln>
        </p:spPr>
        <p:txBody>
          <a:bodyPr spcFirstLastPara="1" wrap="square" lIns="0" tIns="0" rIns="0" bIns="0" anchor="t" anchorCtr="0">
            <a:spAutoFit/>
          </a:bodyPr>
          <a:lstStyle/>
          <a:p>
            <a:r>
              <a:rPr lang="en-GB" dirty="0"/>
              <a:t>An OECD analysis of MNEs sheds light on the importance and frequency of divestments in FDI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99141" y="127547"/>
            <a:ext cx="2366372" cy="220842"/>
            <a:chOff x="7614396" y="239134"/>
            <a:chExt cx="2252704"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15F8A0F1-249F-4708-A8B3-1B33A542C2F7}"/>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OECD analysis tracking 62,000 affiliates globally and their parent companies from 2007-2014</a:t>
            </a:r>
          </a:p>
        </p:txBody>
      </p:sp>
      <p:grpSp>
        <p:nvGrpSpPr>
          <p:cNvPr id="31" name="Group 30" descr="{&quot;Key&quot;:&quot;POWER_USER_SHAPE_ICON&quot;,&quot;Value&quot;:&quot;POWER_USER_SHAPE_ICON_STYLE_2&quot;}">
            <a:extLst>
              <a:ext uri="{FF2B5EF4-FFF2-40B4-BE49-F238E27FC236}">
                <a16:creationId xmlns:a16="http://schemas.microsoft.com/office/drawing/2014/main" id="{AF04A96F-6CFF-6F33-D4AC-ACACD02F0BE5}"/>
              </a:ext>
            </a:extLst>
          </p:cNvPr>
          <p:cNvGrpSpPr>
            <a:grpSpLocks noChangeAspect="1"/>
          </p:cNvGrpSpPr>
          <p:nvPr/>
        </p:nvGrpSpPr>
        <p:grpSpPr>
          <a:xfrm>
            <a:off x="1255410" y="1764491"/>
            <a:ext cx="1816269" cy="1816269"/>
            <a:chOff x="2176344" y="2196059"/>
            <a:chExt cx="762000" cy="762000"/>
          </a:xfrm>
        </p:grpSpPr>
        <p:sp>
          <p:nvSpPr>
            <p:cNvPr id="30" name="POWER_USER_SHAPE_ICON_STYLE_2">
              <a:extLst>
                <a:ext uri="{FF2B5EF4-FFF2-40B4-BE49-F238E27FC236}">
                  <a16:creationId xmlns:a16="http://schemas.microsoft.com/office/drawing/2014/main" id="{C3746D1B-CFA2-DAEB-EAB1-C773A9CDA95C}"/>
                </a:ext>
              </a:extLst>
            </p:cNvPr>
            <p:cNvSpPr/>
            <p:nvPr/>
          </p:nvSpPr>
          <p:spPr>
            <a:xfrm>
              <a:off x="2176344" y="2196059"/>
              <a:ext cx="762000" cy="762000"/>
            </a:xfrm>
            <a:prstGeom prst="ellipse">
              <a:avLst/>
            </a:prstGeom>
            <a:solidFill>
              <a:schemeClr val="accent4"/>
            </a:solidFill>
            <a:ln w="12700" cap="flat" cmpd="sng" algn="ctr">
              <a:noFill/>
              <a:prstDash val="solid"/>
            </a:ln>
            <a:effectLs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sp3d/>
            </a:bodyPr>
            <a:lstStyle/>
            <a:p>
              <a:pPr algn="ctr"/>
              <a:endParaRPr lang="en-GB">
                <a:effectLst>
                  <a:glow>
                    <a:scrgbClr r="0" g="0" b="0"/>
                  </a:glow>
                </a:effectLst>
              </a:endParaRPr>
            </a:p>
          </p:txBody>
        </p:sp>
        <p:grpSp>
          <p:nvGrpSpPr>
            <p:cNvPr id="29" name="Group 28">
              <a:extLst>
                <a:ext uri="{FF2B5EF4-FFF2-40B4-BE49-F238E27FC236}">
                  <a16:creationId xmlns:a16="http://schemas.microsoft.com/office/drawing/2014/main" id="{0DF4A8D7-C220-6219-9B1F-4D8E05EF8D5A}"/>
                </a:ext>
              </a:extLst>
            </p:cNvPr>
            <p:cNvGrpSpPr>
              <a:grpSpLocks noChangeAspect="1"/>
            </p:cNvGrpSpPr>
            <p:nvPr/>
          </p:nvGrpSpPr>
          <p:grpSpPr>
            <a:xfrm>
              <a:off x="2341010" y="2323059"/>
              <a:ext cx="432669" cy="508000"/>
              <a:chOff x="2341010" y="2323059"/>
              <a:chExt cx="1242107" cy="1458366"/>
            </a:xfrm>
            <a:solidFill>
              <a:schemeClr val="lt1"/>
            </a:solidFill>
          </p:grpSpPr>
          <p:sp>
            <p:nvSpPr>
              <p:cNvPr id="12" name="Freeform 417">
                <a:extLst>
                  <a:ext uri="{FF2B5EF4-FFF2-40B4-BE49-F238E27FC236}">
                    <a16:creationId xmlns:a16="http://schemas.microsoft.com/office/drawing/2014/main" id="{85D33369-92BD-7FD9-CF81-E30979265255}"/>
                  </a:ext>
                </a:extLst>
              </p:cNvPr>
              <p:cNvSpPr>
                <a:spLocks noEditPoints="1"/>
              </p:cNvSpPr>
              <p:nvPr/>
            </p:nvSpPr>
            <p:spPr bwMode="auto">
              <a:xfrm>
                <a:off x="2418642" y="2450598"/>
                <a:ext cx="1086844" cy="1330827"/>
              </a:xfrm>
              <a:custGeom>
                <a:avLst/>
                <a:gdLst>
                  <a:gd name="T0" fmla="*/ 134 w 2732"/>
                  <a:gd name="T1" fmla="*/ 3216 h 3350"/>
                  <a:gd name="T2" fmla="*/ 2599 w 2732"/>
                  <a:gd name="T3" fmla="*/ 3216 h 3350"/>
                  <a:gd name="T4" fmla="*/ 2599 w 2732"/>
                  <a:gd name="T5" fmla="*/ 133 h 3350"/>
                  <a:gd name="T6" fmla="*/ 134 w 2732"/>
                  <a:gd name="T7" fmla="*/ 133 h 3350"/>
                  <a:gd name="T8" fmla="*/ 134 w 2732"/>
                  <a:gd name="T9" fmla="*/ 3216 h 3350"/>
                  <a:gd name="T10" fmla="*/ 2665 w 2732"/>
                  <a:gd name="T11" fmla="*/ 3350 h 3350"/>
                  <a:gd name="T12" fmla="*/ 67 w 2732"/>
                  <a:gd name="T13" fmla="*/ 3350 h 3350"/>
                  <a:gd name="T14" fmla="*/ 0 w 2732"/>
                  <a:gd name="T15" fmla="*/ 3283 h 3350"/>
                  <a:gd name="T16" fmla="*/ 0 w 2732"/>
                  <a:gd name="T17" fmla="*/ 66 h 3350"/>
                  <a:gd name="T18" fmla="*/ 67 w 2732"/>
                  <a:gd name="T19" fmla="*/ 0 h 3350"/>
                  <a:gd name="T20" fmla="*/ 2665 w 2732"/>
                  <a:gd name="T21" fmla="*/ 0 h 3350"/>
                  <a:gd name="T22" fmla="*/ 2732 w 2732"/>
                  <a:gd name="T23" fmla="*/ 66 h 3350"/>
                  <a:gd name="T24" fmla="*/ 2732 w 2732"/>
                  <a:gd name="T25" fmla="*/ 3283 h 3350"/>
                  <a:gd name="T26" fmla="*/ 2665 w 2732"/>
                  <a:gd name="T27" fmla="*/ 3350 h 3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2" h="3350">
                    <a:moveTo>
                      <a:pt x="134" y="3216"/>
                    </a:moveTo>
                    <a:lnTo>
                      <a:pt x="2599" y="3216"/>
                    </a:lnTo>
                    <a:lnTo>
                      <a:pt x="2599" y="133"/>
                    </a:lnTo>
                    <a:lnTo>
                      <a:pt x="134" y="133"/>
                    </a:lnTo>
                    <a:lnTo>
                      <a:pt x="134" y="3216"/>
                    </a:lnTo>
                    <a:close/>
                    <a:moveTo>
                      <a:pt x="2665" y="3350"/>
                    </a:moveTo>
                    <a:lnTo>
                      <a:pt x="67" y="3350"/>
                    </a:lnTo>
                    <a:cubicBezTo>
                      <a:pt x="30" y="3350"/>
                      <a:pt x="0" y="3320"/>
                      <a:pt x="0" y="3283"/>
                    </a:cubicBezTo>
                    <a:lnTo>
                      <a:pt x="0" y="66"/>
                    </a:lnTo>
                    <a:cubicBezTo>
                      <a:pt x="0" y="30"/>
                      <a:pt x="30" y="0"/>
                      <a:pt x="67" y="0"/>
                    </a:cubicBezTo>
                    <a:lnTo>
                      <a:pt x="2665" y="0"/>
                    </a:lnTo>
                    <a:cubicBezTo>
                      <a:pt x="2702" y="0"/>
                      <a:pt x="2732" y="30"/>
                      <a:pt x="2732" y="66"/>
                    </a:cubicBezTo>
                    <a:lnTo>
                      <a:pt x="2732" y="3283"/>
                    </a:lnTo>
                    <a:cubicBezTo>
                      <a:pt x="2732" y="3320"/>
                      <a:pt x="2702" y="3350"/>
                      <a:pt x="2665" y="33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8">
                <a:extLst>
                  <a:ext uri="{FF2B5EF4-FFF2-40B4-BE49-F238E27FC236}">
                    <a16:creationId xmlns:a16="http://schemas.microsoft.com/office/drawing/2014/main" id="{6235FCDD-0F37-2637-CE29-C9ECBD314908}"/>
                  </a:ext>
                </a:extLst>
              </p:cNvPr>
              <p:cNvSpPr>
                <a:spLocks/>
              </p:cNvSpPr>
              <p:nvPr/>
            </p:nvSpPr>
            <p:spPr bwMode="auto">
              <a:xfrm>
                <a:off x="2341010" y="2456142"/>
                <a:ext cx="144173" cy="55451"/>
              </a:xfrm>
              <a:custGeom>
                <a:avLst/>
                <a:gdLst>
                  <a:gd name="T0" fmla="*/ 299 w 366"/>
                  <a:gd name="T1" fmla="*/ 133 h 133"/>
                  <a:gd name="T2" fmla="*/ 67 w 366"/>
                  <a:gd name="T3" fmla="*/ 133 h 133"/>
                  <a:gd name="T4" fmla="*/ 0 w 366"/>
                  <a:gd name="T5" fmla="*/ 67 h 133"/>
                  <a:gd name="T6" fmla="*/ 67 w 366"/>
                  <a:gd name="T7" fmla="*/ 0 h 133"/>
                  <a:gd name="T8" fmla="*/ 299 w 366"/>
                  <a:gd name="T9" fmla="*/ 0 h 133"/>
                  <a:gd name="T10" fmla="*/ 366 w 366"/>
                  <a:gd name="T11" fmla="*/ 67 h 133"/>
                  <a:gd name="T12" fmla="*/ 299 w 3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66" h="133">
                    <a:moveTo>
                      <a:pt x="299" y="133"/>
                    </a:moveTo>
                    <a:lnTo>
                      <a:pt x="67" y="133"/>
                    </a:lnTo>
                    <a:cubicBezTo>
                      <a:pt x="30" y="133"/>
                      <a:pt x="0" y="103"/>
                      <a:pt x="0" y="67"/>
                    </a:cubicBezTo>
                    <a:cubicBezTo>
                      <a:pt x="0" y="30"/>
                      <a:pt x="30" y="0"/>
                      <a:pt x="67" y="0"/>
                    </a:cubicBezTo>
                    <a:lnTo>
                      <a:pt x="299" y="0"/>
                    </a:lnTo>
                    <a:cubicBezTo>
                      <a:pt x="336" y="0"/>
                      <a:pt x="366" y="30"/>
                      <a:pt x="366" y="67"/>
                    </a:cubicBezTo>
                    <a:cubicBezTo>
                      <a:pt x="366" y="103"/>
                      <a:pt x="336" y="133"/>
                      <a:pt x="299"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19">
                <a:extLst>
                  <a:ext uri="{FF2B5EF4-FFF2-40B4-BE49-F238E27FC236}">
                    <a16:creationId xmlns:a16="http://schemas.microsoft.com/office/drawing/2014/main" id="{1FD673DE-F284-92D0-2DC7-4FC7C42C57C5}"/>
                  </a:ext>
                </a:extLst>
              </p:cNvPr>
              <p:cNvSpPr>
                <a:spLocks/>
              </p:cNvSpPr>
              <p:nvPr/>
            </p:nvSpPr>
            <p:spPr bwMode="auto">
              <a:xfrm>
                <a:off x="3433397" y="2456142"/>
                <a:ext cx="144173" cy="55451"/>
              </a:xfrm>
              <a:custGeom>
                <a:avLst/>
                <a:gdLst>
                  <a:gd name="T0" fmla="*/ 299 w 366"/>
                  <a:gd name="T1" fmla="*/ 133 h 133"/>
                  <a:gd name="T2" fmla="*/ 67 w 366"/>
                  <a:gd name="T3" fmla="*/ 133 h 133"/>
                  <a:gd name="T4" fmla="*/ 0 w 366"/>
                  <a:gd name="T5" fmla="*/ 67 h 133"/>
                  <a:gd name="T6" fmla="*/ 67 w 366"/>
                  <a:gd name="T7" fmla="*/ 0 h 133"/>
                  <a:gd name="T8" fmla="*/ 299 w 366"/>
                  <a:gd name="T9" fmla="*/ 0 h 133"/>
                  <a:gd name="T10" fmla="*/ 366 w 366"/>
                  <a:gd name="T11" fmla="*/ 67 h 133"/>
                  <a:gd name="T12" fmla="*/ 299 w 366"/>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66" h="133">
                    <a:moveTo>
                      <a:pt x="299" y="133"/>
                    </a:moveTo>
                    <a:lnTo>
                      <a:pt x="67" y="133"/>
                    </a:lnTo>
                    <a:cubicBezTo>
                      <a:pt x="30" y="133"/>
                      <a:pt x="0" y="103"/>
                      <a:pt x="0" y="67"/>
                    </a:cubicBezTo>
                    <a:cubicBezTo>
                      <a:pt x="0" y="30"/>
                      <a:pt x="30" y="0"/>
                      <a:pt x="67" y="0"/>
                    </a:cubicBezTo>
                    <a:lnTo>
                      <a:pt x="299" y="0"/>
                    </a:lnTo>
                    <a:cubicBezTo>
                      <a:pt x="336" y="0"/>
                      <a:pt x="366" y="30"/>
                      <a:pt x="366" y="67"/>
                    </a:cubicBezTo>
                    <a:cubicBezTo>
                      <a:pt x="366" y="103"/>
                      <a:pt x="336" y="133"/>
                      <a:pt x="299"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20">
                <a:extLst>
                  <a:ext uri="{FF2B5EF4-FFF2-40B4-BE49-F238E27FC236}">
                    <a16:creationId xmlns:a16="http://schemas.microsoft.com/office/drawing/2014/main" id="{599AFE69-58BA-C2E4-684D-C89950AFCAFF}"/>
                  </a:ext>
                </a:extLst>
              </p:cNvPr>
              <p:cNvSpPr>
                <a:spLocks noEditPoints="1"/>
              </p:cNvSpPr>
              <p:nvPr/>
            </p:nvSpPr>
            <p:spPr bwMode="auto">
              <a:xfrm>
                <a:off x="2596086" y="2323059"/>
                <a:ext cx="737503" cy="188534"/>
              </a:xfrm>
              <a:custGeom>
                <a:avLst/>
                <a:gdLst>
                  <a:gd name="T0" fmla="*/ 133 w 1850"/>
                  <a:gd name="T1" fmla="*/ 340 h 473"/>
                  <a:gd name="T2" fmla="*/ 1717 w 1850"/>
                  <a:gd name="T3" fmla="*/ 340 h 473"/>
                  <a:gd name="T4" fmla="*/ 1717 w 1850"/>
                  <a:gd name="T5" fmla="*/ 133 h 473"/>
                  <a:gd name="T6" fmla="*/ 133 w 1850"/>
                  <a:gd name="T7" fmla="*/ 133 h 473"/>
                  <a:gd name="T8" fmla="*/ 133 w 1850"/>
                  <a:gd name="T9" fmla="*/ 340 h 473"/>
                  <a:gd name="T10" fmla="*/ 1783 w 1850"/>
                  <a:gd name="T11" fmla="*/ 473 h 473"/>
                  <a:gd name="T12" fmla="*/ 66 w 1850"/>
                  <a:gd name="T13" fmla="*/ 473 h 473"/>
                  <a:gd name="T14" fmla="*/ 0 w 1850"/>
                  <a:gd name="T15" fmla="*/ 407 h 473"/>
                  <a:gd name="T16" fmla="*/ 0 w 1850"/>
                  <a:gd name="T17" fmla="*/ 66 h 473"/>
                  <a:gd name="T18" fmla="*/ 66 w 1850"/>
                  <a:gd name="T19" fmla="*/ 0 h 473"/>
                  <a:gd name="T20" fmla="*/ 1783 w 1850"/>
                  <a:gd name="T21" fmla="*/ 0 h 473"/>
                  <a:gd name="T22" fmla="*/ 1850 w 1850"/>
                  <a:gd name="T23" fmla="*/ 66 h 473"/>
                  <a:gd name="T24" fmla="*/ 1850 w 1850"/>
                  <a:gd name="T25" fmla="*/ 407 h 473"/>
                  <a:gd name="T26" fmla="*/ 1783 w 1850"/>
                  <a:gd name="T27" fmla="*/ 47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0" h="473">
                    <a:moveTo>
                      <a:pt x="133" y="340"/>
                    </a:moveTo>
                    <a:lnTo>
                      <a:pt x="1717" y="340"/>
                    </a:lnTo>
                    <a:lnTo>
                      <a:pt x="1717" y="133"/>
                    </a:lnTo>
                    <a:lnTo>
                      <a:pt x="133" y="133"/>
                    </a:lnTo>
                    <a:lnTo>
                      <a:pt x="133" y="340"/>
                    </a:lnTo>
                    <a:close/>
                    <a:moveTo>
                      <a:pt x="1783" y="473"/>
                    </a:moveTo>
                    <a:lnTo>
                      <a:pt x="66" y="473"/>
                    </a:lnTo>
                    <a:cubicBezTo>
                      <a:pt x="30" y="473"/>
                      <a:pt x="0" y="443"/>
                      <a:pt x="0" y="407"/>
                    </a:cubicBezTo>
                    <a:lnTo>
                      <a:pt x="0" y="66"/>
                    </a:lnTo>
                    <a:cubicBezTo>
                      <a:pt x="0" y="29"/>
                      <a:pt x="30" y="0"/>
                      <a:pt x="66" y="0"/>
                    </a:cubicBezTo>
                    <a:lnTo>
                      <a:pt x="1783" y="0"/>
                    </a:lnTo>
                    <a:cubicBezTo>
                      <a:pt x="1820" y="0"/>
                      <a:pt x="1850" y="29"/>
                      <a:pt x="1850" y="66"/>
                    </a:cubicBezTo>
                    <a:lnTo>
                      <a:pt x="1850" y="407"/>
                    </a:lnTo>
                    <a:cubicBezTo>
                      <a:pt x="1850" y="443"/>
                      <a:pt x="1820" y="473"/>
                      <a:pt x="1783" y="4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21">
                <a:extLst>
                  <a:ext uri="{FF2B5EF4-FFF2-40B4-BE49-F238E27FC236}">
                    <a16:creationId xmlns:a16="http://schemas.microsoft.com/office/drawing/2014/main" id="{CFAF206B-C854-E718-7B80-36D61FDCCB3D}"/>
                  </a:ext>
                </a:extLst>
              </p:cNvPr>
              <p:cNvSpPr>
                <a:spLocks/>
              </p:cNvSpPr>
              <p:nvPr/>
            </p:nvSpPr>
            <p:spPr bwMode="auto">
              <a:xfrm>
                <a:off x="3244863" y="3620615"/>
                <a:ext cx="55451" cy="83178"/>
              </a:xfrm>
              <a:custGeom>
                <a:avLst/>
                <a:gdLst>
                  <a:gd name="T0" fmla="*/ 66 w 133"/>
                  <a:gd name="T1" fmla="*/ 213 h 213"/>
                  <a:gd name="T2" fmla="*/ 0 w 133"/>
                  <a:gd name="T3" fmla="*/ 146 h 213"/>
                  <a:gd name="T4" fmla="*/ 0 w 133"/>
                  <a:gd name="T5" fmla="*/ 66 h 213"/>
                  <a:gd name="T6" fmla="*/ 66 w 133"/>
                  <a:gd name="T7" fmla="*/ 0 h 213"/>
                  <a:gd name="T8" fmla="*/ 133 w 133"/>
                  <a:gd name="T9" fmla="*/ 66 h 213"/>
                  <a:gd name="T10" fmla="*/ 133 w 133"/>
                  <a:gd name="T11" fmla="*/ 146 h 213"/>
                  <a:gd name="T12" fmla="*/ 66 w 133"/>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33" h="213">
                    <a:moveTo>
                      <a:pt x="66" y="213"/>
                    </a:moveTo>
                    <a:cubicBezTo>
                      <a:pt x="30" y="213"/>
                      <a:pt x="0" y="183"/>
                      <a:pt x="0" y="146"/>
                    </a:cubicBezTo>
                    <a:lnTo>
                      <a:pt x="0" y="66"/>
                    </a:lnTo>
                    <a:cubicBezTo>
                      <a:pt x="0" y="30"/>
                      <a:pt x="30" y="0"/>
                      <a:pt x="66" y="0"/>
                    </a:cubicBezTo>
                    <a:cubicBezTo>
                      <a:pt x="103" y="0"/>
                      <a:pt x="133" y="30"/>
                      <a:pt x="133" y="66"/>
                    </a:cubicBezTo>
                    <a:lnTo>
                      <a:pt x="133" y="146"/>
                    </a:lnTo>
                    <a:cubicBezTo>
                      <a:pt x="133" y="183"/>
                      <a:pt x="103" y="213"/>
                      <a:pt x="66" y="2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22">
                <a:extLst>
                  <a:ext uri="{FF2B5EF4-FFF2-40B4-BE49-F238E27FC236}">
                    <a16:creationId xmlns:a16="http://schemas.microsoft.com/office/drawing/2014/main" id="{2AD4EE43-0166-492E-7D66-11F7F485478E}"/>
                  </a:ext>
                </a:extLst>
              </p:cNvPr>
              <p:cNvSpPr>
                <a:spLocks/>
              </p:cNvSpPr>
              <p:nvPr/>
            </p:nvSpPr>
            <p:spPr bwMode="auto">
              <a:xfrm>
                <a:off x="3000878" y="3426538"/>
                <a:ext cx="299437" cy="288346"/>
              </a:xfrm>
              <a:custGeom>
                <a:avLst/>
                <a:gdLst>
                  <a:gd name="T0" fmla="*/ 67 w 752"/>
                  <a:gd name="T1" fmla="*/ 730 h 730"/>
                  <a:gd name="T2" fmla="*/ 0 w 752"/>
                  <a:gd name="T3" fmla="*/ 663 h 730"/>
                  <a:gd name="T4" fmla="*/ 0 w 752"/>
                  <a:gd name="T5" fmla="*/ 67 h 730"/>
                  <a:gd name="T6" fmla="*/ 67 w 752"/>
                  <a:gd name="T7" fmla="*/ 0 h 730"/>
                  <a:gd name="T8" fmla="*/ 685 w 752"/>
                  <a:gd name="T9" fmla="*/ 0 h 730"/>
                  <a:gd name="T10" fmla="*/ 752 w 752"/>
                  <a:gd name="T11" fmla="*/ 67 h 730"/>
                  <a:gd name="T12" fmla="*/ 752 w 752"/>
                  <a:gd name="T13" fmla="*/ 359 h 730"/>
                  <a:gd name="T14" fmla="*/ 685 w 752"/>
                  <a:gd name="T15" fmla="*/ 426 h 730"/>
                  <a:gd name="T16" fmla="*/ 619 w 752"/>
                  <a:gd name="T17" fmla="*/ 359 h 730"/>
                  <a:gd name="T18" fmla="*/ 619 w 752"/>
                  <a:gd name="T19" fmla="*/ 134 h 730"/>
                  <a:gd name="T20" fmla="*/ 134 w 752"/>
                  <a:gd name="T21" fmla="*/ 134 h 730"/>
                  <a:gd name="T22" fmla="*/ 134 w 752"/>
                  <a:gd name="T23" fmla="*/ 663 h 730"/>
                  <a:gd name="T24" fmla="*/ 67 w 752"/>
                  <a:gd name="T25" fmla="*/ 7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2" h="730">
                    <a:moveTo>
                      <a:pt x="67" y="730"/>
                    </a:moveTo>
                    <a:cubicBezTo>
                      <a:pt x="30" y="730"/>
                      <a:pt x="0" y="700"/>
                      <a:pt x="0" y="663"/>
                    </a:cubicBezTo>
                    <a:lnTo>
                      <a:pt x="0" y="67"/>
                    </a:lnTo>
                    <a:cubicBezTo>
                      <a:pt x="0" y="30"/>
                      <a:pt x="30" y="0"/>
                      <a:pt x="67" y="0"/>
                    </a:cubicBezTo>
                    <a:lnTo>
                      <a:pt x="685" y="0"/>
                    </a:lnTo>
                    <a:cubicBezTo>
                      <a:pt x="722" y="0"/>
                      <a:pt x="752" y="30"/>
                      <a:pt x="752" y="67"/>
                    </a:cubicBezTo>
                    <a:lnTo>
                      <a:pt x="752" y="359"/>
                    </a:lnTo>
                    <a:cubicBezTo>
                      <a:pt x="752" y="396"/>
                      <a:pt x="722" y="426"/>
                      <a:pt x="685" y="426"/>
                    </a:cubicBezTo>
                    <a:cubicBezTo>
                      <a:pt x="649" y="426"/>
                      <a:pt x="619" y="396"/>
                      <a:pt x="619" y="359"/>
                    </a:cubicBezTo>
                    <a:lnTo>
                      <a:pt x="619" y="134"/>
                    </a:lnTo>
                    <a:lnTo>
                      <a:pt x="134" y="134"/>
                    </a:lnTo>
                    <a:lnTo>
                      <a:pt x="134" y="663"/>
                    </a:lnTo>
                    <a:cubicBezTo>
                      <a:pt x="134" y="700"/>
                      <a:pt x="104" y="730"/>
                      <a:pt x="67" y="7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23">
                <a:extLst>
                  <a:ext uri="{FF2B5EF4-FFF2-40B4-BE49-F238E27FC236}">
                    <a16:creationId xmlns:a16="http://schemas.microsoft.com/office/drawing/2014/main" id="{7086DDF4-6DBA-6B49-6BAE-C5FA7FE058B4}"/>
                  </a:ext>
                </a:extLst>
              </p:cNvPr>
              <p:cNvSpPr>
                <a:spLocks/>
              </p:cNvSpPr>
              <p:nvPr/>
            </p:nvSpPr>
            <p:spPr bwMode="auto">
              <a:xfrm>
                <a:off x="2623809" y="3620615"/>
                <a:ext cx="55451" cy="83178"/>
              </a:xfrm>
              <a:custGeom>
                <a:avLst/>
                <a:gdLst>
                  <a:gd name="T0" fmla="*/ 66 w 133"/>
                  <a:gd name="T1" fmla="*/ 213 h 213"/>
                  <a:gd name="T2" fmla="*/ 0 w 133"/>
                  <a:gd name="T3" fmla="*/ 146 h 213"/>
                  <a:gd name="T4" fmla="*/ 0 w 133"/>
                  <a:gd name="T5" fmla="*/ 66 h 213"/>
                  <a:gd name="T6" fmla="*/ 66 w 133"/>
                  <a:gd name="T7" fmla="*/ 0 h 213"/>
                  <a:gd name="T8" fmla="*/ 133 w 133"/>
                  <a:gd name="T9" fmla="*/ 66 h 213"/>
                  <a:gd name="T10" fmla="*/ 133 w 133"/>
                  <a:gd name="T11" fmla="*/ 146 h 213"/>
                  <a:gd name="T12" fmla="*/ 66 w 133"/>
                  <a:gd name="T13" fmla="*/ 213 h 213"/>
                </a:gdLst>
                <a:ahLst/>
                <a:cxnLst>
                  <a:cxn ang="0">
                    <a:pos x="T0" y="T1"/>
                  </a:cxn>
                  <a:cxn ang="0">
                    <a:pos x="T2" y="T3"/>
                  </a:cxn>
                  <a:cxn ang="0">
                    <a:pos x="T4" y="T5"/>
                  </a:cxn>
                  <a:cxn ang="0">
                    <a:pos x="T6" y="T7"/>
                  </a:cxn>
                  <a:cxn ang="0">
                    <a:pos x="T8" y="T9"/>
                  </a:cxn>
                  <a:cxn ang="0">
                    <a:pos x="T10" y="T11"/>
                  </a:cxn>
                  <a:cxn ang="0">
                    <a:pos x="T12" y="T13"/>
                  </a:cxn>
                </a:cxnLst>
                <a:rect l="0" t="0" r="r" b="b"/>
                <a:pathLst>
                  <a:path w="133" h="213">
                    <a:moveTo>
                      <a:pt x="66" y="213"/>
                    </a:moveTo>
                    <a:cubicBezTo>
                      <a:pt x="29" y="213"/>
                      <a:pt x="0" y="183"/>
                      <a:pt x="0" y="146"/>
                    </a:cubicBezTo>
                    <a:lnTo>
                      <a:pt x="0" y="66"/>
                    </a:lnTo>
                    <a:cubicBezTo>
                      <a:pt x="0" y="30"/>
                      <a:pt x="29" y="0"/>
                      <a:pt x="66" y="0"/>
                    </a:cubicBezTo>
                    <a:cubicBezTo>
                      <a:pt x="103" y="0"/>
                      <a:pt x="133" y="30"/>
                      <a:pt x="133" y="66"/>
                    </a:cubicBezTo>
                    <a:lnTo>
                      <a:pt x="133" y="146"/>
                    </a:lnTo>
                    <a:cubicBezTo>
                      <a:pt x="133" y="183"/>
                      <a:pt x="103" y="213"/>
                      <a:pt x="66" y="2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424">
                <a:extLst>
                  <a:ext uri="{FF2B5EF4-FFF2-40B4-BE49-F238E27FC236}">
                    <a16:creationId xmlns:a16="http://schemas.microsoft.com/office/drawing/2014/main" id="{B782C76F-C922-C944-3E9B-C3719AD2C564}"/>
                  </a:ext>
                </a:extLst>
              </p:cNvPr>
              <p:cNvSpPr>
                <a:spLocks/>
              </p:cNvSpPr>
              <p:nvPr/>
            </p:nvSpPr>
            <p:spPr bwMode="auto">
              <a:xfrm>
                <a:off x="2623809" y="3426538"/>
                <a:ext cx="299437" cy="288346"/>
              </a:xfrm>
              <a:custGeom>
                <a:avLst/>
                <a:gdLst>
                  <a:gd name="T0" fmla="*/ 685 w 752"/>
                  <a:gd name="T1" fmla="*/ 730 h 730"/>
                  <a:gd name="T2" fmla="*/ 618 w 752"/>
                  <a:gd name="T3" fmla="*/ 663 h 730"/>
                  <a:gd name="T4" fmla="*/ 618 w 752"/>
                  <a:gd name="T5" fmla="*/ 134 h 730"/>
                  <a:gd name="T6" fmla="*/ 133 w 752"/>
                  <a:gd name="T7" fmla="*/ 134 h 730"/>
                  <a:gd name="T8" fmla="*/ 133 w 752"/>
                  <a:gd name="T9" fmla="*/ 360 h 730"/>
                  <a:gd name="T10" fmla="*/ 66 w 752"/>
                  <a:gd name="T11" fmla="*/ 426 h 730"/>
                  <a:gd name="T12" fmla="*/ 0 w 752"/>
                  <a:gd name="T13" fmla="*/ 360 h 730"/>
                  <a:gd name="T14" fmla="*/ 0 w 752"/>
                  <a:gd name="T15" fmla="*/ 67 h 730"/>
                  <a:gd name="T16" fmla="*/ 66 w 752"/>
                  <a:gd name="T17" fmla="*/ 0 h 730"/>
                  <a:gd name="T18" fmla="*/ 685 w 752"/>
                  <a:gd name="T19" fmla="*/ 0 h 730"/>
                  <a:gd name="T20" fmla="*/ 752 w 752"/>
                  <a:gd name="T21" fmla="*/ 67 h 730"/>
                  <a:gd name="T22" fmla="*/ 752 w 752"/>
                  <a:gd name="T23" fmla="*/ 663 h 730"/>
                  <a:gd name="T24" fmla="*/ 685 w 752"/>
                  <a:gd name="T25" fmla="*/ 7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2" h="730">
                    <a:moveTo>
                      <a:pt x="685" y="730"/>
                    </a:moveTo>
                    <a:cubicBezTo>
                      <a:pt x="648" y="730"/>
                      <a:pt x="618" y="700"/>
                      <a:pt x="618" y="663"/>
                    </a:cubicBezTo>
                    <a:lnTo>
                      <a:pt x="618" y="134"/>
                    </a:lnTo>
                    <a:lnTo>
                      <a:pt x="133" y="134"/>
                    </a:lnTo>
                    <a:lnTo>
                      <a:pt x="133" y="360"/>
                    </a:lnTo>
                    <a:cubicBezTo>
                      <a:pt x="133" y="396"/>
                      <a:pt x="103" y="426"/>
                      <a:pt x="66" y="426"/>
                    </a:cubicBezTo>
                    <a:cubicBezTo>
                      <a:pt x="29" y="426"/>
                      <a:pt x="0" y="396"/>
                      <a:pt x="0" y="360"/>
                    </a:cubicBezTo>
                    <a:lnTo>
                      <a:pt x="0" y="67"/>
                    </a:lnTo>
                    <a:cubicBezTo>
                      <a:pt x="0" y="30"/>
                      <a:pt x="29" y="0"/>
                      <a:pt x="66" y="0"/>
                    </a:cubicBezTo>
                    <a:lnTo>
                      <a:pt x="685" y="0"/>
                    </a:lnTo>
                    <a:cubicBezTo>
                      <a:pt x="722" y="0"/>
                      <a:pt x="752" y="30"/>
                      <a:pt x="752" y="67"/>
                    </a:cubicBezTo>
                    <a:lnTo>
                      <a:pt x="752" y="663"/>
                    </a:lnTo>
                    <a:cubicBezTo>
                      <a:pt x="752" y="700"/>
                      <a:pt x="722" y="730"/>
                      <a:pt x="685" y="7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425">
                <a:extLst>
                  <a:ext uri="{FF2B5EF4-FFF2-40B4-BE49-F238E27FC236}">
                    <a16:creationId xmlns:a16="http://schemas.microsoft.com/office/drawing/2014/main" id="{DBB99D2A-4D0C-28E0-BD33-0A46FA6A879F}"/>
                  </a:ext>
                </a:extLst>
              </p:cNvPr>
              <p:cNvSpPr>
                <a:spLocks noEditPoints="1"/>
              </p:cNvSpPr>
              <p:nvPr/>
            </p:nvSpPr>
            <p:spPr bwMode="auto">
              <a:xfrm>
                <a:off x="2535087" y="2572591"/>
                <a:ext cx="842858" cy="815133"/>
              </a:xfrm>
              <a:custGeom>
                <a:avLst/>
                <a:gdLst>
                  <a:gd name="T0" fmla="*/ 134 w 2129"/>
                  <a:gd name="T1" fmla="*/ 1917 h 2051"/>
                  <a:gd name="T2" fmla="*/ 1995 w 2129"/>
                  <a:gd name="T3" fmla="*/ 1917 h 2051"/>
                  <a:gd name="T4" fmla="*/ 1995 w 2129"/>
                  <a:gd name="T5" fmla="*/ 133 h 2051"/>
                  <a:gd name="T6" fmla="*/ 134 w 2129"/>
                  <a:gd name="T7" fmla="*/ 133 h 2051"/>
                  <a:gd name="T8" fmla="*/ 134 w 2129"/>
                  <a:gd name="T9" fmla="*/ 1917 h 2051"/>
                  <a:gd name="T10" fmla="*/ 2062 w 2129"/>
                  <a:gd name="T11" fmla="*/ 2051 h 2051"/>
                  <a:gd name="T12" fmla="*/ 67 w 2129"/>
                  <a:gd name="T13" fmla="*/ 2051 h 2051"/>
                  <a:gd name="T14" fmla="*/ 0 w 2129"/>
                  <a:gd name="T15" fmla="*/ 1984 h 2051"/>
                  <a:gd name="T16" fmla="*/ 0 w 2129"/>
                  <a:gd name="T17" fmla="*/ 66 h 2051"/>
                  <a:gd name="T18" fmla="*/ 67 w 2129"/>
                  <a:gd name="T19" fmla="*/ 0 h 2051"/>
                  <a:gd name="T20" fmla="*/ 2062 w 2129"/>
                  <a:gd name="T21" fmla="*/ 0 h 2051"/>
                  <a:gd name="T22" fmla="*/ 2129 w 2129"/>
                  <a:gd name="T23" fmla="*/ 66 h 2051"/>
                  <a:gd name="T24" fmla="*/ 2129 w 2129"/>
                  <a:gd name="T25" fmla="*/ 1984 h 2051"/>
                  <a:gd name="T26" fmla="*/ 2062 w 2129"/>
                  <a:gd name="T27" fmla="*/ 2051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9" h="2051">
                    <a:moveTo>
                      <a:pt x="134" y="1917"/>
                    </a:moveTo>
                    <a:lnTo>
                      <a:pt x="1995" y="1917"/>
                    </a:lnTo>
                    <a:lnTo>
                      <a:pt x="1995" y="133"/>
                    </a:lnTo>
                    <a:lnTo>
                      <a:pt x="134" y="133"/>
                    </a:lnTo>
                    <a:lnTo>
                      <a:pt x="134" y="1917"/>
                    </a:lnTo>
                    <a:close/>
                    <a:moveTo>
                      <a:pt x="2062" y="2051"/>
                    </a:moveTo>
                    <a:lnTo>
                      <a:pt x="67" y="2051"/>
                    </a:lnTo>
                    <a:cubicBezTo>
                      <a:pt x="30" y="2051"/>
                      <a:pt x="0" y="2021"/>
                      <a:pt x="0" y="1984"/>
                    </a:cubicBezTo>
                    <a:lnTo>
                      <a:pt x="0" y="66"/>
                    </a:lnTo>
                    <a:cubicBezTo>
                      <a:pt x="0" y="30"/>
                      <a:pt x="30" y="0"/>
                      <a:pt x="67" y="0"/>
                    </a:cubicBezTo>
                    <a:lnTo>
                      <a:pt x="2062" y="0"/>
                    </a:lnTo>
                    <a:cubicBezTo>
                      <a:pt x="2099" y="0"/>
                      <a:pt x="2129" y="30"/>
                      <a:pt x="2129" y="66"/>
                    </a:cubicBezTo>
                    <a:lnTo>
                      <a:pt x="2129" y="1984"/>
                    </a:lnTo>
                    <a:cubicBezTo>
                      <a:pt x="2129" y="2021"/>
                      <a:pt x="2099" y="2051"/>
                      <a:pt x="2062" y="20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426">
                <a:extLst>
                  <a:ext uri="{FF2B5EF4-FFF2-40B4-BE49-F238E27FC236}">
                    <a16:creationId xmlns:a16="http://schemas.microsoft.com/office/drawing/2014/main" id="{1CE420B8-BC17-F218-3C21-0D39EC493C42}"/>
                  </a:ext>
                </a:extLst>
              </p:cNvPr>
              <p:cNvSpPr>
                <a:spLocks/>
              </p:cNvSpPr>
              <p:nvPr/>
            </p:nvSpPr>
            <p:spPr bwMode="auto">
              <a:xfrm>
                <a:off x="2767983" y="2572591"/>
                <a:ext cx="60998" cy="787406"/>
              </a:xfrm>
              <a:custGeom>
                <a:avLst/>
                <a:gdLst>
                  <a:gd name="T0" fmla="*/ 82 w 149"/>
                  <a:gd name="T1" fmla="*/ 1989 h 1989"/>
                  <a:gd name="T2" fmla="*/ 15 w 149"/>
                  <a:gd name="T3" fmla="*/ 1923 h 1989"/>
                  <a:gd name="T4" fmla="*/ 0 w 149"/>
                  <a:gd name="T5" fmla="*/ 67 h 1989"/>
                  <a:gd name="T6" fmla="*/ 66 w 149"/>
                  <a:gd name="T7" fmla="*/ 0 h 1989"/>
                  <a:gd name="T8" fmla="*/ 67 w 149"/>
                  <a:gd name="T9" fmla="*/ 0 h 1989"/>
                  <a:gd name="T10" fmla="*/ 133 w 149"/>
                  <a:gd name="T11" fmla="*/ 66 h 1989"/>
                  <a:gd name="T12" fmla="*/ 149 w 149"/>
                  <a:gd name="T13" fmla="*/ 1922 h 1989"/>
                  <a:gd name="T14" fmla="*/ 83 w 149"/>
                  <a:gd name="T15" fmla="*/ 1989 h 1989"/>
                  <a:gd name="T16" fmla="*/ 82 w 149"/>
                  <a:gd name="T17"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989">
                    <a:moveTo>
                      <a:pt x="82" y="1989"/>
                    </a:moveTo>
                    <a:cubicBezTo>
                      <a:pt x="45" y="1989"/>
                      <a:pt x="16" y="1960"/>
                      <a:pt x="15" y="1923"/>
                    </a:cubicBezTo>
                    <a:lnTo>
                      <a:pt x="0" y="67"/>
                    </a:lnTo>
                    <a:cubicBezTo>
                      <a:pt x="0" y="30"/>
                      <a:pt x="29" y="0"/>
                      <a:pt x="66" y="0"/>
                    </a:cubicBezTo>
                    <a:lnTo>
                      <a:pt x="67" y="0"/>
                    </a:lnTo>
                    <a:cubicBezTo>
                      <a:pt x="103" y="0"/>
                      <a:pt x="133" y="29"/>
                      <a:pt x="133" y="66"/>
                    </a:cubicBezTo>
                    <a:lnTo>
                      <a:pt x="149" y="1922"/>
                    </a:lnTo>
                    <a:cubicBezTo>
                      <a:pt x="149" y="1958"/>
                      <a:pt x="119" y="1989"/>
                      <a:pt x="83" y="1989"/>
                    </a:cubicBezTo>
                    <a:lnTo>
                      <a:pt x="82" y="198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427">
                <a:extLst>
                  <a:ext uri="{FF2B5EF4-FFF2-40B4-BE49-F238E27FC236}">
                    <a16:creationId xmlns:a16="http://schemas.microsoft.com/office/drawing/2014/main" id="{DAC937DF-A6EF-F485-0AA5-CF27E4F237EB}"/>
                  </a:ext>
                </a:extLst>
              </p:cNvPr>
              <p:cNvSpPr>
                <a:spLocks/>
              </p:cNvSpPr>
              <p:nvPr/>
            </p:nvSpPr>
            <p:spPr bwMode="auto">
              <a:xfrm>
                <a:off x="3089600" y="2572591"/>
                <a:ext cx="55451" cy="787406"/>
              </a:xfrm>
              <a:custGeom>
                <a:avLst/>
                <a:gdLst>
                  <a:gd name="T0" fmla="*/ 82 w 149"/>
                  <a:gd name="T1" fmla="*/ 1989 h 1989"/>
                  <a:gd name="T2" fmla="*/ 16 w 149"/>
                  <a:gd name="T3" fmla="*/ 1923 h 1989"/>
                  <a:gd name="T4" fmla="*/ 0 w 149"/>
                  <a:gd name="T5" fmla="*/ 67 h 1989"/>
                  <a:gd name="T6" fmla="*/ 66 w 149"/>
                  <a:gd name="T7" fmla="*/ 0 h 1989"/>
                  <a:gd name="T8" fmla="*/ 67 w 149"/>
                  <a:gd name="T9" fmla="*/ 0 h 1989"/>
                  <a:gd name="T10" fmla="*/ 133 w 149"/>
                  <a:gd name="T11" fmla="*/ 66 h 1989"/>
                  <a:gd name="T12" fmla="*/ 149 w 149"/>
                  <a:gd name="T13" fmla="*/ 1922 h 1989"/>
                  <a:gd name="T14" fmla="*/ 83 w 149"/>
                  <a:gd name="T15" fmla="*/ 1989 h 1989"/>
                  <a:gd name="T16" fmla="*/ 82 w 149"/>
                  <a:gd name="T17"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989">
                    <a:moveTo>
                      <a:pt x="82" y="1989"/>
                    </a:moveTo>
                    <a:cubicBezTo>
                      <a:pt x="46" y="1989"/>
                      <a:pt x="16" y="1960"/>
                      <a:pt x="16" y="1923"/>
                    </a:cubicBezTo>
                    <a:lnTo>
                      <a:pt x="0" y="67"/>
                    </a:lnTo>
                    <a:cubicBezTo>
                      <a:pt x="0" y="30"/>
                      <a:pt x="29" y="0"/>
                      <a:pt x="66" y="0"/>
                    </a:cubicBezTo>
                    <a:lnTo>
                      <a:pt x="67" y="0"/>
                    </a:lnTo>
                    <a:cubicBezTo>
                      <a:pt x="103" y="0"/>
                      <a:pt x="133" y="29"/>
                      <a:pt x="133" y="66"/>
                    </a:cubicBezTo>
                    <a:lnTo>
                      <a:pt x="149" y="1922"/>
                    </a:lnTo>
                    <a:cubicBezTo>
                      <a:pt x="149" y="1958"/>
                      <a:pt x="120" y="1989"/>
                      <a:pt x="83" y="1989"/>
                    </a:cubicBezTo>
                    <a:lnTo>
                      <a:pt x="82" y="198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428">
                <a:extLst>
                  <a:ext uri="{FF2B5EF4-FFF2-40B4-BE49-F238E27FC236}">
                    <a16:creationId xmlns:a16="http://schemas.microsoft.com/office/drawing/2014/main" id="{5ACF57F7-C78E-AA1A-0F46-BE1A6A787777}"/>
                  </a:ext>
                </a:extLst>
              </p:cNvPr>
              <p:cNvSpPr>
                <a:spLocks/>
              </p:cNvSpPr>
              <p:nvPr/>
            </p:nvSpPr>
            <p:spPr bwMode="auto">
              <a:xfrm>
                <a:off x="2551725" y="2738944"/>
                <a:ext cx="815134" cy="55451"/>
              </a:xfrm>
              <a:custGeom>
                <a:avLst/>
                <a:gdLst>
                  <a:gd name="T0" fmla="*/ 2000 w 2067"/>
                  <a:gd name="T1" fmla="*/ 134 h 134"/>
                  <a:gd name="T2" fmla="*/ 67 w 2067"/>
                  <a:gd name="T3" fmla="*/ 134 h 134"/>
                  <a:gd name="T4" fmla="*/ 0 w 2067"/>
                  <a:gd name="T5" fmla="*/ 67 h 134"/>
                  <a:gd name="T6" fmla="*/ 67 w 2067"/>
                  <a:gd name="T7" fmla="*/ 0 h 134"/>
                  <a:gd name="T8" fmla="*/ 2000 w 2067"/>
                  <a:gd name="T9" fmla="*/ 0 h 134"/>
                  <a:gd name="T10" fmla="*/ 2067 w 2067"/>
                  <a:gd name="T11" fmla="*/ 67 h 134"/>
                  <a:gd name="T12" fmla="*/ 2000 w 206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67" h="134">
                    <a:moveTo>
                      <a:pt x="2000" y="134"/>
                    </a:moveTo>
                    <a:lnTo>
                      <a:pt x="67" y="134"/>
                    </a:lnTo>
                    <a:cubicBezTo>
                      <a:pt x="30" y="134"/>
                      <a:pt x="0" y="104"/>
                      <a:pt x="0" y="67"/>
                    </a:cubicBezTo>
                    <a:cubicBezTo>
                      <a:pt x="0" y="30"/>
                      <a:pt x="30" y="0"/>
                      <a:pt x="67" y="0"/>
                    </a:cubicBezTo>
                    <a:lnTo>
                      <a:pt x="2000" y="0"/>
                    </a:lnTo>
                    <a:cubicBezTo>
                      <a:pt x="2037" y="0"/>
                      <a:pt x="2067" y="30"/>
                      <a:pt x="2067" y="67"/>
                    </a:cubicBezTo>
                    <a:cubicBezTo>
                      <a:pt x="2067" y="104"/>
                      <a:pt x="2037" y="134"/>
                      <a:pt x="200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29">
                <a:extLst>
                  <a:ext uri="{FF2B5EF4-FFF2-40B4-BE49-F238E27FC236}">
                    <a16:creationId xmlns:a16="http://schemas.microsoft.com/office/drawing/2014/main" id="{7A433B67-04FF-0CFA-61D6-B6130ADBBAD5}"/>
                  </a:ext>
                </a:extLst>
              </p:cNvPr>
              <p:cNvSpPr>
                <a:spLocks/>
              </p:cNvSpPr>
              <p:nvPr/>
            </p:nvSpPr>
            <p:spPr bwMode="auto">
              <a:xfrm>
                <a:off x="2535087" y="2883117"/>
                <a:ext cx="842858" cy="55451"/>
              </a:xfrm>
              <a:custGeom>
                <a:avLst/>
                <a:gdLst>
                  <a:gd name="T0" fmla="*/ 2062 w 2129"/>
                  <a:gd name="T1" fmla="*/ 134 h 134"/>
                  <a:gd name="T2" fmla="*/ 67 w 2129"/>
                  <a:gd name="T3" fmla="*/ 134 h 134"/>
                  <a:gd name="T4" fmla="*/ 0 w 2129"/>
                  <a:gd name="T5" fmla="*/ 67 h 134"/>
                  <a:gd name="T6" fmla="*/ 67 w 2129"/>
                  <a:gd name="T7" fmla="*/ 0 h 134"/>
                  <a:gd name="T8" fmla="*/ 2062 w 2129"/>
                  <a:gd name="T9" fmla="*/ 0 h 134"/>
                  <a:gd name="T10" fmla="*/ 2129 w 2129"/>
                  <a:gd name="T11" fmla="*/ 67 h 134"/>
                  <a:gd name="T12" fmla="*/ 2062 w 2129"/>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129" h="134">
                    <a:moveTo>
                      <a:pt x="2062" y="134"/>
                    </a:moveTo>
                    <a:lnTo>
                      <a:pt x="67" y="134"/>
                    </a:lnTo>
                    <a:cubicBezTo>
                      <a:pt x="30" y="134"/>
                      <a:pt x="0" y="104"/>
                      <a:pt x="0" y="67"/>
                    </a:cubicBezTo>
                    <a:cubicBezTo>
                      <a:pt x="0" y="30"/>
                      <a:pt x="30" y="0"/>
                      <a:pt x="67" y="0"/>
                    </a:cubicBezTo>
                    <a:lnTo>
                      <a:pt x="2062" y="0"/>
                    </a:lnTo>
                    <a:cubicBezTo>
                      <a:pt x="2099" y="0"/>
                      <a:pt x="2129" y="30"/>
                      <a:pt x="2129" y="67"/>
                    </a:cubicBezTo>
                    <a:cubicBezTo>
                      <a:pt x="2129" y="104"/>
                      <a:pt x="2099" y="134"/>
                      <a:pt x="2062"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430">
                <a:extLst>
                  <a:ext uri="{FF2B5EF4-FFF2-40B4-BE49-F238E27FC236}">
                    <a16:creationId xmlns:a16="http://schemas.microsoft.com/office/drawing/2014/main" id="{725FEA3D-A20B-7220-B1D2-4B622AC80912}"/>
                  </a:ext>
                </a:extLst>
              </p:cNvPr>
              <p:cNvSpPr>
                <a:spLocks/>
              </p:cNvSpPr>
              <p:nvPr/>
            </p:nvSpPr>
            <p:spPr bwMode="auto">
              <a:xfrm>
                <a:off x="2546178" y="3038380"/>
                <a:ext cx="820678" cy="55451"/>
              </a:xfrm>
              <a:custGeom>
                <a:avLst/>
                <a:gdLst>
                  <a:gd name="T0" fmla="*/ 2015 w 2082"/>
                  <a:gd name="T1" fmla="*/ 134 h 134"/>
                  <a:gd name="T2" fmla="*/ 66 w 2082"/>
                  <a:gd name="T3" fmla="*/ 134 h 134"/>
                  <a:gd name="T4" fmla="*/ 0 w 2082"/>
                  <a:gd name="T5" fmla="*/ 67 h 134"/>
                  <a:gd name="T6" fmla="*/ 66 w 2082"/>
                  <a:gd name="T7" fmla="*/ 0 h 134"/>
                  <a:gd name="T8" fmla="*/ 2015 w 2082"/>
                  <a:gd name="T9" fmla="*/ 0 h 134"/>
                  <a:gd name="T10" fmla="*/ 2082 w 2082"/>
                  <a:gd name="T11" fmla="*/ 67 h 134"/>
                  <a:gd name="T12" fmla="*/ 2015 w 2082"/>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82" h="134">
                    <a:moveTo>
                      <a:pt x="2015" y="134"/>
                    </a:moveTo>
                    <a:lnTo>
                      <a:pt x="66" y="134"/>
                    </a:lnTo>
                    <a:cubicBezTo>
                      <a:pt x="29" y="134"/>
                      <a:pt x="0" y="104"/>
                      <a:pt x="0" y="67"/>
                    </a:cubicBezTo>
                    <a:cubicBezTo>
                      <a:pt x="0" y="30"/>
                      <a:pt x="29" y="0"/>
                      <a:pt x="66" y="0"/>
                    </a:cubicBezTo>
                    <a:lnTo>
                      <a:pt x="2015" y="0"/>
                    </a:lnTo>
                    <a:cubicBezTo>
                      <a:pt x="2052" y="0"/>
                      <a:pt x="2082" y="30"/>
                      <a:pt x="2082" y="67"/>
                    </a:cubicBezTo>
                    <a:cubicBezTo>
                      <a:pt x="2082" y="104"/>
                      <a:pt x="2052" y="134"/>
                      <a:pt x="2015"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431">
                <a:extLst>
                  <a:ext uri="{FF2B5EF4-FFF2-40B4-BE49-F238E27FC236}">
                    <a16:creationId xmlns:a16="http://schemas.microsoft.com/office/drawing/2014/main" id="{CAA16069-A14E-90CA-553D-4F7B71EEA3F8}"/>
                  </a:ext>
                </a:extLst>
              </p:cNvPr>
              <p:cNvSpPr>
                <a:spLocks/>
              </p:cNvSpPr>
              <p:nvPr/>
            </p:nvSpPr>
            <p:spPr bwMode="auto">
              <a:xfrm>
                <a:off x="2546178" y="3193643"/>
                <a:ext cx="826225" cy="49908"/>
              </a:xfrm>
              <a:custGeom>
                <a:avLst/>
                <a:gdLst>
                  <a:gd name="T0" fmla="*/ 2030 w 2097"/>
                  <a:gd name="T1" fmla="*/ 133 h 133"/>
                  <a:gd name="T2" fmla="*/ 66 w 2097"/>
                  <a:gd name="T3" fmla="*/ 133 h 133"/>
                  <a:gd name="T4" fmla="*/ 0 w 2097"/>
                  <a:gd name="T5" fmla="*/ 66 h 133"/>
                  <a:gd name="T6" fmla="*/ 66 w 2097"/>
                  <a:gd name="T7" fmla="*/ 0 h 133"/>
                  <a:gd name="T8" fmla="*/ 2030 w 2097"/>
                  <a:gd name="T9" fmla="*/ 0 h 133"/>
                  <a:gd name="T10" fmla="*/ 2097 w 2097"/>
                  <a:gd name="T11" fmla="*/ 66 h 133"/>
                  <a:gd name="T12" fmla="*/ 2030 w 2097"/>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2097" h="133">
                    <a:moveTo>
                      <a:pt x="2030" y="133"/>
                    </a:moveTo>
                    <a:lnTo>
                      <a:pt x="66" y="133"/>
                    </a:lnTo>
                    <a:cubicBezTo>
                      <a:pt x="29" y="133"/>
                      <a:pt x="0" y="103"/>
                      <a:pt x="0" y="66"/>
                    </a:cubicBezTo>
                    <a:cubicBezTo>
                      <a:pt x="0" y="30"/>
                      <a:pt x="29" y="0"/>
                      <a:pt x="66" y="0"/>
                    </a:cubicBezTo>
                    <a:lnTo>
                      <a:pt x="2030" y="0"/>
                    </a:lnTo>
                    <a:cubicBezTo>
                      <a:pt x="2067" y="0"/>
                      <a:pt x="2097" y="30"/>
                      <a:pt x="2097" y="66"/>
                    </a:cubicBezTo>
                    <a:cubicBezTo>
                      <a:pt x="2097" y="103"/>
                      <a:pt x="2067" y="133"/>
                      <a:pt x="2030"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32">
                <a:extLst>
                  <a:ext uri="{FF2B5EF4-FFF2-40B4-BE49-F238E27FC236}">
                    <a16:creationId xmlns:a16="http://schemas.microsoft.com/office/drawing/2014/main" id="{1BFBB364-584A-13C7-B0D1-EFFB534FA6F5}"/>
                  </a:ext>
                </a:extLst>
              </p:cNvPr>
              <p:cNvSpPr>
                <a:spLocks/>
              </p:cNvSpPr>
              <p:nvPr/>
            </p:nvSpPr>
            <p:spPr bwMode="auto">
              <a:xfrm>
                <a:off x="2341010" y="3725974"/>
                <a:ext cx="133083" cy="55451"/>
              </a:xfrm>
              <a:custGeom>
                <a:avLst/>
                <a:gdLst>
                  <a:gd name="T0" fmla="*/ 268 w 335"/>
                  <a:gd name="T1" fmla="*/ 133 h 133"/>
                  <a:gd name="T2" fmla="*/ 67 w 335"/>
                  <a:gd name="T3" fmla="*/ 133 h 133"/>
                  <a:gd name="T4" fmla="*/ 0 w 335"/>
                  <a:gd name="T5" fmla="*/ 66 h 133"/>
                  <a:gd name="T6" fmla="*/ 67 w 335"/>
                  <a:gd name="T7" fmla="*/ 0 h 133"/>
                  <a:gd name="T8" fmla="*/ 268 w 335"/>
                  <a:gd name="T9" fmla="*/ 0 h 133"/>
                  <a:gd name="T10" fmla="*/ 335 w 335"/>
                  <a:gd name="T11" fmla="*/ 66 h 133"/>
                  <a:gd name="T12" fmla="*/ 268 w 335"/>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35" h="133">
                    <a:moveTo>
                      <a:pt x="268" y="133"/>
                    </a:moveTo>
                    <a:lnTo>
                      <a:pt x="67" y="133"/>
                    </a:lnTo>
                    <a:cubicBezTo>
                      <a:pt x="30" y="133"/>
                      <a:pt x="0" y="103"/>
                      <a:pt x="0" y="66"/>
                    </a:cubicBezTo>
                    <a:cubicBezTo>
                      <a:pt x="0" y="29"/>
                      <a:pt x="30" y="0"/>
                      <a:pt x="67" y="0"/>
                    </a:cubicBezTo>
                    <a:lnTo>
                      <a:pt x="268" y="0"/>
                    </a:lnTo>
                    <a:cubicBezTo>
                      <a:pt x="305" y="0"/>
                      <a:pt x="335" y="29"/>
                      <a:pt x="335" y="66"/>
                    </a:cubicBezTo>
                    <a:cubicBezTo>
                      <a:pt x="335" y="103"/>
                      <a:pt x="305" y="133"/>
                      <a:pt x="268"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33">
                <a:extLst>
                  <a:ext uri="{FF2B5EF4-FFF2-40B4-BE49-F238E27FC236}">
                    <a16:creationId xmlns:a16="http://schemas.microsoft.com/office/drawing/2014/main" id="{A128C900-2D1C-9BF0-F23F-7EB1D238DB7D}"/>
                  </a:ext>
                </a:extLst>
              </p:cNvPr>
              <p:cNvSpPr>
                <a:spLocks/>
              </p:cNvSpPr>
              <p:nvPr/>
            </p:nvSpPr>
            <p:spPr bwMode="auto">
              <a:xfrm>
                <a:off x="3450034" y="3725974"/>
                <a:ext cx="133083" cy="55451"/>
              </a:xfrm>
              <a:custGeom>
                <a:avLst/>
                <a:gdLst>
                  <a:gd name="T0" fmla="*/ 267 w 334"/>
                  <a:gd name="T1" fmla="*/ 133 h 133"/>
                  <a:gd name="T2" fmla="*/ 66 w 334"/>
                  <a:gd name="T3" fmla="*/ 133 h 133"/>
                  <a:gd name="T4" fmla="*/ 0 w 334"/>
                  <a:gd name="T5" fmla="*/ 66 h 133"/>
                  <a:gd name="T6" fmla="*/ 66 w 334"/>
                  <a:gd name="T7" fmla="*/ 0 h 133"/>
                  <a:gd name="T8" fmla="*/ 267 w 334"/>
                  <a:gd name="T9" fmla="*/ 0 h 133"/>
                  <a:gd name="T10" fmla="*/ 334 w 334"/>
                  <a:gd name="T11" fmla="*/ 66 h 133"/>
                  <a:gd name="T12" fmla="*/ 267 w 334"/>
                  <a:gd name="T13" fmla="*/ 133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267" y="133"/>
                    </a:moveTo>
                    <a:lnTo>
                      <a:pt x="66" y="133"/>
                    </a:lnTo>
                    <a:cubicBezTo>
                      <a:pt x="30" y="133"/>
                      <a:pt x="0" y="103"/>
                      <a:pt x="0" y="66"/>
                    </a:cubicBezTo>
                    <a:cubicBezTo>
                      <a:pt x="0" y="29"/>
                      <a:pt x="30" y="0"/>
                      <a:pt x="66" y="0"/>
                    </a:cubicBezTo>
                    <a:lnTo>
                      <a:pt x="267" y="0"/>
                    </a:lnTo>
                    <a:cubicBezTo>
                      <a:pt x="304" y="0"/>
                      <a:pt x="334" y="29"/>
                      <a:pt x="334" y="66"/>
                    </a:cubicBezTo>
                    <a:cubicBezTo>
                      <a:pt x="334" y="103"/>
                      <a:pt x="304" y="133"/>
                      <a:pt x="267" y="1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5" name="Group 34">
            <a:extLst>
              <a:ext uri="{FF2B5EF4-FFF2-40B4-BE49-F238E27FC236}">
                <a16:creationId xmlns:a16="http://schemas.microsoft.com/office/drawing/2014/main" id="{E3339A47-FCE9-96EE-89F5-DB00B453FEC9}"/>
              </a:ext>
            </a:extLst>
          </p:cNvPr>
          <p:cNvGrpSpPr>
            <a:grpSpLocks noChangeAspect="1"/>
          </p:cNvGrpSpPr>
          <p:nvPr/>
        </p:nvGrpSpPr>
        <p:grpSpPr>
          <a:xfrm>
            <a:off x="5636032" y="2405840"/>
            <a:ext cx="410032" cy="939936"/>
            <a:chOff x="2708322" y="4533540"/>
            <a:chExt cx="332410" cy="762000"/>
          </a:xfrm>
        </p:grpSpPr>
        <p:sp>
          <p:nvSpPr>
            <p:cNvPr id="33" name="Freeform 358">
              <a:extLst>
                <a:ext uri="{FF2B5EF4-FFF2-40B4-BE49-F238E27FC236}">
                  <a16:creationId xmlns:a16="http://schemas.microsoft.com/office/drawing/2014/main" id="{6291FDD6-49EB-895D-7B08-05000B8150AA}"/>
                </a:ext>
              </a:extLst>
            </p:cNvPr>
            <p:cNvSpPr>
              <a:spLocks noEditPoints="1"/>
            </p:cNvSpPr>
            <p:nvPr/>
          </p:nvSpPr>
          <p:spPr bwMode="auto">
            <a:xfrm>
              <a:off x="2708322" y="4711552"/>
              <a:ext cx="332410" cy="583988"/>
            </a:xfrm>
            <a:custGeom>
              <a:avLst/>
              <a:gdLst>
                <a:gd name="T0" fmla="*/ 381 w 761"/>
                <a:gd name="T1" fmla="*/ 492 h 1339"/>
                <a:gd name="T2" fmla="*/ 304 w 761"/>
                <a:gd name="T3" fmla="*/ 405 h 1339"/>
                <a:gd name="T4" fmla="*/ 363 w 761"/>
                <a:gd name="T5" fmla="*/ 151 h 1339"/>
                <a:gd name="T6" fmla="*/ 343 w 761"/>
                <a:gd name="T7" fmla="*/ 111 h 1339"/>
                <a:gd name="T8" fmla="*/ 336 w 761"/>
                <a:gd name="T9" fmla="*/ 85 h 1339"/>
                <a:gd name="T10" fmla="*/ 357 w 761"/>
                <a:gd name="T11" fmla="*/ 49 h 1339"/>
                <a:gd name="T12" fmla="*/ 381 w 761"/>
                <a:gd name="T13" fmla="*/ 41 h 1339"/>
                <a:gd name="T14" fmla="*/ 405 w 761"/>
                <a:gd name="T15" fmla="*/ 49 h 1339"/>
                <a:gd name="T16" fmla="*/ 425 w 761"/>
                <a:gd name="T17" fmla="*/ 85 h 1339"/>
                <a:gd name="T18" fmla="*/ 418 w 761"/>
                <a:gd name="T19" fmla="*/ 111 h 1339"/>
                <a:gd name="T20" fmla="*/ 398 w 761"/>
                <a:gd name="T21" fmla="*/ 151 h 1339"/>
                <a:gd name="T22" fmla="*/ 457 w 761"/>
                <a:gd name="T23" fmla="*/ 405 h 1339"/>
                <a:gd name="T24" fmla="*/ 381 w 761"/>
                <a:gd name="T25" fmla="*/ 492 h 1339"/>
                <a:gd name="T26" fmla="*/ 381 w 761"/>
                <a:gd name="T27" fmla="*/ 0 h 1339"/>
                <a:gd name="T28" fmla="*/ 223 w 761"/>
                <a:gd name="T29" fmla="*/ 0 h 1339"/>
                <a:gd name="T30" fmla="*/ 85 w 761"/>
                <a:gd name="T31" fmla="*/ 142 h 1339"/>
                <a:gd name="T32" fmla="*/ 7 w 761"/>
                <a:gd name="T33" fmla="*/ 564 h 1339"/>
                <a:gd name="T34" fmla="*/ 25 w 761"/>
                <a:gd name="T35" fmla="*/ 625 h 1339"/>
                <a:gd name="T36" fmla="*/ 79 w 761"/>
                <a:gd name="T37" fmla="*/ 636 h 1339"/>
                <a:gd name="T38" fmla="*/ 125 w 761"/>
                <a:gd name="T39" fmla="*/ 599 h 1339"/>
                <a:gd name="T40" fmla="*/ 184 w 761"/>
                <a:gd name="T41" fmla="*/ 349 h 1339"/>
                <a:gd name="T42" fmla="*/ 184 w 761"/>
                <a:gd name="T43" fmla="*/ 1282 h 1339"/>
                <a:gd name="T44" fmla="*/ 220 w 761"/>
                <a:gd name="T45" fmla="*/ 1339 h 1339"/>
                <a:gd name="T46" fmla="*/ 286 w 761"/>
                <a:gd name="T47" fmla="*/ 1339 h 1339"/>
                <a:gd name="T48" fmla="*/ 325 w 761"/>
                <a:gd name="T49" fmla="*/ 1279 h 1339"/>
                <a:gd name="T50" fmla="*/ 381 w 761"/>
                <a:gd name="T51" fmla="*/ 775 h 1339"/>
                <a:gd name="T52" fmla="*/ 437 w 761"/>
                <a:gd name="T53" fmla="*/ 1279 h 1339"/>
                <a:gd name="T54" fmla="*/ 475 w 761"/>
                <a:gd name="T55" fmla="*/ 1339 h 1339"/>
                <a:gd name="T56" fmla="*/ 541 w 761"/>
                <a:gd name="T57" fmla="*/ 1339 h 1339"/>
                <a:gd name="T58" fmla="*/ 577 w 761"/>
                <a:gd name="T59" fmla="*/ 1282 h 1339"/>
                <a:gd name="T60" fmla="*/ 577 w 761"/>
                <a:gd name="T61" fmla="*/ 349 h 1339"/>
                <a:gd name="T62" fmla="*/ 637 w 761"/>
                <a:gd name="T63" fmla="*/ 599 h 1339"/>
                <a:gd name="T64" fmla="*/ 683 w 761"/>
                <a:gd name="T65" fmla="*/ 636 h 1339"/>
                <a:gd name="T66" fmla="*/ 736 w 761"/>
                <a:gd name="T67" fmla="*/ 625 h 1339"/>
                <a:gd name="T68" fmla="*/ 754 w 761"/>
                <a:gd name="T69" fmla="*/ 564 h 1339"/>
                <a:gd name="T70" fmla="*/ 676 w 761"/>
                <a:gd name="T71" fmla="*/ 142 h 1339"/>
                <a:gd name="T72" fmla="*/ 538 w 761"/>
                <a:gd name="T73" fmla="*/ 0 h 1339"/>
                <a:gd name="T74" fmla="*/ 381 w 761"/>
                <a:gd name="T75" fmla="*/ 0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1" h="1339">
                  <a:moveTo>
                    <a:pt x="381" y="492"/>
                  </a:moveTo>
                  <a:cubicBezTo>
                    <a:pt x="369" y="492"/>
                    <a:pt x="316" y="428"/>
                    <a:pt x="304" y="405"/>
                  </a:cubicBezTo>
                  <a:cubicBezTo>
                    <a:pt x="309" y="378"/>
                    <a:pt x="357" y="186"/>
                    <a:pt x="363" y="151"/>
                  </a:cubicBezTo>
                  <a:cubicBezTo>
                    <a:pt x="367" y="132"/>
                    <a:pt x="360" y="125"/>
                    <a:pt x="343" y="111"/>
                  </a:cubicBezTo>
                  <a:cubicBezTo>
                    <a:pt x="334" y="104"/>
                    <a:pt x="329" y="96"/>
                    <a:pt x="336" y="85"/>
                  </a:cubicBezTo>
                  <a:cubicBezTo>
                    <a:pt x="341" y="75"/>
                    <a:pt x="348" y="62"/>
                    <a:pt x="357" y="49"/>
                  </a:cubicBezTo>
                  <a:cubicBezTo>
                    <a:pt x="360" y="43"/>
                    <a:pt x="369" y="41"/>
                    <a:pt x="381" y="41"/>
                  </a:cubicBezTo>
                  <a:cubicBezTo>
                    <a:pt x="392" y="41"/>
                    <a:pt x="401" y="43"/>
                    <a:pt x="405" y="49"/>
                  </a:cubicBezTo>
                  <a:cubicBezTo>
                    <a:pt x="413" y="62"/>
                    <a:pt x="420" y="75"/>
                    <a:pt x="425" y="85"/>
                  </a:cubicBezTo>
                  <a:cubicBezTo>
                    <a:pt x="432" y="96"/>
                    <a:pt x="427" y="104"/>
                    <a:pt x="418" y="111"/>
                  </a:cubicBezTo>
                  <a:cubicBezTo>
                    <a:pt x="402" y="125"/>
                    <a:pt x="394" y="132"/>
                    <a:pt x="398" y="151"/>
                  </a:cubicBezTo>
                  <a:cubicBezTo>
                    <a:pt x="404" y="186"/>
                    <a:pt x="452" y="378"/>
                    <a:pt x="457" y="405"/>
                  </a:cubicBezTo>
                  <a:cubicBezTo>
                    <a:pt x="445" y="428"/>
                    <a:pt x="393" y="492"/>
                    <a:pt x="381" y="492"/>
                  </a:cubicBezTo>
                  <a:close/>
                  <a:moveTo>
                    <a:pt x="381" y="0"/>
                  </a:moveTo>
                  <a:lnTo>
                    <a:pt x="223" y="0"/>
                  </a:lnTo>
                  <a:cubicBezTo>
                    <a:pt x="136" y="0"/>
                    <a:pt x="101" y="72"/>
                    <a:pt x="85" y="142"/>
                  </a:cubicBezTo>
                  <a:cubicBezTo>
                    <a:pt x="54" y="287"/>
                    <a:pt x="35" y="410"/>
                    <a:pt x="7" y="564"/>
                  </a:cubicBezTo>
                  <a:cubicBezTo>
                    <a:pt x="0" y="603"/>
                    <a:pt x="12" y="622"/>
                    <a:pt x="25" y="625"/>
                  </a:cubicBezTo>
                  <a:cubicBezTo>
                    <a:pt x="45" y="629"/>
                    <a:pt x="58" y="633"/>
                    <a:pt x="79" y="636"/>
                  </a:cubicBezTo>
                  <a:cubicBezTo>
                    <a:pt x="103" y="640"/>
                    <a:pt x="117" y="628"/>
                    <a:pt x="125" y="599"/>
                  </a:cubicBezTo>
                  <a:cubicBezTo>
                    <a:pt x="152" y="489"/>
                    <a:pt x="162" y="449"/>
                    <a:pt x="184" y="349"/>
                  </a:cubicBezTo>
                  <a:cubicBezTo>
                    <a:pt x="184" y="454"/>
                    <a:pt x="184" y="1179"/>
                    <a:pt x="184" y="1282"/>
                  </a:cubicBezTo>
                  <a:cubicBezTo>
                    <a:pt x="184" y="1330"/>
                    <a:pt x="201" y="1339"/>
                    <a:pt x="220" y="1339"/>
                  </a:cubicBezTo>
                  <a:lnTo>
                    <a:pt x="286" y="1339"/>
                  </a:lnTo>
                  <a:cubicBezTo>
                    <a:pt x="304" y="1339"/>
                    <a:pt x="318" y="1323"/>
                    <a:pt x="325" y="1279"/>
                  </a:cubicBezTo>
                  <a:cubicBezTo>
                    <a:pt x="335" y="1207"/>
                    <a:pt x="355" y="1038"/>
                    <a:pt x="381" y="775"/>
                  </a:cubicBezTo>
                  <a:cubicBezTo>
                    <a:pt x="406" y="1038"/>
                    <a:pt x="426" y="1207"/>
                    <a:pt x="437" y="1279"/>
                  </a:cubicBezTo>
                  <a:cubicBezTo>
                    <a:pt x="443" y="1323"/>
                    <a:pt x="457" y="1339"/>
                    <a:pt x="475" y="1339"/>
                  </a:cubicBezTo>
                  <a:lnTo>
                    <a:pt x="541" y="1339"/>
                  </a:lnTo>
                  <a:cubicBezTo>
                    <a:pt x="560" y="1339"/>
                    <a:pt x="577" y="1330"/>
                    <a:pt x="577" y="1282"/>
                  </a:cubicBezTo>
                  <a:cubicBezTo>
                    <a:pt x="577" y="1179"/>
                    <a:pt x="577" y="454"/>
                    <a:pt x="577" y="349"/>
                  </a:cubicBezTo>
                  <a:cubicBezTo>
                    <a:pt x="599" y="449"/>
                    <a:pt x="609" y="489"/>
                    <a:pt x="637" y="599"/>
                  </a:cubicBezTo>
                  <a:cubicBezTo>
                    <a:pt x="644" y="628"/>
                    <a:pt x="658" y="640"/>
                    <a:pt x="683" y="636"/>
                  </a:cubicBezTo>
                  <a:cubicBezTo>
                    <a:pt x="703" y="633"/>
                    <a:pt x="716" y="629"/>
                    <a:pt x="736" y="625"/>
                  </a:cubicBezTo>
                  <a:cubicBezTo>
                    <a:pt x="749" y="622"/>
                    <a:pt x="761" y="603"/>
                    <a:pt x="754" y="564"/>
                  </a:cubicBezTo>
                  <a:cubicBezTo>
                    <a:pt x="726" y="410"/>
                    <a:pt x="707" y="287"/>
                    <a:pt x="676" y="142"/>
                  </a:cubicBezTo>
                  <a:cubicBezTo>
                    <a:pt x="660" y="72"/>
                    <a:pt x="625" y="0"/>
                    <a:pt x="538" y="0"/>
                  </a:cubicBezTo>
                  <a:lnTo>
                    <a:pt x="381" y="0"/>
                  </a:lnTo>
                </a:path>
              </a:pathLst>
            </a:cu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Oval 359">
              <a:extLst>
                <a:ext uri="{FF2B5EF4-FFF2-40B4-BE49-F238E27FC236}">
                  <a16:creationId xmlns:a16="http://schemas.microsoft.com/office/drawing/2014/main" id="{45F884B3-5E55-6E81-2FAC-26DBD5D6446E}"/>
                </a:ext>
              </a:extLst>
            </p:cNvPr>
            <p:cNvSpPr>
              <a:spLocks noChangeArrowheads="1"/>
            </p:cNvSpPr>
            <p:nvPr/>
          </p:nvSpPr>
          <p:spPr bwMode="auto">
            <a:xfrm>
              <a:off x="2812767" y="4533540"/>
              <a:ext cx="123518" cy="153490"/>
            </a:xfrm>
            <a:prstGeom prst="ellipse">
              <a:avLst/>
            </a:pr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descr="{&quot;Key&quot;:&quot;POWER_USER_SHAPE_ICON&quot;,&quot;Value&quot;:&quot;POWER_USER_SHAPE_ICON_STYLE_2&quot;}">
            <a:extLst>
              <a:ext uri="{FF2B5EF4-FFF2-40B4-BE49-F238E27FC236}">
                <a16:creationId xmlns:a16="http://schemas.microsoft.com/office/drawing/2014/main" id="{53CD8D98-5154-EBF1-E382-2A39E5B33FC3}"/>
              </a:ext>
            </a:extLst>
          </p:cNvPr>
          <p:cNvGrpSpPr>
            <a:grpSpLocks noChangeAspect="1"/>
          </p:cNvGrpSpPr>
          <p:nvPr/>
        </p:nvGrpSpPr>
        <p:grpSpPr>
          <a:xfrm>
            <a:off x="5486784" y="1758098"/>
            <a:ext cx="1816269" cy="1816269"/>
            <a:chOff x="-137485" y="3412775"/>
            <a:chExt cx="762000" cy="762000"/>
          </a:xfrm>
        </p:grpSpPr>
        <p:sp>
          <p:nvSpPr>
            <p:cNvPr id="45" name="POWER_USER_SHAPE_ICON_STYLE_2">
              <a:extLst>
                <a:ext uri="{FF2B5EF4-FFF2-40B4-BE49-F238E27FC236}">
                  <a16:creationId xmlns:a16="http://schemas.microsoft.com/office/drawing/2014/main" id="{AC416FFE-A35A-8487-51DC-4A091DC95132}"/>
                </a:ext>
              </a:extLst>
            </p:cNvPr>
            <p:cNvSpPr/>
            <p:nvPr/>
          </p:nvSpPr>
          <p:spPr>
            <a:xfrm>
              <a:off x="-137485" y="3412775"/>
              <a:ext cx="762000" cy="762000"/>
            </a:xfrm>
            <a:prstGeom prst="ellipse">
              <a:avLst/>
            </a:prstGeom>
            <a:solidFill>
              <a:schemeClr val="accent4"/>
            </a:solidFill>
            <a:ln w="12700" cap="flat" cmpd="sng" algn="ctr">
              <a:noFill/>
              <a:prstDash val="solid"/>
            </a:ln>
            <a:effectLs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sp3d/>
            </a:bodyPr>
            <a:lstStyle/>
            <a:p>
              <a:pPr algn="ctr"/>
              <a:endParaRPr lang="en-GB">
                <a:effectLst>
                  <a:glow>
                    <a:scrgbClr r="0" g="0" b="0"/>
                  </a:glow>
                </a:effectLst>
              </a:endParaRPr>
            </a:p>
          </p:txBody>
        </p:sp>
        <p:grpSp>
          <p:nvGrpSpPr>
            <p:cNvPr id="44" name="Group 43">
              <a:extLst>
                <a:ext uri="{FF2B5EF4-FFF2-40B4-BE49-F238E27FC236}">
                  <a16:creationId xmlns:a16="http://schemas.microsoft.com/office/drawing/2014/main" id="{3686E68D-FDFD-5614-B6A7-48533D806938}"/>
                </a:ext>
              </a:extLst>
            </p:cNvPr>
            <p:cNvGrpSpPr>
              <a:grpSpLocks noChangeAspect="1"/>
            </p:cNvGrpSpPr>
            <p:nvPr/>
          </p:nvGrpSpPr>
          <p:grpSpPr>
            <a:xfrm>
              <a:off x="1" y="3509962"/>
              <a:ext cx="354203" cy="508000"/>
              <a:chOff x="0" y="3509962"/>
              <a:chExt cx="531304" cy="762000"/>
            </a:xfrm>
          </p:grpSpPr>
          <p:sp>
            <p:nvSpPr>
              <p:cNvPr id="40" name="Freeform 394">
                <a:extLst>
                  <a:ext uri="{FF2B5EF4-FFF2-40B4-BE49-F238E27FC236}">
                    <a16:creationId xmlns:a16="http://schemas.microsoft.com/office/drawing/2014/main" id="{52E1B2BE-7382-65AA-0AC9-E3E71F15E654}"/>
                  </a:ext>
                </a:extLst>
              </p:cNvPr>
              <p:cNvSpPr>
                <a:spLocks/>
              </p:cNvSpPr>
              <p:nvPr/>
            </p:nvSpPr>
            <p:spPr bwMode="auto">
              <a:xfrm>
                <a:off x="0" y="4005145"/>
                <a:ext cx="242349" cy="177101"/>
              </a:xfrm>
              <a:custGeom>
                <a:avLst/>
                <a:gdLst>
                  <a:gd name="T0" fmla="*/ 433 w 433"/>
                  <a:gd name="T1" fmla="*/ 143 h 315"/>
                  <a:gd name="T2" fmla="*/ 258 w 433"/>
                  <a:gd name="T3" fmla="*/ 179 h 315"/>
                  <a:gd name="T4" fmla="*/ 167 w 433"/>
                  <a:gd name="T5" fmla="*/ 144 h 315"/>
                  <a:gd name="T6" fmla="*/ 62 w 433"/>
                  <a:gd name="T7" fmla="*/ 0 h 315"/>
                  <a:gd name="T8" fmla="*/ 7 w 433"/>
                  <a:gd name="T9" fmla="*/ 142 h 315"/>
                  <a:gd name="T10" fmla="*/ 30 w 433"/>
                  <a:gd name="T11" fmla="*/ 193 h 315"/>
                  <a:gd name="T12" fmla="*/ 327 w 433"/>
                  <a:gd name="T13" fmla="*/ 307 h 315"/>
                  <a:gd name="T14" fmla="*/ 378 w 433"/>
                  <a:gd name="T15" fmla="*/ 285 h 315"/>
                  <a:gd name="T16" fmla="*/ 433 w 433"/>
                  <a:gd name="T17" fmla="*/ 1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315">
                    <a:moveTo>
                      <a:pt x="433" y="143"/>
                    </a:moveTo>
                    <a:cubicBezTo>
                      <a:pt x="366" y="156"/>
                      <a:pt x="304" y="169"/>
                      <a:pt x="258" y="179"/>
                    </a:cubicBezTo>
                    <a:cubicBezTo>
                      <a:pt x="227" y="185"/>
                      <a:pt x="186" y="169"/>
                      <a:pt x="167" y="144"/>
                    </a:cubicBezTo>
                    <a:cubicBezTo>
                      <a:pt x="140" y="106"/>
                      <a:pt x="102" y="55"/>
                      <a:pt x="62" y="0"/>
                    </a:cubicBezTo>
                    <a:cubicBezTo>
                      <a:pt x="42" y="53"/>
                      <a:pt x="21" y="107"/>
                      <a:pt x="7" y="142"/>
                    </a:cubicBezTo>
                    <a:cubicBezTo>
                      <a:pt x="0" y="162"/>
                      <a:pt x="10" y="185"/>
                      <a:pt x="30" y="193"/>
                    </a:cubicBezTo>
                    <a:cubicBezTo>
                      <a:pt x="99" y="220"/>
                      <a:pt x="258" y="281"/>
                      <a:pt x="327" y="307"/>
                    </a:cubicBezTo>
                    <a:cubicBezTo>
                      <a:pt x="348" y="315"/>
                      <a:pt x="371" y="305"/>
                      <a:pt x="378" y="285"/>
                    </a:cubicBezTo>
                    <a:cubicBezTo>
                      <a:pt x="392" y="249"/>
                      <a:pt x="412" y="196"/>
                      <a:pt x="433" y="143"/>
                    </a:cubicBezTo>
                  </a:path>
                </a:pathLst>
              </a:cu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395">
                <a:extLst>
                  <a:ext uri="{FF2B5EF4-FFF2-40B4-BE49-F238E27FC236}">
                    <a16:creationId xmlns:a16="http://schemas.microsoft.com/office/drawing/2014/main" id="{B473FC20-C848-09B9-4007-5504BE1B1746}"/>
                  </a:ext>
                </a:extLst>
              </p:cNvPr>
              <p:cNvSpPr>
                <a:spLocks noEditPoints="1"/>
              </p:cNvSpPr>
              <p:nvPr/>
            </p:nvSpPr>
            <p:spPr bwMode="auto">
              <a:xfrm>
                <a:off x="36120" y="3952714"/>
                <a:ext cx="226037" cy="140982"/>
              </a:xfrm>
              <a:custGeom>
                <a:avLst/>
                <a:gdLst>
                  <a:gd name="T0" fmla="*/ 228 w 404"/>
                  <a:gd name="T1" fmla="*/ 49 h 252"/>
                  <a:gd name="T2" fmla="*/ 266 w 404"/>
                  <a:gd name="T3" fmla="*/ 95 h 252"/>
                  <a:gd name="T4" fmla="*/ 168 w 404"/>
                  <a:gd name="T5" fmla="*/ 58 h 252"/>
                  <a:gd name="T6" fmla="*/ 228 w 404"/>
                  <a:gd name="T7" fmla="*/ 49 h 252"/>
                  <a:gd name="T8" fmla="*/ 153 w 404"/>
                  <a:gd name="T9" fmla="*/ 244 h 252"/>
                  <a:gd name="T10" fmla="*/ 196 w 404"/>
                  <a:gd name="T11" fmla="*/ 249 h 252"/>
                  <a:gd name="T12" fmla="*/ 389 w 404"/>
                  <a:gd name="T13" fmla="*/ 210 h 252"/>
                  <a:gd name="T14" fmla="*/ 397 w 404"/>
                  <a:gd name="T15" fmla="*/ 189 h 252"/>
                  <a:gd name="T16" fmla="*/ 374 w 404"/>
                  <a:gd name="T17" fmla="*/ 136 h 252"/>
                  <a:gd name="T18" fmla="*/ 302 w 404"/>
                  <a:gd name="T19" fmla="*/ 109 h 252"/>
                  <a:gd name="T20" fmla="*/ 298 w 404"/>
                  <a:gd name="T21" fmla="*/ 96 h 252"/>
                  <a:gd name="T22" fmla="*/ 239 w 404"/>
                  <a:gd name="T23" fmla="*/ 19 h 252"/>
                  <a:gd name="T24" fmla="*/ 143 w 404"/>
                  <a:gd name="T25" fmla="*/ 37 h 252"/>
                  <a:gd name="T26" fmla="*/ 132 w 404"/>
                  <a:gd name="T27" fmla="*/ 44 h 252"/>
                  <a:gd name="T28" fmla="*/ 60 w 404"/>
                  <a:gd name="T29" fmla="*/ 16 h 252"/>
                  <a:gd name="T30" fmla="*/ 8 w 404"/>
                  <a:gd name="T31" fmla="*/ 40 h 252"/>
                  <a:gd name="T32" fmla="*/ 0 w 404"/>
                  <a:gd name="T33" fmla="*/ 61 h 252"/>
                  <a:gd name="T34" fmla="*/ 117 w 404"/>
                  <a:gd name="T35" fmla="*/ 218 h 252"/>
                  <a:gd name="T36" fmla="*/ 153 w 404"/>
                  <a:gd name="T37" fmla="*/ 24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4" h="252">
                    <a:moveTo>
                      <a:pt x="228" y="49"/>
                    </a:moveTo>
                    <a:cubicBezTo>
                      <a:pt x="257" y="60"/>
                      <a:pt x="263" y="77"/>
                      <a:pt x="266" y="95"/>
                    </a:cubicBezTo>
                    <a:cubicBezTo>
                      <a:pt x="234" y="83"/>
                      <a:pt x="200" y="70"/>
                      <a:pt x="168" y="58"/>
                    </a:cubicBezTo>
                    <a:cubicBezTo>
                      <a:pt x="182" y="47"/>
                      <a:pt x="198" y="37"/>
                      <a:pt x="228" y="49"/>
                    </a:cubicBezTo>
                    <a:close/>
                    <a:moveTo>
                      <a:pt x="153" y="244"/>
                    </a:moveTo>
                    <a:cubicBezTo>
                      <a:pt x="168" y="250"/>
                      <a:pt x="184" y="252"/>
                      <a:pt x="196" y="249"/>
                    </a:cubicBezTo>
                    <a:lnTo>
                      <a:pt x="389" y="210"/>
                    </a:lnTo>
                    <a:cubicBezTo>
                      <a:pt x="389" y="210"/>
                      <a:pt x="394" y="197"/>
                      <a:pt x="397" y="189"/>
                    </a:cubicBezTo>
                    <a:cubicBezTo>
                      <a:pt x="404" y="170"/>
                      <a:pt x="397" y="146"/>
                      <a:pt x="374" y="136"/>
                    </a:cubicBezTo>
                    <a:cubicBezTo>
                      <a:pt x="363" y="132"/>
                      <a:pt x="333" y="121"/>
                      <a:pt x="302" y="109"/>
                    </a:cubicBezTo>
                    <a:cubicBezTo>
                      <a:pt x="299" y="108"/>
                      <a:pt x="298" y="100"/>
                      <a:pt x="298" y="96"/>
                    </a:cubicBezTo>
                    <a:cubicBezTo>
                      <a:pt x="295" y="76"/>
                      <a:pt x="289" y="38"/>
                      <a:pt x="239" y="19"/>
                    </a:cubicBezTo>
                    <a:cubicBezTo>
                      <a:pt x="189" y="0"/>
                      <a:pt x="159" y="24"/>
                      <a:pt x="143" y="37"/>
                    </a:cubicBezTo>
                    <a:cubicBezTo>
                      <a:pt x="141" y="39"/>
                      <a:pt x="135" y="45"/>
                      <a:pt x="132" y="44"/>
                    </a:cubicBezTo>
                    <a:cubicBezTo>
                      <a:pt x="106" y="34"/>
                      <a:pt x="71" y="20"/>
                      <a:pt x="60" y="16"/>
                    </a:cubicBezTo>
                    <a:cubicBezTo>
                      <a:pt x="37" y="7"/>
                      <a:pt x="15" y="21"/>
                      <a:pt x="8" y="40"/>
                    </a:cubicBezTo>
                    <a:cubicBezTo>
                      <a:pt x="5" y="48"/>
                      <a:pt x="0" y="61"/>
                      <a:pt x="0" y="61"/>
                    </a:cubicBezTo>
                    <a:lnTo>
                      <a:pt x="117" y="218"/>
                    </a:lnTo>
                    <a:cubicBezTo>
                      <a:pt x="124" y="229"/>
                      <a:pt x="138" y="238"/>
                      <a:pt x="153" y="244"/>
                    </a:cubicBezTo>
                    <a:close/>
                  </a:path>
                </a:pathLst>
              </a:cu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96">
                <a:extLst>
                  <a:ext uri="{FF2B5EF4-FFF2-40B4-BE49-F238E27FC236}">
                    <a16:creationId xmlns:a16="http://schemas.microsoft.com/office/drawing/2014/main" id="{C21F44CC-B450-9E67-B612-2242C5942152}"/>
                  </a:ext>
                </a:extLst>
              </p:cNvPr>
              <p:cNvSpPr>
                <a:spLocks noEditPoints="1"/>
              </p:cNvSpPr>
              <p:nvPr/>
            </p:nvSpPr>
            <p:spPr bwMode="auto">
              <a:xfrm>
                <a:off x="156129" y="3688228"/>
                <a:ext cx="375175" cy="583734"/>
              </a:xfrm>
              <a:custGeom>
                <a:avLst/>
                <a:gdLst>
                  <a:gd name="T0" fmla="*/ 345 w 671"/>
                  <a:gd name="T1" fmla="*/ 87 h 1044"/>
                  <a:gd name="T2" fmla="*/ 340 w 671"/>
                  <a:gd name="T3" fmla="*/ 66 h 1044"/>
                  <a:gd name="T4" fmla="*/ 356 w 671"/>
                  <a:gd name="T5" fmla="*/ 39 h 1044"/>
                  <a:gd name="T6" fmla="*/ 374 w 671"/>
                  <a:gd name="T7" fmla="*/ 32 h 1044"/>
                  <a:gd name="T8" fmla="*/ 393 w 671"/>
                  <a:gd name="T9" fmla="*/ 39 h 1044"/>
                  <a:gd name="T10" fmla="*/ 409 w 671"/>
                  <a:gd name="T11" fmla="*/ 66 h 1044"/>
                  <a:gd name="T12" fmla="*/ 404 w 671"/>
                  <a:gd name="T13" fmla="*/ 87 h 1044"/>
                  <a:gd name="T14" fmla="*/ 388 w 671"/>
                  <a:gd name="T15" fmla="*/ 118 h 1044"/>
                  <a:gd name="T16" fmla="*/ 434 w 671"/>
                  <a:gd name="T17" fmla="*/ 316 h 1044"/>
                  <a:gd name="T18" fmla="*/ 374 w 671"/>
                  <a:gd name="T19" fmla="*/ 384 h 1044"/>
                  <a:gd name="T20" fmla="*/ 314 w 671"/>
                  <a:gd name="T21" fmla="*/ 316 h 1044"/>
                  <a:gd name="T22" fmla="*/ 361 w 671"/>
                  <a:gd name="T23" fmla="*/ 118 h 1044"/>
                  <a:gd name="T24" fmla="*/ 345 w 671"/>
                  <a:gd name="T25" fmla="*/ 87 h 1044"/>
                  <a:gd name="T26" fmla="*/ 17 w 671"/>
                  <a:gd name="T27" fmla="*/ 455 h 1044"/>
                  <a:gd name="T28" fmla="*/ 56 w 671"/>
                  <a:gd name="T29" fmla="*/ 470 h 1044"/>
                  <a:gd name="T30" fmla="*/ 96 w 671"/>
                  <a:gd name="T31" fmla="*/ 448 h 1044"/>
                  <a:gd name="T32" fmla="*/ 221 w 671"/>
                  <a:gd name="T33" fmla="*/ 180 h 1044"/>
                  <a:gd name="T34" fmla="*/ 221 w 671"/>
                  <a:gd name="T35" fmla="*/ 1000 h 1044"/>
                  <a:gd name="T36" fmla="*/ 249 w 671"/>
                  <a:gd name="T37" fmla="*/ 1044 h 1044"/>
                  <a:gd name="T38" fmla="*/ 301 w 671"/>
                  <a:gd name="T39" fmla="*/ 1044 h 1044"/>
                  <a:gd name="T40" fmla="*/ 331 w 671"/>
                  <a:gd name="T41" fmla="*/ 997 h 1044"/>
                  <a:gd name="T42" fmla="*/ 374 w 671"/>
                  <a:gd name="T43" fmla="*/ 605 h 1044"/>
                  <a:gd name="T44" fmla="*/ 418 w 671"/>
                  <a:gd name="T45" fmla="*/ 997 h 1044"/>
                  <a:gd name="T46" fmla="*/ 448 w 671"/>
                  <a:gd name="T47" fmla="*/ 1044 h 1044"/>
                  <a:gd name="T48" fmla="*/ 500 w 671"/>
                  <a:gd name="T49" fmla="*/ 1044 h 1044"/>
                  <a:gd name="T50" fmla="*/ 528 w 671"/>
                  <a:gd name="T51" fmla="*/ 1000 h 1044"/>
                  <a:gd name="T52" fmla="*/ 528 w 671"/>
                  <a:gd name="T53" fmla="*/ 273 h 1044"/>
                  <a:gd name="T54" fmla="*/ 574 w 671"/>
                  <a:gd name="T55" fmla="*/ 468 h 1044"/>
                  <a:gd name="T56" fmla="*/ 610 w 671"/>
                  <a:gd name="T57" fmla="*/ 497 h 1044"/>
                  <a:gd name="T58" fmla="*/ 652 w 671"/>
                  <a:gd name="T59" fmla="*/ 488 h 1044"/>
                  <a:gd name="T60" fmla="*/ 666 w 671"/>
                  <a:gd name="T61" fmla="*/ 441 h 1044"/>
                  <a:gd name="T62" fmla="*/ 605 w 671"/>
                  <a:gd name="T63" fmla="*/ 111 h 1044"/>
                  <a:gd name="T64" fmla="*/ 497 w 671"/>
                  <a:gd name="T65" fmla="*/ 0 h 1044"/>
                  <a:gd name="T66" fmla="*/ 374 w 671"/>
                  <a:gd name="T67" fmla="*/ 0 h 1044"/>
                  <a:gd name="T68" fmla="*/ 252 w 671"/>
                  <a:gd name="T69" fmla="*/ 0 h 1044"/>
                  <a:gd name="T70" fmla="*/ 127 w 671"/>
                  <a:gd name="T71" fmla="*/ 92 h 1044"/>
                  <a:gd name="T72" fmla="*/ 11 w 671"/>
                  <a:gd name="T73" fmla="*/ 406 h 1044"/>
                  <a:gd name="T74" fmla="*/ 17 w 671"/>
                  <a:gd name="T75" fmla="*/ 455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1" h="1044">
                    <a:moveTo>
                      <a:pt x="345" y="87"/>
                    </a:moveTo>
                    <a:cubicBezTo>
                      <a:pt x="338" y="81"/>
                      <a:pt x="335" y="75"/>
                      <a:pt x="340" y="66"/>
                    </a:cubicBezTo>
                    <a:cubicBezTo>
                      <a:pt x="344" y="59"/>
                      <a:pt x="349" y="49"/>
                      <a:pt x="356" y="39"/>
                    </a:cubicBezTo>
                    <a:cubicBezTo>
                      <a:pt x="359" y="34"/>
                      <a:pt x="366" y="32"/>
                      <a:pt x="374" y="32"/>
                    </a:cubicBezTo>
                    <a:cubicBezTo>
                      <a:pt x="383" y="32"/>
                      <a:pt x="390" y="34"/>
                      <a:pt x="393" y="39"/>
                    </a:cubicBezTo>
                    <a:cubicBezTo>
                      <a:pt x="400" y="49"/>
                      <a:pt x="405" y="59"/>
                      <a:pt x="409" y="66"/>
                    </a:cubicBezTo>
                    <a:cubicBezTo>
                      <a:pt x="414" y="75"/>
                      <a:pt x="411" y="81"/>
                      <a:pt x="404" y="87"/>
                    </a:cubicBezTo>
                    <a:cubicBezTo>
                      <a:pt x="391" y="98"/>
                      <a:pt x="385" y="103"/>
                      <a:pt x="388" y="118"/>
                    </a:cubicBezTo>
                    <a:cubicBezTo>
                      <a:pt x="393" y="145"/>
                      <a:pt x="430" y="295"/>
                      <a:pt x="434" y="316"/>
                    </a:cubicBezTo>
                    <a:cubicBezTo>
                      <a:pt x="425" y="335"/>
                      <a:pt x="384" y="384"/>
                      <a:pt x="374" y="384"/>
                    </a:cubicBezTo>
                    <a:cubicBezTo>
                      <a:pt x="365" y="384"/>
                      <a:pt x="324" y="335"/>
                      <a:pt x="314" y="316"/>
                    </a:cubicBezTo>
                    <a:cubicBezTo>
                      <a:pt x="319" y="295"/>
                      <a:pt x="356" y="145"/>
                      <a:pt x="361" y="118"/>
                    </a:cubicBezTo>
                    <a:cubicBezTo>
                      <a:pt x="364" y="103"/>
                      <a:pt x="358" y="98"/>
                      <a:pt x="345" y="87"/>
                    </a:cubicBezTo>
                    <a:close/>
                    <a:moveTo>
                      <a:pt x="17" y="455"/>
                    </a:moveTo>
                    <a:cubicBezTo>
                      <a:pt x="31" y="461"/>
                      <a:pt x="41" y="465"/>
                      <a:pt x="56" y="470"/>
                    </a:cubicBezTo>
                    <a:cubicBezTo>
                      <a:pt x="74" y="477"/>
                      <a:pt x="87" y="469"/>
                      <a:pt x="96" y="448"/>
                    </a:cubicBezTo>
                    <a:cubicBezTo>
                      <a:pt x="132" y="367"/>
                      <a:pt x="181" y="264"/>
                      <a:pt x="221" y="180"/>
                    </a:cubicBezTo>
                    <a:lnTo>
                      <a:pt x="221" y="1000"/>
                    </a:lnTo>
                    <a:cubicBezTo>
                      <a:pt x="221" y="1037"/>
                      <a:pt x="234" y="1044"/>
                      <a:pt x="249" y="1044"/>
                    </a:cubicBezTo>
                    <a:lnTo>
                      <a:pt x="301" y="1044"/>
                    </a:lnTo>
                    <a:cubicBezTo>
                      <a:pt x="315" y="1044"/>
                      <a:pt x="326" y="1032"/>
                      <a:pt x="331" y="997"/>
                    </a:cubicBezTo>
                    <a:cubicBezTo>
                      <a:pt x="339" y="941"/>
                      <a:pt x="355" y="810"/>
                      <a:pt x="374" y="605"/>
                    </a:cubicBezTo>
                    <a:cubicBezTo>
                      <a:pt x="394" y="810"/>
                      <a:pt x="410" y="941"/>
                      <a:pt x="418" y="997"/>
                    </a:cubicBezTo>
                    <a:cubicBezTo>
                      <a:pt x="423" y="1032"/>
                      <a:pt x="434" y="1044"/>
                      <a:pt x="448" y="1044"/>
                    </a:cubicBezTo>
                    <a:lnTo>
                      <a:pt x="500" y="1044"/>
                    </a:lnTo>
                    <a:cubicBezTo>
                      <a:pt x="515" y="1044"/>
                      <a:pt x="528" y="1037"/>
                      <a:pt x="528" y="1000"/>
                    </a:cubicBezTo>
                    <a:lnTo>
                      <a:pt x="528" y="273"/>
                    </a:lnTo>
                    <a:cubicBezTo>
                      <a:pt x="545" y="351"/>
                      <a:pt x="553" y="382"/>
                      <a:pt x="574" y="468"/>
                    </a:cubicBezTo>
                    <a:cubicBezTo>
                      <a:pt x="580" y="491"/>
                      <a:pt x="591" y="500"/>
                      <a:pt x="610" y="497"/>
                    </a:cubicBezTo>
                    <a:cubicBezTo>
                      <a:pt x="626" y="494"/>
                      <a:pt x="636" y="491"/>
                      <a:pt x="652" y="488"/>
                    </a:cubicBezTo>
                    <a:cubicBezTo>
                      <a:pt x="662" y="486"/>
                      <a:pt x="671" y="471"/>
                      <a:pt x="666" y="441"/>
                    </a:cubicBezTo>
                    <a:cubicBezTo>
                      <a:pt x="644" y="320"/>
                      <a:pt x="629" y="224"/>
                      <a:pt x="605" y="111"/>
                    </a:cubicBezTo>
                    <a:cubicBezTo>
                      <a:pt x="593" y="57"/>
                      <a:pt x="565" y="0"/>
                      <a:pt x="497" y="0"/>
                    </a:cubicBezTo>
                    <a:lnTo>
                      <a:pt x="374" y="0"/>
                    </a:lnTo>
                    <a:lnTo>
                      <a:pt x="252" y="0"/>
                    </a:lnTo>
                    <a:cubicBezTo>
                      <a:pt x="183" y="0"/>
                      <a:pt x="148" y="40"/>
                      <a:pt x="127" y="92"/>
                    </a:cubicBezTo>
                    <a:cubicBezTo>
                      <a:pt x="83" y="198"/>
                      <a:pt x="53" y="290"/>
                      <a:pt x="11" y="406"/>
                    </a:cubicBezTo>
                    <a:cubicBezTo>
                      <a:pt x="0" y="435"/>
                      <a:pt x="7" y="451"/>
                      <a:pt x="17" y="455"/>
                    </a:cubicBezTo>
                  </a:path>
                </a:pathLst>
              </a:cu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Oval 397">
                <a:extLst>
                  <a:ext uri="{FF2B5EF4-FFF2-40B4-BE49-F238E27FC236}">
                    <a16:creationId xmlns:a16="http://schemas.microsoft.com/office/drawing/2014/main" id="{02AF5C22-DA40-798A-CEA5-D44EB07892B4}"/>
                  </a:ext>
                </a:extLst>
              </p:cNvPr>
              <p:cNvSpPr>
                <a:spLocks noChangeArrowheads="1"/>
              </p:cNvSpPr>
              <p:nvPr/>
            </p:nvSpPr>
            <p:spPr bwMode="auto">
              <a:xfrm>
                <a:off x="302936" y="3509962"/>
                <a:ext cx="124670" cy="153798"/>
              </a:xfrm>
              <a:prstGeom prst="ellipse">
                <a:avLst/>
              </a:prstGeom>
              <a:noFill/>
              <a:ln w="19050">
                <a:solidFill>
                  <a:schemeClr val="l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0" name="Group 59" descr="{&quot;Key&quot;:&quot;POWER_USER_SHAPE_ICON&quot;,&quot;Value&quot;:&quot;POWER_USER_SHAPE_ICON_STYLE_2&quot;}">
            <a:extLst>
              <a:ext uri="{FF2B5EF4-FFF2-40B4-BE49-F238E27FC236}">
                <a16:creationId xmlns:a16="http://schemas.microsoft.com/office/drawing/2014/main" id="{77D615FB-939C-86F0-E72B-D837EA34FE0E}"/>
              </a:ext>
            </a:extLst>
          </p:cNvPr>
          <p:cNvGrpSpPr>
            <a:grpSpLocks noChangeAspect="1"/>
          </p:cNvGrpSpPr>
          <p:nvPr/>
        </p:nvGrpSpPr>
        <p:grpSpPr>
          <a:xfrm>
            <a:off x="9718158" y="1771458"/>
            <a:ext cx="1843679" cy="1843679"/>
            <a:chOff x="9742714" y="2269324"/>
            <a:chExt cx="762000" cy="762000"/>
          </a:xfrm>
          <a:solidFill>
            <a:schemeClr val="accent4"/>
          </a:solidFill>
        </p:grpSpPr>
        <p:sp>
          <p:nvSpPr>
            <p:cNvPr id="59" name="POWER_USER_SHAPE_ICON_STYLE_2">
              <a:extLst>
                <a:ext uri="{FF2B5EF4-FFF2-40B4-BE49-F238E27FC236}">
                  <a16:creationId xmlns:a16="http://schemas.microsoft.com/office/drawing/2014/main" id="{ACFAFEBF-B03B-3EB4-F429-FB5E10BD6EDC}"/>
                </a:ext>
              </a:extLst>
            </p:cNvPr>
            <p:cNvSpPr/>
            <p:nvPr/>
          </p:nvSpPr>
          <p:spPr>
            <a:xfrm>
              <a:off x="9742714" y="2269324"/>
              <a:ext cx="762000" cy="762000"/>
            </a:xfrm>
            <a:prstGeom prst="ellipse">
              <a:avLst/>
            </a:prstGeom>
            <a:grpFill/>
            <a:ln w="12700" cap="flat" cmpd="sng" algn="ctr">
              <a:noFill/>
              <a:prstDash val="solid"/>
            </a:ln>
            <a:effectLs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sp3d/>
            </a:bodyPr>
            <a:lstStyle/>
            <a:p>
              <a:pPr algn="ctr"/>
              <a:endParaRPr lang="en-GB">
                <a:effectLst>
                  <a:glow>
                    <a:scrgbClr r="0" g="0" b="0"/>
                  </a:glow>
                </a:effectLst>
              </a:endParaRPr>
            </a:p>
          </p:txBody>
        </p:sp>
        <p:grpSp>
          <p:nvGrpSpPr>
            <p:cNvPr id="58" name="Group 57">
              <a:extLst>
                <a:ext uri="{FF2B5EF4-FFF2-40B4-BE49-F238E27FC236}">
                  <a16:creationId xmlns:a16="http://schemas.microsoft.com/office/drawing/2014/main" id="{12D3A47E-5E68-7485-3235-A60E7F7A22A3}"/>
                </a:ext>
              </a:extLst>
            </p:cNvPr>
            <p:cNvGrpSpPr>
              <a:grpSpLocks noChangeAspect="1"/>
            </p:cNvGrpSpPr>
            <p:nvPr/>
          </p:nvGrpSpPr>
          <p:grpSpPr>
            <a:xfrm>
              <a:off x="9869714" y="2430191"/>
              <a:ext cx="508000" cy="440267"/>
              <a:chOff x="9869714" y="2430191"/>
              <a:chExt cx="1315552" cy="1140145"/>
            </a:xfrm>
            <a:grpFill/>
          </p:grpSpPr>
          <p:sp>
            <p:nvSpPr>
              <p:cNvPr id="48" name="Freeform 1895">
                <a:extLst>
                  <a:ext uri="{FF2B5EF4-FFF2-40B4-BE49-F238E27FC236}">
                    <a16:creationId xmlns:a16="http://schemas.microsoft.com/office/drawing/2014/main" id="{1F9175FE-C67A-2ADC-2C59-52D41F00F899}"/>
                  </a:ext>
                </a:extLst>
              </p:cNvPr>
              <p:cNvSpPr>
                <a:spLocks/>
              </p:cNvSpPr>
              <p:nvPr/>
            </p:nvSpPr>
            <p:spPr bwMode="auto">
              <a:xfrm>
                <a:off x="10259844" y="2886853"/>
                <a:ext cx="925422" cy="468760"/>
              </a:xfrm>
              <a:custGeom>
                <a:avLst/>
                <a:gdLst>
                  <a:gd name="T0" fmla="*/ 242 w 435"/>
                  <a:gd name="T1" fmla="*/ 103 h 221"/>
                  <a:gd name="T2" fmla="*/ 337 w 435"/>
                  <a:gd name="T3" fmla="*/ 31 h 221"/>
                  <a:gd name="T4" fmla="*/ 435 w 435"/>
                  <a:gd name="T5" fmla="*/ 39 h 221"/>
                  <a:gd name="T6" fmla="*/ 241 w 435"/>
                  <a:gd name="T7" fmla="*/ 221 h 221"/>
                  <a:gd name="T8" fmla="*/ 0 w 435"/>
                  <a:gd name="T9" fmla="*/ 221 h 221"/>
                </a:gdLst>
                <a:ahLst/>
                <a:cxnLst>
                  <a:cxn ang="0">
                    <a:pos x="T0" y="T1"/>
                  </a:cxn>
                  <a:cxn ang="0">
                    <a:pos x="T2" y="T3"/>
                  </a:cxn>
                  <a:cxn ang="0">
                    <a:pos x="T4" y="T5"/>
                  </a:cxn>
                  <a:cxn ang="0">
                    <a:pos x="T6" y="T7"/>
                  </a:cxn>
                  <a:cxn ang="0">
                    <a:pos x="T8" y="T9"/>
                  </a:cxn>
                </a:cxnLst>
                <a:rect l="0" t="0" r="r" b="b"/>
                <a:pathLst>
                  <a:path w="435" h="221">
                    <a:moveTo>
                      <a:pt x="242" y="103"/>
                    </a:moveTo>
                    <a:cubicBezTo>
                      <a:pt x="242" y="103"/>
                      <a:pt x="299" y="60"/>
                      <a:pt x="337" y="31"/>
                    </a:cubicBezTo>
                    <a:cubicBezTo>
                      <a:pt x="378" y="0"/>
                      <a:pt x="410" y="13"/>
                      <a:pt x="435" y="39"/>
                    </a:cubicBezTo>
                    <a:lnTo>
                      <a:pt x="241" y="221"/>
                    </a:lnTo>
                    <a:lnTo>
                      <a:pt x="0" y="221"/>
                    </a:lnTo>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896">
                <a:extLst>
                  <a:ext uri="{FF2B5EF4-FFF2-40B4-BE49-F238E27FC236}">
                    <a16:creationId xmlns:a16="http://schemas.microsoft.com/office/drawing/2014/main" id="{52A3D34E-1E8C-C832-A2A6-E4019C4AC62E}"/>
                  </a:ext>
                </a:extLst>
              </p:cNvPr>
              <p:cNvSpPr>
                <a:spLocks/>
              </p:cNvSpPr>
              <p:nvPr/>
            </p:nvSpPr>
            <p:spPr bwMode="auto">
              <a:xfrm>
                <a:off x="10042098" y="3004799"/>
                <a:ext cx="737918" cy="187504"/>
              </a:xfrm>
              <a:custGeom>
                <a:avLst/>
                <a:gdLst>
                  <a:gd name="T0" fmla="*/ 0 w 347"/>
                  <a:gd name="T1" fmla="*/ 83 h 89"/>
                  <a:gd name="T2" fmla="*/ 132 w 347"/>
                  <a:gd name="T3" fmla="*/ 0 h 89"/>
                  <a:gd name="T4" fmla="*/ 226 w 347"/>
                  <a:gd name="T5" fmla="*/ 28 h 89"/>
                  <a:gd name="T6" fmla="*/ 298 w 347"/>
                  <a:gd name="T7" fmla="*/ 28 h 89"/>
                  <a:gd name="T8" fmla="*/ 347 w 347"/>
                  <a:gd name="T9" fmla="*/ 89 h 89"/>
                  <a:gd name="T10" fmla="*/ 196 w 347"/>
                  <a:gd name="T11" fmla="*/ 89 h 89"/>
                </a:gdLst>
                <a:ahLst/>
                <a:cxnLst>
                  <a:cxn ang="0">
                    <a:pos x="T0" y="T1"/>
                  </a:cxn>
                  <a:cxn ang="0">
                    <a:pos x="T2" y="T3"/>
                  </a:cxn>
                  <a:cxn ang="0">
                    <a:pos x="T4" y="T5"/>
                  </a:cxn>
                  <a:cxn ang="0">
                    <a:pos x="T6" y="T7"/>
                  </a:cxn>
                  <a:cxn ang="0">
                    <a:pos x="T8" y="T9"/>
                  </a:cxn>
                  <a:cxn ang="0">
                    <a:pos x="T10" y="T11"/>
                  </a:cxn>
                </a:cxnLst>
                <a:rect l="0" t="0" r="r" b="b"/>
                <a:pathLst>
                  <a:path w="347" h="89">
                    <a:moveTo>
                      <a:pt x="0" y="83"/>
                    </a:moveTo>
                    <a:cubicBezTo>
                      <a:pt x="47" y="23"/>
                      <a:pt x="85" y="0"/>
                      <a:pt x="132" y="0"/>
                    </a:cubicBezTo>
                    <a:cubicBezTo>
                      <a:pt x="171" y="0"/>
                      <a:pt x="192" y="5"/>
                      <a:pt x="226" y="28"/>
                    </a:cubicBezTo>
                    <a:lnTo>
                      <a:pt x="298" y="28"/>
                    </a:lnTo>
                    <a:cubicBezTo>
                      <a:pt x="309" y="28"/>
                      <a:pt x="347" y="33"/>
                      <a:pt x="347" y="89"/>
                    </a:cubicBezTo>
                    <a:lnTo>
                      <a:pt x="196" y="89"/>
                    </a:lnTo>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898">
                <a:extLst>
                  <a:ext uri="{FF2B5EF4-FFF2-40B4-BE49-F238E27FC236}">
                    <a16:creationId xmlns:a16="http://schemas.microsoft.com/office/drawing/2014/main" id="{E22B97EC-53B6-0BDA-8F4F-BB3A31994E56}"/>
                  </a:ext>
                </a:extLst>
              </p:cNvPr>
              <p:cNvSpPr>
                <a:spLocks/>
              </p:cNvSpPr>
              <p:nvPr/>
            </p:nvSpPr>
            <p:spPr bwMode="auto">
              <a:xfrm>
                <a:off x="9869714" y="3107624"/>
                <a:ext cx="465735" cy="462712"/>
              </a:xfrm>
              <a:custGeom>
                <a:avLst/>
                <a:gdLst>
                  <a:gd name="T0" fmla="*/ 0 w 219"/>
                  <a:gd name="T1" fmla="*/ 57 h 218"/>
                  <a:gd name="T2" fmla="*/ 57 w 219"/>
                  <a:gd name="T3" fmla="*/ 0 h 218"/>
                  <a:gd name="T4" fmla="*/ 219 w 219"/>
                  <a:gd name="T5" fmla="*/ 161 h 218"/>
                  <a:gd name="T6" fmla="*/ 162 w 219"/>
                  <a:gd name="T7" fmla="*/ 218 h 218"/>
                </a:gdLst>
                <a:ahLst/>
                <a:cxnLst>
                  <a:cxn ang="0">
                    <a:pos x="T0" y="T1"/>
                  </a:cxn>
                  <a:cxn ang="0">
                    <a:pos x="T2" y="T3"/>
                  </a:cxn>
                  <a:cxn ang="0">
                    <a:pos x="T4" y="T5"/>
                  </a:cxn>
                  <a:cxn ang="0">
                    <a:pos x="T6" y="T7"/>
                  </a:cxn>
                </a:cxnLst>
                <a:rect l="0" t="0" r="r" b="b"/>
                <a:pathLst>
                  <a:path w="219" h="218">
                    <a:moveTo>
                      <a:pt x="0" y="57"/>
                    </a:moveTo>
                    <a:lnTo>
                      <a:pt x="57" y="0"/>
                    </a:lnTo>
                    <a:lnTo>
                      <a:pt x="219" y="161"/>
                    </a:lnTo>
                    <a:lnTo>
                      <a:pt x="162" y="218"/>
                    </a:lnTo>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899">
                <a:extLst>
                  <a:ext uri="{FF2B5EF4-FFF2-40B4-BE49-F238E27FC236}">
                    <a16:creationId xmlns:a16="http://schemas.microsoft.com/office/drawing/2014/main" id="{A9B480AD-1BE6-C6AD-9250-BDF65C176CC1}"/>
                  </a:ext>
                </a:extLst>
              </p:cNvPr>
              <p:cNvSpPr>
                <a:spLocks/>
              </p:cNvSpPr>
              <p:nvPr/>
            </p:nvSpPr>
            <p:spPr bwMode="auto">
              <a:xfrm>
                <a:off x="9972539" y="3255812"/>
                <a:ext cx="72582" cy="69559"/>
              </a:xfrm>
              <a:custGeom>
                <a:avLst/>
                <a:gdLst>
                  <a:gd name="T0" fmla="*/ 6 w 33"/>
                  <a:gd name="T1" fmla="*/ 6 h 33"/>
                  <a:gd name="T2" fmla="*/ 6 w 33"/>
                  <a:gd name="T3" fmla="*/ 27 h 33"/>
                  <a:gd name="T4" fmla="*/ 27 w 33"/>
                  <a:gd name="T5" fmla="*/ 27 h 33"/>
                  <a:gd name="T6" fmla="*/ 27 w 33"/>
                  <a:gd name="T7" fmla="*/ 6 h 33"/>
                  <a:gd name="T8" fmla="*/ 6 w 33"/>
                  <a:gd name="T9" fmla="*/ 6 h 33"/>
                </a:gdLst>
                <a:ahLst/>
                <a:cxnLst>
                  <a:cxn ang="0">
                    <a:pos x="T0" y="T1"/>
                  </a:cxn>
                  <a:cxn ang="0">
                    <a:pos x="T2" y="T3"/>
                  </a:cxn>
                  <a:cxn ang="0">
                    <a:pos x="T4" y="T5"/>
                  </a:cxn>
                  <a:cxn ang="0">
                    <a:pos x="T6" y="T7"/>
                  </a:cxn>
                  <a:cxn ang="0">
                    <a:pos x="T8" y="T9"/>
                  </a:cxn>
                </a:cxnLst>
                <a:rect l="0" t="0" r="r" b="b"/>
                <a:pathLst>
                  <a:path w="33" h="33">
                    <a:moveTo>
                      <a:pt x="6" y="6"/>
                    </a:moveTo>
                    <a:cubicBezTo>
                      <a:pt x="0" y="12"/>
                      <a:pt x="0" y="21"/>
                      <a:pt x="6" y="27"/>
                    </a:cubicBezTo>
                    <a:cubicBezTo>
                      <a:pt x="12" y="33"/>
                      <a:pt x="21" y="33"/>
                      <a:pt x="27" y="27"/>
                    </a:cubicBezTo>
                    <a:cubicBezTo>
                      <a:pt x="33" y="21"/>
                      <a:pt x="33" y="12"/>
                      <a:pt x="27" y="6"/>
                    </a:cubicBezTo>
                    <a:cubicBezTo>
                      <a:pt x="21" y="0"/>
                      <a:pt x="12" y="0"/>
                      <a:pt x="6" y="6"/>
                    </a:cubicBezTo>
                    <a:close/>
                  </a:path>
                </a:pathLst>
              </a:cu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Oval 1903">
                <a:extLst>
                  <a:ext uri="{FF2B5EF4-FFF2-40B4-BE49-F238E27FC236}">
                    <a16:creationId xmlns:a16="http://schemas.microsoft.com/office/drawing/2014/main" id="{43EEE160-BA81-F387-0A0E-A352B44D7CC6}"/>
                  </a:ext>
                </a:extLst>
              </p:cNvPr>
              <p:cNvSpPr>
                <a:spLocks noChangeArrowheads="1"/>
              </p:cNvSpPr>
              <p:nvPr/>
            </p:nvSpPr>
            <p:spPr bwMode="auto">
              <a:xfrm>
                <a:off x="10401983" y="2430191"/>
                <a:ext cx="480858" cy="483881"/>
              </a:xfrm>
              <a:prstGeom prst="ellips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905">
                <a:extLst>
                  <a:ext uri="{FF2B5EF4-FFF2-40B4-BE49-F238E27FC236}">
                    <a16:creationId xmlns:a16="http://schemas.microsoft.com/office/drawing/2014/main" id="{2E9FDA66-1378-56E2-3342-12D62692EDFC}"/>
                  </a:ext>
                </a:extLst>
              </p:cNvPr>
              <p:cNvSpPr>
                <a:spLocks/>
              </p:cNvSpPr>
              <p:nvPr/>
            </p:nvSpPr>
            <p:spPr bwMode="auto">
              <a:xfrm>
                <a:off x="10571341" y="2548136"/>
                <a:ext cx="178432" cy="232869"/>
              </a:xfrm>
              <a:custGeom>
                <a:avLst/>
                <a:gdLst>
                  <a:gd name="T0" fmla="*/ 67 w 84"/>
                  <a:gd name="T1" fmla="*/ 29 h 109"/>
                  <a:gd name="T2" fmla="*/ 6 w 84"/>
                  <a:gd name="T3" fmla="*/ 33 h 109"/>
                  <a:gd name="T4" fmla="*/ 35 w 84"/>
                  <a:gd name="T5" fmla="*/ 55 h 109"/>
                  <a:gd name="T6" fmla="*/ 35 w 84"/>
                  <a:gd name="T7" fmla="*/ 107 h 109"/>
                  <a:gd name="T8" fmla="*/ 0 w 84"/>
                  <a:gd name="T9" fmla="*/ 83 h 109"/>
                </a:gdLst>
                <a:ahLst/>
                <a:cxnLst>
                  <a:cxn ang="0">
                    <a:pos x="T0" y="T1"/>
                  </a:cxn>
                  <a:cxn ang="0">
                    <a:pos x="T2" y="T3"/>
                  </a:cxn>
                  <a:cxn ang="0">
                    <a:pos x="T4" y="T5"/>
                  </a:cxn>
                  <a:cxn ang="0">
                    <a:pos x="T6" y="T7"/>
                  </a:cxn>
                  <a:cxn ang="0">
                    <a:pos x="T8" y="T9"/>
                  </a:cxn>
                </a:cxnLst>
                <a:rect l="0" t="0" r="r" b="b"/>
                <a:pathLst>
                  <a:path w="84" h="109">
                    <a:moveTo>
                      <a:pt x="67" y="29"/>
                    </a:moveTo>
                    <a:cubicBezTo>
                      <a:pt x="56" y="0"/>
                      <a:pt x="7" y="3"/>
                      <a:pt x="6" y="33"/>
                    </a:cubicBezTo>
                    <a:cubicBezTo>
                      <a:pt x="6" y="47"/>
                      <a:pt x="22" y="53"/>
                      <a:pt x="35" y="55"/>
                    </a:cubicBezTo>
                    <a:cubicBezTo>
                      <a:pt x="84" y="63"/>
                      <a:pt x="70" y="109"/>
                      <a:pt x="35" y="107"/>
                    </a:cubicBezTo>
                    <a:cubicBezTo>
                      <a:pt x="9" y="106"/>
                      <a:pt x="1" y="88"/>
                      <a:pt x="0" y="83"/>
                    </a:cubicBezTo>
                  </a:path>
                </a:pathLst>
              </a:cu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Line 1906">
                <a:extLst>
                  <a:ext uri="{FF2B5EF4-FFF2-40B4-BE49-F238E27FC236}">
                    <a16:creationId xmlns:a16="http://schemas.microsoft.com/office/drawing/2014/main" id="{E9FBF680-200D-EAC4-F849-8678FABC99C2}"/>
                  </a:ext>
                </a:extLst>
              </p:cNvPr>
              <p:cNvSpPr>
                <a:spLocks noChangeShapeType="1"/>
              </p:cNvSpPr>
              <p:nvPr/>
            </p:nvSpPr>
            <p:spPr bwMode="auto">
              <a:xfrm>
                <a:off x="10646949" y="2514870"/>
                <a:ext cx="0" cy="51413"/>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Line 1907">
                <a:extLst>
                  <a:ext uri="{FF2B5EF4-FFF2-40B4-BE49-F238E27FC236}">
                    <a16:creationId xmlns:a16="http://schemas.microsoft.com/office/drawing/2014/main" id="{2333D493-CC05-D104-59E2-CCF7FE123F27}"/>
                  </a:ext>
                </a:extLst>
              </p:cNvPr>
              <p:cNvSpPr>
                <a:spLocks noChangeShapeType="1"/>
              </p:cNvSpPr>
              <p:nvPr/>
            </p:nvSpPr>
            <p:spPr bwMode="auto">
              <a:xfrm>
                <a:off x="10646949" y="2514870"/>
                <a:ext cx="0" cy="51413"/>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Line 1908">
                <a:extLst>
                  <a:ext uri="{FF2B5EF4-FFF2-40B4-BE49-F238E27FC236}">
                    <a16:creationId xmlns:a16="http://schemas.microsoft.com/office/drawing/2014/main" id="{AAF0D5C0-E933-2A2C-725F-E313A9C22E1E}"/>
                  </a:ext>
                </a:extLst>
              </p:cNvPr>
              <p:cNvSpPr>
                <a:spLocks noChangeShapeType="1"/>
              </p:cNvSpPr>
              <p:nvPr/>
            </p:nvSpPr>
            <p:spPr bwMode="auto">
              <a:xfrm>
                <a:off x="10646949" y="2774956"/>
                <a:ext cx="0" cy="54437"/>
              </a:xfrm>
              <a:prstGeom prst="line">
                <a:avLst/>
              </a:prstGeom>
              <a:grpFill/>
              <a:ln w="9525">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Line 1909">
                <a:extLst>
                  <a:ext uri="{FF2B5EF4-FFF2-40B4-BE49-F238E27FC236}">
                    <a16:creationId xmlns:a16="http://schemas.microsoft.com/office/drawing/2014/main" id="{42B5BA15-0E36-37F1-5A57-5E2F933DAB27}"/>
                  </a:ext>
                </a:extLst>
              </p:cNvPr>
              <p:cNvSpPr>
                <a:spLocks noChangeShapeType="1"/>
              </p:cNvSpPr>
              <p:nvPr/>
            </p:nvSpPr>
            <p:spPr bwMode="auto">
              <a:xfrm>
                <a:off x="10646949" y="2774956"/>
                <a:ext cx="0" cy="54437"/>
              </a:xfrm>
              <a:prstGeom prst="line">
                <a:avLst/>
              </a:prstGeom>
              <a:grpFill/>
              <a:ln w="20638" cap="rnd">
                <a:solidFill>
                  <a:schemeClr val="l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1" name="Google Shape;441;p8">
            <a:extLst>
              <a:ext uri="{FF2B5EF4-FFF2-40B4-BE49-F238E27FC236}">
                <a16:creationId xmlns:a16="http://schemas.microsoft.com/office/drawing/2014/main" id="{C783D962-9DCA-5AB4-8F4C-90A160FB06DC}"/>
              </a:ext>
            </a:extLst>
          </p:cNvPr>
          <p:cNvSpPr txBox="1">
            <a:spLocks/>
          </p:cNvSpPr>
          <p:nvPr/>
        </p:nvSpPr>
        <p:spPr>
          <a:xfrm>
            <a:off x="550058" y="3928136"/>
            <a:ext cx="3162516" cy="161582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88"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9pPr>
          </a:lstStyle>
          <a:p>
            <a:pPr algn="ctr"/>
            <a:r>
              <a:rPr lang="en-GB" sz="2500" dirty="0">
                <a:solidFill>
                  <a:schemeClr val="tx1"/>
                </a:solidFill>
              </a:rPr>
              <a:t>1 of every 5 foreign-owned MNEs </a:t>
            </a:r>
            <a:r>
              <a:rPr lang="en-GB" sz="2500" b="0" dirty="0">
                <a:solidFill>
                  <a:schemeClr val="tx1"/>
                </a:solidFill>
              </a:rPr>
              <a:t>(~20%) divested in their host countries </a:t>
            </a:r>
            <a:r>
              <a:rPr lang="en-GB" sz="3000" b="0" dirty="0">
                <a:solidFill>
                  <a:schemeClr val="tx1"/>
                </a:solidFill>
              </a:rPr>
              <a:t> </a:t>
            </a:r>
          </a:p>
        </p:txBody>
      </p:sp>
      <p:sp>
        <p:nvSpPr>
          <p:cNvPr id="62" name="Google Shape;441;p8">
            <a:extLst>
              <a:ext uri="{FF2B5EF4-FFF2-40B4-BE49-F238E27FC236}">
                <a16:creationId xmlns:a16="http://schemas.microsoft.com/office/drawing/2014/main" id="{BDA72927-E813-C6A2-4A3D-39BA50121CD8}"/>
              </a:ext>
            </a:extLst>
          </p:cNvPr>
          <p:cNvSpPr txBox="1">
            <a:spLocks/>
          </p:cNvSpPr>
          <p:nvPr/>
        </p:nvSpPr>
        <p:spPr>
          <a:xfrm>
            <a:off x="4813660" y="3928136"/>
            <a:ext cx="3162516" cy="115416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88"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9pPr>
          </a:lstStyle>
          <a:p>
            <a:pPr algn="ctr"/>
            <a:r>
              <a:rPr lang="en-GB" sz="2500" dirty="0">
                <a:solidFill>
                  <a:schemeClr val="tx1"/>
                </a:solidFill>
              </a:rPr>
              <a:t>23% </a:t>
            </a:r>
            <a:r>
              <a:rPr lang="en-GB" sz="2500" b="0" dirty="0">
                <a:solidFill>
                  <a:schemeClr val="tx1"/>
                </a:solidFill>
              </a:rPr>
              <a:t>of employees were affected by divestment activity </a:t>
            </a:r>
            <a:endParaRPr lang="en-GB" sz="3000" b="0" dirty="0">
              <a:solidFill>
                <a:schemeClr val="tx1"/>
              </a:solidFill>
            </a:endParaRPr>
          </a:p>
        </p:txBody>
      </p:sp>
      <p:sp>
        <p:nvSpPr>
          <p:cNvPr id="63" name="Google Shape;441;p8">
            <a:extLst>
              <a:ext uri="{FF2B5EF4-FFF2-40B4-BE49-F238E27FC236}">
                <a16:creationId xmlns:a16="http://schemas.microsoft.com/office/drawing/2014/main" id="{41858C2F-7303-6256-848B-415116065577}"/>
              </a:ext>
            </a:extLst>
          </p:cNvPr>
          <p:cNvSpPr txBox="1">
            <a:spLocks/>
          </p:cNvSpPr>
          <p:nvPr/>
        </p:nvSpPr>
        <p:spPr>
          <a:xfrm>
            <a:off x="9294674" y="3928136"/>
            <a:ext cx="3162516" cy="153888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088" b="1" i="0" u="none" strike="noStrike" cap="none">
                <a:solidFill>
                  <a:schemeClr val="accent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744" b="1" i="0" u="none" strike="noStrike" cap="none">
                <a:solidFill>
                  <a:schemeClr val="dk2"/>
                </a:solidFill>
                <a:latin typeface="Arial"/>
                <a:ea typeface="Arial"/>
                <a:cs typeface="Arial"/>
                <a:sym typeface="Arial"/>
              </a:defRPr>
            </a:lvl9pPr>
          </a:lstStyle>
          <a:p>
            <a:pPr algn="ctr"/>
            <a:r>
              <a:rPr lang="en-GB" sz="2500" dirty="0">
                <a:solidFill>
                  <a:schemeClr val="tx1"/>
                </a:solidFill>
              </a:rPr>
              <a:t>34% </a:t>
            </a:r>
            <a:r>
              <a:rPr lang="en-GB" sz="2500" b="0" dirty="0">
                <a:solidFill>
                  <a:schemeClr val="tx1"/>
                </a:solidFill>
              </a:rPr>
              <a:t>of total assets of foreign-owned firms were involved in divestment activities </a:t>
            </a:r>
            <a:endParaRPr lang="en-GB" sz="3000" b="0" dirty="0">
              <a:solidFill>
                <a:schemeClr val="tx1"/>
              </a:solidFill>
            </a:endParaRPr>
          </a:p>
        </p:txBody>
      </p:sp>
    </p:spTree>
    <p:extLst>
      <p:ext uri="{BB962C8B-B14F-4D97-AF65-F5344CB8AC3E}">
        <p14:creationId xmlns:p14="http://schemas.microsoft.com/office/powerpoint/2010/main" val="327000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470925925"/>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GB" dirty="0"/>
              <a:t>Investor grievances that result in </a:t>
            </a:r>
            <a:r>
              <a:rPr lang="en-GB" u="sng" dirty="0"/>
              <a:t>divestment</a:t>
            </a:r>
            <a:r>
              <a:rPr lang="en-GB" dirty="0"/>
              <a:t> can be caused by several factors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based on OECD report </a:t>
            </a:r>
          </a:p>
        </p:txBody>
      </p:sp>
      <p:sp>
        <p:nvSpPr>
          <p:cNvPr id="8" name="Text Placeholder 4">
            <a:extLst>
              <a:ext uri="{FF2B5EF4-FFF2-40B4-BE49-F238E27FC236}">
                <a16:creationId xmlns:a16="http://schemas.microsoft.com/office/drawing/2014/main" id="{902B7398-F32A-F4A6-CB34-BD03A300F4BF}"/>
              </a:ext>
            </a:extLst>
          </p:cNvPr>
          <p:cNvSpPr txBox="1">
            <a:spLocks/>
          </p:cNvSpPr>
          <p:nvPr/>
        </p:nvSpPr>
        <p:spPr>
          <a:xfrm>
            <a:off x="289859" y="1552747"/>
            <a:ext cx="7292041" cy="5516162"/>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kumimoji="0" lang="en-US" sz="2000" b="1" i="0" u="none" strike="noStrike" kern="1200" cap="none" spc="0" normalizeH="0" baseline="0" noProof="0" dirty="0">
                <a:ln>
                  <a:noFill/>
                </a:ln>
                <a:solidFill>
                  <a:srgbClr val="181C36"/>
                </a:solidFill>
                <a:effectLst/>
                <a:uLnTx/>
                <a:uFillTx/>
                <a:latin typeface="Arial"/>
                <a:ea typeface="+mn-ea"/>
                <a:cs typeface="Arial"/>
              </a:rPr>
              <a:t>Financial challenges: </a:t>
            </a:r>
            <a:r>
              <a:rPr kumimoji="0" lang="en-US" sz="2000" i="0" u="none" strike="noStrike" kern="1200" cap="none" spc="0" normalizeH="0" baseline="0" noProof="0" dirty="0">
                <a:ln>
                  <a:noFill/>
                </a:ln>
                <a:solidFill>
                  <a:srgbClr val="181C36"/>
                </a:solidFill>
                <a:effectLst/>
                <a:uLnTx/>
                <a:uFillTx/>
                <a:latin typeface="Arial"/>
                <a:ea typeface="+mn-ea"/>
                <a:cs typeface="Arial"/>
              </a:rPr>
              <a:t>Company’s investments do not meet the</a:t>
            </a:r>
            <a:r>
              <a:rPr lang="en-US" sz="2000" dirty="0">
                <a:solidFill>
                  <a:srgbClr val="181C36"/>
                </a:solidFill>
                <a:latin typeface="Arial"/>
                <a:cs typeface="Arial"/>
              </a:rPr>
              <a:t> expectations of its shareholders or subsidiary failing to achieve profitability in the desired timeframe. </a:t>
            </a: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2000" i="0" u="none" strike="noStrike" kern="1200" cap="none" spc="0" normalizeH="0" baseline="0" noProof="0" dirty="0">
              <a:ln>
                <a:noFill/>
              </a:ln>
              <a:solidFill>
                <a:srgbClr val="181C36"/>
              </a:solidFill>
              <a:effectLst/>
              <a:uLnTx/>
              <a:uFillTx/>
              <a:latin typeface="Arial"/>
              <a:ea typeface="+mn-ea"/>
              <a:cs typeface="Arial"/>
            </a:endParaRP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b="1" dirty="0">
                <a:solidFill>
                  <a:srgbClr val="181C36"/>
                </a:solidFill>
                <a:latin typeface="Arial"/>
                <a:cs typeface="Arial"/>
              </a:rPr>
              <a:t>Exchange rate volatility</a:t>
            </a:r>
            <a:r>
              <a:rPr lang="en-US" sz="2000" dirty="0">
                <a:solidFill>
                  <a:srgbClr val="181C36"/>
                </a:solidFill>
                <a:latin typeface="Arial"/>
                <a:cs typeface="Arial"/>
              </a:rPr>
              <a:t>: A US study of MNCs operating abroad cited exchange rate volatility as a key reason for divesture due to the unpredictability it introduced for the cost of doing business.</a:t>
            </a: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lang="en-US" sz="2000" dirty="0">
              <a:solidFill>
                <a:srgbClr val="181C36"/>
              </a:solidFill>
              <a:latin typeface="Arial"/>
              <a:cs typeface="Arial"/>
            </a:endParaRP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b="1" dirty="0">
                <a:solidFill>
                  <a:srgbClr val="181C36"/>
                </a:solidFill>
                <a:latin typeface="Arial"/>
                <a:cs typeface="Arial"/>
              </a:rPr>
              <a:t>Institutional issues in a country that hinder ease of doing business</a:t>
            </a:r>
            <a:r>
              <a:rPr lang="en-US" sz="2000" dirty="0">
                <a:solidFill>
                  <a:srgbClr val="181C36"/>
                </a:solidFill>
                <a:latin typeface="Arial"/>
                <a:cs typeface="Arial"/>
              </a:rPr>
              <a:t>: This can take the form of changes in the political system or institutions in a host country that can affect the operations of foreign investors in a country. </a:t>
            </a: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lang="en-US" sz="2000" dirty="0">
              <a:solidFill>
                <a:srgbClr val="181C36"/>
              </a:solidFill>
              <a:latin typeface="Arial"/>
              <a:cs typeface="Arial"/>
            </a:endParaRP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r>
              <a:rPr lang="en-US" sz="2000" b="1" dirty="0">
                <a:solidFill>
                  <a:srgbClr val="181C36"/>
                </a:solidFill>
                <a:latin typeface="Arial"/>
                <a:cs typeface="Arial"/>
              </a:rPr>
              <a:t>Sudden policy changes that are not </a:t>
            </a:r>
            <a:r>
              <a:rPr lang="en-US" sz="2000" b="1" dirty="0" err="1">
                <a:solidFill>
                  <a:srgbClr val="181C36"/>
                </a:solidFill>
                <a:latin typeface="Arial"/>
                <a:cs typeface="Arial"/>
              </a:rPr>
              <a:t>favourable</a:t>
            </a:r>
            <a:r>
              <a:rPr lang="en-US" sz="2000" b="1" dirty="0">
                <a:solidFill>
                  <a:srgbClr val="181C36"/>
                </a:solidFill>
                <a:latin typeface="Arial"/>
                <a:cs typeface="Arial"/>
              </a:rPr>
              <a:t> to foreign investment </a:t>
            </a:r>
            <a:r>
              <a:rPr lang="en-US" sz="2000" dirty="0">
                <a:solidFill>
                  <a:srgbClr val="181C36"/>
                </a:solidFill>
                <a:latin typeface="Arial"/>
                <a:cs typeface="Arial"/>
              </a:rPr>
              <a:t>(see next slide) </a:t>
            </a:r>
          </a:p>
          <a:p>
            <a:pPr marL="468938" marR="0" lvl="0" indent="-342900" algn="l" defTabSz="1008309" rtl="0" eaLnBrk="1" fontAlgn="auto" latinLnBrk="0" hangingPunct="1">
              <a:lnSpc>
                <a:spcPct val="100000"/>
              </a:lnSpc>
              <a:spcBef>
                <a:spcPts val="0"/>
              </a:spcBef>
              <a:spcAft>
                <a:spcPts val="0"/>
              </a:spcAft>
              <a:buClr>
                <a:srgbClr val="181C36"/>
              </a:buClr>
              <a:buSzPts val="1800"/>
              <a:buFont typeface="Arial" panose="020B0604020202020204" pitchFamily="34" charset="0"/>
              <a:buChar char="•"/>
              <a:tabLst/>
              <a:defRPr/>
            </a:pPr>
            <a:endParaRPr kumimoji="0" lang="en-US" sz="1544"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a:extLst>
              <a:ext uri="{FF2B5EF4-FFF2-40B4-BE49-F238E27FC236}">
                <a16:creationId xmlns:a16="http://schemas.microsoft.com/office/drawing/2014/main" id="{5C86F67B-7229-B834-19BF-8E284DD54F32}"/>
              </a:ext>
            </a:extLst>
          </p:cNvPr>
          <p:cNvPicPr>
            <a:picLocks noChangeAspect="1"/>
          </p:cNvPicPr>
          <p:nvPr/>
        </p:nvPicPr>
        <p:blipFill>
          <a:blip r:embed="rId6"/>
          <a:stretch>
            <a:fillRect/>
          </a:stretch>
        </p:blipFill>
        <p:spPr>
          <a:xfrm>
            <a:off x="7439025" y="1944880"/>
            <a:ext cx="5324475" cy="4722303"/>
          </a:xfrm>
          <a:prstGeom prst="rect">
            <a:avLst/>
          </a:prstGeom>
        </p:spPr>
      </p:pic>
      <p:sp>
        <p:nvSpPr>
          <p:cNvPr id="23" name="Text Placeholder 4">
            <a:extLst>
              <a:ext uri="{FF2B5EF4-FFF2-40B4-BE49-F238E27FC236}">
                <a16:creationId xmlns:a16="http://schemas.microsoft.com/office/drawing/2014/main" id="{BDB96DB3-6FB9-F781-BA26-98E6C07CF9A6}"/>
              </a:ext>
            </a:extLst>
          </p:cNvPr>
          <p:cNvSpPr txBox="1">
            <a:spLocks/>
          </p:cNvSpPr>
          <p:nvPr/>
        </p:nvSpPr>
        <p:spPr>
          <a:xfrm>
            <a:off x="7201551" y="1543154"/>
            <a:ext cx="3796366" cy="693296"/>
          </a:xfrm>
          <a:prstGeom prst="rect">
            <a:avLst/>
          </a:prstGeom>
        </p:spPr>
        <p:txBody>
          <a:bodyPr vert="horz" lIns="91440" tIns="45720" rIns="91440" bIns="45720" rtlCol="0">
            <a:no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126038" marR="0" lvl="0" algn="l" defTabSz="1008309" rtl="0" eaLnBrk="1" fontAlgn="auto" latinLnBrk="0" hangingPunct="1">
              <a:lnSpc>
                <a:spcPct val="100000"/>
              </a:lnSpc>
              <a:spcBef>
                <a:spcPts val="0"/>
              </a:spcBef>
              <a:spcAft>
                <a:spcPts val="0"/>
              </a:spcAft>
              <a:buClr>
                <a:srgbClr val="181C36"/>
              </a:buClr>
              <a:buSzPts val="1800"/>
              <a:tabLst/>
              <a:defRPr/>
            </a:pPr>
            <a:r>
              <a:rPr lang="en-US" sz="2000" b="1" dirty="0">
                <a:solidFill>
                  <a:srgbClr val="181C36"/>
                </a:solidFill>
                <a:latin typeface="Arial"/>
                <a:cs typeface="Arial"/>
              </a:rPr>
              <a:t>OECD Divestment factors </a:t>
            </a:r>
            <a:endParaRPr kumimoji="0" lang="en-US" sz="1544"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131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55222751"/>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6" imgW="395" imgH="394" progId="TCLayout.ActiveDocument.1">
                  <p:embed/>
                </p:oleObj>
              </mc:Choice>
              <mc:Fallback>
                <p:oleObj name="think-cell Slide" r:id="rId6"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7"/>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US" dirty="0"/>
              <a:t>How can IPAs proactively deal with investor grievances and pre-empt divestment?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based on OECD report </a:t>
            </a:r>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solidFill>
                <a:schemeClr val="tx1"/>
              </a:solidFill>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ZoneTexte 54 - 3 - 1 - 1">
            <a:extLst>
              <a:ext uri="{FF2B5EF4-FFF2-40B4-BE49-F238E27FC236}">
                <a16:creationId xmlns:a16="http://schemas.microsoft.com/office/drawing/2014/main" id="{F2CFBD0A-CA0B-0AC7-BD8D-57AC6BCC40AE}"/>
              </a:ext>
            </a:extLst>
          </p:cNvPr>
          <p:cNvSpPr txBox="1"/>
          <p:nvPr/>
        </p:nvSpPr>
        <p:spPr>
          <a:xfrm>
            <a:off x="1918097" y="3238849"/>
            <a:ext cx="2977383" cy="2580398"/>
          </a:xfrm>
          <a:prstGeom prst="rect">
            <a:avLst/>
          </a:prstGeom>
          <a:noFill/>
        </p:spPr>
        <p:txBody>
          <a:bodyPr wrap="square" rtlCol="0" anchor="t">
            <a:noAutofit/>
          </a:bodyPr>
          <a:lstStyle/>
          <a:p>
            <a:pPr algn="ctr"/>
            <a:r>
              <a:rPr lang="en-US" sz="2000" b="1" dirty="0">
                <a:solidFill>
                  <a:schemeClr val="tx1"/>
                </a:solidFill>
              </a:rPr>
              <a:t>Investor Aid </a:t>
            </a:r>
          </a:p>
          <a:p>
            <a:pPr algn="ctr"/>
            <a:r>
              <a:rPr lang="en-US" sz="2000" dirty="0">
                <a:solidFill>
                  <a:schemeClr val="tx1"/>
                </a:solidFill>
              </a:rPr>
              <a:t>Consistent investor check-ins through establishing a system for collecting investor complains and providing proactive follow-up and ad hoc contact to anticipate and respond to investor needs </a:t>
            </a:r>
          </a:p>
        </p:txBody>
      </p:sp>
      <p:cxnSp>
        <p:nvCxnSpPr>
          <p:cNvPr id="4" name="Straight Connector 3">
            <a:extLst>
              <a:ext uri="{FF2B5EF4-FFF2-40B4-BE49-F238E27FC236}">
                <a16:creationId xmlns:a16="http://schemas.microsoft.com/office/drawing/2014/main" id="{007E276D-FCE8-C65A-1DA5-FE84B9FE0E10}"/>
              </a:ext>
            </a:extLst>
          </p:cNvPr>
          <p:cNvCxnSpPr>
            <a:cxnSpLocks/>
          </p:cNvCxnSpPr>
          <p:nvPr/>
        </p:nvCxnSpPr>
        <p:spPr>
          <a:xfrm rot="5400000">
            <a:off x="3573314" y="4509396"/>
            <a:ext cx="2711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249C698-BEA3-A92D-1CAD-7376CC686FA1}"/>
              </a:ext>
            </a:extLst>
          </p:cNvPr>
          <p:cNvCxnSpPr>
            <a:cxnSpLocks/>
          </p:cNvCxnSpPr>
          <p:nvPr/>
        </p:nvCxnSpPr>
        <p:spPr>
          <a:xfrm rot="5400000">
            <a:off x="6617824" y="4509396"/>
            <a:ext cx="27114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ZoneTexte 54 - 3 - 2">
            <a:extLst>
              <a:ext uri="{FF2B5EF4-FFF2-40B4-BE49-F238E27FC236}">
                <a16:creationId xmlns:a16="http://schemas.microsoft.com/office/drawing/2014/main" id="{9D9837EA-E1BD-885B-A0B6-B414805BF682}"/>
              </a:ext>
            </a:extLst>
          </p:cNvPr>
          <p:cNvSpPr txBox="1"/>
          <p:nvPr/>
        </p:nvSpPr>
        <p:spPr>
          <a:xfrm>
            <a:off x="4962606" y="3238849"/>
            <a:ext cx="2977383" cy="2580398"/>
          </a:xfrm>
          <a:prstGeom prst="rect">
            <a:avLst/>
          </a:prstGeom>
          <a:noFill/>
        </p:spPr>
        <p:txBody>
          <a:bodyPr wrap="square" rtlCol="0" anchor="t">
            <a:noAutofit/>
          </a:bodyPr>
          <a:lstStyle/>
          <a:p>
            <a:pPr algn="ctr"/>
            <a:r>
              <a:rPr lang="en-US" sz="2000" b="1" dirty="0">
                <a:solidFill>
                  <a:schemeClr val="tx1"/>
                </a:solidFill>
              </a:rPr>
              <a:t>Offering mediation support </a:t>
            </a:r>
          </a:p>
          <a:p>
            <a:pPr algn="ctr"/>
            <a:r>
              <a:rPr lang="en-US" sz="2000" dirty="0">
                <a:solidFill>
                  <a:schemeClr val="tx1"/>
                </a:solidFill>
              </a:rPr>
              <a:t>Creating a forum or platform for investors to resolve issues that are raised, prior to imposing legal rules. </a:t>
            </a:r>
          </a:p>
        </p:txBody>
      </p:sp>
      <p:sp>
        <p:nvSpPr>
          <p:cNvPr id="7" name="ZoneTexte 54 - 3 - 1">
            <a:extLst>
              <a:ext uri="{FF2B5EF4-FFF2-40B4-BE49-F238E27FC236}">
                <a16:creationId xmlns:a16="http://schemas.microsoft.com/office/drawing/2014/main" id="{E67CE851-4E2F-9F56-0750-8049C7479947}"/>
              </a:ext>
            </a:extLst>
          </p:cNvPr>
          <p:cNvSpPr txBox="1"/>
          <p:nvPr/>
        </p:nvSpPr>
        <p:spPr>
          <a:xfrm>
            <a:off x="8007116" y="3238849"/>
            <a:ext cx="2977383" cy="2580398"/>
          </a:xfrm>
          <a:prstGeom prst="rect">
            <a:avLst/>
          </a:prstGeom>
          <a:noFill/>
        </p:spPr>
        <p:txBody>
          <a:bodyPr wrap="square" rtlCol="0" anchor="t">
            <a:noAutofit/>
          </a:bodyPr>
          <a:lstStyle/>
          <a:p>
            <a:pPr algn="ctr"/>
            <a:r>
              <a:rPr lang="en-US" sz="2000" b="1" dirty="0">
                <a:solidFill>
                  <a:schemeClr val="tx1"/>
                </a:solidFill>
              </a:rPr>
              <a:t>Ombudsperson</a:t>
            </a:r>
          </a:p>
          <a:p>
            <a:pPr algn="ctr"/>
            <a:r>
              <a:rPr lang="en-US" sz="2000" dirty="0">
                <a:solidFill>
                  <a:schemeClr val="tx1"/>
                </a:solidFill>
              </a:rPr>
              <a:t>A formally appointment professional, unconnected to the IPA to assist in the resolution of the investor grievance. </a:t>
            </a:r>
          </a:p>
        </p:txBody>
      </p:sp>
      <p:grpSp>
        <p:nvGrpSpPr>
          <p:cNvPr id="9" name="Venn_diagram" descr="{&quot;Key&quot;:&quot;POWER_USER_SHAPE_ICON&quot;,&quot;Value&quot;:&quot;POWER_USER_SHAPE_ICON_STYLE_1&quot;}">
            <a:extLst>
              <a:ext uri="{FF2B5EF4-FFF2-40B4-BE49-F238E27FC236}">
                <a16:creationId xmlns:a16="http://schemas.microsoft.com/office/drawing/2014/main" id="{7C185A9C-1759-0BCA-2FA3-E184B576FBD3}"/>
              </a:ext>
            </a:extLst>
          </p:cNvPr>
          <p:cNvGrpSpPr>
            <a:grpSpLocks noChangeAspect="1"/>
          </p:cNvGrpSpPr>
          <p:nvPr/>
        </p:nvGrpSpPr>
        <p:grpSpPr>
          <a:xfrm>
            <a:off x="5912820" y="1723481"/>
            <a:ext cx="1076958" cy="1166703"/>
            <a:chOff x="5618163" y="4584700"/>
            <a:chExt cx="266701" cy="288925"/>
          </a:xfrm>
          <a:solidFill>
            <a:schemeClr val="accent2"/>
          </a:solidFill>
        </p:grpSpPr>
        <p:sp>
          <p:nvSpPr>
            <p:cNvPr id="10" name="Freeform 733">
              <a:extLst>
                <a:ext uri="{FF2B5EF4-FFF2-40B4-BE49-F238E27FC236}">
                  <a16:creationId xmlns:a16="http://schemas.microsoft.com/office/drawing/2014/main" id="{0FF008FF-B712-DFEB-EE2C-B0964DF96BF8}"/>
                </a:ext>
              </a:extLst>
            </p:cNvPr>
            <p:cNvSpPr>
              <a:spLocks/>
            </p:cNvSpPr>
            <p:nvPr/>
          </p:nvSpPr>
          <p:spPr bwMode="auto">
            <a:xfrm>
              <a:off x="5792788" y="4646613"/>
              <a:ext cx="14288" cy="15875"/>
            </a:xfrm>
            <a:custGeom>
              <a:avLst/>
              <a:gdLst>
                <a:gd name="T0" fmla="*/ 53 w 70"/>
                <a:gd name="T1" fmla="*/ 35 h 70"/>
                <a:gd name="T2" fmla="*/ 70 w 70"/>
                <a:gd name="T3" fmla="*/ 35 h 70"/>
                <a:gd name="T4" fmla="*/ 35 w 70"/>
                <a:gd name="T5" fmla="*/ 0 h 70"/>
                <a:gd name="T6" fmla="*/ 0 w 70"/>
                <a:gd name="T7" fmla="*/ 35 h 70"/>
                <a:gd name="T8" fmla="*/ 35 w 70"/>
                <a:gd name="T9" fmla="*/ 70 h 70"/>
                <a:gd name="T10" fmla="*/ 70 w 70"/>
                <a:gd name="T11" fmla="*/ 35 h 70"/>
                <a:gd name="T12" fmla="*/ 53 w 70"/>
                <a:gd name="T13" fmla="*/ 35 h 70"/>
                <a:gd name="T14" fmla="*/ 37 w 70"/>
                <a:gd name="T15" fmla="*/ 35 h 70"/>
                <a:gd name="T16" fmla="*/ 35 w 70"/>
                <a:gd name="T17" fmla="*/ 37 h 70"/>
                <a:gd name="T18" fmla="*/ 34 w 70"/>
                <a:gd name="T19" fmla="*/ 35 h 70"/>
                <a:gd name="T20" fmla="*/ 35 w 70"/>
                <a:gd name="T21" fmla="*/ 34 h 70"/>
                <a:gd name="T22" fmla="*/ 37 w 70"/>
                <a:gd name="T23" fmla="*/ 35 h 70"/>
                <a:gd name="T24" fmla="*/ 53 w 70"/>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53" y="35"/>
                  </a:moveTo>
                  <a:lnTo>
                    <a:pt x="70" y="35"/>
                  </a:lnTo>
                  <a:cubicBezTo>
                    <a:pt x="70" y="16"/>
                    <a:pt x="54" y="0"/>
                    <a:pt x="35" y="0"/>
                  </a:cubicBezTo>
                  <a:cubicBezTo>
                    <a:pt x="16" y="0"/>
                    <a:pt x="0" y="16"/>
                    <a:pt x="0" y="35"/>
                  </a:cubicBezTo>
                  <a:cubicBezTo>
                    <a:pt x="0" y="54"/>
                    <a:pt x="16" y="70"/>
                    <a:pt x="35" y="70"/>
                  </a:cubicBezTo>
                  <a:cubicBezTo>
                    <a:pt x="55" y="70"/>
                    <a:pt x="70" y="54"/>
                    <a:pt x="70" y="35"/>
                  </a:cubicBezTo>
                  <a:lnTo>
                    <a:pt x="53" y="35"/>
                  </a:lnTo>
                  <a:lnTo>
                    <a:pt x="37" y="35"/>
                  </a:lnTo>
                  <a:lnTo>
                    <a:pt x="35" y="37"/>
                  </a:lnTo>
                  <a:lnTo>
                    <a:pt x="34" y="35"/>
                  </a:lnTo>
                  <a:lnTo>
                    <a:pt x="35" y="34"/>
                  </a:lnTo>
                  <a:lnTo>
                    <a:pt x="37" y="35"/>
                  </a:lnTo>
                  <a:lnTo>
                    <a:pt x="53" y="35"/>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1" name="Freeform 734">
              <a:extLst>
                <a:ext uri="{FF2B5EF4-FFF2-40B4-BE49-F238E27FC236}">
                  <a16:creationId xmlns:a16="http://schemas.microsoft.com/office/drawing/2014/main" id="{0B332924-8B17-C271-5C87-3F25F94E2149}"/>
                </a:ext>
              </a:extLst>
            </p:cNvPr>
            <p:cNvSpPr>
              <a:spLocks/>
            </p:cNvSpPr>
            <p:nvPr/>
          </p:nvSpPr>
          <p:spPr bwMode="auto">
            <a:xfrm>
              <a:off x="5797551" y="4597400"/>
              <a:ext cx="87313" cy="58738"/>
            </a:xfrm>
            <a:custGeom>
              <a:avLst/>
              <a:gdLst>
                <a:gd name="T0" fmla="*/ 3 w 55"/>
                <a:gd name="T1" fmla="*/ 37 h 37"/>
                <a:gd name="T2" fmla="*/ 23 w 55"/>
                <a:gd name="T3" fmla="*/ 5 h 37"/>
                <a:gd name="T4" fmla="*/ 55 w 55"/>
                <a:gd name="T5" fmla="*/ 5 h 37"/>
                <a:gd name="T6" fmla="*/ 55 w 55"/>
                <a:gd name="T7" fmla="*/ 0 h 37"/>
                <a:gd name="T8" fmla="*/ 21 w 55"/>
                <a:gd name="T9" fmla="*/ 0 h 37"/>
                <a:gd name="T10" fmla="*/ 0 w 55"/>
                <a:gd name="T11" fmla="*/ 35 h 37"/>
                <a:gd name="T12" fmla="*/ 3 w 55"/>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3" y="37"/>
                  </a:moveTo>
                  <a:lnTo>
                    <a:pt x="23" y="5"/>
                  </a:lnTo>
                  <a:lnTo>
                    <a:pt x="55" y="5"/>
                  </a:lnTo>
                  <a:lnTo>
                    <a:pt x="55" y="0"/>
                  </a:lnTo>
                  <a:lnTo>
                    <a:pt x="21" y="0"/>
                  </a:lnTo>
                  <a:lnTo>
                    <a:pt x="0" y="35"/>
                  </a:lnTo>
                  <a:lnTo>
                    <a:pt x="3" y="37"/>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2" name="Rectangle 735">
              <a:extLst>
                <a:ext uri="{FF2B5EF4-FFF2-40B4-BE49-F238E27FC236}">
                  <a16:creationId xmlns:a16="http://schemas.microsoft.com/office/drawing/2014/main" id="{539DCDC0-575B-AF75-1326-B04A316CD53B}"/>
                </a:ext>
              </a:extLst>
            </p:cNvPr>
            <p:cNvSpPr>
              <a:spLocks noChangeArrowheads="1"/>
            </p:cNvSpPr>
            <p:nvPr/>
          </p:nvSpPr>
          <p:spPr bwMode="auto">
            <a:xfrm>
              <a:off x="5832476" y="4584700"/>
              <a:ext cx="38100"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3" name="Freeform 736">
              <a:extLst>
                <a:ext uri="{FF2B5EF4-FFF2-40B4-BE49-F238E27FC236}">
                  <a16:creationId xmlns:a16="http://schemas.microsoft.com/office/drawing/2014/main" id="{F5447ED2-0689-B024-9307-D872A78236AF}"/>
                </a:ext>
              </a:extLst>
            </p:cNvPr>
            <p:cNvSpPr>
              <a:spLocks/>
            </p:cNvSpPr>
            <p:nvPr/>
          </p:nvSpPr>
          <p:spPr bwMode="auto">
            <a:xfrm>
              <a:off x="5794376" y="4795838"/>
              <a:ext cx="14288" cy="14288"/>
            </a:xfrm>
            <a:custGeom>
              <a:avLst/>
              <a:gdLst>
                <a:gd name="T0" fmla="*/ 53 w 70"/>
                <a:gd name="T1" fmla="*/ 35 h 70"/>
                <a:gd name="T2" fmla="*/ 36 w 70"/>
                <a:gd name="T3" fmla="*/ 35 h 70"/>
                <a:gd name="T4" fmla="*/ 35 w 70"/>
                <a:gd name="T5" fmla="*/ 37 h 70"/>
                <a:gd name="T6" fmla="*/ 33 w 70"/>
                <a:gd name="T7" fmla="*/ 35 h 70"/>
                <a:gd name="T8" fmla="*/ 35 w 70"/>
                <a:gd name="T9" fmla="*/ 33 h 70"/>
                <a:gd name="T10" fmla="*/ 36 w 70"/>
                <a:gd name="T11" fmla="*/ 35 h 70"/>
                <a:gd name="T12" fmla="*/ 53 w 70"/>
                <a:gd name="T13" fmla="*/ 35 h 70"/>
                <a:gd name="T14" fmla="*/ 70 w 70"/>
                <a:gd name="T15" fmla="*/ 35 h 70"/>
                <a:gd name="T16" fmla="*/ 35 w 70"/>
                <a:gd name="T17" fmla="*/ 0 h 70"/>
                <a:gd name="T18" fmla="*/ 0 w 70"/>
                <a:gd name="T19" fmla="*/ 35 h 70"/>
                <a:gd name="T20" fmla="*/ 35 w 70"/>
                <a:gd name="T21" fmla="*/ 70 h 70"/>
                <a:gd name="T22" fmla="*/ 70 w 70"/>
                <a:gd name="T23" fmla="*/ 35 h 70"/>
                <a:gd name="T24" fmla="*/ 53 w 70"/>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53" y="35"/>
                  </a:moveTo>
                  <a:lnTo>
                    <a:pt x="36" y="35"/>
                  </a:lnTo>
                  <a:lnTo>
                    <a:pt x="35" y="37"/>
                  </a:lnTo>
                  <a:lnTo>
                    <a:pt x="33" y="35"/>
                  </a:lnTo>
                  <a:lnTo>
                    <a:pt x="35" y="33"/>
                  </a:lnTo>
                  <a:lnTo>
                    <a:pt x="36" y="35"/>
                  </a:lnTo>
                  <a:lnTo>
                    <a:pt x="53" y="35"/>
                  </a:lnTo>
                  <a:lnTo>
                    <a:pt x="70" y="35"/>
                  </a:lnTo>
                  <a:cubicBezTo>
                    <a:pt x="70" y="16"/>
                    <a:pt x="54" y="0"/>
                    <a:pt x="35" y="0"/>
                  </a:cubicBezTo>
                  <a:cubicBezTo>
                    <a:pt x="15" y="0"/>
                    <a:pt x="0" y="16"/>
                    <a:pt x="0" y="35"/>
                  </a:cubicBezTo>
                  <a:cubicBezTo>
                    <a:pt x="0" y="54"/>
                    <a:pt x="15" y="70"/>
                    <a:pt x="35" y="70"/>
                  </a:cubicBezTo>
                  <a:cubicBezTo>
                    <a:pt x="54" y="70"/>
                    <a:pt x="70" y="54"/>
                    <a:pt x="70" y="35"/>
                  </a:cubicBezTo>
                  <a:lnTo>
                    <a:pt x="53" y="35"/>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4" name="Freeform 737">
              <a:extLst>
                <a:ext uri="{FF2B5EF4-FFF2-40B4-BE49-F238E27FC236}">
                  <a16:creationId xmlns:a16="http://schemas.microsoft.com/office/drawing/2014/main" id="{A53365BD-BE0D-AB60-6604-0B10F18EDD55}"/>
                </a:ext>
              </a:extLst>
            </p:cNvPr>
            <p:cNvSpPr>
              <a:spLocks/>
            </p:cNvSpPr>
            <p:nvPr/>
          </p:nvSpPr>
          <p:spPr bwMode="auto">
            <a:xfrm>
              <a:off x="5797551" y="4800600"/>
              <a:ext cx="87313" cy="58738"/>
            </a:xfrm>
            <a:custGeom>
              <a:avLst/>
              <a:gdLst>
                <a:gd name="T0" fmla="*/ 0 w 55"/>
                <a:gd name="T1" fmla="*/ 3 h 37"/>
                <a:gd name="T2" fmla="*/ 22 w 55"/>
                <a:gd name="T3" fmla="*/ 37 h 37"/>
                <a:gd name="T4" fmla="*/ 55 w 55"/>
                <a:gd name="T5" fmla="*/ 37 h 37"/>
                <a:gd name="T6" fmla="*/ 55 w 55"/>
                <a:gd name="T7" fmla="*/ 33 h 37"/>
                <a:gd name="T8" fmla="*/ 24 w 55"/>
                <a:gd name="T9" fmla="*/ 33 h 37"/>
                <a:gd name="T10" fmla="*/ 4 w 55"/>
                <a:gd name="T11" fmla="*/ 0 h 37"/>
                <a:gd name="T12" fmla="*/ 0 w 55"/>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0" y="3"/>
                  </a:moveTo>
                  <a:lnTo>
                    <a:pt x="22" y="37"/>
                  </a:lnTo>
                  <a:lnTo>
                    <a:pt x="55" y="37"/>
                  </a:lnTo>
                  <a:lnTo>
                    <a:pt x="55" y="33"/>
                  </a:lnTo>
                  <a:lnTo>
                    <a:pt x="24" y="33"/>
                  </a:lnTo>
                  <a:lnTo>
                    <a:pt x="4" y="0"/>
                  </a:lnTo>
                  <a:lnTo>
                    <a:pt x="0" y="3"/>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5" name="Rectangle 738">
              <a:extLst>
                <a:ext uri="{FF2B5EF4-FFF2-40B4-BE49-F238E27FC236}">
                  <a16:creationId xmlns:a16="http://schemas.microsoft.com/office/drawing/2014/main" id="{751E3302-1ACA-50FF-3936-A3B02D82D8A0}"/>
                </a:ext>
              </a:extLst>
            </p:cNvPr>
            <p:cNvSpPr>
              <a:spLocks noChangeArrowheads="1"/>
            </p:cNvSpPr>
            <p:nvPr/>
          </p:nvSpPr>
          <p:spPr bwMode="auto">
            <a:xfrm>
              <a:off x="5834063" y="4867275"/>
              <a:ext cx="38100"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6" name="Freeform 739">
              <a:extLst>
                <a:ext uri="{FF2B5EF4-FFF2-40B4-BE49-F238E27FC236}">
                  <a16:creationId xmlns:a16="http://schemas.microsoft.com/office/drawing/2014/main" id="{910F2F4D-B8BE-8440-0EB5-A3D006BF5E29}"/>
                </a:ext>
              </a:extLst>
            </p:cNvPr>
            <p:cNvSpPr>
              <a:spLocks/>
            </p:cNvSpPr>
            <p:nvPr/>
          </p:nvSpPr>
          <p:spPr bwMode="auto">
            <a:xfrm>
              <a:off x="5695951" y="4795838"/>
              <a:ext cx="14288" cy="14288"/>
            </a:xfrm>
            <a:custGeom>
              <a:avLst/>
              <a:gdLst>
                <a:gd name="T0" fmla="*/ 16 w 69"/>
                <a:gd name="T1" fmla="*/ 35 h 70"/>
                <a:gd name="T2" fmla="*/ 0 w 69"/>
                <a:gd name="T3" fmla="*/ 35 h 70"/>
                <a:gd name="T4" fmla="*/ 35 w 69"/>
                <a:gd name="T5" fmla="*/ 70 h 70"/>
                <a:gd name="T6" fmla="*/ 69 w 69"/>
                <a:gd name="T7" fmla="*/ 35 h 70"/>
                <a:gd name="T8" fmla="*/ 35 w 69"/>
                <a:gd name="T9" fmla="*/ 0 h 70"/>
                <a:gd name="T10" fmla="*/ 0 w 69"/>
                <a:gd name="T11" fmla="*/ 35 h 70"/>
                <a:gd name="T12" fmla="*/ 16 w 69"/>
                <a:gd name="T13" fmla="*/ 35 h 70"/>
                <a:gd name="T14" fmla="*/ 33 w 69"/>
                <a:gd name="T15" fmla="*/ 35 h 70"/>
                <a:gd name="T16" fmla="*/ 35 w 69"/>
                <a:gd name="T17" fmla="*/ 33 h 70"/>
                <a:gd name="T18" fmla="*/ 36 w 69"/>
                <a:gd name="T19" fmla="*/ 35 h 70"/>
                <a:gd name="T20" fmla="*/ 35 w 69"/>
                <a:gd name="T21" fmla="*/ 37 h 70"/>
                <a:gd name="T22" fmla="*/ 33 w 69"/>
                <a:gd name="T23" fmla="*/ 35 h 70"/>
                <a:gd name="T24" fmla="*/ 16 w 69"/>
                <a:gd name="T2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70">
                  <a:moveTo>
                    <a:pt x="16" y="35"/>
                  </a:moveTo>
                  <a:lnTo>
                    <a:pt x="0" y="35"/>
                  </a:lnTo>
                  <a:cubicBezTo>
                    <a:pt x="0" y="54"/>
                    <a:pt x="15" y="70"/>
                    <a:pt x="35" y="70"/>
                  </a:cubicBezTo>
                  <a:cubicBezTo>
                    <a:pt x="54" y="70"/>
                    <a:pt x="69" y="54"/>
                    <a:pt x="69" y="35"/>
                  </a:cubicBezTo>
                  <a:cubicBezTo>
                    <a:pt x="69" y="16"/>
                    <a:pt x="54" y="0"/>
                    <a:pt x="35" y="0"/>
                  </a:cubicBezTo>
                  <a:cubicBezTo>
                    <a:pt x="15" y="0"/>
                    <a:pt x="0" y="16"/>
                    <a:pt x="0" y="35"/>
                  </a:cubicBezTo>
                  <a:lnTo>
                    <a:pt x="16" y="35"/>
                  </a:lnTo>
                  <a:lnTo>
                    <a:pt x="33" y="35"/>
                  </a:lnTo>
                  <a:lnTo>
                    <a:pt x="35" y="33"/>
                  </a:lnTo>
                  <a:lnTo>
                    <a:pt x="36" y="35"/>
                  </a:lnTo>
                  <a:lnTo>
                    <a:pt x="35" y="37"/>
                  </a:lnTo>
                  <a:lnTo>
                    <a:pt x="33" y="35"/>
                  </a:lnTo>
                  <a:lnTo>
                    <a:pt x="16" y="35"/>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7" name="Freeform 740">
              <a:extLst>
                <a:ext uri="{FF2B5EF4-FFF2-40B4-BE49-F238E27FC236}">
                  <a16:creationId xmlns:a16="http://schemas.microsoft.com/office/drawing/2014/main" id="{E84A347D-49F8-1BA8-C798-7452BDDF47D6}"/>
                </a:ext>
              </a:extLst>
            </p:cNvPr>
            <p:cNvSpPr>
              <a:spLocks/>
            </p:cNvSpPr>
            <p:nvPr/>
          </p:nvSpPr>
          <p:spPr bwMode="auto">
            <a:xfrm>
              <a:off x="5618163" y="4800600"/>
              <a:ext cx="87313" cy="58738"/>
            </a:xfrm>
            <a:custGeom>
              <a:avLst/>
              <a:gdLst>
                <a:gd name="T0" fmla="*/ 51 w 55"/>
                <a:gd name="T1" fmla="*/ 0 h 37"/>
                <a:gd name="T2" fmla="*/ 31 w 55"/>
                <a:gd name="T3" fmla="*/ 33 h 37"/>
                <a:gd name="T4" fmla="*/ 0 w 55"/>
                <a:gd name="T5" fmla="*/ 33 h 37"/>
                <a:gd name="T6" fmla="*/ 0 w 55"/>
                <a:gd name="T7" fmla="*/ 37 h 37"/>
                <a:gd name="T8" fmla="*/ 34 w 55"/>
                <a:gd name="T9" fmla="*/ 37 h 37"/>
                <a:gd name="T10" fmla="*/ 55 w 55"/>
                <a:gd name="T11" fmla="*/ 3 h 37"/>
                <a:gd name="T12" fmla="*/ 51 w 5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55" h="37">
                  <a:moveTo>
                    <a:pt x="51" y="0"/>
                  </a:moveTo>
                  <a:lnTo>
                    <a:pt x="31" y="33"/>
                  </a:lnTo>
                  <a:lnTo>
                    <a:pt x="0" y="33"/>
                  </a:lnTo>
                  <a:lnTo>
                    <a:pt x="0" y="37"/>
                  </a:lnTo>
                  <a:lnTo>
                    <a:pt x="34" y="37"/>
                  </a:lnTo>
                  <a:lnTo>
                    <a:pt x="55" y="3"/>
                  </a:lnTo>
                  <a:lnTo>
                    <a:pt x="51" y="0"/>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8" name="Rectangle 741">
              <a:extLst>
                <a:ext uri="{FF2B5EF4-FFF2-40B4-BE49-F238E27FC236}">
                  <a16:creationId xmlns:a16="http://schemas.microsoft.com/office/drawing/2014/main" id="{CBA931FF-C1BD-E0C1-9153-AD2C926A3103}"/>
                </a:ext>
              </a:extLst>
            </p:cNvPr>
            <p:cNvSpPr>
              <a:spLocks noChangeArrowheads="1"/>
            </p:cNvSpPr>
            <p:nvPr/>
          </p:nvSpPr>
          <p:spPr bwMode="auto">
            <a:xfrm>
              <a:off x="5632451" y="4867275"/>
              <a:ext cx="36513"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19" name="Freeform 742">
              <a:extLst>
                <a:ext uri="{FF2B5EF4-FFF2-40B4-BE49-F238E27FC236}">
                  <a16:creationId xmlns:a16="http://schemas.microsoft.com/office/drawing/2014/main" id="{FCEC7E6E-E016-2EDD-6F56-EBA8F41EE78A}"/>
                </a:ext>
              </a:extLst>
            </p:cNvPr>
            <p:cNvSpPr>
              <a:spLocks/>
            </p:cNvSpPr>
            <p:nvPr/>
          </p:nvSpPr>
          <p:spPr bwMode="auto">
            <a:xfrm>
              <a:off x="5672138" y="4598988"/>
              <a:ext cx="160338" cy="160338"/>
            </a:xfrm>
            <a:custGeom>
              <a:avLst/>
              <a:gdLst>
                <a:gd name="T0" fmla="*/ 767 w 784"/>
                <a:gd name="T1" fmla="*/ 391 h 783"/>
                <a:gd name="T2" fmla="*/ 751 w 784"/>
                <a:gd name="T3" fmla="*/ 391 h 783"/>
                <a:gd name="T4" fmla="*/ 646 w 784"/>
                <a:gd name="T5" fmla="*/ 645 h 783"/>
                <a:gd name="T6" fmla="*/ 392 w 784"/>
                <a:gd name="T7" fmla="*/ 750 h 783"/>
                <a:gd name="T8" fmla="*/ 139 w 784"/>
                <a:gd name="T9" fmla="*/ 645 h 783"/>
                <a:gd name="T10" fmla="*/ 34 w 784"/>
                <a:gd name="T11" fmla="*/ 391 h 783"/>
                <a:gd name="T12" fmla="*/ 139 w 784"/>
                <a:gd name="T13" fmla="*/ 138 h 783"/>
                <a:gd name="T14" fmla="*/ 392 w 784"/>
                <a:gd name="T15" fmla="*/ 33 h 783"/>
                <a:gd name="T16" fmla="*/ 646 w 784"/>
                <a:gd name="T17" fmla="*/ 138 h 783"/>
                <a:gd name="T18" fmla="*/ 751 w 784"/>
                <a:gd name="T19" fmla="*/ 391 h 783"/>
                <a:gd name="T20" fmla="*/ 767 w 784"/>
                <a:gd name="T21" fmla="*/ 391 h 783"/>
                <a:gd name="T22" fmla="*/ 784 w 784"/>
                <a:gd name="T23" fmla="*/ 391 h 783"/>
                <a:gd name="T24" fmla="*/ 392 w 784"/>
                <a:gd name="T25" fmla="*/ 0 h 783"/>
                <a:gd name="T26" fmla="*/ 0 w 784"/>
                <a:gd name="T27" fmla="*/ 391 h 783"/>
                <a:gd name="T28" fmla="*/ 392 w 784"/>
                <a:gd name="T29" fmla="*/ 783 h 783"/>
                <a:gd name="T30" fmla="*/ 784 w 784"/>
                <a:gd name="T31" fmla="*/ 391 h 783"/>
                <a:gd name="T32" fmla="*/ 767 w 784"/>
                <a:gd name="T33" fmla="*/ 391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4" h="783">
                  <a:moveTo>
                    <a:pt x="767" y="391"/>
                  </a:moveTo>
                  <a:lnTo>
                    <a:pt x="751" y="391"/>
                  </a:lnTo>
                  <a:cubicBezTo>
                    <a:pt x="751" y="490"/>
                    <a:pt x="711" y="580"/>
                    <a:pt x="646" y="645"/>
                  </a:cubicBezTo>
                  <a:cubicBezTo>
                    <a:pt x="581" y="710"/>
                    <a:pt x="491" y="750"/>
                    <a:pt x="392" y="750"/>
                  </a:cubicBezTo>
                  <a:cubicBezTo>
                    <a:pt x="293" y="750"/>
                    <a:pt x="204" y="710"/>
                    <a:pt x="139" y="645"/>
                  </a:cubicBezTo>
                  <a:cubicBezTo>
                    <a:pt x="74" y="580"/>
                    <a:pt x="34" y="490"/>
                    <a:pt x="34" y="391"/>
                  </a:cubicBezTo>
                  <a:cubicBezTo>
                    <a:pt x="34" y="292"/>
                    <a:pt x="74" y="203"/>
                    <a:pt x="139" y="138"/>
                  </a:cubicBezTo>
                  <a:cubicBezTo>
                    <a:pt x="204" y="73"/>
                    <a:pt x="293" y="33"/>
                    <a:pt x="392" y="33"/>
                  </a:cubicBezTo>
                  <a:cubicBezTo>
                    <a:pt x="491" y="33"/>
                    <a:pt x="581" y="73"/>
                    <a:pt x="646" y="138"/>
                  </a:cubicBezTo>
                  <a:cubicBezTo>
                    <a:pt x="711" y="203"/>
                    <a:pt x="751" y="292"/>
                    <a:pt x="751" y="391"/>
                  </a:cubicBezTo>
                  <a:lnTo>
                    <a:pt x="767" y="391"/>
                  </a:lnTo>
                  <a:lnTo>
                    <a:pt x="784" y="391"/>
                  </a:lnTo>
                  <a:cubicBezTo>
                    <a:pt x="784" y="175"/>
                    <a:pt x="609" y="0"/>
                    <a:pt x="392" y="0"/>
                  </a:cubicBezTo>
                  <a:cubicBezTo>
                    <a:pt x="176" y="0"/>
                    <a:pt x="0" y="175"/>
                    <a:pt x="0" y="391"/>
                  </a:cubicBezTo>
                  <a:cubicBezTo>
                    <a:pt x="0" y="608"/>
                    <a:pt x="176" y="783"/>
                    <a:pt x="392" y="783"/>
                  </a:cubicBezTo>
                  <a:cubicBezTo>
                    <a:pt x="609" y="783"/>
                    <a:pt x="784" y="608"/>
                    <a:pt x="784" y="391"/>
                  </a:cubicBezTo>
                  <a:lnTo>
                    <a:pt x="767" y="391"/>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21" name="Freeform 743">
              <a:extLst>
                <a:ext uri="{FF2B5EF4-FFF2-40B4-BE49-F238E27FC236}">
                  <a16:creationId xmlns:a16="http://schemas.microsoft.com/office/drawing/2014/main" id="{AADA0831-B7F9-9521-3D52-A53B55E16DEC}"/>
                </a:ext>
              </a:extLst>
            </p:cNvPr>
            <p:cNvSpPr>
              <a:spLocks/>
            </p:cNvSpPr>
            <p:nvPr/>
          </p:nvSpPr>
          <p:spPr bwMode="auto">
            <a:xfrm>
              <a:off x="5624513" y="4679950"/>
              <a:ext cx="160338" cy="160338"/>
            </a:xfrm>
            <a:custGeom>
              <a:avLst/>
              <a:gdLst>
                <a:gd name="T0" fmla="*/ 204 w 784"/>
                <a:gd name="T1" fmla="*/ 67 h 784"/>
                <a:gd name="T2" fmla="*/ 213 w 784"/>
                <a:gd name="T3" fmla="*/ 81 h 784"/>
                <a:gd name="T4" fmla="*/ 391 w 784"/>
                <a:gd name="T5" fmla="*/ 33 h 784"/>
                <a:gd name="T6" fmla="*/ 702 w 784"/>
                <a:gd name="T7" fmla="*/ 213 h 784"/>
                <a:gd name="T8" fmla="*/ 750 w 784"/>
                <a:gd name="T9" fmla="*/ 392 h 784"/>
                <a:gd name="T10" fmla="*/ 571 w 784"/>
                <a:gd name="T11" fmla="*/ 702 h 784"/>
                <a:gd name="T12" fmla="*/ 392 w 784"/>
                <a:gd name="T13" fmla="*/ 750 h 784"/>
                <a:gd name="T14" fmla="*/ 81 w 784"/>
                <a:gd name="T15" fmla="*/ 571 h 784"/>
                <a:gd name="T16" fmla="*/ 33 w 784"/>
                <a:gd name="T17" fmla="*/ 392 h 784"/>
                <a:gd name="T18" fmla="*/ 213 w 784"/>
                <a:gd name="T19" fmla="*/ 81 h 784"/>
                <a:gd name="T20" fmla="*/ 204 w 784"/>
                <a:gd name="T21" fmla="*/ 67 h 784"/>
                <a:gd name="T22" fmla="*/ 196 w 784"/>
                <a:gd name="T23" fmla="*/ 53 h 784"/>
                <a:gd name="T24" fmla="*/ 0 w 784"/>
                <a:gd name="T25" fmla="*/ 392 h 784"/>
                <a:gd name="T26" fmla="*/ 52 w 784"/>
                <a:gd name="T27" fmla="*/ 588 h 784"/>
                <a:gd name="T28" fmla="*/ 392 w 784"/>
                <a:gd name="T29" fmla="*/ 784 h 784"/>
                <a:gd name="T30" fmla="*/ 588 w 784"/>
                <a:gd name="T31" fmla="*/ 731 h 784"/>
                <a:gd name="T32" fmla="*/ 784 w 784"/>
                <a:gd name="T33" fmla="*/ 392 h 784"/>
                <a:gd name="T34" fmla="*/ 731 w 784"/>
                <a:gd name="T35" fmla="*/ 196 h 784"/>
                <a:gd name="T36" fmla="*/ 391 w 784"/>
                <a:gd name="T37" fmla="*/ 0 h 784"/>
                <a:gd name="T38" fmla="*/ 196 w 784"/>
                <a:gd name="T39" fmla="*/ 53 h 784"/>
                <a:gd name="T40" fmla="*/ 204 w 784"/>
                <a:gd name="T41" fmla="*/ 6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784">
                  <a:moveTo>
                    <a:pt x="204" y="67"/>
                  </a:moveTo>
                  <a:lnTo>
                    <a:pt x="213" y="81"/>
                  </a:lnTo>
                  <a:cubicBezTo>
                    <a:pt x="269" y="49"/>
                    <a:pt x="331" y="33"/>
                    <a:pt x="391" y="33"/>
                  </a:cubicBezTo>
                  <a:cubicBezTo>
                    <a:pt x="515" y="33"/>
                    <a:pt x="636" y="98"/>
                    <a:pt x="702" y="213"/>
                  </a:cubicBezTo>
                  <a:cubicBezTo>
                    <a:pt x="735" y="269"/>
                    <a:pt x="750" y="331"/>
                    <a:pt x="750" y="392"/>
                  </a:cubicBezTo>
                  <a:cubicBezTo>
                    <a:pt x="750" y="516"/>
                    <a:pt x="686" y="636"/>
                    <a:pt x="571" y="702"/>
                  </a:cubicBezTo>
                  <a:cubicBezTo>
                    <a:pt x="515" y="735"/>
                    <a:pt x="453" y="750"/>
                    <a:pt x="392" y="750"/>
                  </a:cubicBezTo>
                  <a:cubicBezTo>
                    <a:pt x="268" y="750"/>
                    <a:pt x="148" y="686"/>
                    <a:pt x="81" y="571"/>
                  </a:cubicBezTo>
                  <a:cubicBezTo>
                    <a:pt x="49" y="515"/>
                    <a:pt x="33" y="453"/>
                    <a:pt x="33" y="392"/>
                  </a:cubicBezTo>
                  <a:cubicBezTo>
                    <a:pt x="33" y="268"/>
                    <a:pt x="97" y="148"/>
                    <a:pt x="213" y="81"/>
                  </a:cubicBezTo>
                  <a:lnTo>
                    <a:pt x="204" y="67"/>
                  </a:lnTo>
                  <a:lnTo>
                    <a:pt x="196" y="53"/>
                  </a:lnTo>
                  <a:cubicBezTo>
                    <a:pt x="70" y="125"/>
                    <a:pt x="0" y="257"/>
                    <a:pt x="0" y="392"/>
                  </a:cubicBezTo>
                  <a:cubicBezTo>
                    <a:pt x="0" y="459"/>
                    <a:pt x="17" y="526"/>
                    <a:pt x="52" y="588"/>
                  </a:cubicBezTo>
                  <a:cubicBezTo>
                    <a:pt x="125" y="714"/>
                    <a:pt x="257" y="784"/>
                    <a:pt x="392" y="784"/>
                  </a:cubicBezTo>
                  <a:cubicBezTo>
                    <a:pt x="459" y="784"/>
                    <a:pt x="526" y="767"/>
                    <a:pt x="588" y="731"/>
                  </a:cubicBezTo>
                  <a:cubicBezTo>
                    <a:pt x="713" y="659"/>
                    <a:pt x="784" y="527"/>
                    <a:pt x="784" y="392"/>
                  </a:cubicBezTo>
                  <a:cubicBezTo>
                    <a:pt x="784" y="325"/>
                    <a:pt x="767" y="258"/>
                    <a:pt x="731" y="196"/>
                  </a:cubicBezTo>
                  <a:cubicBezTo>
                    <a:pt x="659" y="70"/>
                    <a:pt x="527" y="0"/>
                    <a:pt x="391" y="0"/>
                  </a:cubicBezTo>
                  <a:cubicBezTo>
                    <a:pt x="325" y="0"/>
                    <a:pt x="258" y="17"/>
                    <a:pt x="196" y="53"/>
                  </a:cubicBezTo>
                  <a:lnTo>
                    <a:pt x="204" y="67"/>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22" name="Freeform 744">
              <a:extLst>
                <a:ext uri="{FF2B5EF4-FFF2-40B4-BE49-F238E27FC236}">
                  <a16:creationId xmlns:a16="http://schemas.microsoft.com/office/drawing/2014/main" id="{B199E972-3664-05F9-854F-A18FF3714961}"/>
                </a:ext>
              </a:extLst>
            </p:cNvPr>
            <p:cNvSpPr>
              <a:spLocks/>
            </p:cNvSpPr>
            <p:nvPr/>
          </p:nvSpPr>
          <p:spPr bwMode="auto">
            <a:xfrm>
              <a:off x="5718176" y="4679950"/>
              <a:ext cx="160338" cy="160338"/>
            </a:xfrm>
            <a:custGeom>
              <a:avLst/>
              <a:gdLst>
                <a:gd name="T0" fmla="*/ 205 w 784"/>
                <a:gd name="T1" fmla="*/ 717 h 784"/>
                <a:gd name="T2" fmla="*/ 213 w 784"/>
                <a:gd name="T3" fmla="*/ 702 h 784"/>
                <a:gd name="T4" fmla="*/ 34 w 784"/>
                <a:gd name="T5" fmla="*/ 392 h 784"/>
                <a:gd name="T6" fmla="*/ 82 w 784"/>
                <a:gd name="T7" fmla="*/ 213 h 784"/>
                <a:gd name="T8" fmla="*/ 393 w 784"/>
                <a:gd name="T9" fmla="*/ 33 h 784"/>
                <a:gd name="T10" fmla="*/ 572 w 784"/>
                <a:gd name="T11" fmla="*/ 81 h 784"/>
                <a:gd name="T12" fmla="*/ 751 w 784"/>
                <a:gd name="T13" fmla="*/ 392 h 784"/>
                <a:gd name="T14" fmla="*/ 703 w 784"/>
                <a:gd name="T15" fmla="*/ 571 h 784"/>
                <a:gd name="T16" fmla="*/ 392 w 784"/>
                <a:gd name="T17" fmla="*/ 750 h 784"/>
                <a:gd name="T18" fmla="*/ 213 w 784"/>
                <a:gd name="T19" fmla="*/ 702 h 784"/>
                <a:gd name="T20" fmla="*/ 205 w 784"/>
                <a:gd name="T21" fmla="*/ 717 h 784"/>
                <a:gd name="T22" fmla="*/ 197 w 784"/>
                <a:gd name="T23" fmla="*/ 731 h 784"/>
                <a:gd name="T24" fmla="*/ 392 w 784"/>
                <a:gd name="T25" fmla="*/ 784 h 784"/>
                <a:gd name="T26" fmla="*/ 732 w 784"/>
                <a:gd name="T27" fmla="*/ 588 h 784"/>
                <a:gd name="T28" fmla="*/ 784 w 784"/>
                <a:gd name="T29" fmla="*/ 392 h 784"/>
                <a:gd name="T30" fmla="*/ 588 w 784"/>
                <a:gd name="T31" fmla="*/ 53 h 784"/>
                <a:gd name="T32" fmla="*/ 393 w 784"/>
                <a:gd name="T33" fmla="*/ 0 h 784"/>
                <a:gd name="T34" fmla="*/ 53 w 784"/>
                <a:gd name="T35" fmla="*/ 196 h 784"/>
                <a:gd name="T36" fmla="*/ 1 w 784"/>
                <a:gd name="T37" fmla="*/ 392 h 784"/>
                <a:gd name="T38" fmla="*/ 197 w 784"/>
                <a:gd name="T39" fmla="*/ 731 h 784"/>
                <a:gd name="T40" fmla="*/ 205 w 784"/>
                <a:gd name="T41" fmla="*/ 71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784">
                  <a:moveTo>
                    <a:pt x="205" y="717"/>
                  </a:moveTo>
                  <a:lnTo>
                    <a:pt x="213" y="702"/>
                  </a:lnTo>
                  <a:cubicBezTo>
                    <a:pt x="98" y="636"/>
                    <a:pt x="34" y="515"/>
                    <a:pt x="34" y="392"/>
                  </a:cubicBezTo>
                  <a:cubicBezTo>
                    <a:pt x="34" y="331"/>
                    <a:pt x="49" y="269"/>
                    <a:pt x="82" y="213"/>
                  </a:cubicBezTo>
                  <a:cubicBezTo>
                    <a:pt x="148" y="98"/>
                    <a:pt x="269" y="33"/>
                    <a:pt x="393" y="33"/>
                  </a:cubicBezTo>
                  <a:cubicBezTo>
                    <a:pt x="454" y="33"/>
                    <a:pt x="515" y="49"/>
                    <a:pt x="572" y="81"/>
                  </a:cubicBezTo>
                  <a:cubicBezTo>
                    <a:pt x="687" y="148"/>
                    <a:pt x="751" y="268"/>
                    <a:pt x="751" y="392"/>
                  </a:cubicBezTo>
                  <a:cubicBezTo>
                    <a:pt x="751" y="453"/>
                    <a:pt x="736" y="515"/>
                    <a:pt x="703" y="571"/>
                  </a:cubicBezTo>
                  <a:cubicBezTo>
                    <a:pt x="637" y="686"/>
                    <a:pt x="516" y="750"/>
                    <a:pt x="392" y="750"/>
                  </a:cubicBezTo>
                  <a:cubicBezTo>
                    <a:pt x="331" y="750"/>
                    <a:pt x="270" y="735"/>
                    <a:pt x="213" y="702"/>
                  </a:cubicBezTo>
                  <a:lnTo>
                    <a:pt x="205" y="717"/>
                  </a:lnTo>
                  <a:lnTo>
                    <a:pt x="197" y="731"/>
                  </a:lnTo>
                  <a:cubicBezTo>
                    <a:pt x="258" y="767"/>
                    <a:pt x="326" y="784"/>
                    <a:pt x="392" y="784"/>
                  </a:cubicBezTo>
                  <a:cubicBezTo>
                    <a:pt x="527" y="784"/>
                    <a:pt x="659" y="714"/>
                    <a:pt x="732" y="588"/>
                  </a:cubicBezTo>
                  <a:cubicBezTo>
                    <a:pt x="767" y="526"/>
                    <a:pt x="784" y="459"/>
                    <a:pt x="784" y="392"/>
                  </a:cubicBezTo>
                  <a:cubicBezTo>
                    <a:pt x="784" y="257"/>
                    <a:pt x="714" y="125"/>
                    <a:pt x="588" y="53"/>
                  </a:cubicBezTo>
                  <a:cubicBezTo>
                    <a:pt x="527" y="17"/>
                    <a:pt x="459" y="0"/>
                    <a:pt x="393" y="0"/>
                  </a:cubicBezTo>
                  <a:cubicBezTo>
                    <a:pt x="257" y="0"/>
                    <a:pt x="126" y="70"/>
                    <a:pt x="53" y="196"/>
                  </a:cubicBezTo>
                  <a:cubicBezTo>
                    <a:pt x="17" y="258"/>
                    <a:pt x="1" y="325"/>
                    <a:pt x="1" y="392"/>
                  </a:cubicBezTo>
                  <a:cubicBezTo>
                    <a:pt x="0" y="527"/>
                    <a:pt x="71" y="659"/>
                    <a:pt x="197" y="731"/>
                  </a:cubicBezTo>
                  <a:lnTo>
                    <a:pt x="205" y="717"/>
                  </a:lnTo>
                  <a:close/>
                </a:path>
              </a:pathLst>
            </a:custGeom>
            <a:grpFill/>
            <a:ln w="9525">
              <a:solidFill>
                <a:srgbClr val="000000"/>
              </a:solidFill>
              <a:round/>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23" name="Rectangle 745">
              <a:extLst>
                <a:ext uri="{FF2B5EF4-FFF2-40B4-BE49-F238E27FC236}">
                  <a16:creationId xmlns:a16="http://schemas.microsoft.com/office/drawing/2014/main" id="{D81659F4-93DE-FA47-8B00-892A92A3DC3D}"/>
                </a:ext>
              </a:extLst>
            </p:cNvPr>
            <p:cNvSpPr>
              <a:spLocks noChangeArrowheads="1"/>
            </p:cNvSpPr>
            <p:nvPr/>
          </p:nvSpPr>
          <p:spPr bwMode="auto">
            <a:xfrm>
              <a:off x="5715001" y="4633913"/>
              <a:ext cx="36513"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28" name="Rectangle 746">
              <a:extLst>
                <a:ext uri="{FF2B5EF4-FFF2-40B4-BE49-F238E27FC236}">
                  <a16:creationId xmlns:a16="http://schemas.microsoft.com/office/drawing/2014/main" id="{8D822431-5EFF-83CD-A0D6-45F1CF230613}"/>
                </a:ext>
              </a:extLst>
            </p:cNvPr>
            <p:cNvSpPr>
              <a:spLocks noChangeArrowheads="1"/>
            </p:cNvSpPr>
            <p:nvPr/>
          </p:nvSpPr>
          <p:spPr bwMode="auto">
            <a:xfrm>
              <a:off x="5715001" y="4651375"/>
              <a:ext cx="36513"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29" name="Rectangle 747">
              <a:extLst>
                <a:ext uri="{FF2B5EF4-FFF2-40B4-BE49-F238E27FC236}">
                  <a16:creationId xmlns:a16="http://schemas.microsoft.com/office/drawing/2014/main" id="{0CB7BE66-5C99-D736-A99E-E9EA0E1544CC}"/>
                </a:ext>
              </a:extLst>
            </p:cNvPr>
            <p:cNvSpPr>
              <a:spLocks noChangeArrowheads="1"/>
            </p:cNvSpPr>
            <p:nvPr/>
          </p:nvSpPr>
          <p:spPr bwMode="auto">
            <a:xfrm>
              <a:off x="5811838" y="4757738"/>
              <a:ext cx="36513" cy="7938"/>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30" name="Rectangle 748">
              <a:extLst>
                <a:ext uri="{FF2B5EF4-FFF2-40B4-BE49-F238E27FC236}">
                  <a16:creationId xmlns:a16="http://schemas.microsoft.com/office/drawing/2014/main" id="{342041AC-FA26-3341-369C-BD05D10590D0}"/>
                </a:ext>
              </a:extLst>
            </p:cNvPr>
            <p:cNvSpPr>
              <a:spLocks noChangeArrowheads="1"/>
            </p:cNvSpPr>
            <p:nvPr/>
          </p:nvSpPr>
          <p:spPr bwMode="auto">
            <a:xfrm>
              <a:off x="5811838" y="4776788"/>
              <a:ext cx="36513"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31" name="Rectangle 749">
              <a:extLst>
                <a:ext uri="{FF2B5EF4-FFF2-40B4-BE49-F238E27FC236}">
                  <a16:creationId xmlns:a16="http://schemas.microsoft.com/office/drawing/2014/main" id="{B1050A23-B41A-6891-6A05-FA5D7D156CF2}"/>
                </a:ext>
              </a:extLst>
            </p:cNvPr>
            <p:cNvSpPr>
              <a:spLocks noChangeArrowheads="1"/>
            </p:cNvSpPr>
            <p:nvPr/>
          </p:nvSpPr>
          <p:spPr bwMode="auto">
            <a:xfrm>
              <a:off x="5662613" y="4757738"/>
              <a:ext cx="34925" cy="7938"/>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32" name="Rectangle 750">
              <a:extLst>
                <a:ext uri="{FF2B5EF4-FFF2-40B4-BE49-F238E27FC236}">
                  <a16:creationId xmlns:a16="http://schemas.microsoft.com/office/drawing/2014/main" id="{B110AB83-E9AE-CC0B-E2AB-D6816B2AC932}"/>
                </a:ext>
              </a:extLst>
            </p:cNvPr>
            <p:cNvSpPr>
              <a:spLocks noChangeArrowheads="1"/>
            </p:cNvSpPr>
            <p:nvPr/>
          </p:nvSpPr>
          <p:spPr bwMode="auto">
            <a:xfrm>
              <a:off x="5662613" y="4776788"/>
              <a:ext cx="34925" cy="6350"/>
            </a:xfrm>
            <a:prstGeom prst="rect">
              <a:avLst/>
            </a:prstGeom>
            <a:grpFill/>
            <a:ln w="9525">
              <a:solidFill>
                <a:srgbClr val="000000"/>
              </a:solidFill>
              <a:miter lim="800000"/>
              <a:headEnd/>
              <a:tailEnd/>
            </a:ln>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grpSp>
      <p:grpSp>
        <p:nvGrpSpPr>
          <p:cNvPr id="33" name="Solution2" descr="{&quot;Key&quot;:&quot;POWER_USER_SHAPE_ICON&quot;,&quot;Value&quot;:&quot;POWER_USER_SHAPE_ICON_STYLE_1&quot;}">
            <a:extLst>
              <a:ext uri="{FF2B5EF4-FFF2-40B4-BE49-F238E27FC236}">
                <a16:creationId xmlns:a16="http://schemas.microsoft.com/office/drawing/2014/main" id="{2BD3861C-1689-BAD1-0F37-147820254BF4}"/>
              </a:ext>
            </a:extLst>
          </p:cNvPr>
          <p:cNvGrpSpPr>
            <a:grpSpLocks noChangeAspect="1"/>
          </p:cNvGrpSpPr>
          <p:nvPr/>
        </p:nvGrpSpPr>
        <p:grpSpPr>
          <a:xfrm>
            <a:off x="8934124" y="1824724"/>
            <a:ext cx="1123367" cy="964217"/>
            <a:chOff x="4375383" y="349881"/>
            <a:chExt cx="770932" cy="661711"/>
          </a:xfrm>
        </p:grpSpPr>
        <p:sp>
          <p:nvSpPr>
            <p:cNvPr id="34" name="Freeform: Shape 33">
              <a:extLst>
                <a:ext uri="{FF2B5EF4-FFF2-40B4-BE49-F238E27FC236}">
                  <a16:creationId xmlns:a16="http://schemas.microsoft.com/office/drawing/2014/main" id="{ADE8D493-EF29-169C-8C9F-2430E4405EF9}"/>
                </a:ext>
              </a:extLst>
            </p:cNvPr>
            <p:cNvSpPr/>
            <p:nvPr/>
          </p:nvSpPr>
          <p:spPr>
            <a:xfrm>
              <a:off x="4772971" y="832606"/>
              <a:ext cx="188407" cy="178986"/>
            </a:xfrm>
            <a:custGeom>
              <a:avLst/>
              <a:gdLst>
                <a:gd name="connsiteX0" fmla="*/ 0 w 188406"/>
                <a:gd name="connsiteY0" fmla="*/ 181498 h 178986"/>
                <a:gd name="connsiteX1" fmla="*/ 0 w 188406"/>
                <a:gd name="connsiteY1" fmla="*/ 32092 h 178986"/>
                <a:gd name="connsiteX2" fmla="*/ 195440 w 188406"/>
                <a:gd name="connsiteY2" fmla="*/ 0 h 178986"/>
              </a:gdLst>
              <a:ahLst/>
              <a:cxnLst>
                <a:cxn ang="0">
                  <a:pos x="connsiteX0" y="connsiteY0"/>
                </a:cxn>
                <a:cxn ang="0">
                  <a:pos x="connsiteX1" y="connsiteY1"/>
                </a:cxn>
                <a:cxn ang="0">
                  <a:pos x="connsiteX2" y="connsiteY2"/>
                </a:cxn>
              </a:cxnLst>
              <a:rect l="l" t="t" r="r" b="b"/>
              <a:pathLst>
                <a:path w="188406" h="178986">
                  <a:moveTo>
                    <a:pt x="0" y="181498"/>
                  </a:moveTo>
                  <a:lnTo>
                    <a:pt x="0" y="32092"/>
                  </a:lnTo>
                  <a:cubicBezTo>
                    <a:pt x="0" y="32092"/>
                    <a:pt x="125039" y="48257"/>
                    <a:pt x="195440" y="0"/>
                  </a:cubicBezTo>
                </a:path>
              </a:pathLst>
            </a:custGeom>
            <a:noFill/>
            <a:ln w="19050" cap="rnd">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35" name="Freeform: Shape 34">
              <a:extLst>
                <a:ext uri="{FF2B5EF4-FFF2-40B4-BE49-F238E27FC236}">
                  <a16:creationId xmlns:a16="http://schemas.microsoft.com/office/drawing/2014/main" id="{9D3379AD-F20B-E0F7-5A8D-D9CB1708DA13}"/>
                </a:ext>
              </a:extLst>
            </p:cNvPr>
            <p:cNvSpPr/>
            <p:nvPr/>
          </p:nvSpPr>
          <p:spPr>
            <a:xfrm>
              <a:off x="4527641" y="921936"/>
              <a:ext cx="9420" cy="84783"/>
            </a:xfrm>
            <a:custGeom>
              <a:avLst/>
              <a:gdLst>
                <a:gd name="connsiteX0" fmla="*/ 0 w 0"/>
                <a:gd name="connsiteY0" fmla="*/ 92168 h 84782"/>
                <a:gd name="connsiteX1" fmla="*/ 0 w 0"/>
                <a:gd name="connsiteY1" fmla="*/ 0 h 84782"/>
              </a:gdLst>
              <a:ahLst/>
              <a:cxnLst>
                <a:cxn ang="0">
                  <a:pos x="connsiteX0" y="connsiteY0"/>
                </a:cxn>
                <a:cxn ang="0">
                  <a:pos x="connsiteX1" y="connsiteY1"/>
                </a:cxn>
              </a:cxnLst>
              <a:rect l="l" t="t" r="r" b="b"/>
              <a:pathLst>
                <a:path h="84782">
                  <a:moveTo>
                    <a:pt x="0" y="92168"/>
                  </a:moveTo>
                  <a:lnTo>
                    <a:pt x="0" y="0"/>
                  </a:lnTo>
                </a:path>
              </a:pathLst>
            </a:custGeom>
            <a:noFill/>
            <a:ln w="19050" cap="rnd">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36" name="Freeform: Shape 35">
              <a:extLst>
                <a:ext uri="{FF2B5EF4-FFF2-40B4-BE49-F238E27FC236}">
                  <a16:creationId xmlns:a16="http://schemas.microsoft.com/office/drawing/2014/main" id="{BBECBDFC-8571-357F-5B17-3FAE8BDC6056}"/>
                </a:ext>
              </a:extLst>
            </p:cNvPr>
            <p:cNvSpPr/>
            <p:nvPr/>
          </p:nvSpPr>
          <p:spPr>
            <a:xfrm>
              <a:off x="4395379" y="705395"/>
              <a:ext cx="367393" cy="301451"/>
            </a:xfrm>
            <a:custGeom>
              <a:avLst/>
              <a:gdLst>
                <a:gd name="connsiteX0" fmla="*/ 0 w 367392"/>
                <a:gd name="connsiteY0" fmla="*/ 308710 h 301450"/>
                <a:gd name="connsiteX1" fmla="*/ 0 w 367392"/>
                <a:gd name="connsiteY1" fmla="*/ 169202 h 301450"/>
                <a:gd name="connsiteX2" fmla="*/ 136557 w 367392"/>
                <a:gd name="connsiteY2" fmla="*/ 0 h 301450"/>
                <a:gd name="connsiteX3" fmla="*/ 243409 w 367392"/>
                <a:gd name="connsiteY3" fmla="*/ 89104 h 301450"/>
                <a:gd name="connsiteX4" fmla="*/ 287785 w 367392"/>
                <a:gd name="connsiteY4" fmla="*/ 3504 h 301450"/>
                <a:gd name="connsiteX5" fmla="*/ 373296 w 367392"/>
                <a:gd name="connsiteY5" fmla="*/ 10186 h 30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392" h="301450">
                  <a:moveTo>
                    <a:pt x="0" y="308710"/>
                  </a:moveTo>
                  <a:lnTo>
                    <a:pt x="0" y="169202"/>
                  </a:lnTo>
                  <a:cubicBezTo>
                    <a:pt x="0" y="68718"/>
                    <a:pt x="38372" y="19657"/>
                    <a:pt x="136557" y="0"/>
                  </a:cubicBezTo>
                  <a:lnTo>
                    <a:pt x="243409" y="89104"/>
                  </a:lnTo>
                  <a:lnTo>
                    <a:pt x="287785" y="3504"/>
                  </a:lnTo>
                  <a:cubicBezTo>
                    <a:pt x="287785" y="3504"/>
                    <a:pt x="331545" y="11580"/>
                    <a:pt x="373296" y="10186"/>
                  </a:cubicBezTo>
                </a:path>
              </a:pathLst>
            </a:custGeom>
            <a:noFill/>
            <a:ln w="19050" cap="rnd">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37" name="Freeform: Shape 36">
              <a:extLst>
                <a:ext uri="{FF2B5EF4-FFF2-40B4-BE49-F238E27FC236}">
                  <a16:creationId xmlns:a16="http://schemas.microsoft.com/office/drawing/2014/main" id="{ED1CBB98-D91C-0A07-86DB-00F39F3C2804}"/>
                </a:ext>
              </a:extLst>
            </p:cNvPr>
            <p:cNvSpPr/>
            <p:nvPr/>
          </p:nvSpPr>
          <p:spPr>
            <a:xfrm>
              <a:off x="5023851" y="626567"/>
              <a:ext cx="122464" cy="150725"/>
            </a:xfrm>
            <a:custGeom>
              <a:avLst/>
              <a:gdLst>
                <a:gd name="connsiteX0" fmla="*/ 1158 w 122464"/>
                <a:gd name="connsiteY0" fmla="*/ 68302 h 150725"/>
                <a:gd name="connsiteX1" fmla="*/ 69122 w 122464"/>
                <a:gd name="connsiteY1" fmla="*/ 137 h 150725"/>
                <a:gd name="connsiteX2" fmla="*/ 98966 w 122464"/>
                <a:gd name="connsiteY2" fmla="*/ 5211 h 150725"/>
                <a:gd name="connsiteX3" fmla="*/ 123384 w 122464"/>
                <a:gd name="connsiteY3" fmla="*/ 83274 h 150725"/>
                <a:gd name="connsiteX4" fmla="*/ 101378 w 122464"/>
                <a:gd name="connsiteY4" fmla="*/ 146277 h 150725"/>
                <a:gd name="connsiteX5" fmla="*/ 54477 w 122464"/>
                <a:gd name="connsiteY5" fmla="*/ 149342 h 150725"/>
                <a:gd name="connsiteX6" fmla="*/ 1158 w 122464"/>
                <a:gd name="connsiteY6" fmla="*/ 68302 h 15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4" h="150725">
                  <a:moveTo>
                    <a:pt x="1158" y="68302"/>
                  </a:moveTo>
                  <a:cubicBezTo>
                    <a:pt x="7765" y="30344"/>
                    <a:pt x="40158" y="2121"/>
                    <a:pt x="69122" y="137"/>
                  </a:cubicBezTo>
                  <a:cubicBezTo>
                    <a:pt x="84132" y="-881"/>
                    <a:pt x="95474" y="4080"/>
                    <a:pt x="98966" y="5211"/>
                  </a:cubicBezTo>
                  <a:cubicBezTo>
                    <a:pt x="136585" y="17206"/>
                    <a:pt x="130204" y="43256"/>
                    <a:pt x="123384" y="83274"/>
                  </a:cubicBezTo>
                  <a:cubicBezTo>
                    <a:pt x="118874" y="109450"/>
                    <a:pt x="114503" y="134194"/>
                    <a:pt x="101378" y="146277"/>
                  </a:cubicBezTo>
                  <a:cubicBezTo>
                    <a:pt x="87586" y="158913"/>
                    <a:pt x="72175" y="154580"/>
                    <a:pt x="54477" y="149342"/>
                  </a:cubicBezTo>
                  <a:cubicBezTo>
                    <a:pt x="19144" y="138891"/>
                    <a:pt x="-5763" y="107942"/>
                    <a:pt x="1158" y="68302"/>
                  </a:cubicBezTo>
                  <a:close/>
                </a:path>
              </a:pathLst>
            </a:custGeom>
            <a:noFill/>
            <a:ln w="19050" cap="flat">
              <a:solidFill>
                <a:schemeClr val="accent4"/>
              </a:solidFill>
              <a:prstDash val="solid"/>
              <a:miter/>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38" name="Freeform: Shape 37">
              <a:extLst>
                <a:ext uri="{FF2B5EF4-FFF2-40B4-BE49-F238E27FC236}">
                  <a16:creationId xmlns:a16="http://schemas.microsoft.com/office/drawing/2014/main" id="{F97AC26E-F15F-3C74-82A1-4AD99AAC33A9}"/>
                </a:ext>
              </a:extLst>
            </p:cNvPr>
            <p:cNvSpPr/>
            <p:nvPr/>
          </p:nvSpPr>
          <p:spPr>
            <a:xfrm>
              <a:off x="4756919" y="395671"/>
              <a:ext cx="357973" cy="452176"/>
            </a:xfrm>
            <a:custGeom>
              <a:avLst/>
              <a:gdLst>
                <a:gd name="connsiteX0" fmla="*/ 319965 w 357972"/>
                <a:gd name="connsiteY0" fmla="*/ 379811 h 452175"/>
                <a:gd name="connsiteX1" fmla="*/ 304691 w 357972"/>
                <a:gd name="connsiteY1" fmla="*/ 454445 h 452175"/>
                <a:gd name="connsiteX2" fmla="*/ 0 w 357972"/>
                <a:gd name="connsiteY2" fmla="*/ 397195 h 452175"/>
                <a:gd name="connsiteX3" fmla="*/ 18539 w 357972"/>
                <a:gd name="connsiteY3" fmla="*/ 300341 h 452175"/>
                <a:gd name="connsiteX4" fmla="*/ 74885 w 357972"/>
                <a:gd name="connsiteY4" fmla="*/ 322234 h 452175"/>
                <a:gd name="connsiteX5" fmla="*/ 141129 w 357972"/>
                <a:gd name="connsiteY5" fmla="*/ 256003 h 452175"/>
                <a:gd name="connsiteX6" fmla="*/ 74885 w 357972"/>
                <a:gd name="connsiteY6" fmla="*/ 189759 h 452175"/>
                <a:gd name="connsiteX7" fmla="*/ 41500 w 357972"/>
                <a:gd name="connsiteY7" fmla="*/ 194682 h 452175"/>
                <a:gd name="connsiteX8" fmla="*/ 55894 w 357972"/>
                <a:gd name="connsiteY8" fmla="*/ 99513 h 452175"/>
                <a:gd name="connsiteX9" fmla="*/ 147648 w 357972"/>
                <a:gd name="connsiteY9" fmla="*/ 116758 h 452175"/>
                <a:gd name="connsiteX10" fmla="*/ 176926 w 357972"/>
                <a:gd name="connsiteY10" fmla="*/ 97867 h 452175"/>
                <a:gd name="connsiteX11" fmla="*/ 173535 w 357972"/>
                <a:gd name="connsiteY11" fmla="*/ 74680 h 452175"/>
                <a:gd name="connsiteX12" fmla="*/ 170973 w 357972"/>
                <a:gd name="connsiteY12" fmla="*/ 43920 h 452175"/>
                <a:gd name="connsiteX13" fmla="*/ 234641 w 357972"/>
                <a:gd name="connsiteY13" fmla="*/ 1164 h 452175"/>
                <a:gd name="connsiteX14" fmla="*/ 278390 w 357972"/>
                <a:gd name="connsiteY14" fmla="*/ 64494 h 452175"/>
                <a:gd name="connsiteX15" fmla="*/ 264309 w 357972"/>
                <a:gd name="connsiteY15" fmla="*/ 92252 h 452175"/>
                <a:gd name="connsiteX16" fmla="*/ 252553 w 357972"/>
                <a:gd name="connsiteY16" fmla="*/ 113718 h 452175"/>
                <a:gd name="connsiteX17" fmla="*/ 271306 w 357972"/>
                <a:gd name="connsiteY17" fmla="*/ 140020 h 452175"/>
                <a:gd name="connsiteX18" fmla="*/ 365433 w 357972"/>
                <a:gd name="connsiteY18" fmla="*/ 157579 h 452175"/>
                <a:gd name="connsiteX19" fmla="*/ 349042 w 357972"/>
                <a:gd name="connsiteY19" fmla="*/ 231547 h 45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972" h="452175">
                  <a:moveTo>
                    <a:pt x="319965" y="379811"/>
                  </a:moveTo>
                  <a:lnTo>
                    <a:pt x="304691" y="454445"/>
                  </a:lnTo>
                  <a:lnTo>
                    <a:pt x="0" y="397195"/>
                  </a:lnTo>
                  <a:lnTo>
                    <a:pt x="18539" y="300341"/>
                  </a:lnTo>
                  <a:cubicBezTo>
                    <a:pt x="34390" y="314459"/>
                    <a:pt x="52917" y="323213"/>
                    <a:pt x="74885" y="322234"/>
                  </a:cubicBezTo>
                  <a:cubicBezTo>
                    <a:pt x="111436" y="320614"/>
                    <a:pt x="141129" y="292579"/>
                    <a:pt x="141129" y="256003"/>
                  </a:cubicBezTo>
                  <a:cubicBezTo>
                    <a:pt x="141129" y="219402"/>
                    <a:pt x="111474" y="190525"/>
                    <a:pt x="74885" y="189759"/>
                  </a:cubicBezTo>
                  <a:cubicBezTo>
                    <a:pt x="72223" y="189696"/>
                    <a:pt x="52628" y="190714"/>
                    <a:pt x="41500" y="194682"/>
                  </a:cubicBezTo>
                  <a:lnTo>
                    <a:pt x="55894" y="99513"/>
                  </a:lnTo>
                  <a:lnTo>
                    <a:pt x="147648" y="116758"/>
                  </a:lnTo>
                  <a:cubicBezTo>
                    <a:pt x="161402" y="119345"/>
                    <a:pt x="174540" y="112399"/>
                    <a:pt x="176926" y="97867"/>
                  </a:cubicBezTo>
                  <a:cubicBezTo>
                    <a:pt x="178044" y="90959"/>
                    <a:pt x="177064" y="82970"/>
                    <a:pt x="173535" y="74680"/>
                  </a:cubicBezTo>
                  <a:cubicBezTo>
                    <a:pt x="170508" y="67621"/>
                    <a:pt x="167506" y="59369"/>
                    <a:pt x="170973" y="43920"/>
                  </a:cubicBezTo>
                  <a:cubicBezTo>
                    <a:pt x="180066" y="3412"/>
                    <a:pt x="217019" y="-3207"/>
                    <a:pt x="234641" y="1164"/>
                  </a:cubicBezTo>
                  <a:cubicBezTo>
                    <a:pt x="264397" y="8562"/>
                    <a:pt x="283853" y="35278"/>
                    <a:pt x="278390" y="64494"/>
                  </a:cubicBezTo>
                  <a:cubicBezTo>
                    <a:pt x="276192" y="76062"/>
                    <a:pt x="269635" y="84993"/>
                    <a:pt x="264309" y="92252"/>
                  </a:cubicBezTo>
                  <a:cubicBezTo>
                    <a:pt x="257803" y="99650"/>
                    <a:pt x="253872" y="106885"/>
                    <a:pt x="252553" y="113718"/>
                  </a:cubicBezTo>
                  <a:cubicBezTo>
                    <a:pt x="249840" y="128162"/>
                    <a:pt x="259951" y="137884"/>
                    <a:pt x="271306" y="140020"/>
                  </a:cubicBezTo>
                  <a:lnTo>
                    <a:pt x="365433" y="157579"/>
                  </a:lnTo>
                  <a:lnTo>
                    <a:pt x="349042" y="231547"/>
                  </a:lnTo>
                </a:path>
              </a:pathLst>
            </a:custGeom>
            <a:noFill/>
            <a:ln w="19050" cap="flat">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39" name="Freeform: Shape 38">
              <a:extLst>
                <a:ext uri="{FF2B5EF4-FFF2-40B4-BE49-F238E27FC236}">
                  <a16:creationId xmlns:a16="http://schemas.microsoft.com/office/drawing/2014/main" id="{652D40E5-9058-98F5-74C4-0BE03B1D4173}"/>
                </a:ext>
              </a:extLst>
            </p:cNvPr>
            <p:cNvSpPr/>
            <p:nvPr/>
          </p:nvSpPr>
          <p:spPr>
            <a:xfrm>
              <a:off x="4465464" y="426101"/>
              <a:ext cx="273190" cy="226088"/>
            </a:xfrm>
            <a:custGeom>
              <a:avLst/>
              <a:gdLst>
                <a:gd name="connsiteX0" fmla="*/ 20426 w 273189"/>
                <a:gd name="connsiteY0" fmla="*/ 125780 h 226087"/>
                <a:gd name="connsiteX1" fmla="*/ 1121 w 273189"/>
                <a:gd name="connsiteY1" fmla="*/ 78728 h 226087"/>
                <a:gd name="connsiteX2" fmla="*/ 30851 w 273189"/>
                <a:gd name="connsiteY2" fmla="*/ 50141 h 226087"/>
                <a:gd name="connsiteX3" fmla="*/ 186161 w 273189"/>
                <a:gd name="connsiteY3" fmla="*/ 0 h 226087"/>
                <a:gd name="connsiteX4" fmla="*/ 270052 w 273189"/>
                <a:gd name="connsiteY4" fmla="*/ 40683 h 226087"/>
                <a:gd name="connsiteX5" fmla="*/ 270706 w 273189"/>
                <a:gd name="connsiteY5" fmla="*/ 114463 h 226087"/>
                <a:gd name="connsiteX6" fmla="*/ 90338 w 273189"/>
                <a:gd name="connsiteY6" fmla="*/ 226452 h 226087"/>
                <a:gd name="connsiteX7" fmla="*/ 29231 w 273189"/>
                <a:gd name="connsiteY7" fmla="*/ 196169 h 226087"/>
                <a:gd name="connsiteX8" fmla="*/ 20426 w 273189"/>
                <a:gd name="connsiteY8" fmla="*/ 125780 h 2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189" h="226087">
                  <a:moveTo>
                    <a:pt x="20426" y="125780"/>
                  </a:moveTo>
                  <a:cubicBezTo>
                    <a:pt x="3595" y="121849"/>
                    <a:pt x="-2811" y="95572"/>
                    <a:pt x="1121" y="78728"/>
                  </a:cubicBezTo>
                  <a:cubicBezTo>
                    <a:pt x="4738" y="63317"/>
                    <a:pt x="17286" y="46976"/>
                    <a:pt x="30851" y="50141"/>
                  </a:cubicBezTo>
                  <a:cubicBezTo>
                    <a:pt x="100135" y="66331"/>
                    <a:pt x="186161" y="0"/>
                    <a:pt x="186161" y="0"/>
                  </a:cubicBezTo>
                  <a:cubicBezTo>
                    <a:pt x="212639" y="20460"/>
                    <a:pt x="250471" y="34604"/>
                    <a:pt x="270052" y="40683"/>
                  </a:cubicBezTo>
                  <a:cubicBezTo>
                    <a:pt x="274624" y="61760"/>
                    <a:pt x="275956" y="92017"/>
                    <a:pt x="270706" y="114463"/>
                  </a:cubicBezTo>
                  <a:cubicBezTo>
                    <a:pt x="251840" y="195201"/>
                    <a:pt x="171076" y="245317"/>
                    <a:pt x="90338" y="226452"/>
                  </a:cubicBezTo>
                  <a:cubicBezTo>
                    <a:pt x="67101" y="221013"/>
                    <a:pt x="46514" y="210374"/>
                    <a:pt x="29231" y="196169"/>
                  </a:cubicBezTo>
                  <a:cubicBezTo>
                    <a:pt x="4500" y="155749"/>
                    <a:pt x="20426" y="125780"/>
                    <a:pt x="20426" y="125780"/>
                  </a:cubicBezTo>
                  <a:close/>
                </a:path>
              </a:pathLst>
            </a:custGeom>
            <a:noFill/>
            <a:ln w="19050" cap="rnd">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sp>
          <p:nvSpPr>
            <p:cNvPr id="40" name="Freeform: Shape 39">
              <a:extLst>
                <a:ext uri="{FF2B5EF4-FFF2-40B4-BE49-F238E27FC236}">
                  <a16:creationId xmlns:a16="http://schemas.microsoft.com/office/drawing/2014/main" id="{CFBA8EAF-FF27-544C-7899-2E3DA8F0539A}"/>
                </a:ext>
              </a:extLst>
            </p:cNvPr>
            <p:cNvSpPr/>
            <p:nvPr/>
          </p:nvSpPr>
          <p:spPr>
            <a:xfrm>
              <a:off x="4375383" y="349881"/>
              <a:ext cx="357973" cy="395654"/>
            </a:xfrm>
            <a:custGeom>
              <a:avLst/>
              <a:gdLst>
                <a:gd name="connsiteX0" fmla="*/ 0 w 357972"/>
                <a:gd name="connsiteY0" fmla="*/ 398520 h 395653"/>
                <a:gd name="connsiteX1" fmla="*/ 39678 w 357972"/>
                <a:gd name="connsiteY1" fmla="*/ 157611 h 395653"/>
                <a:gd name="connsiteX2" fmla="*/ 194134 w 357972"/>
                <a:gd name="connsiteY2" fmla="*/ 1498 h 395653"/>
                <a:gd name="connsiteX3" fmla="*/ 194097 w 357972"/>
                <a:gd name="connsiteY3" fmla="*/ 1585 h 395653"/>
                <a:gd name="connsiteX4" fmla="*/ 249350 w 357972"/>
                <a:gd name="connsiteY4" fmla="*/ 3834 h 395653"/>
                <a:gd name="connsiteX5" fmla="*/ 360422 w 357972"/>
                <a:gd name="connsiteY5" fmla="*/ 116966 h 39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72" h="395653">
                  <a:moveTo>
                    <a:pt x="0" y="398520"/>
                  </a:moveTo>
                  <a:cubicBezTo>
                    <a:pt x="66972" y="340805"/>
                    <a:pt x="28851" y="236465"/>
                    <a:pt x="39678" y="157611"/>
                  </a:cubicBezTo>
                  <a:cubicBezTo>
                    <a:pt x="59398" y="14246"/>
                    <a:pt x="194134" y="1498"/>
                    <a:pt x="194134" y="1498"/>
                  </a:cubicBezTo>
                  <a:lnTo>
                    <a:pt x="194097" y="1585"/>
                  </a:lnTo>
                  <a:cubicBezTo>
                    <a:pt x="211995" y="-1002"/>
                    <a:pt x="230673" y="-537"/>
                    <a:pt x="249350" y="3834"/>
                  </a:cubicBezTo>
                  <a:cubicBezTo>
                    <a:pt x="306965" y="17299"/>
                    <a:pt x="348640" y="62755"/>
                    <a:pt x="360422" y="116966"/>
                  </a:cubicBezTo>
                </a:path>
              </a:pathLst>
            </a:custGeom>
            <a:noFill/>
            <a:ln w="19050" cap="rnd">
              <a:solidFill>
                <a:schemeClr val="accent4"/>
              </a:solidFill>
              <a:prstDash val="solid"/>
              <a:round/>
            </a:ln>
          </p:spPr>
          <p:txBody>
            <a:bodyPr rtlCol="0" anchor="ctr"/>
            <a:lstStyle/>
            <a:p>
              <a:pPr defTabSz="1008309">
                <a:buClrTx/>
                <a:defRPr/>
              </a:pPr>
              <a:endParaRPr lang="en-US" sz="1985" kern="1200" dirty="0">
                <a:solidFill>
                  <a:schemeClr val="accent4"/>
                </a:solidFill>
                <a:latin typeface="Calibri" panose="020F0502020204030204"/>
                <a:ea typeface="+mn-ea"/>
                <a:cs typeface="+mn-cs"/>
              </a:endParaRPr>
            </a:p>
          </p:txBody>
        </p:sp>
      </p:grpSp>
      <p:grpSp>
        <p:nvGrpSpPr>
          <p:cNvPr id="41" name="Service2" descr="{&quot;Key&quot;:&quot;POWER_USER_SHAPE_ICON&quot;,&quot;Value&quot;:&quot;POWER_USER_SHAPE_ICON_STYLE_1&quot;}">
            <a:extLst>
              <a:ext uri="{FF2B5EF4-FFF2-40B4-BE49-F238E27FC236}">
                <a16:creationId xmlns:a16="http://schemas.microsoft.com/office/drawing/2014/main" id="{9E6E22F2-E1AB-7430-7E9C-8FF9376F0013}"/>
              </a:ext>
            </a:extLst>
          </p:cNvPr>
          <p:cNvGrpSpPr>
            <a:grpSpLocks noChangeAspect="1"/>
          </p:cNvGrpSpPr>
          <p:nvPr>
            <p:custDataLst>
              <p:tags r:id="rId2"/>
            </p:custDataLst>
          </p:nvPr>
        </p:nvGrpSpPr>
        <p:grpSpPr>
          <a:xfrm>
            <a:off x="2912034" y="1776512"/>
            <a:ext cx="989511" cy="1060639"/>
            <a:chOff x="4356100" y="1658938"/>
            <a:chExt cx="750888" cy="804863"/>
          </a:xfrm>
        </p:grpSpPr>
        <p:sp>
          <p:nvSpPr>
            <p:cNvPr id="42" name="Freeform 124">
              <a:extLst>
                <a:ext uri="{FF2B5EF4-FFF2-40B4-BE49-F238E27FC236}">
                  <a16:creationId xmlns:a16="http://schemas.microsoft.com/office/drawing/2014/main" id="{0A4D2E9A-21B4-5C89-F2DA-854042F3F8C7}"/>
                </a:ext>
              </a:extLst>
            </p:cNvPr>
            <p:cNvSpPr>
              <a:spLocks/>
            </p:cNvSpPr>
            <p:nvPr/>
          </p:nvSpPr>
          <p:spPr bwMode="auto">
            <a:xfrm>
              <a:off x="4356100" y="2259013"/>
              <a:ext cx="342900" cy="204788"/>
            </a:xfrm>
            <a:custGeom>
              <a:avLst/>
              <a:gdLst>
                <a:gd name="T0" fmla="*/ 101 w 457"/>
                <a:gd name="T1" fmla="*/ 168 h 271"/>
                <a:gd name="T2" fmla="*/ 101 w 457"/>
                <a:gd name="T3" fmla="*/ 271 h 271"/>
                <a:gd name="T4" fmla="*/ 0 w 457"/>
                <a:gd name="T5" fmla="*/ 271 h 271"/>
                <a:gd name="T6" fmla="*/ 0 w 457"/>
                <a:gd name="T7" fmla="*/ 153 h 271"/>
                <a:gd name="T8" fmla="*/ 158 w 457"/>
                <a:gd name="T9" fmla="*/ 0 h 271"/>
                <a:gd name="T10" fmla="*/ 229 w 457"/>
                <a:gd name="T11" fmla="*/ 63 h 271"/>
                <a:gd name="T12" fmla="*/ 300 w 457"/>
                <a:gd name="T13" fmla="*/ 0 h 271"/>
                <a:gd name="T14" fmla="*/ 457 w 457"/>
                <a:gd name="T15" fmla="*/ 153 h 271"/>
                <a:gd name="T16" fmla="*/ 457 w 457"/>
                <a:gd name="T17" fmla="*/ 271 h 271"/>
                <a:gd name="T18" fmla="*/ 356 w 457"/>
                <a:gd name="T19" fmla="*/ 271 h 271"/>
                <a:gd name="T20" fmla="*/ 356 w 457"/>
                <a:gd name="T21" fmla="*/ 16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71">
                  <a:moveTo>
                    <a:pt x="101" y="168"/>
                  </a:moveTo>
                  <a:lnTo>
                    <a:pt x="101" y="271"/>
                  </a:lnTo>
                  <a:lnTo>
                    <a:pt x="0" y="271"/>
                  </a:lnTo>
                  <a:lnTo>
                    <a:pt x="0" y="153"/>
                  </a:lnTo>
                  <a:cubicBezTo>
                    <a:pt x="0" y="67"/>
                    <a:pt x="73" y="13"/>
                    <a:pt x="158" y="0"/>
                  </a:cubicBezTo>
                  <a:lnTo>
                    <a:pt x="229" y="63"/>
                  </a:lnTo>
                  <a:lnTo>
                    <a:pt x="300" y="0"/>
                  </a:lnTo>
                  <a:cubicBezTo>
                    <a:pt x="388" y="13"/>
                    <a:pt x="457" y="66"/>
                    <a:pt x="457" y="153"/>
                  </a:cubicBezTo>
                  <a:lnTo>
                    <a:pt x="457" y="271"/>
                  </a:lnTo>
                  <a:lnTo>
                    <a:pt x="356" y="271"/>
                  </a:lnTo>
                  <a:lnTo>
                    <a:pt x="356" y="168"/>
                  </a:ln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3" name="Oval 42">
              <a:extLst>
                <a:ext uri="{FF2B5EF4-FFF2-40B4-BE49-F238E27FC236}">
                  <a16:creationId xmlns:a16="http://schemas.microsoft.com/office/drawing/2014/main" id="{614ECB55-6B84-3FFA-8ADF-82C1923B7AED}"/>
                </a:ext>
              </a:extLst>
            </p:cNvPr>
            <p:cNvSpPr>
              <a:spLocks noChangeArrowheads="1"/>
            </p:cNvSpPr>
            <p:nvPr/>
          </p:nvSpPr>
          <p:spPr bwMode="auto">
            <a:xfrm>
              <a:off x="4432300" y="2024063"/>
              <a:ext cx="190500" cy="190500"/>
            </a:xfrm>
            <a:prstGeom prst="ellipse">
              <a:avLst/>
            </a:prstGeom>
            <a:noFill/>
            <a:ln w="19050"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4" name="Freeform 126">
              <a:extLst>
                <a:ext uri="{FF2B5EF4-FFF2-40B4-BE49-F238E27FC236}">
                  <a16:creationId xmlns:a16="http://schemas.microsoft.com/office/drawing/2014/main" id="{99E26F42-9628-0063-949E-58BF51DFE2C3}"/>
                </a:ext>
              </a:extLst>
            </p:cNvPr>
            <p:cNvSpPr>
              <a:spLocks/>
            </p:cNvSpPr>
            <p:nvPr/>
          </p:nvSpPr>
          <p:spPr bwMode="auto">
            <a:xfrm>
              <a:off x="4691063" y="2217738"/>
              <a:ext cx="149225" cy="127000"/>
            </a:xfrm>
            <a:custGeom>
              <a:avLst/>
              <a:gdLst>
                <a:gd name="T0" fmla="*/ 0 w 200"/>
                <a:gd name="T1" fmla="*/ 0 h 169"/>
                <a:gd name="T2" fmla="*/ 200 w 200"/>
                <a:gd name="T3" fmla="*/ 169 h 169"/>
              </a:gdLst>
              <a:ahLst/>
              <a:cxnLst>
                <a:cxn ang="0">
                  <a:pos x="T0" y="T1"/>
                </a:cxn>
                <a:cxn ang="0">
                  <a:pos x="T2" y="T3"/>
                </a:cxn>
              </a:cxnLst>
              <a:rect l="0" t="0" r="r" b="b"/>
              <a:pathLst>
                <a:path w="200" h="169">
                  <a:moveTo>
                    <a:pt x="0" y="0"/>
                  </a:moveTo>
                  <a:cubicBezTo>
                    <a:pt x="33" y="89"/>
                    <a:pt x="129" y="145"/>
                    <a:pt x="200" y="169"/>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5" name="Freeform 127">
              <a:extLst>
                <a:ext uri="{FF2B5EF4-FFF2-40B4-BE49-F238E27FC236}">
                  <a16:creationId xmlns:a16="http://schemas.microsoft.com/office/drawing/2014/main" id="{E8211A46-0FF3-4BB9-086B-EC3349393AD5}"/>
                </a:ext>
              </a:extLst>
            </p:cNvPr>
            <p:cNvSpPr>
              <a:spLocks/>
            </p:cNvSpPr>
            <p:nvPr/>
          </p:nvSpPr>
          <p:spPr bwMode="auto">
            <a:xfrm>
              <a:off x="4768850" y="2181225"/>
              <a:ext cx="338138" cy="282575"/>
            </a:xfrm>
            <a:custGeom>
              <a:avLst/>
              <a:gdLst>
                <a:gd name="T0" fmla="*/ 331 w 450"/>
                <a:gd name="T1" fmla="*/ 288 h 375"/>
                <a:gd name="T2" fmla="*/ 339 w 450"/>
                <a:gd name="T3" fmla="*/ 375 h 375"/>
                <a:gd name="T4" fmla="*/ 450 w 450"/>
                <a:gd name="T5" fmla="*/ 375 h 375"/>
                <a:gd name="T6" fmla="*/ 449 w 450"/>
                <a:gd name="T7" fmla="*/ 271 h 375"/>
                <a:gd name="T8" fmla="*/ 312 w 450"/>
                <a:gd name="T9" fmla="*/ 109 h 375"/>
                <a:gd name="T10" fmla="*/ 235 w 450"/>
                <a:gd name="T11" fmla="*/ 166 h 375"/>
                <a:gd name="T12" fmla="*/ 167 w 450"/>
                <a:gd name="T13" fmla="*/ 95 h 375"/>
                <a:gd name="T14" fmla="*/ 0 w 450"/>
                <a:gd name="T15" fmla="*/ 0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375">
                  <a:moveTo>
                    <a:pt x="331" y="288"/>
                  </a:moveTo>
                  <a:lnTo>
                    <a:pt x="339" y="375"/>
                  </a:lnTo>
                  <a:lnTo>
                    <a:pt x="450" y="375"/>
                  </a:lnTo>
                  <a:lnTo>
                    <a:pt x="449" y="271"/>
                  </a:lnTo>
                  <a:cubicBezTo>
                    <a:pt x="446" y="170"/>
                    <a:pt x="401" y="125"/>
                    <a:pt x="312" y="109"/>
                  </a:cubicBezTo>
                  <a:lnTo>
                    <a:pt x="235" y="166"/>
                  </a:lnTo>
                  <a:lnTo>
                    <a:pt x="167" y="95"/>
                  </a:lnTo>
                  <a:cubicBezTo>
                    <a:pt x="111" y="87"/>
                    <a:pt x="35" y="47"/>
                    <a:pt x="0" y="0"/>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6" name="Freeform 128">
              <a:extLst>
                <a:ext uri="{FF2B5EF4-FFF2-40B4-BE49-F238E27FC236}">
                  <a16:creationId xmlns:a16="http://schemas.microsoft.com/office/drawing/2014/main" id="{BE03128D-C6FD-1573-4D5B-85E6204BDB11}"/>
                </a:ext>
              </a:extLst>
            </p:cNvPr>
            <p:cNvSpPr>
              <a:spLocks/>
            </p:cNvSpPr>
            <p:nvPr/>
          </p:nvSpPr>
          <p:spPr bwMode="auto">
            <a:xfrm>
              <a:off x="4662488" y="2101850"/>
              <a:ext cx="114300" cy="117475"/>
            </a:xfrm>
            <a:custGeom>
              <a:avLst/>
              <a:gdLst>
                <a:gd name="T0" fmla="*/ 59 w 151"/>
                <a:gd name="T1" fmla="*/ 155 h 157"/>
                <a:gd name="T2" fmla="*/ 145 w 151"/>
                <a:gd name="T3" fmla="*/ 91 h 157"/>
                <a:gd name="T4" fmla="*/ 97 w 151"/>
                <a:gd name="T5" fmla="*/ 4 h 157"/>
                <a:gd name="T6" fmla="*/ 64 w 151"/>
                <a:gd name="T7" fmla="*/ 0 h 157"/>
                <a:gd name="T8" fmla="*/ 10 w 151"/>
                <a:gd name="T9" fmla="*/ 70 h 157"/>
                <a:gd name="T10" fmla="*/ 10 w 151"/>
                <a:gd name="T11" fmla="*/ 138 h 157"/>
                <a:gd name="T12" fmla="*/ 59 w 151"/>
                <a:gd name="T13" fmla="*/ 155 h 157"/>
              </a:gdLst>
              <a:ahLst/>
              <a:cxnLst>
                <a:cxn ang="0">
                  <a:pos x="T0" y="T1"/>
                </a:cxn>
                <a:cxn ang="0">
                  <a:pos x="T2" y="T3"/>
                </a:cxn>
                <a:cxn ang="0">
                  <a:pos x="T4" y="T5"/>
                </a:cxn>
                <a:cxn ang="0">
                  <a:pos x="T6" y="T7"/>
                </a:cxn>
                <a:cxn ang="0">
                  <a:pos x="T8" y="T9"/>
                </a:cxn>
                <a:cxn ang="0">
                  <a:pos x="T10" y="T11"/>
                </a:cxn>
                <a:cxn ang="0">
                  <a:pos x="T12" y="T13"/>
                </a:cxn>
              </a:cxnLst>
              <a:rect l="0" t="0" r="r" b="b"/>
              <a:pathLst>
                <a:path w="151" h="157">
                  <a:moveTo>
                    <a:pt x="59" y="155"/>
                  </a:moveTo>
                  <a:cubicBezTo>
                    <a:pt x="100" y="155"/>
                    <a:pt x="138" y="132"/>
                    <a:pt x="145" y="91"/>
                  </a:cubicBezTo>
                  <a:cubicBezTo>
                    <a:pt x="151" y="52"/>
                    <a:pt x="128" y="14"/>
                    <a:pt x="97" y="4"/>
                  </a:cubicBezTo>
                  <a:cubicBezTo>
                    <a:pt x="83" y="0"/>
                    <a:pt x="76" y="0"/>
                    <a:pt x="64" y="0"/>
                  </a:cubicBezTo>
                  <a:cubicBezTo>
                    <a:pt x="21" y="0"/>
                    <a:pt x="17" y="28"/>
                    <a:pt x="10" y="70"/>
                  </a:cubicBezTo>
                  <a:cubicBezTo>
                    <a:pt x="5" y="97"/>
                    <a:pt x="0" y="123"/>
                    <a:pt x="10" y="138"/>
                  </a:cubicBezTo>
                  <a:cubicBezTo>
                    <a:pt x="22" y="157"/>
                    <a:pt x="46" y="155"/>
                    <a:pt x="59" y="155"/>
                  </a:cubicBezTo>
                  <a:close/>
                </a:path>
              </a:pathLst>
            </a:custGeom>
            <a:noFill/>
            <a:ln w="19050"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7" name="Oval 46">
              <a:extLst>
                <a:ext uri="{FF2B5EF4-FFF2-40B4-BE49-F238E27FC236}">
                  <a16:creationId xmlns:a16="http://schemas.microsoft.com/office/drawing/2014/main" id="{80B9016E-ED2E-FBAC-B323-03BFA22C261D}"/>
                </a:ext>
              </a:extLst>
            </p:cNvPr>
            <p:cNvSpPr>
              <a:spLocks noChangeArrowheads="1"/>
            </p:cNvSpPr>
            <p:nvPr/>
          </p:nvSpPr>
          <p:spPr bwMode="auto">
            <a:xfrm>
              <a:off x="4872038" y="2020888"/>
              <a:ext cx="192088" cy="192088"/>
            </a:xfrm>
            <a:prstGeom prst="ellipse">
              <a:avLst/>
            </a:prstGeom>
            <a:noFill/>
            <a:ln w="19050"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8" name="Freeform 130">
              <a:extLst>
                <a:ext uri="{FF2B5EF4-FFF2-40B4-BE49-F238E27FC236}">
                  <a16:creationId xmlns:a16="http://schemas.microsoft.com/office/drawing/2014/main" id="{F7B08B19-8EE2-16AC-2E1F-5A75DC24D93E}"/>
                </a:ext>
              </a:extLst>
            </p:cNvPr>
            <p:cNvSpPr>
              <a:spLocks/>
            </p:cNvSpPr>
            <p:nvPr/>
          </p:nvSpPr>
          <p:spPr bwMode="auto">
            <a:xfrm>
              <a:off x="4511675" y="1774825"/>
              <a:ext cx="119063" cy="107950"/>
            </a:xfrm>
            <a:custGeom>
              <a:avLst/>
              <a:gdLst>
                <a:gd name="T0" fmla="*/ 0 w 159"/>
                <a:gd name="T1" fmla="*/ 143 h 143"/>
                <a:gd name="T2" fmla="*/ 159 w 159"/>
                <a:gd name="T3" fmla="*/ 0 h 143"/>
              </a:gdLst>
              <a:ahLst/>
              <a:cxnLst>
                <a:cxn ang="0">
                  <a:pos x="T0" y="T1"/>
                </a:cxn>
                <a:cxn ang="0">
                  <a:pos x="T2" y="T3"/>
                </a:cxn>
              </a:cxnLst>
              <a:rect l="0" t="0" r="r" b="b"/>
              <a:pathLst>
                <a:path w="159" h="143">
                  <a:moveTo>
                    <a:pt x="0" y="143"/>
                  </a:moveTo>
                  <a:cubicBezTo>
                    <a:pt x="39" y="81"/>
                    <a:pt x="94" y="32"/>
                    <a:pt x="159" y="0"/>
                  </a:cubicBez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49" name="Freeform 131">
              <a:extLst>
                <a:ext uri="{FF2B5EF4-FFF2-40B4-BE49-F238E27FC236}">
                  <a16:creationId xmlns:a16="http://schemas.microsoft.com/office/drawing/2014/main" id="{C82CB50F-C7D1-F26D-6DBA-EA4562C98E93}"/>
                </a:ext>
              </a:extLst>
            </p:cNvPr>
            <p:cNvSpPr>
              <a:spLocks/>
            </p:cNvSpPr>
            <p:nvPr/>
          </p:nvSpPr>
          <p:spPr bwMode="auto">
            <a:xfrm>
              <a:off x="4418013" y="1693863"/>
              <a:ext cx="638175" cy="309563"/>
            </a:xfrm>
            <a:custGeom>
              <a:avLst/>
              <a:gdLst>
                <a:gd name="T0" fmla="*/ 425 w 849"/>
                <a:gd name="T1" fmla="*/ 0 h 413"/>
                <a:gd name="T2" fmla="*/ 1 w 849"/>
                <a:gd name="T3" fmla="*/ 396 h 413"/>
                <a:gd name="T4" fmla="*/ 10 w 849"/>
                <a:gd name="T5" fmla="*/ 411 h 413"/>
                <a:gd name="T6" fmla="*/ 27 w 849"/>
                <a:gd name="T7" fmla="*/ 406 h 413"/>
                <a:gd name="T8" fmla="*/ 152 w 849"/>
                <a:gd name="T9" fmla="*/ 346 h 413"/>
                <a:gd name="T10" fmla="*/ 277 w 849"/>
                <a:gd name="T11" fmla="*/ 406 h 413"/>
                <a:gd name="T12" fmla="*/ 288 w 849"/>
                <a:gd name="T13" fmla="*/ 411 h 413"/>
                <a:gd name="T14" fmla="*/ 300 w 849"/>
                <a:gd name="T15" fmla="*/ 406 h 413"/>
                <a:gd name="T16" fmla="*/ 425 w 849"/>
                <a:gd name="T17" fmla="*/ 346 h 413"/>
                <a:gd name="T18" fmla="*/ 550 w 849"/>
                <a:gd name="T19" fmla="*/ 406 h 413"/>
                <a:gd name="T20" fmla="*/ 561 w 849"/>
                <a:gd name="T21" fmla="*/ 412 h 413"/>
                <a:gd name="T22" fmla="*/ 573 w 849"/>
                <a:gd name="T23" fmla="*/ 406 h 413"/>
                <a:gd name="T24" fmla="*/ 698 w 849"/>
                <a:gd name="T25" fmla="*/ 346 h 413"/>
                <a:gd name="T26" fmla="*/ 823 w 849"/>
                <a:gd name="T27" fmla="*/ 406 h 413"/>
                <a:gd name="T28" fmla="*/ 840 w 849"/>
                <a:gd name="T29" fmla="*/ 411 h 413"/>
                <a:gd name="T30" fmla="*/ 849 w 849"/>
                <a:gd name="T31" fmla="*/ 396 h 413"/>
                <a:gd name="T32" fmla="*/ 425 w 849"/>
                <a:gd name="T33"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9" h="413">
                  <a:moveTo>
                    <a:pt x="425" y="0"/>
                  </a:moveTo>
                  <a:cubicBezTo>
                    <a:pt x="198" y="0"/>
                    <a:pt x="15" y="178"/>
                    <a:pt x="1" y="396"/>
                  </a:cubicBezTo>
                  <a:cubicBezTo>
                    <a:pt x="0" y="402"/>
                    <a:pt x="4" y="409"/>
                    <a:pt x="10" y="411"/>
                  </a:cubicBezTo>
                  <a:cubicBezTo>
                    <a:pt x="18" y="413"/>
                    <a:pt x="24" y="409"/>
                    <a:pt x="27" y="406"/>
                  </a:cubicBezTo>
                  <a:cubicBezTo>
                    <a:pt x="58" y="368"/>
                    <a:pt x="103" y="346"/>
                    <a:pt x="152" y="346"/>
                  </a:cubicBezTo>
                  <a:cubicBezTo>
                    <a:pt x="201" y="346"/>
                    <a:pt x="246" y="368"/>
                    <a:pt x="277" y="406"/>
                  </a:cubicBezTo>
                  <a:cubicBezTo>
                    <a:pt x="280" y="410"/>
                    <a:pt x="284" y="411"/>
                    <a:pt x="288" y="411"/>
                  </a:cubicBezTo>
                  <a:cubicBezTo>
                    <a:pt x="293" y="411"/>
                    <a:pt x="297" y="410"/>
                    <a:pt x="300" y="406"/>
                  </a:cubicBezTo>
                  <a:cubicBezTo>
                    <a:pt x="331" y="368"/>
                    <a:pt x="376" y="346"/>
                    <a:pt x="425" y="346"/>
                  </a:cubicBezTo>
                  <a:cubicBezTo>
                    <a:pt x="474" y="346"/>
                    <a:pt x="519" y="368"/>
                    <a:pt x="550" y="406"/>
                  </a:cubicBezTo>
                  <a:cubicBezTo>
                    <a:pt x="553" y="410"/>
                    <a:pt x="557" y="412"/>
                    <a:pt x="561" y="412"/>
                  </a:cubicBezTo>
                  <a:cubicBezTo>
                    <a:pt x="566" y="412"/>
                    <a:pt x="570" y="410"/>
                    <a:pt x="573" y="406"/>
                  </a:cubicBezTo>
                  <a:cubicBezTo>
                    <a:pt x="603" y="368"/>
                    <a:pt x="649" y="346"/>
                    <a:pt x="698" y="346"/>
                  </a:cubicBezTo>
                  <a:cubicBezTo>
                    <a:pt x="746" y="346"/>
                    <a:pt x="792" y="368"/>
                    <a:pt x="823" y="406"/>
                  </a:cubicBezTo>
                  <a:cubicBezTo>
                    <a:pt x="827" y="412"/>
                    <a:pt x="836" y="412"/>
                    <a:pt x="840" y="411"/>
                  </a:cubicBezTo>
                  <a:cubicBezTo>
                    <a:pt x="845" y="408"/>
                    <a:pt x="849" y="402"/>
                    <a:pt x="849" y="396"/>
                  </a:cubicBezTo>
                  <a:cubicBezTo>
                    <a:pt x="835" y="183"/>
                    <a:pt x="651" y="0"/>
                    <a:pt x="425" y="0"/>
                  </a:cubicBezTo>
                  <a:close/>
                </a:path>
              </a:pathLst>
            </a:custGeom>
            <a:noFill/>
            <a:ln w="19050" cap="flat">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50" name="Line 132">
              <a:extLst>
                <a:ext uri="{FF2B5EF4-FFF2-40B4-BE49-F238E27FC236}">
                  <a16:creationId xmlns:a16="http://schemas.microsoft.com/office/drawing/2014/main" id="{51EE81B4-2DDA-C64B-0045-3D3AAEDADD84}"/>
                </a:ext>
              </a:extLst>
            </p:cNvPr>
            <p:cNvSpPr>
              <a:spLocks noChangeShapeType="1"/>
            </p:cNvSpPr>
            <p:nvPr/>
          </p:nvSpPr>
          <p:spPr bwMode="auto">
            <a:xfrm flipV="1">
              <a:off x="4737100" y="1658938"/>
              <a:ext cx="0" cy="31750"/>
            </a:xfrm>
            <a:prstGeom prst="line">
              <a:avLst/>
            </a:prstGeom>
            <a:noFill/>
            <a:ln w="19050"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51" name="Line 133">
              <a:extLst>
                <a:ext uri="{FF2B5EF4-FFF2-40B4-BE49-F238E27FC236}">
                  <a16:creationId xmlns:a16="http://schemas.microsoft.com/office/drawing/2014/main" id="{FD73BA8D-474E-7030-A22B-BD97B6AAA032}"/>
                </a:ext>
              </a:extLst>
            </p:cNvPr>
            <p:cNvSpPr>
              <a:spLocks noChangeShapeType="1"/>
            </p:cNvSpPr>
            <p:nvPr/>
          </p:nvSpPr>
          <p:spPr bwMode="auto">
            <a:xfrm>
              <a:off x="4737100" y="1954213"/>
              <a:ext cx="0" cy="150813"/>
            </a:xfrm>
            <a:prstGeom prst="line">
              <a:avLst/>
            </a:prstGeom>
            <a:noFill/>
            <a:ln w="19050" cap="flat">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52" name="Line 134">
              <a:extLst>
                <a:ext uri="{FF2B5EF4-FFF2-40B4-BE49-F238E27FC236}">
                  <a16:creationId xmlns:a16="http://schemas.microsoft.com/office/drawing/2014/main" id="{75426D73-431D-F8A4-AABE-B02B4243AF7A}"/>
                </a:ext>
              </a:extLst>
            </p:cNvPr>
            <p:cNvSpPr>
              <a:spLocks noChangeShapeType="1"/>
            </p:cNvSpPr>
            <p:nvPr/>
          </p:nvSpPr>
          <p:spPr bwMode="auto">
            <a:xfrm>
              <a:off x="4432300" y="2463800"/>
              <a:ext cx="190500" cy="0"/>
            </a:xfrm>
            <a:prstGeom prst="line">
              <a:avLst/>
            </a:prstGeom>
            <a:noFill/>
            <a:ln w="19050"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sp>
          <p:nvSpPr>
            <p:cNvPr id="53" name="Freeform 135">
              <a:extLst>
                <a:ext uri="{FF2B5EF4-FFF2-40B4-BE49-F238E27FC236}">
                  <a16:creationId xmlns:a16="http://schemas.microsoft.com/office/drawing/2014/main" id="{653E453B-541F-231D-40A7-A8A1A63E49A3}"/>
                </a:ext>
              </a:extLst>
            </p:cNvPr>
            <p:cNvSpPr>
              <a:spLocks/>
            </p:cNvSpPr>
            <p:nvPr/>
          </p:nvSpPr>
          <p:spPr bwMode="auto">
            <a:xfrm>
              <a:off x="4840288" y="2346325"/>
              <a:ext cx="182563" cy="117475"/>
            </a:xfrm>
            <a:custGeom>
              <a:avLst/>
              <a:gdLst>
                <a:gd name="T0" fmla="*/ 0 w 243"/>
                <a:gd name="T1" fmla="*/ 0 h 156"/>
                <a:gd name="T2" fmla="*/ 0 w 243"/>
                <a:gd name="T3" fmla="*/ 156 h 156"/>
                <a:gd name="T4" fmla="*/ 243 w 243"/>
                <a:gd name="T5" fmla="*/ 156 h 156"/>
              </a:gdLst>
              <a:ahLst/>
              <a:cxnLst>
                <a:cxn ang="0">
                  <a:pos x="T0" y="T1"/>
                </a:cxn>
                <a:cxn ang="0">
                  <a:pos x="T2" y="T3"/>
                </a:cxn>
                <a:cxn ang="0">
                  <a:pos x="T4" y="T5"/>
                </a:cxn>
              </a:cxnLst>
              <a:rect l="0" t="0" r="r" b="b"/>
              <a:pathLst>
                <a:path w="243" h="156">
                  <a:moveTo>
                    <a:pt x="0" y="0"/>
                  </a:moveTo>
                  <a:lnTo>
                    <a:pt x="0" y="156"/>
                  </a:lnTo>
                  <a:lnTo>
                    <a:pt x="243" y="156"/>
                  </a:lnTo>
                </a:path>
              </a:pathLst>
            </a:custGeom>
            <a:noFill/>
            <a:ln w="19050"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0834" tIns="50417" rIns="100834" bIns="50417" numCol="1" anchor="t" anchorCtr="0" compatLnSpc="1">
              <a:prstTxWarp prst="textNoShape">
                <a:avLst/>
              </a:prstTxWarp>
            </a:bodyPr>
            <a:lstStyle/>
            <a:p>
              <a:pPr defTabSz="1008309">
                <a:buClrTx/>
                <a:defRPr/>
              </a:pPr>
              <a:endParaRPr lang="en-US" sz="1985" kern="1200" dirty="0">
                <a:solidFill>
                  <a:schemeClr val="accent4"/>
                </a:solidFill>
                <a:latin typeface="Calibri" panose="020F0502020204030204"/>
                <a:ea typeface="+mn-ea"/>
                <a:cs typeface="+mn-cs"/>
              </a:endParaRPr>
            </a:p>
          </p:txBody>
        </p:sp>
      </p:grpSp>
    </p:spTree>
    <p:extLst>
      <p:ext uri="{BB962C8B-B14F-4D97-AF65-F5344CB8AC3E}">
        <p14:creationId xmlns:p14="http://schemas.microsoft.com/office/powerpoint/2010/main" val="458651335"/>
      </p:ext>
    </p:extLst>
  </p:cSld>
  <p:clrMapOvr>
    <a:masterClrMapping/>
  </p:clrMapOvr>
  <p:extLst>
    <p:ext uri="{6950BFC3-D8DA-4A85-94F7-54DA5524770B}">
      <p188:commentRel xmlns:p188="http://schemas.microsoft.com/office/powerpoint/2018/8/main" r:id="rId5"/>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69717776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Case Study 1: Board of Investment Thailand’s Investor Aid Clinic</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BOI Thailand website: </a:t>
            </a:r>
            <a:r>
              <a:rPr lang="en-US" dirty="0">
                <a:hlinkClick r:id="rId6"/>
              </a:rPr>
              <a:t>Link</a:t>
            </a:r>
            <a:endParaRPr lang="en-US" dirty="0"/>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solidFill>
                <a:schemeClr val="tx1"/>
              </a:solidFill>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ZoneTexte 54 - 3 - 1 - 1">
            <a:extLst>
              <a:ext uri="{FF2B5EF4-FFF2-40B4-BE49-F238E27FC236}">
                <a16:creationId xmlns:a16="http://schemas.microsoft.com/office/drawing/2014/main" id="{F2CFBD0A-CA0B-0AC7-BD8D-57AC6BCC40AE}"/>
              </a:ext>
            </a:extLst>
          </p:cNvPr>
          <p:cNvSpPr txBox="1"/>
          <p:nvPr/>
        </p:nvSpPr>
        <p:spPr>
          <a:xfrm>
            <a:off x="289859" y="1283381"/>
            <a:ext cx="12114699" cy="4691288"/>
          </a:xfrm>
          <a:prstGeom prst="rect">
            <a:avLst/>
          </a:prstGeom>
          <a:noFill/>
        </p:spPr>
        <p:txBody>
          <a:bodyPr wrap="square" rtlCol="0" anchor="t">
            <a:noAutofit/>
          </a:bodyPr>
          <a:lstStyle/>
          <a:p>
            <a:pPr marL="342900" marR="0" indent="-342900" algn="just">
              <a:lnSpc>
                <a:spcPct val="115000"/>
              </a:lnSpc>
              <a:spcBef>
                <a:spcPts val="0"/>
              </a:spcBef>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In November 2020, BOI Thailand set up an </a:t>
            </a:r>
            <a:r>
              <a:rPr lang="en-GB" sz="2000" b="1" dirty="0">
                <a:effectLst/>
                <a:latin typeface="Arial" panose="020B0604020202020204" pitchFamily="34" charset="0"/>
                <a:ea typeface="Arial" panose="020B0604020202020204" pitchFamily="34" charset="0"/>
              </a:rPr>
              <a:t>online clinic for existing investors to set up appointments with BOI Thailand on a variety of issues related to investor complaints.</a:t>
            </a:r>
          </a:p>
          <a:p>
            <a:pPr marL="342900" marR="0" indent="-342900" algn="just">
              <a:lnSpc>
                <a:spcPct val="115000"/>
              </a:lnSpc>
              <a:spcBef>
                <a:spcPts val="0"/>
              </a:spcBef>
              <a:spcAft>
                <a:spcPts val="600"/>
              </a:spcAft>
              <a:buFont typeface="Arial" panose="020B0604020202020204" pitchFamily="34" charset="0"/>
              <a:buChar char="•"/>
            </a:pPr>
            <a:r>
              <a:rPr lang="en-GB" sz="2000" dirty="0">
                <a:effectLst/>
                <a:latin typeface="Arial" panose="020B0604020202020204" pitchFamily="34" charset="0"/>
                <a:ea typeface="Arial" panose="020B0604020202020204" pitchFamily="34" charset="0"/>
              </a:rPr>
              <a:t>Through the portal, existing investors can set up </a:t>
            </a:r>
            <a:r>
              <a:rPr lang="en-GB" sz="2000" b="1" dirty="0">
                <a:effectLst/>
                <a:latin typeface="Arial" panose="020B0604020202020204" pitchFamily="34" charset="0"/>
                <a:ea typeface="Arial" panose="020B0604020202020204" pitchFamily="34" charset="0"/>
              </a:rPr>
              <a:t>Zoom meetings </a:t>
            </a:r>
            <a:r>
              <a:rPr lang="en-GB" sz="2000" dirty="0">
                <a:effectLst/>
                <a:latin typeface="Arial" panose="020B0604020202020204" pitchFamily="34" charset="0"/>
                <a:ea typeface="Arial" panose="020B0604020202020204" pitchFamily="34" charset="0"/>
              </a:rPr>
              <a:t>or </a:t>
            </a:r>
            <a:r>
              <a:rPr lang="en-GB" sz="2000" b="1" dirty="0">
                <a:effectLst/>
                <a:latin typeface="Arial" panose="020B0604020202020204" pitchFamily="34" charset="0"/>
                <a:ea typeface="Arial" panose="020B0604020202020204" pitchFamily="34" charset="0"/>
              </a:rPr>
              <a:t>make appointments with BOI staff </a:t>
            </a:r>
            <a:r>
              <a:rPr lang="en-GB" sz="2000" dirty="0">
                <a:effectLst/>
                <a:latin typeface="Arial" panose="020B0604020202020204" pitchFamily="34" charset="0"/>
                <a:ea typeface="Arial" panose="020B0604020202020204" pitchFamily="34" charset="0"/>
              </a:rPr>
              <a:t>to address concerns or raise issues that they need BOI support with. </a:t>
            </a:r>
          </a:p>
        </p:txBody>
      </p:sp>
      <p:pic>
        <p:nvPicPr>
          <p:cNvPr id="5" name="Picture 4">
            <a:extLst>
              <a:ext uri="{FF2B5EF4-FFF2-40B4-BE49-F238E27FC236}">
                <a16:creationId xmlns:a16="http://schemas.microsoft.com/office/drawing/2014/main" id="{5DF960A2-D76C-0E72-2035-89085B6CFED6}"/>
              </a:ext>
            </a:extLst>
          </p:cNvPr>
          <p:cNvPicPr>
            <a:picLocks noChangeAspect="1"/>
          </p:cNvPicPr>
          <p:nvPr/>
        </p:nvPicPr>
        <p:blipFill>
          <a:blip r:embed="rId7"/>
          <a:stretch>
            <a:fillRect/>
          </a:stretch>
        </p:blipFill>
        <p:spPr>
          <a:xfrm>
            <a:off x="1379332" y="3176194"/>
            <a:ext cx="9627095" cy="3206915"/>
          </a:xfrm>
          <a:prstGeom prst="rect">
            <a:avLst/>
          </a:prstGeom>
        </p:spPr>
      </p:pic>
    </p:spTree>
    <p:extLst>
      <p:ext uri="{BB962C8B-B14F-4D97-AF65-F5344CB8AC3E}">
        <p14:creationId xmlns:p14="http://schemas.microsoft.com/office/powerpoint/2010/main" val="3579114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42450024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Case Study 2: Korean Ombudsman Office (OFIO) (1/3)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Investment Aftercare Explained: A guide for FDI Practitioners and Policymakers on How to Grow and Retain Investors, </a:t>
            </a:r>
            <a:r>
              <a:rPr lang="en-US" dirty="0" err="1"/>
              <a:t>Kotra</a:t>
            </a:r>
            <a:r>
              <a:rPr lang="en-US" dirty="0"/>
              <a:t> website: </a:t>
            </a:r>
            <a:r>
              <a:rPr lang="en-US" dirty="0">
                <a:hlinkClick r:id="rId6"/>
              </a:rPr>
              <a:t>Link</a:t>
            </a:r>
            <a:endParaRPr lang="en-US" dirty="0"/>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solidFill>
                <a:schemeClr val="tx1"/>
              </a:solidFill>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ZoneTexte 54 - 3 - 1 - 1">
            <a:extLst>
              <a:ext uri="{FF2B5EF4-FFF2-40B4-BE49-F238E27FC236}">
                <a16:creationId xmlns:a16="http://schemas.microsoft.com/office/drawing/2014/main" id="{F2CFBD0A-CA0B-0AC7-BD8D-57AC6BCC40AE}"/>
              </a:ext>
            </a:extLst>
          </p:cNvPr>
          <p:cNvSpPr txBox="1"/>
          <p:nvPr/>
        </p:nvSpPr>
        <p:spPr>
          <a:xfrm>
            <a:off x="289859" y="1517007"/>
            <a:ext cx="8172554" cy="4691288"/>
          </a:xfrm>
          <a:prstGeom prst="rect">
            <a:avLst/>
          </a:prstGeom>
          <a:noFill/>
        </p:spPr>
        <p:txBody>
          <a:bodyPr wrap="square" rtlCol="0" anchor="t">
            <a:noAutofit/>
          </a:bodyPr>
          <a:lstStyle/>
          <a:p>
            <a:pPr marL="342900" indent="-342900">
              <a:buFont typeface="Arial" panose="020B0604020202020204" pitchFamily="34" charset="0"/>
              <a:buChar char="•"/>
            </a:pPr>
            <a:r>
              <a:rPr lang="en-US" sz="2000" dirty="0">
                <a:solidFill>
                  <a:schemeClr val="tx1"/>
                </a:solidFill>
              </a:rPr>
              <a:t>South Korea was the </a:t>
            </a:r>
            <a:r>
              <a:rPr lang="en-US" sz="2000" b="1" dirty="0">
                <a:solidFill>
                  <a:schemeClr val="tx1"/>
                </a:solidFill>
              </a:rPr>
              <a:t>first country to introduce an Ombudsperson </a:t>
            </a:r>
            <a:r>
              <a:rPr lang="en-US" sz="2000" dirty="0">
                <a:solidFill>
                  <a:schemeClr val="tx1"/>
                </a:solidFill>
              </a:rPr>
              <a:t>following the Asian Financia Crisis. </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The Ombudsman is </a:t>
            </a:r>
            <a:r>
              <a:rPr lang="en-US" sz="2000" b="1" dirty="0">
                <a:solidFill>
                  <a:schemeClr val="tx1"/>
                </a:solidFill>
              </a:rPr>
              <a:t>commissioned by the President of the Republic of Korea on the recommendation of the Minister of Trade, Industry &amp; Energy, following discussions with the Foreign Investment Committee</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As a grievance resolution body, the OFIO collects and </a:t>
            </a:r>
            <a:r>
              <a:rPr lang="en-US" sz="2000" b="1" dirty="0">
                <a:solidFill>
                  <a:schemeClr val="tx1"/>
                </a:solidFill>
              </a:rPr>
              <a:t>analyses information concerning the problems foreign firms experience</a:t>
            </a:r>
            <a:r>
              <a:rPr lang="en-US" sz="2000" dirty="0">
                <a:solidFill>
                  <a:schemeClr val="tx1"/>
                </a:solidFill>
              </a:rPr>
              <a:t>, </a:t>
            </a:r>
            <a:r>
              <a:rPr lang="en-US" sz="2000" b="1" dirty="0">
                <a:solidFill>
                  <a:schemeClr val="tx1"/>
                </a:solidFill>
              </a:rPr>
              <a:t>requests cooperation </a:t>
            </a:r>
            <a:r>
              <a:rPr lang="en-US" sz="2000" dirty="0">
                <a:solidFill>
                  <a:schemeClr val="tx1"/>
                </a:solidFill>
              </a:rPr>
              <a:t>from and </a:t>
            </a:r>
            <a:r>
              <a:rPr lang="en-US" sz="2000" b="1" dirty="0">
                <a:solidFill>
                  <a:schemeClr val="tx1"/>
                </a:solidFill>
              </a:rPr>
              <a:t>recommends implementation thereof to relevant administrative agencies</a:t>
            </a:r>
            <a:r>
              <a:rPr lang="en-US" sz="2000" dirty="0">
                <a:solidFill>
                  <a:schemeClr val="tx1"/>
                </a:solidFill>
              </a:rPr>
              <a:t>, </a:t>
            </a:r>
            <a:r>
              <a:rPr lang="en-US" sz="2000" b="1" dirty="0">
                <a:solidFill>
                  <a:schemeClr val="tx1"/>
                </a:solidFill>
              </a:rPr>
              <a:t>proposes new policies to improve the foreign investment promotion system</a:t>
            </a:r>
            <a:r>
              <a:rPr lang="en-US" sz="2000" dirty="0">
                <a:solidFill>
                  <a:schemeClr val="tx1"/>
                </a:solidFill>
              </a:rPr>
              <a:t>, and carries out other necessary tasks to assist foreign-invested companies in resolving their grievances </a:t>
            </a:r>
          </a:p>
          <a:p>
            <a:pPr marL="342900" indent="-342900">
              <a:buFont typeface="Arial" panose="020B0604020202020204" pitchFamily="34" charset="0"/>
              <a:buChar char="•"/>
            </a:pPr>
            <a:endParaRPr lang="en-US" sz="2000" dirty="0">
              <a:solidFill>
                <a:schemeClr val="tx1"/>
              </a:solidFill>
            </a:endParaRPr>
          </a:p>
        </p:txBody>
      </p:sp>
      <p:pic>
        <p:nvPicPr>
          <p:cNvPr id="54" name="Picture 53">
            <a:extLst>
              <a:ext uri="{FF2B5EF4-FFF2-40B4-BE49-F238E27FC236}">
                <a16:creationId xmlns:a16="http://schemas.microsoft.com/office/drawing/2014/main" id="{DD24B2C7-86B4-F00B-3015-49617D6470EE}"/>
              </a:ext>
            </a:extLst>
          </p:cNvPr>
          <p:cNvPicPr>
            <a:picLocks noChangeAspect="1"/>
          </p:cNvPicPr>
          <p:nvPr/>
        </p:nvPicPr>
        <p:blipFill>
          <a:blip r:embed="rId7"/>
          <a:stretch>
            <a:fillRect/>
          </a:stretch>
        </p:blipFill>
        <p:spPr>
          <a:xfrm>
            <a:off x="8787950" y="1311541"/>
            <a:ext cx="4365141" cy="4939768"/>
          </a:xfrm>
          <a:prstGeom prst="rect">
            <a:avLst/>
          </a:prstGeom>
        </p:spPr>
      </p:pic>
      <p:pic>
        <p:nvPicPr>
          <p:cNvPr id="1026" name="Picture 2" descr="KOTRA – Wikipedia">
            <a:extLst>
              <a:ext uri="{FF2B5EF4-FFF2-40B4-BE49-F238E27FC236}">
                <a16:creationId xmlns:a16="http://schemas.microsoft.com/office/drawing/2014/main" id="{69A78C83-F5E8-5979-BB06-7AEB94C799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2268" y="2935014"/>
            <a:ext cx="4420823" cy="169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8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64280794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US" dirty="0"/>
              <a:t>The Ombudsman interfaces between the government and the foreign investor, as an independent party (2/3)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KOTRA: </a:t>
            </a:r>
            <a:r>
              <a:rPr lang="en-US" dirty="0">
                <a:hlinkClick r:id="rId6"/>
              </a:rPr>
              <a:t>Link</a:t>
            </a:r>
            <a:endParaRPr lang="en-US" dirty="0"/>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C524F891-1DAB-BCB8-C9A2-CB4EB9FA3EFD}"/>
              </a:ext>
            </a:extLst>
          </p:cNvPr>
          <p:cNvPicPr>
            <a:picLocks noChangeAspect="1"/>
          </p:cNvPicPr>
          <p:nvPr/>
        </p:nvPicPr>
        <p:blipFill>
          <a:blip r:embed="rId7"/>
          <a:stretch>
            <a:fillRect/>
          </a:stretch>
        </p:blipFill>
        <p:spPr>
          <a:xfrm>
            <a:off x="516852" y="2142544"/>
            <a:ext cx="12410834" cy="3987191"/>
          </a:xfrm>
          <a:prstGeom prst="rect">
            <a:avLst/>
          </a:prstGeom>
        </p:spPr>
      </p:pic>
    </p:spTree>
    <p:extLst>
      <p:ext uri="{BB962C8B-B14F-4D97-AF65-F5344CB8AC3E}">
        <p14:creationId xmlns:p14="http://schemas.microsoft.com/office/powerpoint/2010/main" val="2435128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 descr="A picture containing night, night sky, ocean floor&#10;&#10;Description automatically generated"/>
          <p:cNvPicPr preferRelativeResize="0"/>
          <p:nvPr/>
        </p:nvPicPr>
        <p:blipFill rotWithShape="1">
          <a:blip r:embed="rId3">
            <a:alphaModFix/>
          </a:blip>
          <a:srcRect l="37857" r="13465"/>
          <a:stretch/>
        </p:blipFill>
        <p:spPr>
          <a:xfrm rot="-5400000">
            <a:off x="-1445290" y="1374054"/>
            <a:ext cx="7562852" cy="4814740"/>
          </a:xfrm>
          <a:prstGeom prst="rect">
            <a:avLst/>
          </a:prstGeom>
          <a:noFill/>
          <a:ln>
            <a:noFill/>
          </a:ln>
        </p:spPr>
      </p:pic>
      <p:sp>
        <p:nvSpPr>
          <p:cNvPr id="335" name="Google Shape;335;p3"/>
          <p:cNvSpPr/>
          <p:nvPr/>
        </p:nvSpPr>
        <p:spPr>
          <a:xfrm>
            <a:off x="-69195" y="8499"/>
            <a:ext cx="4826922"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55" name="Google Shape;355;p3" descr="A picture containing text, sign&#10;&#10;Description automatically generated"/>
          <p:cNvPicPr preferRelativeResize="0"/>
          <p:nvPr/>
        </p:nvPicPr>
        <p:blipFill rotWithShape="1">
          <a:blip r:embed="rId4">
            <a:alphaModFix/>
          </a:blip>
          <a:srcRect/>
          <a:stretch/>
        </p:blipFill>
        <p:spPr>
          <a:xfrm>
            <a:off x="11654140" y="402062"/>
            <a:ext cx="1338740" cy="402442"/>
          </a:xfrm>
          <a:prstGeom prst="rect">
            <a:avLst/>
          </a:prstGeom>
          <a:noFill/>
          <a:ln>
            <a:noFill/>
          </a:ln>
        </p:spPr>
      </p:pic>
      <p:sp>
        <p:nvSpPr>
          <p:cNvPr id="363" name="Google Shape;363;p3"/>
          <p:cNvSpPr/>
          <p:nvPr/>
        </p:nvSpPr>
        <p:spPr>
          <a:xfrm>
            <a:off x="4771947" y="6458537"/>
            <a:ext cx="153065" cy="14971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3"/>
          <p:cNvSpPr txBox="1"/>
          <p:nvPr/>
        </p:nvSpPr>
        <p:spPr>
          <a:xfrm>
            <a:off x="702469" y="321324"/>
            <a:ext cx="3564731" cy="1490152"/>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3200"/>
              <a:buFont typeface="Arial"/>
              <a:buNone/>
            </a:pPr>
            <a:r>
              <a:rPr lang="en-US" sz="3200" i="0" u="none" strike="noStrike" cap="none" dirty="0">
                <a:solidFill>
                  <a:schemeClr val="lt1"/>
                </a:solidFill>
                <a:latin typeface="Arial Black"/>
                <a:ea typeface="Arial Black"/>
                <a:cs typeface="Arial Black"/>
                <a:sym typeface="Arial Black"/>
              </a:rPr>
              <a:t>Agenda – Day 2</a:t>
            </a:r>
          </a:p>
          <a:p>
            <a:pPr marL="12701" marR="5080" lvl="0" indent="0" algn="l" rtl="0">
              <a:lnSpc>
                <a:spcPct val="100000"/>
              </a:lnSpc>
              <a:spcBef>
                <a:spcPts val="0"/>
              </a:spcBef>
              <a:spcAft>
                <a:spcPts val="0"/>
              </a:spcAft>
              <a:buClr>
                <a:srgbClr val="000000"/>
              </a:buClr>
              <a:buSzPts val="3200"/>
              <a:buFont typeface="Arial"/>
              <a:buNone/>
            </a:pPr>
            <a:endParaRPr lang="en-US" sz="3200" dirty="0">
              <a:solidFill>
                <a:schemeClr val="lt1"/>
              </a:solidFill>
              <a:latin typeface="Arial Black"/>
              <a:ea typeface="Arial Black"/>
              <a:cs typeface="Arial Black"/>
              <a:sym typeface="Arial Black"/>
            </a:endParaRPr>
          </a:p>
          <a:p>
            <a:pPr marL="12701" marR="5080" lvl="0" indent="0" algn="l" rtl="0">
              <a:lnSpc>
                <a:spcPct val="100000"/>
              </a:lnSpc>
              <a:spcBef>
                <a:spcPts val="0"/>
              </a:spcBef>
              <a:spcAft>
                <a:spcPts val="0"/>
              </a:spcAft>
              <a:buClr>
                <a:srgbClr val="000000"/>
              </a:buClr>
              <a:buSzPts val="3200"/>
              <a:buFont typeface="Arial"/>
              <a:buNone/>
            </a:pPr>
            <a:endParaRPr lang="en-US" sz="3200" dirty="0">
              <a:solidFill>
                <a:schemeClr val="lt1"/>
              </a:solidFill>
              <a:latin typeface="Arial Black"/>
              <a:ea typeface="Arial Black"/>
              <a:cs typeface="Arial Black"/>
              <a:sym typeface="Arial Black"/>
            </a:endParaRPr>
          </a:p>
        </p:txBody>
      </p:sp>
      <p:sp>
        <p:nvSpPr>
          <p:cNvPr id="3" name="TextBox 2">
            <a:extLst>
              <a:ext uri="{FF2B5EF4-FFF2-40B4-BE49-F238E27FC236}">
                <a16:creationId xmlns:a16="http://schemas.microsoft.com/office/drawing/2014/main" id="{8F3F5ABF-011A-E23A-9428-0D04455656F3}"/>
              </a:ext>
            </a:extLst>
          </p:cNvPr>
          <p:cNvSpPr txBox="1"/>
          <p:nvPr/>
        </p:nvSpPr>
        <p:spPr>
          <a:xfrm>
            <a:off x="5076826" y="1055217"/>
            <a:ext cx="7703004" cy="5909310"/>
          </a:xfrm>
          <a:prstGeom prst="rect">
            <a:avLst/>
          </a:prstGeom>
          <a:noFill/>
        </p:spPr>
        <p:txBody>
          <a:bodyPr wrap="square" rtlCol="0">
            <a:spAutoFit/>
          </a:bodyPr>
          <a:lstStyle/>
          <a:p>
            <a:r>
              <a:rPr lang="en-GB" sz="1800" b="1" dirty="0"/>
              <a:t>10:00 AM </a:t>
            </a:r>
            <a:r>
              <a:rPr lang="en-GB" sz="1800" dirty="0"/>
              <a:t>– Welcome and review of Day 1</a:t>
            </a:r>
          </a:p>
          <a:p>
            <a:endParaRPr lang="en-GB" sz="1800" dirty="0"/>
          </a:p>
          <a:p>
            <a:r>
              <a:rPr lang="en-GB" sz="1800" b="1" dirty="0"/>
              <a:t>10:30 AM </a:t>
            </a:r>
            <a:r>
              <a:rPr lang="en-GB" sz="1800" dirty="0"/>
              <a:t>– Introduction to Aftercare Framework &amp; Key Dimensions</a:t>
            </a:r>
          </a:p>
          <a:p>
            <a:endParaRPr lang="en-GB" sz="1800" dirty="0"/>
          </a:p>
          <a:p>
            <a:r>
              <a:rPr lang="en-GB" sz="1800" b="1" dirty="0"/>
              <a:t>11:00 AM </a:t>
            </a:r>
            <a:r>
              <a:rPr lang="en-GB" sz="1800" dirty="0"/>
              <a:t>– Coffee break </a:t>
            </a:r>
          </a:p>
          <a:p>
            <a:endParaRPr lang="en-GB" sz="1800" dirty="0"/>
          </a:p>
          <a:p>
            <a:r>
              <a:rPr lang="en-GB" sz="1800" b="1" dirty="0"/>
              <a:t>11:30 AM </a:t>
            </a:r>
            <a:r>
              <a:rPr lang="en-GB" sz="1800" dirty="0"/>
              <a:t>– Importance of Aftercare &amp; Business Retention and Expansion (Role in an IPA) </a:t>
            </a:r>
          </a:p>
          <a:p>
            <a:endParaRPr lang="en-GB" sz="1800" dirty="0"/>
          </a:p>
          <a:p>
            <a:r>
              <a:rPr lang="en-GB" sz="1800" b="1" dirty="0"/>
              <a:t>12:00 PM </a:t>
            </a:r>
            <a:r>
              <a:rPr lang="en-GB" sz="1800" dirty="0"/>
              <a:t>– Understanding the signs of existing investors </a:t>
            </a:r>
          </a:p>
          <a:p>
            <a:endParaRPr lang="en-GB" sz="1800" dirty="0"/>
          </a:p>
          <a:p>
            <a:r>
              <a:rPr lang="en-GB" sz="1800" b="1" dirty="0"/>
              <a:t>12:30 PM </a:t>
            </a:r>
            <a:r>
              <a:rPr lang="en-GB" sz="1800" dirty="0"/>
              <a:t>– Lunch </a:t>
            </a:r>
          </a:p>
          <a:p>
            <a:endParaRPr lang="en-GB" sz="1800" dirty="0"/>
          </a:p>
          <a:p>
            <a:r>
              <a:rPr lang="en-GB" sz="1800" b="1" dirty="0"/>
              <a:t>13:30 PM </a:t>
            </a:r>
            <a:r>
              <a:rPr lang="en-GB" sz="1800" dirty="0"/>
              <a:t>– Overview of Best Practices of Implementing an Aftercare &amp; BRE Strategy and Process</a:t>
            </a:r>
          </a:p>
          <a:p>
            <a:endParaRPr lang="en-GB" sz="1800" dirty="0"/>
          </a:p>
          <a:p>
            <a:r>
              <a:rPr lang="en-GB" sz="1800" b="1" dirty="0"/>
              <a:t>14:00 PM </a:t>
            </a:r>
            <a:r>
              <a:rPr lang="en-GB" sz="1800" dirty="0"/>
              <a:t>– Group exercise on Aftercare </a:t>
            </a:r>
          </a:p>
          <a:p>
            <a:endParaRPr lang="en-GB" sz="1800" dirty="0"/>
          </a:p>
          <a:p>
            <a:r>
              <a:rPr lang="en-GB" sz="1800" b="1" dirty="0"/>
              <a:t>15:00 PM </a:t>
            </a:r>
            <a:r>
              <a:rPr lang="en-GB" sz="1800" dirty="0"/>
              <a:t>– Account Management: Business Retention &amp; Expansion </a:t>
            </a:r>
          </a:p>
          <a:p>
            <a:endParaRPr lang="en-GB" sz="1800" dirty="0"/>
          </a:p>
          <a:p>
            <a:r>
              <a:rPr lang="en-GB" sz="1800" b="1" dirty="0"/>
              <a:t>15:45 PM </a:t>
            </a:r>
            <a:r>
              <a:rPr lang="en-GB" sz="1800" dirty="0"/>
              <a:t>– Open Discussion Forum &amp; Closing Remarks</a:t>
            </a:r>
          </a:p>
        </p:txBody>
      </p:sp>
      <p:sp>
        <p:nvSpPr>
          <p:cNvPr id="18" name="TextBox 17">
            <a:extLst>
              <a:ext uri="{FF2B5EF4-FFF2-40B4-BE49-F238E27FC236}">
                <a16:creationId xmlns:a16="http://schemas.microsoft.com/office/drawing/2014/main" id="{CE892311-AC5A-701E-F070-7D6509C4EDC4}"/>
              </a:ext>
            </a:extLst>
          </p:cNvPr>
          <p:cNvSpPr txBox="1"/>
          <p:nvPr/>
        </p:nvSpPr>
        <p:spPr>
          <a:xfrm>
            <a:off x="1045369" y="1981590"/>
            <a:ext cx="3018631" cy="1077218"/>
          </a:xfrm>
          <a:prstGeom prst="rect">
            <a:avLst/>
          </a:prstGeom>
          <a:noFill/>
        </p:spPr>
        <p:txBody>
          <a:bodyPr wrap="square">
            <a:spAutoFit/>
          </a:bodyPr>
          <a:lstStyle/>
          <a:p>
            <a:pPr marL="12701" marR="5080" lvl="0" indent="0" algn="ctr" rtl="0">
              <a:lnSpc>
                <a:spcPct val="100000"/>
              </a:lnSpc>
              <a:spcBef>
                <a:spcPts val="0"/>
              </a:spcBef>
              <a:spcAft>
                <a:spcPts val="0"/>
              </a:spcAft>
              <a:buClr>
                <a:srgbClr val="000000"/>
              </a:buClr>
              <a:buSzPts val="3200"/>
              <a:buFont typeface="Arial"/>
              <a:buNone/>
            </a:pPr>
            <a:r>
              <a:rPr lang="en-US" sz="3200" dirty="0">
                <a:solidFill>
                  <a:schemeClr val="lt1"/>
                </a:solidFill>
                <a:latin typeface="Arial Black"/>
                <a:ea typeface="Arial Black"/>
                <a:cs typeface="Arial Black"/>
                <a:sym typeface="Arial Black"/>
              </a:rPr>
              <a:t>Aftercare &amp; BRE (Part 1) </a:t>
            </a:r>
            <a:endParaRPr lang="en-US" sz="3200" i="0" u="none" strike="noStrike" cap="none" dirty="0">
              <a:solidFill>
                <a:schemeClr val="lt1"/>
              </a:solidFill>
              <a:latin typeface="Arial Black"/>
              <a:ea typeface="Arial Black"/>
              <a:cs typeface="Arial Black"/>
              <a:sym typeface="Arial Black"/>
            </a:endParaRPr>
          </a:p>
        </p:txBody>
      </p:sp>
      <p:grpSp>
        <p:nvGrpSpPr>
          <p:cNvPr id="23" name="Group 22" descr="{&quot;Key&quot;:&quot;POWER_USER_SHAPE_ICON&quot;,&quot;Value&quot;:&quot;POWER_USER_SHAPE_ICON_STYLE_2&quot;}">
            <a:extLst>
              <a:ext uri="{FF2B5EF4-FFF2-40B4-BE49-F238E27FC236}">
                <a16:creationId xmlns:a16="http://schemas.microsoft.com/office/drawing/2014/main" id="{D7692677-BC52-DB74-324C-171ADB47FF7F}"/>
              </a:ext>
            </a:extLst>
          </p:cNvPr>
          <p:cNvGrpSpPr>
            <a:grpSpLocks noChangeAspect="1"/>
          </p:cNvGrpSpPr>
          <p:nvPr/>
        </p:nvGrpSpPr>
        <p:grpSpPr>
          <a:xfrm>
            <a:off x="1523602" y="3102265"/>
            <a:ext cx="1922464" cy="1922464"/>
            <a:chOff x="-144516" y="3382963"/>
            <a:chExt cx="762000" cy="762000"/>
          </a:xfrm>
          <a:solidFill>
            <a:schemeClr val="accent6"/>
          </a:solidFill>
        </p:grpSpPr>
        <p:sp>
          <p:nvSpPr>
            <p:cNvPr id="24" name="POWER_USER_SHAPE_ICON_STYLE_2">
              <a:extLst>
                <a:ext uri="{FF2B5EF4-FFF2-40B4-BE49-F238E27FC236}">
                  <a16:creationId xmlns:a16="http://schemas.microsoft.com/office/drawing/2014/main" id="{D84B375B-0DB3-D434-F509-E5F0A7C6643F}"/>
                </a:ext>
              </a:extLst>
            </p:cNvPr>
            <p:cNvSpPr/>
            <p:nvPr/>
          </p:nvSpPr>
          <p:spPr>
            <a:xfrm>
              <a:off x="-144516" y="3382963"/>
              <a:ext cx="762000" cy="762000"/>
            </a:xfrm>
            <a:prstGeom prst="ellipse">
              <a:avLst/>
            </a:prstGeom>
            <a:grpFill/>
            <a:ln w="12700" cap="flat" cmpd="sng" algn="ctr">
              <a:noFill/>
              <a:prstDash val="solid"/>
            </a:ln>
            <a:effectLs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sp3d/>
            </a:bodyPr>
            <a:lstStyle/>
            <a:p>
              <a:pPr algn="ctr"/>
              <a:endParaRPr lang="en-GB">
                <a:effectLst>
                  <a:glow>
                    <a:scrgbClr r="0" g="0" b="0"/>
                  </a:glow>
                </a:effectLst>
              </a:endParaRPr>
            </a:p>
          </p:txBody>
        </p:sp>
        <p:grpSp>
          <p:nvGrpSpPr>
            <p:cNvPr id="25" name="Group 24">
              <a:extLst>
                <a:ext uri="{FF2B5EF4-FFF2-40B4-BE49-F238E27FC236}">
                  <a16:creationId xmlns:a16="http://schemas.microsoft.com/office/drawing/2014/main" id="{8B80A6C8-86F8-9DDA-1E92-04E0139A7993}"/>
                </a:ext>
              </a:extLst>
            </p:cNvPr>
            <p:cNvGrpSpPr>
              <a:grpSpLocks noChangeAspect="1"/>
            </p:cNvGrpSpPr>
            <p:nvPr/>
          </p:nvGrpSpPr>
          <p:grpSpPr>
            <a:xfrm>
              <a:off x="1" y="3509963"/>
              <a:ext cx="472966" cy="508000"/>
              <a:chOff x="1" y="3509963"/>
              <a:chExt cx="709449" cy="762000"/>
            </a:xfrm>
            <a:grpFill/>
          </p:grpSpPr>
          <p:sp>
            <p:nvSpPr>
              <p:cNvPr id="26" name="Freeform 39">
                <a:extLst>
                  <a:ext uri="{FF2B5EF4-FFF2-40B4-BE49-F238E27FC236}">
                    <a16:creationId xmlns:a16="http://schemas.microsoft.com/office/drawing/2014/main" id="{5398E7A6-CF0D-72E9-B3E3-6CEF91DD8828}"/>
                  </a:ext>
                </a:extLst>
              </p:cNvPr>
              <p:cNvSpPr>
                <a:spLocks/>
              </p:cNvSpPr>
              <p:nvPr/>
            </p:nvSpPr>
            <p:spPr bwMode="auto">
              <a:xfrm>
                <a:off x="351268" y="3837720"/>
                <a:ext cx="330523" cy="348501"/>
              </a:xfrm>
              <a:custGeom>
                <a:avLst/>
                <a:gdLst>
                  <a:gd name="T0" fmla="*/ 55 w 499"/>
                  <a:gd name="T1" fmla="*/ 227 h 524"/>
                  <a:gd name="T2" fmla="*/ 12 w 499"/>
                  <a:gd name="T3" fmla="*/ 227 h 524"/>
                  <a:gd name="T4" fmla="*/ 12 w 499"/>
                  <a:gd name="T5" fmla="*/ 269 h 524"/>
                  <a:gd name="T6" fmla="*/ 191 w 499"/>
                  <a:gd name="T7" fmla="*/ 449 h 524"/>
                  <a:gd name="T8" fmla="*/ 417 w 499"/>
                  <a:gd name="T9" fmla="*/ 442 h 524"/>
                  <a:gd name="T10" fmla="*/ 453 w 499"/>
                  <a:gd name="T11" fmla="*/ 196 h 524"/>
                  <a:gd name="T12" fmla="*/ 420 w 499"/>
                  <a:gd name="T13" fmla="*/ 41 h 524"/>
                  <a:gd name="T14" fmla="*/ 361 w 499"/>
                  <a:gd name="T15" fmla="*/ 135 h 524"/>
                  <a:gd name="T16" fmla="*/ 368 w 499"/>
                  <a:gd name="T17" fmla="*/ 171 h 524"/>
                  <a:gd name="T18" fmla="*/ 212 w 499"/>
                  <a:gd name="T19" fmla="*/ 16 h 524"/>
                  <a:gd name="T20" fmla="*/ 165 w 499"/>
                  <a:gd name="T21" fmla="*/ 16 h 524"/>
                  <a:gd name="T22" fmla="*/ 165 w 499"/>
                  <a:gd name="T23" fmla="*/ 62 h 524"/>
                  <a:gd name="T24" fmla="*/ 290 w 499"/>
                  <a:gd name="T25" fmla="*/ 187 h 524"/>
                  <a:gd name="T26" fmla="*/ 269 w 499"/>
                  <a:gd name="T27" fmla="*/ 196 h 524"/>
                  <a:gd name="T28" fmla="*/ 125 w 499"/>
                  <a:gd name="T29" fmla="*/ 51 h 524"/>
                  <a:gd name="T30" fmla="*/ 78 w 499"/>
                  <a:gd name="T31" fmla="*/ 51 h 524"/>
                  <a:gd name="T32" fmla="*/ 78 w 499"/>
                  <a:gd name="T33" fmla="*/ 98 h 524"/>
                  <a:gd name="T34" fmla="*/ 214 w 499"/>
                  <a:gd name="T35" fmla="*/ 233 h 524"/>
                  <a:gd name="T36" fmla="*/ 199 w 499"/>
                  <a:gd name="T37" fmla="*/ 249 h 524"/>
                  <a:gd name="T38" fmla="*/ 75 w 499"/>
                  <a:gd name="T39" fmla="*/ 125 h 524"/>
                  <a:gd name="T40" fmla="*/ 29 w 499"/>
                  <a:gd name="T41" fmla="*/ 125 h 524"/>
                  <a:gd name="T42" fmla="*/ 29 w 499"/>
                  <a:gd name="T43" fmla="*/ 171 h 524"/>
                  <a:gd name="T44" fmla="*/ 165 w 499"/>
                  <a:gd name="T45" fmla="*/ 308 h 524"/>
                  <a:gd name="T46" fmla="*/ 158 w 499"/>
                  <a:gd name="T47" fmla="*/ 331 h 524"/>
                  <a:gd name="T48" fmla="*/ 55 w 499"/>
                  <a:gd name="T49" fmla="*/ 22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9" h="524">
                    <a:moveTo>
                      <a:pt x="55" y="227"/>
                    </a:moveTo>
                    <a:cubicBezTo>
                      <a:pt x="45" y="217"/>
                      <a:pt x="25" y="214"/>
                      <a:pt x="12" y="227"/>
                    </a:cubicBezTo>
                    <a:cubicBezTo>
                      <a:pt x="0" y="240"/>
                      <a:pt x="2" y="259"/>
                      <a:pt x="12" y="269"/>
                    </a:cubicBezTo>
                    <a:lnTo>
                      <a:pt x="191" y="449"/>
                    </a:lnTo>
                    <a:cubicBezTo>
                      <a:pt x="266" y="524"/>
                      <a:pt x="356" y="504"/>
                      <a:pt x="417" y="442"/>
                    </a:cubicBezTo>
                    <a:cubicBezTo>
                      <a:pt x="493" y="365"/>
                      <a:pt x="499" y="300"/>
                      <a:pt x="453" y="196"/>
                    </a:cubicBezTo>
                    <a:cubicBezTo>
                      <a:pt x="412" y="102"/>
                      <a:pt x="435" y="46"/>
                      <a:pt x="420" y="41"/>
                    </a:cubicBezTo>
                    <a:cubicBezTo>
                      <a:pt x="384" y="29"/>
                      <a:pt x="341" y="76"/>
                      <a:pt x="361" y="135"/>
                    </a:cubicBezTo>
                    <a:cubicBezTo>
                      <a:pt x="365" y="148"/>
                      <a:pt x="366" y="160"/>
                      <a:pt x="368" y="171"/>
                    </a:cubicBezTo>
                    <a:lnTo>
                      <a:pt x="212" y="16"/>
                    </a:lnTo>
                    <a:cubicBezTo>
                      <a:pt x="202" y="6"/>
                      <a:pt x="181" y="0"/>
                      <a:pt x="165" y="16"/>
                    </a:cubicBezTo>
                    <a:cubicBezTo>
                      <a:pt x="152" y="29"/>
                      <a:pt x="154" y="51"/>
                      <a:pt x="165" y="62"/>
                    </a:cubicBezTo>
                    <a:lnTo>
                      <a:pt x="290" y="187"/>
                    </a:lnTo>
                    <a:cubicBezTo>
                      <a:pt x="283" y="189"/>
                      <a:pt x="276" y="192"/>
                      <a:pt x="269" y="196"/>
                    </a:cubicBezTo>
                    <a:lnTo>
                      <a:pt x="125" y="51"/>
                    </a:lnTo>
                    <a:cubicBezTo>
                      <a:pt x="115" y="42"/>
                      <a:pt x="94" y="36"/>
                      <a:pt x="78" y="51"/>
                    </a:cubicBezTo>
                    <a:cubicBezTo>
                      <a:pt x="66" y="64"/>
                      <a:pt x="65" y="84"/>
                      <a:pt x="78" y="98"/>
                    </a:cubicBezTo>
                    <a:lnTo>
                      <a:pt x="214" y="233"/>
                    </a:lnTo>
                    <a:cubicBezTo>
                      <a:pt x="214" y="233"/>
                      <a:pt x="206" y="241"/>
                      <a:pt x="199" y="249"/>
                    </a:cubicBezTo>
                    <a:lnTo>
                      <a:pt x="75" y="125"/>
                    </a:lnTo>
                    <a:cubicBezTo>
                      <a:pt x="64" y="114"/>
                      <a:pt x="44" y="110"/>
                      <a:pt x="29" y="125"/>
                    </a:cubicBezTo>
                    <a:cubicBezTo>
                      <a:pt x="17" y="137"/>
                      <a:pt x="15" y="158"/>
                      <a:pt x="29" y="171"/>
                    </a:cubicBezTo>
                    <a:lnTo>
                      <a:pt x="165" y="308"/>
                    </a:lnTo>
                    <a:cubicBezTo>
                      <a:pt x="162" y="315"/>
                      <a:pt x="160" y="323"/>
                      <a:pt x="158" y="331"/>
                    </a:cubicBezTo>
                    <a:lnTo>
                      <a:pt x="55" y="227"/>
                    </a:lnTo>
                  </a:path>
                </a:pathLst>
              </a:custGeom>
              <a:grpFill/>
              <a:ln w="19050">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40">
                <a:extLst>
                  <a:ext uri="{FF2B5EF4-FFF2-40B4-BE49-F238E27FC236}">
                    <a16:creationId xmlns:a16="http://schemas.microsoft.com/office/drawing/2014/main" id="{8144AE8E-0B81-306E-68D6-5240922BD1C9}"/>
                  </a:ext>
                </a:extLst>
              </p:cNvPr>
              <p:cNvSpPr>
                <a:spLocks/>
              </p:cNvSpPr>
              <p:nvPr/>
            </p:nvSpPr>
            <p:spPr bwMode="auto">
              <a:xfrm>
                <a:off x="33192" y="3590174"/>
                <a:ext cx="331906" cy="347119"/>
              </a:xfrm>
              <a:custGeom>
                <a:avLst/>
                <a:gdLst>
                  <a:gd name="T0" fmla="*/ 309 w 500"/>
                  <a:gd name="T1" fmla="*/ 75 h 524"/>
                  <a:gd name="T2" fmla="*/ 83 w 500"/>
                  <a:gd name="T3" fmla="*/ 82 h 524"/>
                  <a:gd name="T4" fmla="*/ 46 w 500"/>
                  <a:gd name="T5" fmla="*/ 328 h 524"/>
                  <a:gd name="T6" fmla="*/ 80 w 500"/>
                  <a:gd name="T7" fmla="*/ 483 h 524"/>
                  <a:gd name="T8" fmla="*/ 139 w 500"/>
                  <a:gd name="T9" fmla="*/ 388 h 524"/>
                  <a:gd name="T10" fmla="*/ 132 w 500"/>
                  <a:gd name="T11" fmla="*/ 352 h 524"/>
                  <a:gd name="T12" fmla="*/ 288 w 500"/>
                  <a:gd name="T13" fmla="*/ 508 h 524"/>
                  <a:gd name="T14" fmla="*/ 334 w 500"/>
                  <a:gd name="T15" fmla="*/ 508 h 524"/>
                  <a:gd name="T16" fmla="*/ 334 w 500"/>
                  <a:gd name="T17" fmla="*/ 462 h 524"/>
                  <a:gd name="T18" fmla="*/ 209 w 500"/>
                  <a:gd name="T19" fmla="*/ 337 h 524"/>
                  <a:gd name="T20" fmla="*/ 231 w 500"/>
                  <a:gd name="T21" fmla="*/ 328 h 524"/>
                  <a:gd name="T22" fmla="*/ 375 w 500"/>
                  <a:gd name="T23" fmla="*/ 472 h 524"/>
                  <a:gd name="T24" fmla="*/ 422 w 500"/>
                  <a:gd name="T25" fmla="*/ 472 h 524"/>
                  <a:gd name="T26" fmla="*/ 422 w 500"/>
                  <a:gd name="T27" fmla="*/ 426 h 524"/>
                  <a:gd name="T28" fmla="*/ 286 w 500"/>
                  <a:gd name="T29" fmla="*/ 290 h 524"/>
                  <a:gd name="T30" fmla="*/ 301 w 500"/>
                  <a:gd name="T31" fmla="*/ 275 h 524"/>
                  <a:gd name="T32" fmla="*/ 424 w 500"/>
                  <a:gd name="T33" fmla="*/ 399 h 524"/>
                  <a:gd name="T34" fmla="*/ 471 w 500"/>
                  <a:gd name="T35" fmla="*/ 399 h 524"/>
                  <a:gd name="T36" fmla="*/ 471 w 500"/>
                  <a:gd name="T37" fmla="*/ 352 h 524"/>
                  <a:gd name="T38" fmla="*/ 335 w 500"/>
                  <a:gd name="T39" fmla="*/ 216 h 524"/>
                  <a:gd name="T40" fmla="*/ 341 w 500"/>
                  <a:gd name="T41" fmla="*/ 193 h 524"/>
                  <a:gd name="T42" fmla="*/ 445 w 500"/>
                  <a:gd name="T43" fmla="*/ 297 h 524"/>
                  <a:gd name="T44" fmla="*/ 487 w 500"/>
                  <a:gd name="T45" fmla="*/ 297 h 524"/>
                  <a:gd name="T46" fmla="*/ 487 w 500"/>
                  <a:gd name="T47" fmla="*/ 254 h 524"/>
                  <a:gd name="T48" fmla="*/ 309 w 500"/>
                  <a:gd name="T49" fmla="*/ 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0" h="524">
                    <a:moveTo>
                      <a:pt x="309" y="75"/>
                    </a:moveTo>
                    <a:cubicBezTo>
                      <a:pt x="234" y="0"/>
                      <a:pt x="144" y="20"/>
                      <a:pt x="83" y="82"/>
                    </a:cubicBezTo>
                    <a:cubicBezTo>
                      <a:pt x="7" y="158"/>
                      <a:pt x="0" y="224"/>
                      <a:pt x="46" y="328"/>
                    </a:cubicBezTo>
                    <a:cubicBezTo>
                      <a:pt x="88" y="421"/>
                      <a:pt x="65" y="478"/>
                      <a:pt x="80" y="483"/>
                    </a:cubicBezTo>
                    <a:cubicBezTo>
                      <a:pt x="116" y="495"/>
                      <a:pt x="158" y="448"/>
                      <a:pt x="139" y="388"/>
                    </a:cubicBezTo>
                    <a:cubicBezTo>
                      <a:pt x="135" y="376"/>
                      <a:pt x="133" y="363"/>
                      <a:pt x="132" y="352"/>
                    </a:cubicBezTo>
                    <a:lnTo>
                      <a:pt x="288" y="508"/>
                    </a:lnTo>
                    <a:cubicBezTo>
                      <a:pt x="298" y="518"/>
                      <a:pt x="319" y="524"/>
                      <a:pt x="334" y="508"/>
                    </a:cubicBezTo>
                    <a:cubicBezTo>
                      <a:pt x="348" y="494"/>
                      <a:pt x="346" y="473"/>
                      <a:pt x="334" y="462"/>
                    </a:cubicBezTo>
                    <a:lnTo>
                      <a:pt x="209" y="337"/>
                    </a:lnTo>
                    <a:cubicBezTo>
                      <a:pt x="217" y="334"/>
                      <a:pt x="224" y="332"/>
                      <a:pt x="231" y="328"/>
                    </a:cubicBezTo>
                    <a:lnTo>
                      <a:pt x="375" y="472"/>
                    </a:lnTo>
                    <a:cubicBezTo>
                      <a:pt x="385" y="482"/>
                      <a:pt x="406" y="488"/>
                      <a:pt x="422" y="472"/>
                    </a:cubicBezTo>
                    <a:cubicBezTo>
                      <a:pt x="434" y="460"/>
                      <a:pt x="435" y="439"/>
                      <a:pt x="422" y="426"/>
                    </a:cubicBezTo>
                    <a:lnTo>
                      <a:pt x="286" y="290"/>
                    </a:lnTo>
                    <a:cubicBezTo>
                      <a:pt x="286" y="290"/>
                      <a:pt x="294" y="283"/>
                      <a:pt x="301" y="275"/>
                    </a:cubicBezTo>
                    <a:lnTo>
                      <a:pt x="424" y="399"/>
                    </a:lnTo>
                    <a:cubicBezTo>
                      <a:pt x="435" y="410"/>
                      <a:pt x="456" y="414"/>
                      <a:pt x="471" y="399"/>
                    </a:cubicBezTo>
                    <a:cubicBezTo>
                      <a:pt x="483" y="387"/>
                      <a:pt x="485" y="366"/>
                      <a:pt x="471" y="352"/>
                    </a:cubicBezTo>
                    <a:lnTo>
                      <a:pt x="335" y="216"/>
                    </a:lnTo>
                    <a:cubicBezTo>
                      <a:pt x="338" y="209"/>
                      <a:pt x="340" y="201"/>
                      <a:pt x="341" y="193"/>
                    </a:cubicBezTo>
                    <a:lnTo>
                      <a:pt x="445" y="297"/>
                    </a:lnTo>
                    <a:cubicBezTo>
                      <a:pt x="455" y="307"/>
                      <a:pt x="475" y="310"/>
                      <a:pt x="487" y="297"/>
                    </a:cubicBezTo>
                    <a:cubicBezTo>
                      <a:pt x="500" y="284"/>
                      <a:pt x="498" y="265"/>
                      <a:pt x="487" y="254"/>
                    </a:cubicBezTo>
                    <a:lnTo>
                      <a:pt x="309" y="75"/>
                    </a:lnTo>
                  </a:path>
                </a:pathLst>
              </a:custGeom>
              <a:grpFill/>
              <a:ln w="19050">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41">
                <a:extLst>
                  <a:ext uri="{FF2B5EF4-FFF2-40B4-BE49-F238E27FC236}">
                    <a16:creationId xmlns:a16="http://schemas.microsoft.com/office/drawing/2014/main" id="{05D99522-1D01-8EB4-D6F9-6221445DDEA5}"/>
                  </a:ext>
                </a:extLst>
              </p:cNvPr>
              <p:cNvSpPr>
                <a:spLocks/>
              </p:cNvSpPr>
              <p:nvPr/>
            </p:nvSpPr>
            <p:spPr bwMode="auto">
              <a:xfrm>
                <a:off x="362331" y="3509963"/>
                <a:ext cx="347119" cy="331906"/>
              </a:xfrm>
              <a:custGeom>
                <a:avLst/>
                <a:gdLst>
                  <a:gd name="T0" fmla="*/ 16 w 524"/>
                  <a:gd name="T1" fmla="*/ 334 h 500"/>
                  <a:gd name="T2" fmla="*/ 62 w 524"/>
                  <a:gd name="T3" fmla="*/ 334 h 500"/>
                  <a:gd name="T4" fmla="*/ 187 w 524"/>
                  <a:gd name="T5" fmla="*/ 209 h 500"/>
                  <a:gd name="T6" fmla="*/ 196 w 524"/>
                  <a:gd name="T7" fmla="*/ 231 h 500"/>
                  <a:gd name="T8" fmla="*/ 52 w 524"/>
                  <a:gd name="T9" fmla="*/ 375 h 500"/>
                  <a:gd name="T10" fmla="*/ 52 w 524"/>
                  <a:gd name="T11" fmla="*/ 421 h 500"/>
                  <a:gd name="T12" fmla="*/ 98 w 524"/>
                  <a:gd name="T13" fmla="*/ 421 h 500"/>
                  <a:gd name="T14" fmla="*/ 234 w 524"/>
                  <a:gd name="T15" fmla="*/ 286 h 500"/>
                  <a:gd name="T16" fmla="*/ 249 w 524"/>
                  <a:gd name="T17" fmla="*/ 300 h 500"/>
                  <a:gd name="T18" fmla="*/ 125 w 524"/>
                  <a:gd name="T19" fmla="*/ 424 h 500"/>
                  <a:gd name="T20" fmla="*/ 125 w 524"/>
                  <a:gd name="T21" fmla="*/ 471 h 500"/>
                  <a:gd name="T22" fmla="*/ 172 w 524"/>
                  <a:gd name="T23" fmla="*/ 471 h 500"/>
                  <a:gd name="T24" fmla="*/ 308 w 524"/>
                  <a:gd name="T25" fmla="*/ 335 h 500"/>
                  <a:gd name="T26" fmla="*/ 331 w 524"/>
                  <a:gd name="T27" fmla="*/ 341 h 500"/>
                  <a:gd name="T28" fmla="*/ 227 w 524"/>
                  <a:gd name="T29" fmla="*/ 445 h 500"/>
                  <a:gd name="T30" fmla="*/ 227 w 524"/>
                  <a:gd name="T31" fmla="*/ 487 h 500"/>
                  <a:gd name="T32" fmla="*/ 270 w 524"/>
                  <a:gd name="T33" fmla="*/ 487 h 500"/>
                  <a:gd name="T34" fmla="*/ 449 w 524"/>
                  <a:gd name="T35" fmla="*/ 309 h 500"/>
                  <a:gd name="T36" fmla="*/ 442 w 524"/>
                  <a:gd name="T37" fmla="*/ 82 h 500"/>
                  <a:gd name="T38" fmla="*/ 196 w 524"/>
                  <a:gd name="T39" fmla="*/ 46 h 500"/>
                  <a:gd name="T40" fmla="*/ 41 w 524"/>
                  <a:gd name="T41" fmla="*/ 80 h 500"/>
                  <a:gd name="T42" fmla="*/ 136 w 524"/>
                  <a:gd name="T43" fmla="*/ 139 h 500"/>
                  <a:gd name="T44" fmla="*/ 172 w 524"/>
                  <a:gd name="T45" fmla="*/ 132 h 500"/>
                  <a:gd name="T46" fmla="*/ 16 w 524"/>
                  <a:gd name="T47" fmla="*/ 288 h 500"/>
                  <a:gd name="T48" fmla="*/ 16 w 524"/>
                  <a:gd name="T49" fmla="*/ 334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500">
                    <a:moveTo>
                      <a:pt x="16" y="334"/>
                    </a:moveTo>
                    <a:cubicBezTo>
                      <a:pt x="30" y="348"/>
                      <a:pt x="51" y="346"/>
                      <a:pt x="62" y="334"/>
                    </a:cubicBezTo>
                    <a:lnTo>
                      <a:pt x="187" y="209"/>
                    </a:lnTo>
                    <a:cubicBezTo>
                      <a:pt x="190" y="217"/>
                      <a:pt x="192" y="224"/>
                      <a:pt x="196" y="231"/>
                    </a:cubicBezTo>
                    <a:lnTo>
                      <a:pt x="52" y="375"/>
                    </a:lnTo>
                    <a:cubicBezTo>
                      <a:pt x="42" y="385"/>
                      <a:pt x="36" y="406"/>
                      <a:pt x="52" y="421"/>
                    </a:cubicBezTo>
                    <a:cubicBezTo>
                      <a:pt x="64" y="434"/>
                      <a:pt x="85" y="435"/>
                      <a:pt x="98" y="421"/>
                    </a:cubicBezTo>
                    <a:lnTo>
                      <a:pt x="234" y="286"/>
                    </a:lnTo>
                    <a:cubicBezTo>
                      <a:pt x="234" y="286"/>
                      <a:pt x="241" y="294"/>
                      <a:pt x="249" y="300"/>
                    </a:cubicBezTo>
                    <a:lnTo>
                      <a:pt x="125" y="424"/>
                    </a:lnTo>
                    <a:cubicBezTo>
                      <a:pt x="114" y="435"/>
                      <a:pt x="110" y="456"/>
                      <a:pt x="125" y="471"/>
                    </a:cubicBezTo>
                    <a:cubicBezTo>
                      <a:pt x="137" y="483"/>
                      <a:pt x="158" y="485"/>
                      <a:pt x="172" y="471"/>
                    </a:cubicBezTo>
                    <a:lnTo>
                      <a:pt x="308" y="335"/>
                    </a:lnTo>
                    <a:cubicBezTo>
                      <a:pt x="315" y="337"/>
                      <a:pt x="323" y="340"/>
                      <a:pt x="331" y="341"/>
                    </a:cubicBezTo>
                    <a:lnTo>
                      <a:pt x="227" y="445"/>
                    </a:lnTo>
                    <a:cubicBezTo>
                      <a:pt x="217" y="455"/>
                      <a:pt x="214" y="474"/>
                      <a:pt x="227" y="487"/>
                    </a:cubicBezTo>
                    <a:cubicBezTo>
                      <a:pt x="240" y="500"/>
                      <a:pt x="259" y="498"/>
                      <a:pt x="270" y="487"/>
                    </a:cubicBezTo>
                    <a:lnTo>
                      <a:pt x="449" y="309"/>
                    </a:lnTo>
                    <a:cubicBezTo>
                      <a:pt x="524" y="233"/>
                      <a:pt x="504" y="144"/>
                      <a:pt x="442" y="82"/>
                    </a:cubicBezTo>
                    <a:cubicBezTo>
                      <a:pt x="366" y="7"/>
                      <a:pt x="300" y="0"/>
                      <a:pt x="196" y="46"/>
                    </a:cubicBezTo>
                    <a:cubicBezTo>
                      <a:pt x="103" y="88"/>
                      <a:pt x="46" y="65"/>
                      <a:pt x="41" y="80"/>
                    </a:cubicBezTo>
                    <a:cubicBezTo>
                      <a:pt x="29" y="116"/>
                      <a:pt x="76" y="158"/>
                      <a:pt x="136" y="139"/>
                    </a:cubicBezTo>
                    <a:cubicBezTo>
                      <a:pt x="148" y="135"/>
                      <a:pt x="161" y="133"/>
                      <a:pt x="172" y="132"/>
                    </a:cubicBezTo>
                    <a:lnTo>
                      <a:pt x="16" y="288"/>
                    </a:lnTo>
                    <a:cubicBezTo>
                      <a:pt x="6" y="297"/>
                      <a:pt x="0" y="319"/>
                      <a:pt x="16" y="334"/>
                    </a:cubicBezTo>
                  </a:path>
                </a:pathLst>
              </a:custGeom>
              <a:grpFill/>
              <a:ln w="19050">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2">
                <a:extLst>
                  <a:ext uri="{FF2B5EF4-FFF2-40B4-BE49-F238E27FC236}">
                    <a16:creationId xmlns:a16="http://schemas.microsoft.com/office/drawing/2014/main" id="{25B2A4CD-3363-E1DE-3325-895AFD82F791}"/>
                  </a:ext>
                </a:extLst>
              </p:cNvPr>
              <p:cNvSpPr>
                <a:spLocks/>
              </p:cNvSpPr>
              <p:nvPr/>
            </p:nvSpPr>
            <p:spPr bwMode="auto">
              <a:xfrm>
                <a:off x="1" y="3940057"/>
                <a:ext cx="348501" cy="331906"/>
              </a:xfrm>
              <a:custGeom>
                <a:avLst/>
                <a:gdLst>
                  <a:gd name="T0" fmla="*/ 83 w 524"/>
                  <a:gd name="T1" fmla="*/ 418 h 500"/>
                  <a:gd name="T2" fmla="*/ 328 w 524"/>
                  <a:gd name="T3" fmla="*/ 454 h 500"/>
                  <a:gd name="T4" fmla="*/ 484 w 524"/>
                  <a:gd name="T5" fmla="*/ 420 h 500"/>
                  <a:gd name="T6" fmla="*/ 389 w 524"/>
                  <a:gd name="T7" fmla="*/ 361 h 500"/>
                  <a:gd name="T8" fmla="*/ 353 w 524"/>
                  <a:gd name="T9" fmla="*/ 368 h 500"/>
                  <a:gd name="T10" fmla="*/ 509 w 524"/>
                  <a:gd name="T11" fmla="*/ 212 h 500"/>
                  <a:gd name="T12" fmla="*/ 509 w 524"/>
                  <a:gd name="T13" fmla="*/ 166 h 500"/>
                  <a:gd name="T14" fmla="*/ 462 w 524"/>
                  <a:gd name="T15" fmla="*/ 166 h 500"/>
                  <a:gd name="T16" fmla="*/ 337 w 524"/>
                  <a:gd name="T17" fmla="*/ 291 h 500"/>
                  <a:gd name="T18" fmla="*/ 329 w 524"/>
                  <a:gd name="T19" fmla="*/ 269 h 500"/>
                  <a:gd name="T20" fmla="*/ 473 w 524"/>
                  <a:gd name="T21" fmla="*/ 125 h 500"/>
                  <a:gd name="T22" fmla="*/ 473 w 524"/>
                  <a:gd name="T23" fmla="*/ 79 h 500"/>
                  <a:gd name="T24" fmla="*/ 427 w 524"/>
                  <a:gd name="T25" fmla="*/ 79 h 500"/>
                  <a:gd name="T26" fmla="*/ 291 w 524"/>
                  <a:gd name="T27" fmla="*/ 214 h 500"/>
                  <a:gd name="T28" fmla="*/ 276 w 524"/>
                  <a:gd name="T29" fmla="*/ 200 h 500"/>
                  <a:gd name="T30" fmla="*/ 400 w 524"/>
                  <a:gd name="T31" fmla="*/ 76 h 500"/>
                  <a:gd name="T32" fmla="*/ 400 w 524"/>
                  <a:gd name="T33" fmla="*/ 29 h 500"/>
                  <a:gd name="T34" fmla="*/ 353 w 524"/>
                  <a:gd name="T35" fmla="*/ 29 h 500"/>
                  <a:gd name="T36" fmla="*/ 217 w 524"/>
                  <a:gd name="T37" fmla="*/ 165 h 500"/>
                  <a:gd name="T38" fmla="*/ 194 w 524"/>
                  <a:gd name="T39" fmla="*/ 159 h 500"/>
                  <a:gd name="T40" fmla="*/ 297 w 524"/>
                  <a:gd name="T41" fmla="*/ 55 h 500"/>
                  <a:gd name="T42" fmla="*/ 297 w 524"/>
                  <a:gd name="T43" fmla="*/ 13 h 500"/>
                  <a:gd name="T44" fmla="*/ 255 w 524"/>
                  <a:gd name="T45" fmla="*/ 13 h 500"/>
                  <a:gd name="T46" fmla="*/ 76 w 524"/>
                  <a:gd name="T47" fmla="*/ 191 h 500"/>
                  <a:gd name="T48" fmla="*/ 83 w 524"/>
                  <a:gd name="T49" fmla="*/ 4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4" h="500">
                    <a:moveTo>
                      <a:pt x="83" y="418"/>
                    </a:moveTo>
                    <a:cubicBezTo>
                      <a:pt x="159" y="493"/>
                      <a:pt x="224" y="500"/>
                      <a:pt x="328" y="454"/>
                    </a:cubicBezTo>
                    <a:cubicBezTo>
                      <a:pt x="422" y="412"/>
                      <a:pt x="479" y="435"/>
                      <a:pt x="484" y="420"/>
                    </a:cubicBezTo>
                    <a:cubicBezTo>
                      <a:pt x="496" y="384"/>
                      <a:pt x="449" y="342"/>
                      <a:pt x="389" y="361"/>
                    </a:cubicBezTo>
                    <a:cubicBezTo>
                      <a:pt x="376" y="365"/>
                      <a:pt x="364" y="367"/>
                      <a:pt x="353" y="368"/>
                    </a:cubicBezTo>
                    <a:lnTo>
                      <a:pt x="509" y="212"/>
                    </a:lnTo>
                    <a:cubicBezTo>
                      <a:pt x="518" y="203"/>
                      <a:pt x="524" y="181"/>
                      <a:pt x="509" y="166"/>
                    </a:cubicBezTo>
                    <a:cubicBezTo>
                      <a:pt x="495" y="152"/>
                      <a:pt x="474" y="154"/>
                      <a:pt x="462" y="166"/>
                    </a:cubicBezTo>
                    <a:lnTo>
                      <a:pt x="337" y="291"/>
                    </a:lnTo>
                    <a:cubicBezTo>
                      <a:pt x="335" y="284"/>
                      <a:pt x="332" y="276"/>
                      <a:pt x="329" y="269"/>
                    </a:cubicBezTo>
                    <a:lnTo>
                      <a:pt x="473" y="125"/>
                    </a:lnTo>
                    <a:cubicBezTo>
                      <a:pt x="483" y="115"/>
                      <a:pt x="489" y="94"/>
                      <a:pt x="473" y="79"/>
                    </a:cubicBezTo>
                    <a:cubicBezTo>
                      <a:pt x="461" y="66"/>
                      <a:pt x="440" y="65"/>
                      <a:pt x="427" y="79"/>
                    </a:cubicBezTo>
                    <a:lnTo>
                      <a:pt x="291" y="214"/>
                    </a:lnTo>
                    <a:cubicBezTo>
                      <a:pt x="291" y="214"/>
                      <a:pt x="284" y="206"/>
                      <a:pt x="276" y="200"/>
                    </a:cubicBezTo>
                    <a:lnTo>
                      <a:pt x="400" y="76"/>
                    </a:lnTo>
                    <a:cubicBezTo>
                      <a:pt x="411" y="65"/>
                      <a:pt x="414" y="44"/>
                      <a:pt x="400" y="29"/>
                    </a:cubicBezTo>
                    <a:cubicBezTo>
                      <a:pt x="387" y="17"/>
                      <a:pt x="367" y="16"/>
                      <a:pt x="353" y="29"/>
                    </a:cubicBezTo>
                    <a:lnTo>
                      <a:pt x="217" y="165"/>
                    </a:lnTo>
                    <a:cubicBezTo>
                      <a:pt x="209" y="163"/>
                      <a:pt x="201" y="160"/>
                      <a:pt x="194" y="159"/>
                    </a:cubicBezTo>
                    <a:lnTo>
                      <a:pt x="297" y="55"/>
                    </a:lnTo>
                    <a:cubicBezTo>
                      <a:pt x="308" y="45"/>
                      <a:pt x="310" y="26"/>
                      <a:pt x="297" y="13"/>
                    </a:cubicBezTo>
                    <a:cubicBezTo>
                      <a:pt x="285" y="0"/>
                      <a:pt x="266" y="2"/>
                      <a:pt x="255" y="13"/>
                    </a:cubicBezTo>
                    <a:lnTo>
                      <a:pt x="76" y="191"/>
                    </a:lnTo>
                    <a:cubicBezTo>
                      <a:pt x="0" y="267"/>
                      <a:pt x="21" y="356"/>
                      <a:pt x="83" y="418"/>
                    </a:cubicBezTo>
                  </a:path>
                </a:pathLst>
              </a:custGeom>
              <a:grpFill/>
              <a:ln w="19050">
                <a:solidFill>
                  <a:schemeClr val="lt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737031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80676730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US" dirty="0"/>
              <a:t>OFIO’s website showcases a list of previous successfully resolved cases that the office has handled (3/3)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KOTRA: </a:t>
            </a:r>
            <a:r>
              <a:rPr lang="en-US" dirty="0">
                <a:hlinkClick r:id="rId6"/>
              </a:rPr>
              <a:t>Link</a:t>
            </a:r>
            <a:endParaRPr lang="en-US" dirty="0"/>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pic>
        <p:nvPicPr>
          <p:cNvPr id="54" name="Picture 53">
            <a:extLst>
              <a:ext uri="{FF2B5EF4-FFF2-40B4-BE49-F238E27FC236}">
                <a16:creationId xmlns:a16="http://schemas.microsoft.com/office/drawing/2014/main" id="{7933C6C4-55C7-3764-1199-7F727214226D}"/>
              </a:ext>
            </a:extLst>
          </p:cNvPr>
          <p:cNvPicPr>
            <a:picLocks noChangeAspect="1"/>
          </p:cNvPicPr>
          <p:nvPr/>
        </p:nvPicPr>
        <p:blipFill>
          <a:blip r:embed="rId7"/>
          <a:stretch>
            <a:fillRect/>
          </a:stretch>
        </p:blipFill>
        <p:spPr>
          <a:xfrm>
            <a:off x="996204" y="1589880"/>
            <a:ext cx="11452129" cy="5349219"/>
          </a:xfrm>
          <a:prstGeom prst="rect">
            <a:avLst/>
          </a:prstGeom>
        </p:spPr>
      </p:pic>
    </p:spTree>
    <p:extLst>
      <p:ext uri="{BB962C8B-B14F-4D97-AF65-F5344CB8AC3E}">
        <p14:creationId xmlns:p14="http://schemas.microsoft.com/office/powerpoint/2010/main" val="492259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500564140"/>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Case Study 3: Brazil’s Direct Investment Ombudsman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IISD (2021) </a:t>
            </a:r>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solidFill>
                <a:schemeClr val="tx1"/>
              </a:solidFill>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1989BCB8-7677-7A84-5C74-81608BEDD80D}"/>
              </a:ext>
            </a:extLst>
          </p:cNvPr>
          <p:cNvPicPr>
            <a:picLocks noChangeAspect="1"/>
          </p:cNvPicPr>
          <p:nvPr/>
        </p:nvPicPr>
        <p:blipFill>
          <a:blip r:embed="rId6"/>
          <a:stretch>
            <a:fillRect/>
          </a:stretch>
        </p:blipFill>
        <p:spPr>
          <a:xfrm>
            <a:off x="1109924" y="969136"/>
            <a:ext cx="11527901" cy="5758146"/>
          </a:xfrm>
          <a:prstGeom prst="rect">
            <a:avLst/>
          </a:prstGeom>
        </p:spPr>
      </p:pic>
    </p:spTree>
    <p:extLst>
      <p:ext uri="{BB962C8B-B14F-4D97-AF65-F5344CB8AC3E}">
        <p14:creationId xmlns:p14="http://schemas.microsoft.com/office/powerpoint/2010/main" val="632647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70798094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pic>
        <p:nvPicPr>
          <p:cNvPr id="1026" name="Picture 2" descr="Peru] Webinar: New Investment Opportunities through Presentation of IPC for  the Sanitation Sector (April.8) | UNIDO ENGLISH">
            <a:extLst>
              <a:ext uri="{FF2B5EF4-FFF2-40B4-BE49-F238E27FC236}">
                <a16:creationId xmlns:a16="http://schemas.microsoft.com/office/drawing/2014/main" id="{8F901E33-F09B-B0CC-E826-2FFABDACB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6169" y="2696962"/>
            <a:ext cx="4161005" cy="2473725"/>
          </a:xfrm>
          <a:prstGeom prst="rect">
            <a:avLst/>
          </a:prstGeom>
          <a:noFill/>
          <a:extLst>
            <a:ext uri="{909E8E84-426E-40DD-AFC4-6F175D3DCCD1}">
              <a14:hiddenFill xmlns:a14="http://schemas.microsoft.com/office/drawing/2010/main">
                <a:solidFill>
                  <a:srgbClr val="FFFFFF"/>
                </a:solidFill>
              </a14:hiddenFill>
            </a:ext>
          </a:extLst>
        </p:spPr>
      </p:pic>
      <p:sp>
        <p:nvSpPr>
          <p:cNvPr id="441" name="Google Shape;441;p8"/>
          <p:cNvSpPr txBox="1">
            <a:spLocks noGrp="1"/>
          </p:cNvSpPr>
          <p:nvPr>
            <p:ph type="title"/>
          </p:nvPr>
        </p:nvSpPr>
        <p:spPr>
          <a:xfrm>
            <a:off x="289859" y="493941"/>
            <a:ext cx="12974174" cy="950388"/>
          </a:xfrm>
          <a:prstGeom prst="rect">
            <a:avLst/>
          </a:prstGeom>
          <a:noFill/>
          <a:ln>
            <a:noFill/>
          </a:ln>
        </p:spPr>
        <p:txBody>
          <a:bodyPr spcFirstLastPara="1" wrap="square" lIns="0" tIns="0" rIns="0" bIns="0" anchor="t" anchorCtr="0">
            <a:spAutoFit/>
          </a:bodyPr>
          <a:lstStyle/>
          <a:p>
            <a:r>
              <a:rPr lang="en-US" dirty="0"/>
              <a:t>Case Study 4: Peru’s Coordination and Response System for International Investment Disputes (SICRECI)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IISD (2021), SICRECI: </a:t>
            </a:r>
            <a:r>
              <a:rPr lang="en-US" dirty="0">
                <a:hlinkClick r:id="rId7"/>
              </a:rPr>
              <a:t>Link</a:t>
            </a:r>
            <a:r>
              <a:rPr lang="en-US" dirty="0"/>
              <a:t> </a:t>
            </a:r>
          </a:p>
        </p:txBody>
      </p:sp>
      <p:sp>
        <p:nvSpPr>
          <p:cNvPr id="20" name="AutoShape 2" descr="Figure 6.1 shows the effect of 10% increase in five policy areas and what result that increase has. A 10% increase in unit labour cost increases probability of divestment by 3%.  A 10% increase in the country's labour market efficiency reduces the probability of divestment by 2%.  A 10% increase in the improvement in the country's level of corruption reduces the probability of divestment by 1%.  A 10% increase in the country's tariffs increases the probability of divestment by 0.5%.  A 10% increase in the country's stringency of environmental protection increases the probability of divestment by 0.5%.">
            <a:extLst>
              <a:ext uri="{FF2B5EF4-FFF2-40B4-BE49-F238E27FC236}">
                <a16:creationId xmlns:a16="http://schemas.microsoft.com/office/drawing/2014/main" id="{3D3D0D55-D1E8-F1E6-3C29-0D0CC405D14E}"/>
              </a:ext>
            </a:extLst>
          </p:cNvPr>
          <p:cNvSpPr>
            <a:spLocks noChangeAspect="1" noChangeArrowheads="1"/>
          </p:cNvSpPr>
          <p:nvPr/>
        </p:nvSpPr>
        <p:spPr bwMode="auto">
          <a:xfrm>
            <a:off x="6569075"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000">
              <a:solidFill>
                <a:schemeClr val="tx1"/>
              </a:solidFill>
            </a:endParaRPr>
          </a:p>
        </p:txBody>
      </p:sp>
      <p:grpSp>
        <p:nvGrpSpPr>
          <p:cNvPr id="24" name="sticker">
            <a:extLst>
              <a:ext uri="{FF2B5EF4-FFF2-40B4-BE49-F238E27FC236}">
                <a16:creationId xmlns:a16="http://schemas.microsoft.com/office/drawing/2014/main" id="{E12A0788-0670-81EC-41A7-A517B5DEF5CF}"/>
              </a:ext>
            </a:extLst>
          </p:cNvPr>
          <p:cNvGrpSpPr/>
          <p:nvPr/>
        </p:nvGrpSpPr>
        <p:grpSpPr bwMode="gray">
          <a:xfrm>
            <a:off x="299141" y="127547"/>
            <a:ext cx="2366372" cy="220842"/>
            <a:chOff x="7614396" y="239134"/>
            <a:chExt cx="2252704" cy="210538"/>
          </a:xfrm>
        </p:grpSpPr>
        <p:sp>
          <p:nvSpPr>
            <p:cNvPr id="25" name="StickerRectangle">
              <a:extLst>
                <a:ext uri="{FF2B5EF4-FFF2-40B4-BE49-F238E27FC236}">
                  <a16:creationId xmlns:a16="http://schemas.microsoft.com/office/drawing/2014/main" id="{D10ED972-F953-B115-9DF8-76771AB6A74E}"/>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26" name="Straight Arrow Connector 25">
              <a:extLst>
                <a:ext uri="{FF2B5EF4-FFF2-40B4-BE49-F238E27FC236}">
                  <a16:creationId xmlns:a16="http://schemas.microsoft.com/office/drawing/2014/main" id="{4B816F4D-E728-2F21-B356-6DEFFEDF5914}"/>
                </a:ext>
              </a:extLst>
            </p:cNvPr>
            <p:cNvCxnSpPr>
              <a:stCxn id="25" idx="6"/>
              <a:endCxn id="25"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16E4AC1-B3F2-07C3-06FB-7759B8FBFD5C}"/>
                </a:ext>
              </a:extLst>
            </p:cNvPr>
            <p:cNvCxnSpPr>
              <a:stCxn id="25" idx="2"/>
              <a:endCxn id="25"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BABB1768-21E9-5868-3940-D470342F684C}"/>
              </a:ext>
            </a:extLst>
          </p:cNvPr>
          <p:cNvSpPr txBox="1"/>
          <p:nvPr/>
        </p:nvSpPr>
        <p:spPr>
          <a:xfrm>
            <a:off x="424113" y="1589880"/>
            <a:ext cx="7913772" cy="5016758"/>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chemeClr val="tx1"/>
                </a:solidFill>
              </a:rPr>
              <a:t>SICRECI comprises the Ministry of Economy as Coordinator </a:t>
            </a:r>
            <a:r>
              <a:rPr lang="en-US" sz="2000" dirty="0">
                <a:solidFill>
                  <a:schemeClr val="tx1"/>
                </a:solidFill>
              </a:rPr>
              <a:t>and a  Special Commission (SC)—which includes the Ministry of Foreign Affairs, </a:t>
            </a:r>
            <a:r>
              <a:rPr lang="en-US" sz="2000" dirty="0" err="1">
                <a:solidFill>
                  <a:schemeClr val="tx1"/>
                </a:solidFill>
              </a:rPr>
              <a:t>ProInversión</a:t>
            </a:r>
            <a:r>
              <a:rPr lang="en-US" sz="2000" dirty="0">
                <a:solidFill>
                  <a:schemeClr val="tx1"/>
                </a:solidFill>
              </a:rPr>
              <a:t>, and the Ministry of Justice</a:t>
            </a:r>
          </a:p>
          <a:p>
            <a:endParaRPr lang="en-US" sz="2000" dirty="0">
              <a:solidFill>
                <a:schemeClr val="tx1"/>
              </a:solidFill>
            </a:endParaRPr>
          </a:p>
          <a:p>
            <a:pPr marL="285750" indent="-285750">
              <a:buFont typeface="Arial" panose="020B0604020202020204" pitchFamily="34" charset="0"/>
              <a:buChar char="•"/>
            </a:pPr>
            <a:r>
              <a:rPr lang="en-US" sz="2000" b="1" dirty="0">
                <a:solidFill>
                  <a:schemeClr val="tx1"/>
                </a:solidFill>
              </a:rPr>
              <a:t>The SICRECI serves as an early alert mechanism for investor complaints and grievances:  </a:t>
            </a:r>
            <a:r>
              <a:rPr lang="en-US" sz="2000" dirty="0">
                <a:solidFill>
                  <a:schemeClr val="tx1"/>
                </a:solidFill>
              </a:rPr>
              <a:t>Any government agency that is made aware of a possible dispute with an investor must report to the SICRECI within 5 days. </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b="1" dirty="0">
                <a:solidFill>
                  <a:schemeClr val="tx1"/>
                </a:solidFill>
              </a:rPr>
              <a:t>Online platform: </a:t>
            </a:r>
            <a:r>
              <a:rPr lang="en-US" sz="2000" dirty="0">
                <a:solidFill>
                  <a:schemeClr val="tx1"/>
                </a:solidFill>
              </a:rPr>
              <a:t>The SICRECI provides an online platform that allows investors to register complaints with the MEF</a:t>
            </a:r>
          </a:p>
          <a:p>
            <a:pPr marL="285750" indent="-285750">
              <a:buFont typeface="Arial" panose="020B0604020202020204" pitchFamily="34" charset="0"/>
              <a:buChar char="•"/>
            </a:pPr>
            <a:endParaRPr lang="en-US" sz="2000" dirty="0">
              <a:solidFill>
                <a:schemeClr val="tx1"/>
              </a:solidFill>
            </a:endParaRPr>
          </a:p>
          <a:p>
            <a:pPr marL="285750" indent="-285750">
              <a:buFont typeface="Arial" panose="020B0604020202020204" pitchFamily="34" charset="0"/>
              <a:buChar char="•"/>
            </a:pPr>
            <a:r>
              <a:rPr lang="en-US" sz="2000" b="1" dirty="0">
                <a:solidFill>
                  <a:schemeClr val="tx1"/>
                </a:solidFill>
              </a:rPr>
              <a:t>Capacity building program</a:t>
            </a:r>
            <a:r>
              <a:rPr lang="en-US" sz="2000" dirty="0">
                <a:solidFill>
                  <a:schemeClr val="tx1"/>
                </a:solidFill>
              </a:rPr>
              <a:t>: The SICRECI has developed a capacity-building program for public officials on topics related to investment disputes and has published a dispute prevention manual </a:t>
            </a:r>
            <a:endParaRPr lang="en-GB" sz="2000" dirty="0">
              <a:solidFill>
                <a:schemeClr val="tx1"/>
              </a:solidFill>
            </a:endParaRPr>
          </a:p>
        </p:txBody>
      </p:sp>
    </p:spTree>
    <p:extLst>
      <p:ext uri="{BB962C8B-B14F-4D97-AF65-F5344CB8AC3E}">
        <p14:creationId xmlns:p14="http://schemas.microsoft.com/office/powerpoint/2010/main" val="3569097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9C3423-0921-08ED-4FE2-166D51E9FA23}"/>
              </a:ext>
            </a:extLst>
          </p:cNvPr>
          <p:cNvGraphicFramePr>
            <a:graphicFrameLocks noChangeAspect="1"/>
          </p:cNvGraphicFramePr>
          <p:nvPr>
            <p:custDataLst>
              <p:tags r:id="rId1"/>
            </p:custDataLst>
            <p:extLst>
              <p:ext uri="{D42A27DB-BD31-4B8C-83A1-F6EECF244321}">
                <p14:modId xmlns:p14="http://schemas.microsoft.com/office/powerpoint/2010/main" val="2380353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3C6AD20-91E4-666F-FE31-BAD62264A083}"/>
              </a:ext>
            </a:extLst>
          </p:cNvPr>
          <p:cNvSpPr>
            <a:spLocks noGrp="1"/>
          </p:cNvSpPr>
          <p:nvPr>
            <p:ph type="title"/>
          </p:nvPr>
        </p:nvSpPr>
        <p:spPr>
          <a:xfrm>
            <a:off x="289859" y="414086"/>
            <a:ext cx="12846256" cy="461665"/>
          </a:xfrm>
        </p:spPr>
        <p:txBody>
          <a:bodyPr vert="horz"/>
          <a:lstStyle/>
          <a:p>
            <a:r>
              <a:rPr lang="en-US" sz="3000" dirty="0"/>
              <a:t>Case study 5: ANPI Gabon Digital Window for grievance consultation </a:t>
            </a:r>
          </a:p>
        </p:txBody>
      </p:sp>
      <p:sp>
        <p:nvSpPr>
          <p:cNvPr id="3" name="Text Placeholder 2">
            <a:extLst>
              <a:ext uri="{FF2B5EF4-FFF2-40B4-BE49-F238E27FC236}">
                <a16:creationId xmlns:a16="http://schemas.microsoft.com/office/drawing/2014/main" id="{8503FDA6-198F-F31C-5C48-C51C9602C17E}"/>
              </a:ext>
            </a:extLst>
          </p:cNvPr>
          <p:cNvSpPr>
            <a:spLocks noGrp="1"/>
          </p:cNvSpPr>
          <p:nvPr>
            <p:ph type="body" idx="1"/>
          </p:nvPr>
        </p:nvSpPr>
        <p:spPr>
          <a:xfrm>
            <a:off x="76369" y="986786"/>
            <a:ext cx="12846256" cy="237587"/>
          </a:xfrm>
        </p:spPr>
        <p:txBody>
          <a:bodyPr/>
          <a:lstStyle/>
          <a:p>
            <a:r>
              <a:rPr lang="en-US" dirty="0"/>
              <a:t>REGIONAL INVESTMENT EXAMPLES</a:t>
            </a:r>
          </a:p>
        </p:txBody>
      </p:sp>
      <p:sp>
        <p:nvSpPr>
          <p:cNvPr id="4" name="Text Placeholder 3">
            <a:extLst>
              <a:ext uri="{FF2B5EF4-FFF2-40B4-BE49-F238E27FC236}">
                <a16:creationId xmlns:a16="http://schemas.microsoft.com/office/drawing/2014/main" id="{F911176E-85A3-45F4-F12B-2D3304BC9BB4}"/>
              </a:ext>
            </a:extLst>
          </p:cNvPr>
          <p:cNvSpPr>
            <a:spLocks noGrp="1"/>
          </p:cNvSpPr>
          <p:nvPr>
            <p:ph type="body" idx="2"/>
          </p:nvPr>
        </p:nvSpPr>
        <p:spPr/>
        <p:txBody>
          <a:bodyPr/>
          <a:lstStyle/>
          <a:p>
            <a:r>
              <a:rPr lang="en-US" dirty="0"/>
              <a:t>Source: https://</a:t>
            </a:r>
            <a:r>
              <a:rPr lang="en-US" dirty="0" err="1"/>
              <a:t>www.gni-anpigabon.com</a:t>
            </a:r>
            <a:r>
              <a:rPr lang="en-US" dirty="0"/>
              <a:t>/</a:t>
            </a:r>
          </a:p>
        </p:txBody>
      </p:sp>
      <p:pic>
        <p:nvPicPr>
          <p:cNvPr id="5" name="Picture 4">
            <a:extLst>
              <a:ext uri="{FF2B5EF4-FFF2-40B4-BE49-F238E27FC236}">
                <a16:creationId xmlns:a16="http://schemas.microsoft.com/office/drawing/2014/main" id="{E7ABC9E6-5796-A8A9-53F5-7C059C008053}"/>
              </a:ext>
            </a:extLst>
          </p:cNvPr>
          <p:cNvPicPr>
            <a:picLocks noChangeAspect="1"/>
          </p:cNvPicPr>
          <p:nvPr/>
        </p:nvPicPr>
        <p:blipFill>
          <a:blip r:embed="rId5"/>
          <a:stretch>
            <a:fillRect/>
          </a:stretch>
        </p:blipFill>
        <p:spPr>
          <a:xfrm>
            <a:off x="289859" y="1533444"/>
            <a:ext cx="9683143" cy="4841572"/>
          </a:xfrm>
          <a:prstGeom prst="rect">
            <a:avLst/>
          </a:prstGeom>
        </p:spPr>
      </p:pic>
      <p:sp>
        <p:nvSpPr>
          <p:cNvPr id="7" name="TextBox 6">
            <a:extLst>
              <a:ext uri="{FF2B5EF4-FFF2-40B4-BE49-F238E27FC236}">
                <a16:creationId xmlns:a16="http://schemas.microsoft.com/office/drawing/2014/main" id="{A3EC652B-334B-1DF4-DCD4-F2AB40A3482B}"/>
              </a:ext>
            </a:extLst>
          </p:cNvPr>
          <p:cNvSpPr txBox="1"/>
          <p:nvPr/>
        </p:nvSpPr>
        <p:spPr>
          <a:xfrm>
            <a:off x="10174709" y="1224373"/>
            <a:ext cx="2747916" cy="6247864"/>
          </a:xfrm>
          <a:prstGeom prst="rect">
            <a:avLst/>
          </a:prstGeom>
          <a:noFill/>
        </p:spPr>
        <p:txBody>
          <a:bodyPr wrap="square">
            <a:spAutoFit/>
          </a:bodyPr>
          <a:lstStyle/>
          <a:p>
            <a:r>
              <a:rPr lang="en-US" sz="2000" b="1" dirty="0">
                <a:solidFill>
                  <a:schemeClr val="tx1"/>
                </a:solidFill>
              </a:rPr>
              <a:t>The GNI serves as an early alert mechanism for investor complaints, </a:t>
            </a:r>
            <a:r>
              <a:rPr lang="en-US" sz="2000" b="1" dirty="0" err="1">
                <a:solidFill>
                  <a:schemeClr val="tx1"/>
                </a:solidFill>
              </a:rPr>
              <a:t>downclosure</a:t>
            </a:r>
            <a:r>
              <a:rPr lang="en-US" sz="2000" b="1" dirty="0">
                <a:solidFill>
                  <a:schemeClr val="tx1"/>
                </a:solidFill>
              </a:rPr>
              <a:t>, suspension, modification </a:t>
            </a:r>
            <a:r>
              <a:rPr lang="en-US" sz="2000" b="1" dirty="0" err="1">
                <a:solidFill>
                  <a:schemeClr val="tx1"/>
                </a:solidFill>
              </a:rPr>
              <a:t>etc</a:t>
            </a:r>
            <a:r>
              <a:rPr lang="en-US" sz="2000" b="1" dirty="0">
                <a:solidFill>
                  <a:schemeClr val="tx1"/>
                </a:solidFill>
              </a:rPr>
              <a:t>:  </a:t>
            </a:r>
            <a:r>
              <a:rPr lang="en-US" sz="2000" dirty="0">
                <a:solidFill>
                  <a:schemeClr val="tx1"/>
                </a:solidFill>
              </a:rPr>
              <a:t>Any government agency that is made aware of a possible dispute with an investor must report to the GNI and all foreign and domestic investors have a unique login to the GNI – Guichet </a:t>
            </a:r>
            <a:r>
              <a:rPr lang="en-US" sz="2000" dirty="0" err="1">
                <a:solidFill>
                  <a:schemeClr val="tx1"/>
                </a:solidFill>
              </a:rPr>
              <a:t>Numerique</a:t>
            </a:r>
            <a:r>
              <a:rPr lang="en-US" sz="2000" dirty="0">
                <a:solidFill>
                  <a:schemeClr val="tx1"/>
                </a:solidFill>
              </a:rPr>
              <a:t> </a:t>
            </a:r>
            <a:r>
              <a:rPr lang="en-US" sz="2000" dirty="0" err="1">
                <a:solidFill>
                  <a:schemeClr val="tx1"/>
                </a:solidFill>
              </a:rPr>
              <a:t>D’investissement</a:t>
            </a:r>
            <a:r>
              <a:rPr lang="en-US" sz="2000" dirty="0">
                <a:solidFill>
                  <a:schemeClr val="tx1"/>
                </a:solidFill>
              </a:rPr>
              <a:t> of Gabon.</a:t>
            </a:r>
            <a:endParaRPr lang="en-US" sz="2000" dirty="0"/>
          </a:p>
        </p:txBody>
      </p:sp>
      <p:grpSp>
        <p:nvGrpSpPr>
          <p:cNvPr id="6" name="sticker">
            <a:extLst>
              <a:ext uri="{FF2B5EF4-FFF2-40B4-BE49-F238E27FC236}">
                <a16:creationId xmlns:a16="http://schemas.microsoft.com/office/drawing/2014/main" id="{FDFBF7DD-1FCA-6FAE-2306-BA38DE8B4192}"/>
              </a:ext>
            </a:extLst>
          </p:cNvPr>
          <p:cNvGrpSpPr/>
          <p:nvPr/>
        </p:nvGrpSpPr>
        <p:grpSpPr bwMode="gray">
          <a:xfrm>
            <a:off x="299141" y="127547"/>
            <a:ext cx="2366372" cy="220842"/>
            <a:chOff x="7614396" y="239134"/>
            <a:chExt cx="2252704" cy="210538"/>
          </a:xfrm>
        </p:grpSpPr>
        <p:sp>
          <p:nvSpPr>
            <p:cNvPr id="8" name="StickerRectangle">
              <a:extLst>
                <a:ext uri="{FF2B5EF4-FFF2-40B4-BE49-F238E27FC236}">
                  <a16:creationId xmlns:a16="http://schemas.microsoft.com/office/drawing/2014/main" id="{A0AD8DBB-F581-CD7E-70CC-266780964269}"/>
                </a:ext>
              </a:extLst>
            </p:cNvPr>
            <p:cNvSpPr/>
            <p:nvPr/>
          </p:nvSpPr>
          <p:spPr bwMode="gray">
            <a:xfrm>
              <a:off x="7614396" y="239134"/>
              <a:ext cx="2252704"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UNDERSTANDING THE SIGNS</a:t>
              </a:r>
            </a:p>
          </p:txBody>
        </p:sp>
        <p:cxnSp>
          <p:nvCxnSpPr>
            <p:cNvPr id="9" name="Straight Arrow Connector 8">
              <a:extLst>
                <a:ext uri="{FF2B5EF4-FFF2-40B4-BE49-F238E27FC236}">
                  <a16:creationId xmlns:a16="http://schemas.microsoft.com/office/drawing/2014/main" id="{6CD8FD9D-E0F4-919A-602A-244681326BE8}"/>
                </a:ext>
              </a:extLst>
            </p:cNvPr>
            <p:cNvCxnSpPr>
              <a:stCxn id="8" idx="6"/>
              <a:endCxn id="8" idx="4"/>
            </p:cNvCxnSpPr>
            <p:nvPr/>
          </p:nvCxnSpPr>
          <p:spPr bwMode="gray">
            <a:xfrm flipH="1">
              <a:off x="7614396" y="449672"/>
              <a:ext cx="2252704"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F01675-495F-3D1B-1FDE-1855308B1D60}"/>
                </a:ext>
              </a:extLst>
            </p:cNvPr>
            <p:cNvCxnSpPr>
              <a:stCxn id="8" idx="2"/>
              <a:endCxn id="8" idx="4"/>
            </p:cNvCxnSpPr>
            <p:nvPr/>
          </p:nvCxnSpPr>
          <p:spPr bwMode="gray">
            <a:xfrm>
              <a:off x="7614396"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2812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1251408" cy="2505814"/>
          </a:xfrm>
          <a:prstGeom prst="rect">
            <a:avLst/>
          </a:prstGeom>
          <a:noFill/>
          <a:ln>
            <a:noFill/>
          </a:ln>
        </p:spPr>
        <p:txBody>
          <a:bodyPr spcFirstLastPara="1" wrap="square" lIns="0" tIns="12700" rIns="0" bIns="0" anchor="t" anchorCtr="0">
            <a:spAutoFit/>
          </a:bodyPr>
          <a:lstStyle/>
          <a:p>
            <a:pPr marL="12701" marR="5080" lvl="0">
              <a:buSzPts val="5400"/>
            </a:pPr>
            <a:r>
              <a:rPr lang="en-US" sz="5400" dirty="0">
                <a:solidFill>
                  <a:schemeClr val="lt1"/>
                </a:solidFill>
                <a:latin typeface="Arial Black"/>
                <a:ea typeface="Arial Black"/>
                <a:cs typeface="Arial Black"/>
                <a:sym typeface="Arial Black"/>
              </a:rPr>
              <a:t>4. Overview of best practices of implementing an Aftercare &amp; BRE </a:t>
            </a:r>
            <a:r>
              <a:rPr lang="en-US" sz="4800" dirty="0">
                <a:solidFill>
                  <a:schemeClr val="lt1"/>
                </a:solidFill>
                <a:latin typeface="Arial Black"/>
                <a:ea typeface="Arial Black"/>
                <a:cs typeface="Arial Black"/>
                <a:sym typeface="Arial Black"/>
              </a:rPr>
              <a:t>strategy</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758568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09492553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Steps for devising a proactive aftercare program (1/3)</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02A85867-4D49-0E18-112D-15311EFEAAC1}"/>
              </a:ext>
            </a:extLst>
          </p:cNvPr>
          <p:cNvSpPr txBox="1"/>
          <p:nvPr/>
        </p:nvSpPr>
        <p:spPr>
          <a:xfrm>
            <a:off x="1096146" y="1142063"/>
            <a:ext cx="3072463" cy="3554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Aftercare Team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Presence of a well-equipped and dedicated Aftercare division, with sector experts that have strong sector-specific experience and knowledge </a:t>
            </a:r>
            <a:r>
              <a:rPr kumimoji="0" lang="en-GB" sz="2500" b="1" i="0" u="none" strike="noStrike" kern="1200" cap="none" spc="0" normalizeH="0" baseline="0" noProof="0" dirty="0">
                <a:ln>
                  <a:noFill/>
                </a:ln>
                <a:solidFill>
                  <a:srgbClr val="000000"/>
                </a:solidFill>
                <a:effectLst/>
                <a:uLnTx/>
                <a:uFillTx/>
                <a:latin typeface="Arial" charset="0"/>
                <a:ea typeface="ＭＳ Ｐゴシック"/>
                <a:cs typeface="+mn-cs"/>
              </a:rPr>
              <a:t> </a:t>
            </a:r>
            <a:endPar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61" name="Rectangle 60">
            <a:extLst>
              <a:ext uri="{FF2B5EF4-FFF2-40B4-BE49-F238E27FC236}">
                <a16:creationId xmlns:a16="http://schemas.microsoft.com/office/drawing/2014/main" id="{9694598C-A614-0CC4-AAC6-6D0C77CB789B}"/>
              </a:ext>
            </a:extLst>
          </p:cNvPr>
          <p:cNvSpPr>
            <a:spLocks noChangeAspect="1"/>
          </p:cNvSpPr>
          <p:nvPr/>
        </p:nvSpPr>
        <p:spPr>
          <a:xfrm>
            <a:off x="4268253"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2</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62" name="TextBox 61">
            <a:extLst>
              <a:ext uri="{FF2B5EF4-FFF2-40B4-BE49-F238E27FC236}">
                <a16:creationId xmlns:a16="http://schemas.microsoft.com/office/drawing/2014/main" id="{D1D6E7DF-BB49-DC42-C62C-C88367E83852}"/>
              </a:ext>
            </a:extLst>
          </p:cNvPr>
          <p:cNvSpPr txBox="1"/>
          <p:nvPr/>
        </p:nvSpPr>
        <p:spPr>
          <a:xfrm>
            <a:off x="4974896" y="1142063"/>
            <a:ext cx="307246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Aftercare Strategy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Strategy has a vision, objectives, services, activities, targets, input and output key performance indicators, resources, and a clear action plan for executing on the strategy</a:t>
            </a:r>
          </a:p>
        </p:txBody>
      </p:sp>
      <p:sp>
        <p:nvSpPr>
          <p:cNvPr id="63" name="Rectangle 62">
            <a:extLst>
              <a:ext uri="{FF2B5EF4-FFF2-40B4-BE49-F238E27FC236}">
                <a16:creationId xmlns:a16="http://schemas.microsoft.com/office/drawing/2014/main" id="{5ABE4765-4E48-5EBF-E604-359170EB4D6B}"/>
              </a:ext>
            </a:extLst>
          </p:cNvPr>
          <p:cNvSpPr>
            <a:spLocks noChangeAspect="1"/>
          </p:cNvSpPr>
          <p:nvPr/>
        </p:nvSpPr>
        <p:spPr>
          <a:xfrm>
            <a:off x="8427493"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3</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513" name="Rectangle 512">
            <a:extLst>
              <a:ext uri="{FF2B5EF4-FFF2-40B4-BE49-F238E27FC236}">
                <a16:creationId xmlns:a16="http://schemas.microsoft.com/office/drawing/2014/main" id="{37D15B83-6414-501B-6976-65B7FC805FE4}"/>
              </a:ext>
            </a:extLst>
          </p:cNvPr>
          <p:cNvSpPr>
            <a:spLocks noChangeAspect="1"/>
          </p:cNvSpPr>
          <p:nvPr/>
        </p:nvSpPr>
        <p:spPr>
          <a:xfrm>
            <a:off x="418431"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464646"/>
                </a:solidFill>
                <a:effectLst/>
                <a:uLnTx/>
                <a:uFillTx/>
                <a:latin typeface="+mj-lt"/>
                <a:ea typeface="+mn-ea"/>
                <a:cs typeface="+mn-cs"/>
              </a:rPr>
              <a:t>1</a:t>
            </a:r>
          </a:p>
        </p:txBody>
      </p:sp>
      <p:sp>
        <p:nvSpPr>
          <p:cNvPr id="527" name="TextBox 526">
            <a:extLst>
              <a:ext uri="{FF2B5EF4-FFF2-40B4-BE49-F238E27FC236}">
                <a16:creationId xmlns:a16="http://schemas.microsoft.com/office/drawing/2014/main" id="{03612FDA-F1F0-B517-187B-0120E2BE523A}"/>
              </a:ext>
            </a:extLst>
          </p:cNvPr>
          <p:cNvSpPr txBox="1"/>
          <p:nvPr/>
        </p:nvSpPr>
        <p:spPr>
          <a:xfrm>
            <a:off x="9144910" y="1149675"/>
            <a:ext cx="3750178"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Key Account Management Approach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Consistent tiering of existing investors, engagement strategy for each tier of investors, annual development plans for key investors, key performance indicators linked to key accounts, and monitoring and evaluation of each key account management approach </a:t>
            </a:r>
          </a:p>
        </p:txBody>
      </p:sp>
    </p:spTree>
    <p:extLst>
      <p:ext uri="{BB962C8B-B14F-4D97-AF65-F5344CB8AC3E}">
        <p14:creationId xmlns:p14="http://schemas.microsoft.com/office/powerpoint/2010/main" val="205500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512490481"/>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Steps for devising a proactive aftercare program (2/3)</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02A85867-4D49-0E18-112D-15311EFEAAC1}"/>
              </a:ext>
            </a:extLst>
          </p:cNvPr>
          <p:cNvSpPr txBox="1"/>
          <p:nvPr/>
        </p:nvSpPr>
        <p:spPr>
          <a:xfrm>
            <a:off x="1096146" y="1142063"/>
            <a:ext cx="3072463" cy="3554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Aftercare Team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Presence of a well-equipped and dedicated Aftercare division, with sector experts that have strong sector-specific experience and knowledge </a:t>
            </a:r>
            <a:r>
              <a:rPr kumimoji="0" lang="en-GB" sz="2500" b="1" i="0" u="none" strike="noStrike" kern="1200" cap="none" spc="0" normalizeH="0" baseline="0" noProof="0" dirty="0">
                <a:ln>
                  <a:noFill/>
                </a:ln>
                <a:solidFill>
                  <a:srgbClr val="000000"/>
                </a:solidFill>
                <a:effectLst/>
                <a:uLnTx/>
                <a:uFillTx/>
                <a:latin typeface="Arial" charset="0"/>
                <a:ea typeface="ＭＳ Ｐゴシック"/>
                <a:cs typeface="+mn-cs"/>
              </a:rPr>
              <a:t> </a:t>
            </a:r>
            <a:endPar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61" name="Rectangle 60">
            <a:extLst>
              <a:ext uri="{FF2B5EF4-FFF2-40B4-BE49-F238E27FC236}">
                <a16:creationId xmlns:a16="http://schemas.microsoft.com/office/drawing/2014/main" id="{9694598C-A614-0CC4-AAC6-6D0C77CB789B}"/>
              </a:ext>
            </a:extLst>
          </p:cNvPr>
          <p:cNvSpPr>
            <a:spLocks noChangeAspect="1"/>
          </p:cNvSpPr>
          <p:nvPr/>
        </p:nvSpPr>
        <p:spPr>
          <a:xfrm>
            <a:off x="4268253"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2</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62" name="TextBox 61">
            <a:extLst>
              <a:ext uri="{FF2B5EF4-FFF2-40B4-BE49-F238E27FC236}">
                <a16:creationId xmlns:a16="http://schemas.microsoft.com/office/drawing/2014/main" id="{D1D6E7DF-BB49-DC42-C62C-C88367E83852}"/>
              </a:ext>
            </a:extLst>
          </p:cNvPr>
          <p:cNvSpPr txBox="1"/>
          <p:nvPr/>
        </p:nvSpPr>
        <p:spPr>
          <a:xfrm>
            <a:off x="4974896" y="1142063"/>
            <a:ext cx="307246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Aftercare Strategy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Strategy has a vision, objectives, services, activities, targets, input and output key performance indicators, resources, and a clear action plan for executing on the strategy</a:t>
            </a:r>
          </a:p>
        </p:txBody>
      </p:sp>
      <p:sp>
        <p:nvSpPr>
          <p:cNvPr id="63" name="Rectangle 62">
            <a:extLst>
              <a:ext uri="{FF2B5EF4-FFF2-40B4-BE49-F238E27FC236}">
                <a16:creationId xmlns:a16="http://schemas.microsoft.com/office/drawing/2014/main" id="{5ABE4765-4E48-5EBF-E604-359170EB4D6B}"/>
              </a:ext>
            </a:extLst>
          </p:cNvPr>
          <p:cNvSpPr>
            <a:spLocks noChangeAspect="1"/>
          </p:cNvSpPr>
          <p:nvPr/>
        </p:nvSpPr>
        <p:spPr>
          <a:xfrm>
            <a:off x="8427493"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3</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513" name="Rectangle 512">
            <a:extLst>
              <a:ext uri="{FF2B5EF4-FFF2-40B4-BE49-F238E27FC236}">
                <a16:creationId xmlns:a16="http://schemas.microsoft.com/office/drawing/2014/main" id="{37D15B83-6414-501B-6976-65B7FC805FE4}"/>
              </a:ext>
            </a:extLst>
          </p:cNvPr>
          <p:cNvSpPr>
            <a:spLocks noChangeAspect="1"/>
          </p:cNvSpPr>
          <p:nvPr/>
        </p:nvSpPr>
        <p:spPr>
          <a:xfrm>
            <a:off x="418431" y="1142063"/>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464646"/>
                </a:solidFill>
                <a:effectLst/>
                <a:uLnTx/>
                <a:uFillTx/>
                <a:latin typeface="+mj-lt"/>
                <a:ea typeface="+mn-ea"/>
                <a:cs typeface="+mn-cs"/>
              </a:rPr>
              <a:t>1</a:t>
            </a:r>
          </a:p>
        </p:txBody>
      </p:sp>
      <p:sp>
        <p:nvSpPr>
          <p:cNvPr id="527" name="TextBox 526">
            <a:extLst>
              <a:ext uri="{FF2B5EF4-FFF2-40B4-BE49-F238E27FC236}">
                <a16:creationId xmlns:a16="http://schemas.microsoft.com/office/drawing/2014/main" id="{03612FDA-F1F0-B517-187B-0120E2BE523A}"/>
              </a:ext>
            </a:extLst>
          </p:cNvPr>
          <p:cNvSpPr txBox="1"/>
          <p:nvPr/>
        </p:nvSpPr>
        <p:spPr>
          <a:xfrm>
            <a:off x="9144910" y="1149675"/>
            <a:ext cx="3750178"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Key Account Management Approach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Consistent tiering of existing investors, engagement strategy for each tier of investors, annual development plans for key investors, key performance indicators linked to key accounts, and monitoring and evaluation of each key account management approach </a:t>
            </a:r>
          </a:p>
        </p:txBody>
      </p:sp>
    </p:spTree>
    <p:extLst>
      <p:ext uri="{BB962C8B-B14F-4D97-AF65-F5344CB8AC3E}">
        <p14:creationId xmlns:p14="http://schemas.microsoft.com/office/powerpoint/2010/main" val="946280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50058434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Steps for devising a proactive aftercare program (3/3)</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98775BA7-84E3-AA65-616B-C1072D34F7F2}"/>
              </a:ext>
            </a:extLst>
          </p:cNvPr>
          <p:cNvSpPr>
            <a:spLocks noChangeAspect="1"/>
          </p:cNvSpPr>
          <p:nvPr/>
        </p:nvSpPr>
        <p:spPr>
          <a:xfrm>
            <a:off x="289859" y="1132114"/>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464646"/>
                </a:solidFill>
                <a:effectLst/>
                <a:uLnTx/>
                <a:uFillTx/>
                <a:latin typeface="+mj-lt"/>
                <a:ea typeface="+mn-ea"/>
                <a:cs typeface="+mn-cs"/>
              </a:rPr>
              <a:t>4</a:t>
            </a:r>
          </a:p>
        </p:txBody>
      </p:sp>
      <p:sp>
        <p:nvSpPr>
          <p:cNvPr id="514" name="TextBox 513">
            <a:extLst>
              <a:ext uri="{FF2B5EF4-FFF2-40B4-BE49-F238E27FC236}">
                <a16:creationId xmlns:a16="http://schemas.microsoft.com/office/drawing/2014/main" id="{27D1D2C2-AE19-8682-A7C3-335B63144375}"/>
              </a:ext>
            </a:extLst>
          </p:cNvPr>
          <p:cNvSpPr txBox="1"/>
          <p:nvPr/>
        </p:nvSpPr>
        <p:spPr>
          <a:xfrm>
            <a:off x="948404" y="1132114"/>
            <a:ext cx="3323781" cy="58631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Investor Support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Strong focus on resolving problems faced by investors, opportunity identification for business expansions, facilitation of linkages within ecosystem and with funding institutions, strategy for engaging with corporate HQs of subsidiaries, </a:t>
            </a:r>
          </a:p>
        </p:txBody>
      </p:sp>
      <p:sp>
        <p:nvSpPr>
          <p:cNvPr id="515" name="Rectangle 514">
            <a:extLst>
              <a:ext uri="{FF2B5EF4-FFF2-40B4-BE49-F238E27FC236}">
                <a16:creationId xmlns:a16="http://schemas.microsoft.com/office/drawing/2014/main" id="{E9A53576-1980-F69A-FC29-7F2AB2F662A0}"/>
              </a:ext>
            </a:extLst>
          </p:cNvPr>
          <p:cNvSpPr>
            <a:spLocks noChangeAspect="1"/>
          </p:cNvSpPr>
          <p:nvPr/>
        </p:nvSpPr>
        <p:spPr>
          <a:xfrm>
            <a:off x="4325352" y="1132114"/>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5</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517" name="Rectangle 516">
            <a:extLst>
              <a:ext uri="{FF2B5EF4-FFF2-40B4-BE49-F238E27FC236}">
                <a16:creationId xmlns:a16="http://schemas.microsoft.com/office/drawing/2014/main" id="{DC758361-8085-7AC3-C1A7-1363EBC0D480}"/>
              </a:ext>
            </a:extLst>
          </p:cNvPr>
          <p:cNvSpPr>
            <a:spLocks noChangeAspect="1"/>
          </p:cNvSpPr>
          <p:nvPr/>
        </p:nvSpPr>
        <p:spPr>
          <a:xfrm>
            <a:off x="8779966" y="1119739"/>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6</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11" name="TextBox 10">
            <a:extLst>
              <a:ext uri="{FF2B5EF4-FFF2-40B4-BE49-F238E27FC236}">
                <a16:creationId xmlns:a16="http://schemas.microsoft.com/office/drawing/2014/main" id="{7FE55B1C-06BA-3D9C-6A30-22A7834501F6}"/>
              </a:ext>
            </a:extLst>
          </p:cNvPr>
          <p:cNvSpPr txBox="1"/>
          <p:nvPr/>
        </p:nvSpPr>
        <p:spPr>
          <a:xfrm>
            <a:off x="5082524" y="1132114"/>
            <a:ext cx="3556577" cy="3939540"/>
          </a:xfrm>
          <a:prstGeom prst="rect">
            <a:avLst/>
          </a:prstGeom>
          <a:noFill/>
        </p:spPr>
        <p:txBody>
          <a:bodyPr wrap="square" rtlCol="0">
            <a:spAutoFit/>
          </a:bodyPr>
          <a:lstStyle/>
          <a:p>
            <a:pPr>
              <a:buClrTx/>
              <a:defRPr/>
            </a:pPr>
            <a:r>
              <a:rPr kumimoji="0" lang="en-GB" sz="2500" b="1" i="0" u="none" strike="noStrike" kern="1200" cap="none" spc="0" normalizeH="0" baseline="0" noProof="0" dirty="0">
                <a:ln>
                  <a:noFill/>
                </a:ln>
                <a:solidFill>
                  <a:prstClr val="black"/>
                </a:solidFill>
                <a:effectLst/>
                <a:uLnTx/>
                <a:uFillTx/>
                <a:latin typeface="+mj-lt"/>
                <a:ea typeface="+mn-ea"/>
                <a:cs typeface="+mn-cs"/>
              </a:rPr>
              <a:t>Target setting </a:t>
            </a:r>
          </a:p>
          <a:p>
            <a:pPr>
              <a:buClrTx/>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Clear targets for the number of meetings to be conducted, investment created and retained (jobs / investment figures) and local linkages developed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 </a:t>
            </a:r>
          </a:p>
        </p:txBody>
      </p:sp>
      <p:sp>
        <p:nvSpPr>
          <p:cNvPr id="12" name="TextBox 11">
            <a:extLst>
              <a:ext uri="{FF2B5EF4-FFF2-40B4-BE49-F238E27FC236}">
                <a16:creationId xmlns:a16="http://schemas.microsoft.com/office/drawing/2014/main" id="{AE9A473E-857C-7259-0CD5-7037ECB820D9}"/>
              </a:ext>
            </a:extLst>
          </p:cNvPr>
          <p:cNvSpPr txBox="1"/>
          <p:nvPr/>
        </p:nvSpPr>
        <p:spPr>
          <a:xfrm>
            <a:off x="9469377" y="1132114"/>
            <a:ext cx="332377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Coordination with key stakeholders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Protocols for how organisation works with regional and national agencies in coordinating Aftercare to companies, standard operating procedures and system solutions for collaboration </a:t>
            </a:r>
          </a:p>
        </p:txBody>
      </p:sp>
    </p:spTree>
    <p:extLst>
      <p:ext uri="{BB962C8B-B14F-4D97-AF65-F5344CB8AC3E}">
        <p14:creationId xmlns:p14="http://schemas.microsoft.com/office/powerpoint/2010/main" val="998117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0867421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Key elements of an aftercare program (3/3)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20" name="Rectangle 519">
            <a:extLst>
              <a:ext uri="{FF2B5EF4-FFF2-40B4-BE49-F238E27FC236}">
                <a16:creationId xmlns:a16="http://schemas.microsoft.com/office/drawing/2014/main" id="{6C968239-E562-66E0-663D-AE1AFBD8C8D4}"/>
              </a:ext>
            </a:extLst>
          </p:cNvPr>
          <p:cNvSpPr>
            <a:spLocks noChangeAspect="1"/>
          </p:cNvSpPr>
          <p:nvPr/>
        </p:nvSpPr>
        <p:spPr>
          <a:xfrm>
            <a:off x="289859" y="1149675"/>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7</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522" name="Rectangle 521">
            <a:extLst>
              <a:ext uri="{FF2B5EF4-FFF2-40B4-BE49-F238E27FC236}">
                <a16:creationId xmlns:a16="http://schemas.microsoft.com/office/drawing/2014/main" id="{7C6CDE2A-C8EE-77F8-F9FA-9F8F663D1DAA}"/>
              </a:ext>
            </a:extLst>
          </p:cNvPr>
          <p:cNvSpPr>
            <a:spLocks noChangeAspect="1"/>
          </p:cNvSpPr>
          <p:nvPr/>
        </p:nvSpPr>
        <p:spPr>
          <a:xfrm>
            <a:off x="4460276" y="1149675"/>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a:ln>
                  <a:noFill/>
                </a:ln>
                <a:solidFill>
                  <a:srgbClr val="464646"/>
                </a:solidFill>
                <a:effectLst/>
                <a:uLnTx/>
                <a:uFillTx/>
                <a:latin typeface="+mj-lt"/>
                <a:ea typeface="+mn-ea"/>
                <a:cs typeface="+mn-cs"/>
              </a:rPr>
              <a:t>8</a:t>
            </a:r>
            <a:endParaRPr kumimoji="0" lang="en-GB" sz="2500" b="1" i="0" u="none" strike="noStrike" kern="1200" cap="none" spc="0" normalizeH="0" baseline="0" noProof="0" dirty="0">
              <a:ln>
                <a:noFill/>
              </a:ln>
              <a:solidFill>
                <a:srgbClr val="464646"/>
              </a:solidFill>
              <a:effectLst/>
              <a:uLnTx/>
              <a:uFillTx/>
              <a:latin typeface="+mj-lt"/>
              <a:ea typeface="+mn-ea"/>
              <a:cs typeface="+mn-cs"/>
            </a:endParaRPr>
          </a:p>
        </p:txBody>
      </p:sp>
      <p:sp>
        <p:nvSpPr>
          <p:cNvPr id="523" name="TextBox 522">
            <a:extLst>
              <a:ext uri="{FF2B5EF4-FFF2-40B4-BE49-F238E27FC236}">
                <a16:creationId xmlns:a16="http://schemas.microsoft.com/office/drawing/2014/main" id="{90871105-F847-4028-0F3B-F4CBFD58D3A1}"/>
              </a:ext>
            </a:extLst>
          </p:cNvPr>
          <p:cNvSpPr txBox="1"/>
          <p:nvPr/>
        </p:nvSpPr>
        <p:spPr>
          <a:xfrm>
            <a:off x="1136497" y="1126883"/>
            <a:ext cx="3323779"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Data and Tools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Utilisation of scorecard to use with existing investors to validate support and impact of support, annual aftercare report showing activities and recommendations for upcoming year, </a:t>
            </a:r>
          </a:p>
        </p:txBody>
      </p:sp>
      <p:sp>
        <p:nvSpPr>
          <p:cNvPr id="524" name="Rectangle 523">
            <a:extLst>
              <a:ext uri="{FF2B5EF4-FFF2-40B4-BE49-F238E27FC236}">
                <a16:creationId xmlns:a16="http://schemas.microsoft.com/office/drawing/2014/main" id="{6A956C97-4932-2CA8-96BC-8601000B7954}"/>
              </a:ext>
            </a:extLst>
          </p:cNvPr>
          <p:cNvSpPr>
            <a:spLocks noChangeAspect="1"/>
          </p:cNvSpPr>
          <p:nvPr/>
        </p:nvSpPr>
        <p:spPr>
          <a:xfrm>
            <a:off x="8722075" y="1170437"/>
            <a:ext cx="624548" cy="6245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srgbClr val="464646"/>
                </a:solidFill>
                <a:effectLst/>
                <a:uLnTx/>
                <a:uFillTx/>
                <a:latin typeface="+mj-lt"/>
                <a:ea typeface="+mn-ea"/>
                <a:cs typeface="+mn-cs"/>
              </a:rPr>
              <a:t>9</a:t>
            </a:r>
          </a:p>
        </p:txBody>
      </p:sp>
      <p:sp>
        <p:nvSpPr>
          <p:cNvPr id="8" name="TextBox 7">
            <a:extLst>
              <a:ext uri="{FF2B5EF4-FFF2-40B4-BE49-F238E27FC236}">
                <a16:creationId xmlns:a16="http://schemas.microsoft.com/office/drawing/2014/main" id="{A7D2BA1D-C73E-617D-57A2-4A4147DDB463}"/>
              </a:ext>
            </a:extLst>
          </p:cNvPr>
          <p:cNvSpPr txBox="1"/>
          <p:nvPr/>
        </p:nvSpPr>
        <p:spPr>
          <a:xfrm>
            <a:off x="9346623" y="1094664"/>
            <a:ext cx="3072463" cy="4324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Investor Communications</a:t>
            </a:r>
          </a:p>
          <a:p>
            <a:pPr>
              <a:buClrTx/>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Clear strategy for communicating with existing investors covering e-newsletters, social media, IO website, media and intermediaries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500" b="1" i="0" u="none" strike="noStrike" kern="1200" cap="none" spc="0" normalizeH="0" baseline="0" noProof="0" dirty="0">
              <a:ln>
                <a:noFill/>
              </a:ln>
              <a:solidFill>
                <a:prstClr val="black"/>
              </a:solidFill>
              <a:effectLst/>
              <a:uLnTx/>
              <a:uFillTx/>
              <a:latin typeface="+mj-lt"/>
              <a:ea typeface="+mn-ea"/>
              <a:cs typeface="+mn-cs"/>
            </a:endParaRPr>
          </a:p>
        </p:txBody>
      </p:sp>
      <p:sp>
        <p:nvSpPr>
          <p:cNvPr id="10" name="TextBox 9">
            <a:extLst>
              <a:ext uri="{FF2B5EF4-FFF2-40B4-BE49-F238E27FC236}">
                <a16:creationId xmlns:a16="http://schemas.microsoft.com/office/drawing/2014/main" id="{6FBB6FE5-337F-7E90-4EDB-3F694651CC81}"/>
              </a:ext>
            </a:extLst>
          </p:cNvPr>
          <p:cNvSpPr txBox="1"/>
          <p:nvPr/>
        </p:nvSpPr>
        <p:spPr>
          <a:xfrm>
            <a:off x="5165498" y="1170437"/>
            <a:ext cx="3556577" cy="4324261"/>
          </a:xfrm>
          <a:prstGeom prst="rect">
            <a:avLst/>
          </a:prstGeom>
          <a:noFill/>
        </p:spPr>
        <p:txBody>
          <a:bodyPr wrap="square" rtlCol="0">
            <a:spAutoFit/>
          </a:bodyPr>
          <a:lstStyle/>
          <a:p>
            <a:pPr>
              <a:buClrTx/>
              <a:defRPr/>
            </a:pPr>
            <a:r>
              <a:rPr kumimoji="0" lang="en-GB" sz="2500" b="1" i="0" u="none" strike="noStrike" kern="1200" cap="none" spc="0" normalizeH="0" baseline="0" noProof="0" dirty="0">
                <a:ln>
                  <a:noFill/>
                </a:ln>
                <a:solidFill>
                  <a:prstClr val="black"/>
                </a:solidFill>
                <a:effectLst/>
                <a:uLnTx/>
                <a:uFillTx/>
                <a:latin typeface="+mj-lt"/>
                <a:ea typeface="+mn-ea"/>
                <a:cs typeface="+mn-cs"/>
              </a:rPr>
              <a:t>Monitoring &amp; Evaluation Impact </a:t>
            </a:r>
          </a:p>
          <a:p>
            <a:pPr>
              <a:buClrTx/>
              <a:defRPr/>
            </a:pPr>
            <a:r>
              <a:rPr kumimoji="0" lang="en-GB" sz="2500" b="0" i="0" u="none" strike="noStrike" kern="1200" cap="none" spc="0" normalizeH="0" baseline="0" noProof="0" dirty="0">
                <a:ln>
                  <a:noFill/>
                </a:ln>
                <a:solidFill>
                  <a:srgbClr val="000000"/>
                </a:solidFill>
                <a:effectLst/>
                <a:uLnTx/>
                <a:uFillTx/>
                <a:latin typeface="Arial" charset="0"/>
                <a:ea typeface="ＭＳ Ｐゴシック"/>
                <a:cs typeface="+mn-cs"/>
              </a:rPr>
              <a:t>Clear targets for the number of meetings to be conducted, investment created and retained (jobs / investment figures) and local linkages developed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mj-lt"/>
                <a:ea typeface="+mn-ea"/>
                <a:cs typeface="+mn-cs"/>
              </a:rPr>
              <a:t> </a:t>
            </a:r>
          </a:p>
        </p:txBody>
      </p:sp>
    </p:spTree>
    <p:extLst>
      <p:ext uri="{BB962C8B-B14F-4D97-AF65-F5344CB8AC3E}">
        <p14:creationId xmlns:p14="http://schemas.microsoft.com/office/powerpoint/2010/main" val="2784818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Self assessment of your IPA’s aftercare program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177E0753-51C6-8248-8742-82CF6346A4F5}"/>
              </a:ext>
            </a:extLst>
          </p:cNvPr>
          <p:cNvPicPr>
            <a:picLocks noChangeAspect="1"/>
          </p:cNvPicPr>
          <p:nvPr/>
        </p:nvPicPr>
        <p:blipFill>
          <a:blip r:embed="rId6"/>
          <a:stretch>
            <a:fillRect/>
          </a:stretch>
        </p:blipFill>
        <p:spPr>
          <a:xfrm>
            <a:off x="289859" y="1375382"/>
            <a:ext cx="12835099" cy="5194558"/>
          </a:xfrm>
          <a:prstGeom prst="rect">
            <a:avLst/>
          </a:prstGeom>
        </p:spPr>
      </p:pic>
    </p:spTree>
    <p:extLst>
      <p:ext uri="{BB962C8B-B14F-4D97-AF65-F5344CB8AC3E}">
        <p14:creationId xmlns:p14="http://schemas.microsoft.com/office/powerpoint/2010/main" val="260897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 descr="A picture containing night, night sky, ocean floor&#10;&#10;Description automatically generated"/>
          <p:cNvPicPr preferRelativeResize="0"/>
          <p:nvPr/>
        </p:nvPicPr>
        <p:blipFill rotWithShape="1">
          <a:blip r:embed="rId3">
            <a:alphaModFix/>
          </a:blip>
          <a:srcRect l="37857" r="13465"/>
          <a:stretch/>
        </p:blipFill>
        <p:spPr>
          <a:xfrm rot="-5400000">
            <a:off x="-1445290" y="1374054"/>
            <a:ext cx="7562852" cy="4814740"/>
          </a:xfrm>
          <a:prstGeom prst="rect">
            <a:avLst/>
          </a:prstGeom>
          <a:noFill/>
          <a:ln>
            <a:noFill/>
          </a:ln>
        </p:spPr>
      </p:pic>
      <p:sp>
        <p:nvSpPr>
          <p:cNvPr id="335" name="Google Shape;335;p3"/>
          <p:cNvSpPr/>
          <p:nvPr/>
        </p:nvSpPr>
        <p:spPr>
          <a:xfrm>
            <a:off x="-69195" y="8499"/>
            <a:ext cx="4826922"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55" name="Google Shape;355;p3" descr="A picture containing text, sign&#10;&#10;Description automatically generated"/>
          <p:cNvPicPr preferRelativeResize="0"/>
          <p:nvPr/>
        </p:nvPicPr>
        <p:blipFill rotWithShape="1">
          <a:blip r:embed="rId4">
            <a:alphaModFix/>
          </a:blip>
          <a:srcRect/>
          <a:stretch/>
        </p:blipFill>
        <p:spPr>
          <a:xfrm>
            <a:off x="11654140" y="402062"/>
            <a:ext cx="1338740" cy="402442"/>
          </a:xfrm>
          <a:prstGeom prst="rect">
            <a:avLst/>
          </a:prstGeom>
          <a:noFill/>
          <a:ln>
            <a:noFill/>
          </a:ln>
        </p:spPr>
      </p:pic>
      <p:sp>
        <p:nvSpPr>
          <p:cNvPr id="363" name="Google Shape;363;p3"/>
          <p:cNvSpPr/>
          <p:nvPr/>
        </p:nvSpPr>
        <p:spPr>
          <a:xfrm>
            <a:off x="4771947" y="6458537"/>
            <a:ext cx="153065" cy="149718"/>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3"/>
          <p:cNvSpPr txBox="1"/>
          <p:nvPr/>
        </p:nvSpPr>
        <p:spPr>
          <a:xfrm>
            <a:off x="5159303" y="589709"/>
            <a:ext cx="7420211" cy="9184566"/>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3200"/>
              <a:buFont typeface="Arial"/>
              <a:buNone/>
            </a:pPr>
            <a:r>
              <a:rPr lang="en-US" sz="3200" dirty="0">
                <a:solidFill>
                  <a:srgbClr val="181C36"/>
                </a:solidFill>
                <a:latin typeface="Arial Black"/>
                <a:ea typeface="Arial Black"/>
                <a:cs typeface="Arial Black"/>
                <a:sym typeface="Arial Black"/>
              </a:rPr>
              <a:t>Expected Outcomes from Aftercare Session:</a:t>
            </a:r>
          </a:p>
          <a:p>
            <a:pPr marL="12701" marR="5080" lvl="0" indent="0" algn="l" rtl="0">
              <a:lnSpc>
                <a:spcPct val="100000"/>
              </a:lnSpc>
              <a:spcBef>
                <a:spcPts val="0"/>
              </a:spcBef>
              <a:spcAft>
                <a:spcPts val="0"/>
              </a:spcAft>
              <a:buClr>
                <a:srgbClr val="000000"/>
              </a:buClr>
              <a:buSzPts val="3200"/>
              <a:buFont typeface="Arial"/>
              <a:buNone/>
            </a:pPr>
            <a:endParaRPr lang="en-US" sz="4400" dirty="0">
              <a:solidFill>
                <a:srgbClr val="181C36"/>
              </a:solidFill>
              <a:latin typeface="Arial Black"/>
              <a:ea typeface="Arial Black"/>
              <a:cs typeface="Arial Black"/>
              <a:sym typeface="Arial Black"/>
            </a:endParaRPr>
          </a:p>
          <a:p>
            <a:pPr marL="355601" marR="5080" lvl="0" indent="-342900" algn="l" rtl="0">
              <a:lnSpc>
                <a:spcPct val="100000"/>
              </a:lnSpc>
              <a:spcBef>
                <a:spcPts val="0"/>
              </a:spcBef>
              <a:spcAft>
                <a:spcPts val="0"/>
              </a:spcAft>
              <a:buClr>
                <a:srgbClr val="000000"/>
              </a:buClr>
              <a:buSzPts val="3200"/>
              <a:buFont typeface="Wingdings" pitchFamily="2" charset="2"/>
              <a:buChar char="ü"/>
            </a:pPr>
            <a:r>
              <a:rPr lang="en-US" sz="2400" dirty="0">
                <a:solidFill>
                  <a:srgbClr val="232333"/>
                </a:solidFill>
                <a:latin typeface="Arial" panose="020B0604020202020204" pitchFamily="34" charset="0"/>
                <a:sym typeface="Arial Black"/>
              </a:rPr>
              <a:t>Gain </a:t>
            </a:r>
            <a:r>
              <a:rPr lang="en-US" sz="2400" b="1" dirty="0">
                <a:solidFill>
                  <a:srgbClr val="232333"/>
                </a:solidFill>
                <a:latin typeface="Arial" panose="020B0604020202020204" pitchFamily="34" charset="0"/>
                <a:sym typeface="Arial Black"/>
              </a:rPr>
              <a:t>understanding of Aftercare framework</a:t>
            </a:r>
            <a:r>
              <a:rPr lang="en-US" sz="2400" dirty="0">
                <a:solidFill>
                  <a:srgbClr val="232333"/>
                </a:solidFill>
                <a:latin typeface="Arial" panose="020B0604020202020204" pitchFamily="34" charset="0"/>
                <a:sym typeface="Arial Black"/>
              </a:rPr>
              <a:t>, </a:t>
            </a:r>
            <a:r>
              <a:rPr lang="en-US" sz="2400" b="1" dirty="0">
                <a:solidFill>
                  <a:srgbClr val="232333"/>
                </a:solidFill>
                <a:latin typeface="Arial" panose="020B0604020202020204" pitchFamily="34" charset="0"/>
                <a:sym typeface="Arial Black"/>
              </a:rPr>
              <a:t>functions &amp; resourcing </a:t>
            </a:r>
          </a:p>
          <a:p>
            <a:pPr marL="355601" marR="5080" lvl="0" indent="-342900" algn="l" rtl="0">
              <a:lnSpc>
                <a:spcPct val="100000"/>
              </a:lnSpc>
              <a:spcBef>
                <a:spcPts val="0"/>
              </a:spcBef>
              <a:spcAft>
                <a:spcPts val="0"/>
              </a:spcAft>
              <a:buClr>
                <a:srgbClr val="000000"/>
              </a:buClr>
              <a:buSzPts val="3200"/>
              <a:buFont typeface="Wingdings" pitchFamily="2" charset="2"/>
              <a:buChar char="ü"/>
            </a:pPr>
            <a:endParaRPr lang="en-US" sz="2400" dirty="0">
              <a:solidFill>
                <a:srgbClr val="232333"/>
              </a:solidFill>
              <a:latin typeface="Arial" panose="020B0604020202020204" pitchFamily="34" charset="0"/>
              <a:sym typeface="Arial Black"/>
            </a:endParaRPr>
          </a:p>
          <a:p>
            <a:pPr marL="355601" marR="5080" indent="-342900">
              <a:buSzPts val="3200"/>
              <a:buFont typeface="Wingdings" pitchFamily="2" charset="2"/>
              <a:buChar char="ü"/>
            </a:pPr>
            <a:r>
              <a:rPr lang="en-US" sz="2400" dirty="0">
                <a:solidFill>
                  <a:srgbClr val="232333"/>
                </a:solidFill>
                <a:latin typeface="Arial" panose="020B0604020202020204" pitchFamily="34" charset="0"/>
                <a:sym typeface="Arial Black"/>
              </a:rPr>
              <a:t>Be able to </a:t>
            </a:r>
            <a:r>
              <a:rPr lang="en-US" sz="2400" b="1" dirty="0">
                <a:solidFill>
                  <a:srgbClr val="232333"/>
                </a:solidFill>
                <a:latin typeface="Arial" panose="020B0604020202020204" pitchFamily="34" charset="0"/>
                <a:sym typeface="Arial Black"/>
              </a:rPr>
              <a:t>devise a best practice aftercare process &amp;  strategy</a:t>
            </a:r>
          </a:p>
          <a:p>
            <a:pPr marL="12701" marR="5080" lvl="0" algn="l" rtl="0">
              <a:lnSpc>
                <a:spcPct val="100000"/>
              </a:lnSpc>
              <a:spcBef>
                <a:spcPts val="0"/>
              </a:spcBef>
              <a:spcAft>
                <a:spcPts val="0"/>
              </a:spcAft>
              <a:buClr>
                <a:srgbClr val="000000"/>
              </a:buClr>
              <a:buSzPts val="3200"/>
            </a:pPr>
            <a:endParaRPr lang="en-US" sz="2400" dirty="0">
              <a:solidFill>
                <a:srgbClr val="232333"/>
              </a:solidFill>
              <a:latin typeface="Arial" panose="020B0604020202020204" pitchFamily="34" charset="0"/>
              <a:sym typeface="Arial Black"/>
            </a:endParaRPr>
          </a:p>
          <a:p>
            <a:pPr marL="355601" marR="5080" lvl="0" indent="-342900" algn="l" rtl="0">
              <a:lnSpc>
                <a:spcPct val="100000"/>
              </a:lnSpc>
              <a:spcBef>
                <a:spcPts val="0"/>
              </a:spcBef>
              <a:spcAft>
                <a:spcPts val="0"/>
              </a:spcAft>
              <a:buClr>
                <a:srgbClr val="000000"/>
              </a:buClr>
              <a:buSzPts val="3200"/>
              <a:buFont typeface="Wingdings" pitchFamily="2" charset="2"/>
              <a:buChar char="ü"/>
            </a:pPr>
            <a:r>
              <a:rPr lang="en-US" sz="2400" dirty="0">
                <a:solidFill>
                  <a:srgbClr val="232333"/>
                </a:solidFill>
                <a:latin typeface="Arial" panose="020B0604020202020204" pitchFamily="34" charset="0"/>
                <a:sym typeface="Arial Black"/>
              </a:rPr>
              <a:t>Grasp </a:t>
            </a:r>
            <a:r>
              <a:rPr lang="en-US" sz="2400" b="1" dirty="0">
                <a:solidFill>
                  <a:srgbClr val="232333"/>
                </a:solidFill>
                <a:latin typeface="Arial" panose="020B0604020202020204" pitchFamily="34" charset="0"/>
                <a:sym typeface="Arial Black"/>
              </a:rPr>
              <a:t>full knowledge of role of an IPA in administering a full aftercare and retention division and supporting existing investors </a:t>
            </a:r>
          </a:p>
          <a:p>
            <a:pPr marL="355601" marR="5080" lvl="0" indent="-342900" algn="l" rtl="0">
              <a:lnSpc>
                <a:spcPct val="100000"/>
              </a:lnSpc>
              <a:spcBef>
                <a:spcPts val="0"/>
              </a:spcBef>
              <a:spcAft>
                <a:spcPts val="0"/>
              </a:spcAft>
              <a:buClr>
                <a:srgbClr val="000000"/>
              </a:buClr>
              <a:buSzPts val="3200"/>
              <a:buFont typeface="Wingdings" pitchFamily="2" charset="2"/>
              <a:buChar char="ü"/>
            </a:pPr>
            <a:endParaRPr lang="en-US" sz="2400" dirty="0">
              <a:solidFill>
                <a:srgbClr val="232333"/>
              </a:solidFill>
              <a:latin typeface="Arial" panose="020B0604020202020204" pitchFamily="34" charset="0"/>
              <a:sym typeface="Arial Black"/>
            </a:endParaRPr>
          </a:p>
          <a:p>
            <a:pPr marL="355601" marR="5080" lvl="0" indent="-342900" algn="l" rtl="0">
              <a:lnSpc>
                <a:spcPct val="100000"/>
              </a:lnSpc>
              <a:spcBef>
                <a:spcPts val="0"/>
              </a:spcBef>
              <a:spcAft>
                <a:spcPts val="0"/>
              </a:spcAft>
              <a:buClr>
                <a:srgbClr val="000000"/>
              </a:buClr>
              <a:buSzPts val="3200"/>
              <a:buFont typeface="Wingdings" pitchFamily="2" charset="2"/>
              <a:buChar char="ü"/>
            </a:pPr>
            <a:r>
              <a:rPr lang="en-US" sz="2400" dirty="0">
                <a:solidFill>
                  <a:srgbClr val="232333"/>
                </a:solidFill>
                <a:latin typeface="Arial" panose="020B0604020202020204" pitchFamily="34" charset="0"/>
                <a:sym typeface="Arial Black"/>
              </a:rPr>
              <a:t>Be able to </a:t>
            </a:r>
            <a:r>
              <a:rPr lang="en-US" sz="2400" b="1" dirty="0">
                <a:solidFill>
                  <a:srgbClr val="232333"/>
                </a:solidFill>
                <a:latin typeface="Arial" panose="020B0604020202020204" pitchFamily="34" charset="0"/>
                <a:sym typeface="Arial Black"/>
              </a:rPr>
              <a:t>implement key account management techniques </a:t>
            </a:r>
            <a:r>
              <a:rPr lang="en-US" sz="2400" dirty="0">
                <a:solidFill>
                  <a:srgbClr val="232333"/>
                </a:solidFill>
                <a:latin typeface="Arial" panose="020B0604020202020204" pitchFamily="34" charset="0"/>
                <a:sym typeface="Arial Black"/>
              </a:rPr>
              <a:t>within Aftercare divisions</a:t>
            </a:r>
          </a:p>
          <a:p>
            <a:pPr marL="12701" marR="5080" lvl="0" algn="l" rtl="0">
              <a:lnSpc>
                <a:spcPct val="100000"/>
              </a:lnSpc>
              <a:spcBef>
                <a:spcPts val="0"/>
              </a:spcBef>
              <a:spcAft>
                <a:spcPts val="0"/>
              </a:spcAft>
              <a:buClr>
                <a:srgbClr val="000000"/>
              </a:buClr>
              <a:buSzPts val="3200"/>
            </a:pPr>
            <a:endParaRPr lang="en-US" sz="2400" dirty="0">
              <a:solidFill>
                <a:srgbClr val="232333"/>
              </a:solidFill>
              <a:latin typeface="Arial" panose="020B0604020202020204" pitchFamily="34" charset="0"/>
              <a:sym typeface="Arial Black"/>
            </a:endParaRPr>
          </a:p>
          <a:p>
            <a:pPr marL="12701" marR="5080" lvl="0" algn="l" rtl="0">
              <a:lnSpc>
                <a:spcPct val="100000"/>
              </a:lnSpc>
              <a:spcBef>
                <a:spcPts val="0"/>
              </a:spcBef>
              <a:spcAft>
                <a:spcPts val="0"/>
              </a:spcAft>
              <a:buClr>
                <a:srgbClr val="000000"/>
              </a:buClr>
              <a:buSzPts val="3200"/>
            </a:pPr>
            <a:endParaRPr lang="en-US" sz="1600" dirty="0">
              <a:solidFill>
                <a:srgbClr val="232333"/>
              </a:solidFill>
              <a:latin typeface="Arial" panose="020B0604020202020204" pitchFamily="34" charset="0"/>
              <a:sym typeface="Arial Black"/>
            </a:endParaRPr>
          </a:p>
          <a:p>
            <a:pPr marL="355601" marR="5080" lvl="0" indent="-342900" algn="l" rtl="0">
              <a:lnSpc>
                <a:spcPct val="100000"/>
              </a:lnSpc>
              <a:spcBef>
                <a:spcPts val="0"/>
              </a:spcBef>
              <a:spcAft>
                <a:spcPts val="0"/>
              </a:spcAft>
              <a:buClr>
                <a:srgbClr val="000000"/>
              </a:buClr>
              <a:buSzPts val="3200"/>
              <a:buFont typeface="Wingdings" pitchFamily="2" charset="2"/>
              <a:buChar char="ü"/>
            </a:pPr>
            <a:endParaRPr lang="en-US" sz="1600" dirty="0">
              <a:solidFill>
                <a:srgbClr val="232333"/>
              </a:solidFill>
              <a:latin typeface="Arial" panose="020B0604020202020204" pitchFamily="34" charset="0"/>
              <a:sym typeface="Arial Black"/>
            </a:endParaRPr>
          </a:p>
          <a:p>
            <a:pPr marL="355601" marR="5080" lvl="0" indent="-342900" algn="l" rtl="0">
              <a:lnSpc>
                <a:spcPct val="100000"/>
              </a:lnSpc>
              <a:spcBef>
                <a:spcPts val="0"/>
              </a:spcBef>
              <a:spcAft>
                <a:spcPts val="0"/>
              </a:spcAft>
              <a:buClr>
                <a:srgbClr val="000000"/>
              </a:buClr>
              <a:buSzPts val="3200"/>
              <a:buFont typeface="Wingdings" pitchFamily="2" charset="2"/>
              <a:buChar char="ü"/>
            </a:pPr>
            <a:endParaRPr lang="en-US" sz="1600" dirty="0">
              <a:solidFill>
                <a:srgbClr val="232333"/>
              </a:solidFill>
              <a:latin typeface="Arial" panose="020B0604020202020204" pitchFamily="34" charset="0"/>
              <a:sym typeface="Arial Black"/>
            </a:endParaRPr>
          </a:p>
          <a:p>
            <a:pPr marL="12701" marR="5080" lvl="0" indent="0" algn="l" rtl="0">
              <a:lnSpc>
                <a:spcPct val="100000"/>
              </a:lnSpc>
              <a:spcBef>
                <a:spcPts val="0"/>
              </a:spcBef>
              <a:spcAft>
                <a:spcPts val="0"/>
              </a:spcAft>
              <a:buClr>
                <a:srgbClr val="000000"/>
              </a:buClr>
              <a:buSzPts val="3200"/>
              <a:buFont typeface="Arial"/>
              <a:buNone/>
            </a:pPr>
            <a:endParaRPr lang="en-US" sz="3200" dirty="0">
              <a:solidFill>
                <a:srgbClr val="181C36"/>
              </a:solidFill>
              <a:latin typeface="Arial Black"/>
              <a:ea typeface="Arial Black"/>
              <a:cs typeface="Arial Black"/>
              <a:sym typeface="Arial Black"/>
            </a:endParaRPr>
          </a:p>
          <a:p>
            <a:pPr marL="12701" marR="5080" lvl="0" indent="0" algn="l" rtl="0">
              <a:lnSpc>
                <a:spcPct val="100000"/>
              </a:lnSpc>
              <a:spcBef>
                <a:spcPts val="0"/>
              </a:spcBef>
              <a:spcAft>
                <a:spcPts val="0"/>
              </a:spcAft>
              <a:buClr>
                <a:srgbClr val="000000"/>
              </a:buClr>
              <a:buSzPts val="3200"/>
              <a:buFont typeface="Arial"/>
              <a:buNone/>
            </a:pPr>
            <a:endParaRPr lang="en-US" sz="3200" i="0" u="none" strike="noStrike" cap="none" dirty="0">
              <a:solidFill>
                <a:srgbClr val="181C36"/>
              </a:solidFill>
              <a:latin typeface="Arial Black"/>
              <a:ea typeface="Arial Black"/>
              <a:cs typeface="Arial Black"/>
              <a:sym typeface="Arial Black"/>
            </a:endParaRPr>
          </a:p>
          <a:p>
            <a:pPr marL="12701" marR="5080" lvl="0" indent="0" algn="l" rtl="0">
              <a:lnSpc>
                <a:spcPct val="100000"/>
              </a:lnSpc>
              <a:spcBef>
                <a:spcPts val="0"/>
              </a:spcBef>
              <a:spcAft>
                <a:spcPts val="0"/>
              </a:spcAft>
              <a:buClr>
                <a:srgbClr val="000000"/>
              </a:buClr>
              <a:buSzPts val="3200"/>
              <a:buFont typeface="Arial"/>
              <a:buNone/>
            </a:pPr>
            <a:endParaRPr lang="en-US" sz="3200" dirty="0">
              <a:solidFill>
                <a:srgbClr val="181C36"/>
              </a:solidFill>
              <a:latin typeface="Arial Black"/>
              <a:ea typeface="Arial Black"/>
              <a:cs typeface="Arial Black"/>
              <a:sym typeface="Arial Black"/>
            </a:endParaRPr>
          </a:p>
          <a:p>
            <a:pPr marL="12701" marR="5080" lvl="0" indent="0" algn="l" rtl="0">
              <a:lnSpc>
                <a:spcPct val="100000"/>
              </a:lnSpc>
              <a:spcBef>
                <a:spcPts val="0"/>
              </a:spcBef>
              <a:spcAft>
                <a:spcPts val="0"/>
              </a:spcAft>
              <a:buClr>
                <a:srgbClr val="000000"/>
              </a:buClr>
              <a:buSzPts val="3200"/>
              <a:buFont typeface="Arial"/>
              <a:buNone/>
            </a:pPr>
            <a:endParaRPr lang="en-US" sz="3200" dirty="0">
              <a:solidFill>
                <a:srgbClr val="181C36"/>
              </a:solidFill>
              <a:latin typeface="Arial Black"/>
              <a:ea typeface="Arial Black"/>
              <a:cs typeface="Arial Black"/>
              <a:sym typeface="Arial Black"/>
            </a:endParaRPr>
          </a:p>
        </p:txBody>
      </p:sp>
    </p:spTree>
    <p:extLst>
      <p:ext uri="{BB962C8B-B14F-4D97-AF65-F5344CB8AC3E}">
        <p14:creationId xmlns:p14="http://schemas.microsoft.com/office/powerpoint/2010/main" val="18119224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Self assessment of your IPA’s aftercare program </a:t>
            </a:r>
            <a:endParaRPr dirty="0"/>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2A207FC-8A6B-D154-4B1A-04EFD2CF13A0}"/>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pic>
        <p:nvPicPr>
          <p:cNvPr id="12" name="Picture 11">
            <a:extLst>
              <a:ext uri="{FF2B5EF4-FFF2-40B4-BE49-F238E27FC236}">
                <a16:creationId xmlns:a16="http://schemas.microsoft.com/office/drawing/2014/main" id="{A0A4DFCE-A245-0C0E-C24A-EC9716A96342}"/>
              </a:ext>
            </a:extLst>
          </p:cNvPr>
          <p:cNvPicPr>
            <a:picLocks noChangeAspect="1"/>
          </p:cNvPicPr>
          <p:nvPr/>
        </p:nvPicPr>
        <p:blipFill>
          <a:blip r:embed="rId6"/>
          <a:stretch>
            <a:fillRect/>
          </a:stretch>
        </p:blipFill>
        <p:spPr>
          <a:xfrm>
            <a:off x="289859" y="946850"/>
            <a:ext cx="12148971" cy="6278825"/>
          </a:xfrm>
          <a:prstGeom prst="rect">
            <a:avLst/>
          </a:prstGeom>
        </p:spPr>
      </p:pic>
    </p:spTree>
    <p:extLst>
      <p:ext uri="{BB962C8B-B14F-4D97-AF65-F5344CB8AC3E}">
        <p14:creationId xmlns:p14="http://schemas.microsoft.com/office/powerpoint/2010/main" val="3328029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21878951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US" dirty="0"/>
              <a:t>Self assessment of your IPA’s aftercare program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2567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pSp>
        <p:nvGrpSpPr>
          <p:cNvPr id="3" name="sticker">
            <a:extLst>
              <a:ext uri="{FF2B5EF4-FFF2-40B4-BE49-F238E27FC236}">
                <a16:creationId xmlns:a16="http://schemas.microsoft.com/office/drawing/2014/main" id="{2C3D189B-79C5-81F6-098A-5C756CCE5F3D}"/>
              </a:ext>
            </a:extLst>
          </p:cNvPr>
          <p:cNvGrpSpPr/>
          <p:nvPr/>
        </p:nvGrpSpPr>
        <p:grpSpPr bwMode="gray">
          <a:xfrm>
            <a:off x="289859" y="92559"/>
            <a:ext cx="5381621" cy="220842"/>
            <a:chOff x="6356973" y="209234"/>
            <a:chExt cx="5123116" cy="210538"/>
          </a:xfrm>
        </p:grpSpPr>
        <p:sp>
          <p:nvSpPr>
            <p:cNvPr id="5" name="StickerRectangle">
              <a:extLst>
                <a:ext uri="{FF2B5EF4-FFF2-40B4-BE49-F238E27FC236}">
                  <a16:creationId xmlns:a16="http://schemas.microsoft.com/office/drawing/2014/main" id="{B4379395-99A5-CC63-B8F2-EEFFB4A04393}"/>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6" name="Straight Arrow Connector 5">
              <a:extLst>
                <a:ext uri="{FF2B5EF4-FFF2-40B4-BE49-F238E27FC236}">
                  <a16:creationId xmlns:a16="http://schemas.microsoft.com/office/drawing/2014/main" id="{A09E0F61-15AC-F155-09AF-E48AD62FB1FD}"/>
                </a:ext>
              </a:extLst>
            </p:cNvPr>
            <p:cNvCxnSpPr>
              <a:stCxn id="5" idx="6"/>
              <a:endCxn id="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E8B6D42-7D82-B626-04B8-EC549177C361}"/>
                </a:ext>
              </a:extLst>
            </p:cNvPr>
            <p:cNvCxnSpPr>
              <a:stCxn id="5" idx="2"/>
              <a:endCxn id="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0AC77918-9494-158A-2E5A-CB2EDF43D995}"/>
              </a:ext>
            </a:extLst>
          </p:cNvPr>
          <p:cNvPicPr>
            <a:picLocks noChangeAspect="1"/>
          </p:cNvPicPr>
          <p:nvPr/>
        </p:nvPicPr>
        <p:blipFill>
          <a:blip r:embed="rId6"/>
          <a:stretch>
            <a:fillRect/>
          </a:stretch>
        </p:blipFill>
        <p:spPr>
          <a:xfrm>
            <a:off x="5045783" y="2552637"/>
            <a:ext cx="3352972" cy="2457576"/>
          </a:xfrm>
          <a:prstGeom prst="rect">
            <a:avLst/>
          </a:prstGeom>
        </p:spPr>
      </p:pic>
      <p:pic>
        <p:nvPicPr>
          <p:cNvPr id="20" name="Picture 19">
            <a:extLst>
              <a:ext uri="{FF2B5EF4-FFF2-40B4-BE49-F238E27FC236}">
                <a16:creationId xmlns:a16="http://schemas.microsoft.com/office/drawing/2014/main" id="{1D71C0B6-76C5-5707-EC9B-9983D7BF4F9B}"/>
              </a:ext>
            </a:extLst>
          </p:cNvPr>
          <p:cNvPicPr>
            <a:picLocks noChangeAspect="1"/>
          </p:cNvPicPr>
          <p:nvPr/>
        </p:nvPicPr>
        <p:blipFill>
          <a:blip r:embed="rId6"/>
          <a:stretch>
            <a:fillRect/>
          </a:stretch>
        </p:blipFill>
        <p:spPr>
          <a:xfrm>
            <a:off x="1047750" y="1316569"/>
            <a:ext cx="7588019" cy="5561672"/>
          </a:xfrm>
          <a:prstGeom prst="rect">
            <a:avLst/>
          </a:prstGeom>
          <a:ln>
            <a:noFill/>
          </a:ln>
        </p:spPr>
      </p:pic>
      <p:sp>
        <p:nvSpPr>
          <p:cNvPr id="8" name="TextBox 7">
            <a:extLst>
              <a:ext uri="{FF2B5EF4-FFF2-40B4-BE49-F238E27FC236}">
                <a16:creationId xmlns:a16="http://schemas.microsoft.com/office/drawing/2014/main" id="{0C25746C-B760-967A-5912-8129B5419D13}"/>
              </a:ext>
            </a:extLst>
          </p:cNvPr>
          <p:cNvSpPr txBox="1"/>
          <p:nvPr/>
        </p:nvSpPr>
        <p:spPr>
          <a:xfrm>
            <a:off x="9529128" y="2773966"/>
            <a:ext cx="2867660" cy="1323439"/>
          </a:xfrm>
          <a:prstGeom prst="rect">
            <a:avLst/>
          </a:prstGeom>
          <a:solidFill>
            <a:schemeClr val="accent2"/>
          </a:solidFill>
        </p:spPr>
        <p:txBody>
          <a:bodyPr wrap="square">
            <a:spAutoFit/>
          </a:bodyPr>
          <a:lstStyle/>
          <a:p>
            <a:r>
              <a:rPr lang="en-GB" sz="2000" b="1" dirty="0"/>
              <a:t>Click here to access diagnostic tool: </a:t>
            </a:r>
            <a:br>
              <a:rPr lang="en-GB" sz="2000" b="1" dirty="0"/>
            </a:br>
            <a:br>
              <a:rPr lang="en-GB" sz="2000" b="1" dirty="0"/>
            </a:br>
            <a:r>
              <a:rPr lang="en-GB" sz="2000" b="1" dirty="0">
                <a:hlinkClick r:id="rId7"/>
              </a:rPr>
              <a:t>Link</a:t>
            </a:r>
            <a:r>
              <a:rPr lang="en-GB" sz="2000" b="1" dirty="0"/>
              <a:t> </a:t>
            </a:r>
          </a:p>
        </p:txBody>
      </p:sp>
    </p:spTree>
    <p:extLst>
      <p:ext uri="{BB962C8B-B14F-4D97-AF65-F5344CB8AC3E}">
        <p14:creationId xmlns:p14="http://schemas.microsoft.com/office/powerpoint/2010/main" val="2654719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82389888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GB" dirty="0"/>
              <a:t>Best practices in Aftercare &amp; BRE Strategy – EIC Ethiopia</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92559"/>
            <a:ext cx="5381621" cy="220842"/>
            <a:chOff x="6356973" y="209234"/>
            <a:chExt cx="5123116"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sp>
        <p:nvSpPr>
          <p:cNvPr id="11" name="TextBox 10">
            <a:extLst>
              <a:ext uri="{FF2B5EF4-FFF2-40B4-BE49-F238E27FC236}">
                <a16:creationId xmlns:a16="http://schemas.microsoft.com/office/drawing/2014/main" id="{C221F496-C0A9-758A-E694-720F36D08DF2}"/>
              </a:ext>
            </a:extLst>
          </p:cNvPr>
          <p:cNvSpPr txBox="1"/>
          <p:nvPr/>
        </p:nvSpPr>
        <p:spPr>
          <a:xfrm>
            <a:off x="289859" y="1186054"/>
            <a:ext cx="11635538" cy="707886"/>
          </a:xfrm>
          <a:prstGeom prst="rect">
            <a:avLst/>
          </a:prstGeom>
          <a:noFill/>
        </p:spPr>
        <p:txBody>
          <a:bodyPr wrap="square">
            <a:spAutoFit/>
          </a:bodyPr>
          <a:lstStyle/>
          <a:p>
            <a:pPr marL="0" marR="0" lvl="0" indent="0" defTabSz="1008309" eaLnBrk="1" fontAlgn="auto" latinLnBrk="0" hangingPunct="1">
              <a:lnSpc>
                <a:spcPct val="100000"/>
              </a:lnSpc>
              <a:spcBef>
                <a:spcPts val="0"/>
              </a:spcBef>
              <a:spcAft>
                <a:spcPts val="0"/>
              </a:spcAft>
              <a:buClrTx/>
              <a:buSzPts val="1600"/>
              <a:buFontTx/>
              <a:buNone/>
              <a:tabLst/>
              <a:defRPr/>
            </a:pPr>
            <a:r>
              <a:rPr kumimoji="0" lang="en-US" sz="2000" b="1" i="0" u="none" strike="noStrike" kern="0" cap="none" spc="0" normalizeH="0" baseline="0" noProof="0" dirty="0">
                <a:ln>
                  <a:noFill/>
                </a:ln>
                <a:solidFill>
                  <a:schemeClr val="tx1"/>
                </a:solidFill>
                <a:effectLst/>
                <a:uLnTx/>
                <a:uFillTx/>
              </a:rPr>
              <a:t>EIC has a dedicated Directorate for aftercare called the “Investment Facilitation and Aftercare Directorate”. It comprises 8 sector teams and a regional support team  </a:t>
            </a:r>
          </a:p>
        </p:txBody>
      </p:sp>
      <p:pic>
        <p:nvPicPr>
          <p:cNvPr id="12" name="Picture 11" descr="Diagram&#10;&#10;Description automatically generated">
            <a:extLst>
              <a:ext uri="{FF2B5EF4-FFF2-40B4-BE49-F238E27FC236}">
                <a16:creationId xmlns:a16="http://schemas.microsoft.com/office/drawing/2014/main" id="{31BB233F-EAF3-FDA4-3F8C-0D877FC42407}"/>
              </a:ext>
            </a:extLst>
          </p:cNvPr>
          <p:cNvPicPr>
            <a:picLocks noChangeAspect="1"/>
          </p:cNvPicPr>
          <p:nvPr/>
        </p:nvPicPr>
        <p:blipFill>
          <a:blip r:embed="rId6"/>
          <a:stretch>
            <a:fillRect/>
          </a:stretch>
        </p:blipFill>
        <p:spPr>
          <a:xfrm>
            <a:off x="898388" y="1898785"/>
            <a:ext cx="10621816" cy="5319300"/>
          </a:xfrm>
          <a:prstGeom prst="rect">
            <a:avLst/>
          </a:prstGeom>
        </p:spPr>
      </p:pic>
    </p:spTree>
    <p:extLst>
      <p:ext uri="{BB962C8B-B14F-4D97-AF65-F5344CB8AC3E}">
        <p14:creationId xmlns:p14="http://schemas.microsoft.com/office/powerpoint/2010/main" val="643347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97415070"/>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EIC’s aftercare division has a strong mandate, and clear objectives</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sp>
        <p:nvSpPr>
          <p:cNvPr id="11" name="Text Placeholder 1">
            <a:extLst>
              <a:ext uri="{FF2B5EF4-FFF2-40B4-BE49-F238E27FC236}">
                <a16:creationId xmlns:a16="http://schemas.microsoft.com/office/drawing/2014/main" id="{D56F612E-6E8F-CCF6-9859-C27396835621}"/>
              </a:ext>
            </a:extLst>
          </p:cNvPr>
          <p:cNvSpPr txBox="1">
            <a:spLocks/>
          </p:cNvSpPr>
          <p:nvPr/>
        </p:nvSpPr>
        <p:spPr>
          <a:xfrm>
            <a:off x="398785" y="890621"/>
            <a:ext cx="13045753" cy="74783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0" marR="0" lvl="0" indent="0" algn="l" rtl="0">
              <a:lnSpc>
                <a:spcPct val="90000"/>
              </a:lnSpc>
              <a:spcBef>
                <a:spcPts val="1000"/>
              </a:spcBef>
              <a:spcAft>
                <a:spcPts val="0"/>
              </a:spcAft>
              <a:buClr>
                <a:schemeClr val="dk1"/>
              </a:buClr>
              <a:buSzPts val="2800"/>
              <a:buFont typeface="Arial"/>
              <a:buNone/>
              <a:defRPr sz="2646" b="1" i="0" u="none" strike="noStrike" cap="none">
                <a:solidFill>
                  <a:srgbClr val="181C36"/>
                </a:solidFill>
                <a:latin typeface="Arial" panose="020B0604020202020204" pitchFamily="34" charset="0"/>
                <a:ea typeface="Inter" panose="02000803000000020004" pitchFamily="50" charset="0"/>
                <a:cs typeface="Arial" panose="020B0604020202020204" pitchFamily="34" charset="0"/>
                <a:sym typeface="Calibri"/>
              </a:defRPr>
            </a:lvl1pPr>
            <a:lvl2pPr marL="504154" marR="0" lvl="1"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1000"/>
              </a:spcBef>
              <a:spcAft>
                <a:spcPts val="0"/>
              </a:spcAft>
              <a:buClr>
                <a:srgbClr val="181C36"/>
              </a:buClr>
              <a:buSzPts val="2800"/>
              <a:buFont typeface="Arial"/>
              <a:buNone/>
              <a:tabLst/>
              <a:defRPr/>
            </a:pPr>
            <a:endParaRPr kumimoji="0" lang="en-US" sz="2646" b="1" i="0" u="none" strike="noStrike" kern="0" cap="none" spc="0" normalizeH="0" baseline="0" noProof="0" dirty="0">
              <a:ln>
                <a:noFill/>
              </a:ln>
              <a:solidFill>
                <a:srgbClr val="181C36"/>
              </a:solidFill>
              <a:effectLst/>
              <a:uLnTx/>
              <a:uFillTx/>
              <a:latin typeface="Arial" panose="020B0604020202020204" pitchFamily="34" charset="0"/>
              <a:ea typeface="Inter" panose="02000803000000020004" pitchFamily="50" charset="0"/>
              <a:cs typeface="Arial" panose="020B0604020202020204" pitchFamily="34" charset="0"/>
              <a:sym typeface="Calibri"/>
            </a:endParaRPr>
          </a:p>
        </p:txBody>
      </p:sp>
      <p:sp>
        <p:nvSpPr>
          <p:cNvPr id="13" name="TextBox 12">
            <a:extLst>
              <a:ext uri="{FF2B5EF4-FFF2-40B4-BE49-F238E27FC236}">
                <a16:creationId xmlns:a16="http://schemas.microsoft.com/office/drawing/2014/main" id="{80071F58-0007-4AB1-3F8F-0567D9AD8F18}"/>
              </a:ext>
            </a:extLst>
          </p:cNvPr>
          <p:cNvSpPr txBox="1"/>
          <p:nvPr/>
        </p:nvSpPr>
        <p:spPr>
          <a:xfrm>
            <a:off x="289859" y="1478148"/>
            <a:ext cx="8695687" cy="5590761"/>
          </a:xfrm>
          <a:prstGeom prst="rect">
            <a:avLst/>
          </a:prstGeom>
          <a:noFill/>
        </p:spPr>
        <p:txBody>
          <a:bodyPr wrap="square">
            <a:spAutoFit/>
          </a:bodyPr>
          <a:lstStyle/>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rPr>
              <a:t>Main objective </a:t>
            </a:r>
            <a:r>
              <a:rPr kumimoji="0" lang="en-US" sz="1985" b="0" i="0" u="none" strike="noStrike" kern="0" cap="none" spc="0" normalizeH="0" baseline="0" noProof="0" dirty="0">
                <a:ln>
                  <a:noFill/>
                </a:ln>
                <a:solidFill>
                  <a:sysClr val="windowText" lastClr="000000"/>
                </a:solidFill>
                <a:effectLst/>
                <a:uLnTx/>
                <a:uFillTx/>
              </a:rPr>
              <a:t>of aftercare directorate is to transfer registered projects to the implementation and operational phases through efficient follow-up support.</a:t>
            </a: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0" i="0" u="none" strike="noStrike" kern="0" cap="none" spc="0" normalizeH="0" baseline="0" noProof="0" dirty="0">
              <a:ln>
                <a:noFill/>
              </a:ln>
              <a:solidFill>
                <a:sysClr val="windowText" lastClr="000000"/>
              </a:solidFill>
              <a:effectLst/>
              <a:uLnTx/>
              <a:uFillTx/>
            </a:endParaRP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rPr>
              <a:t>Collaboration between Industrial Park Division and EIC Aftercare Division: </a:t>
            </a:r>
            <a:r>
              <a:rPr kumimoji="0" lang="en-US" sz="1985" b="0" i="0" u="none" strike="noStrike" kern="0" cap="none" spc="0" normalizeH="0" baseline="0" noProof="0" dirty="0">
                <a:ln>
                  <a:noFill/>
                </a:ln>
                <a:solidFill>
                  <a:sysClr val="windowText" lastClr="000000"/>
                </a:solidFill>
                <a:effectLst/>
                <a:uLnTx/>
                <a:uFillTx/>
              </a:rPr>
              <a:t>The aftercare directorate only focuses on investors located outside of industrial parks. A separate industrial park division takes care of aftercare for companies established in Industrial Parks and there is collaboration between both divisions depending on company needs and requests. </a:t>
            </a: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1" i="0" u="none" strike="noStrike" kern="0" cap="none" spc="0" normalizeH="0" baseline="0" noProof="0" dirty="0">
              <a:ln>
                <a:noFill/>
              </a:ln>
              <a:solidFill>
                <a:sysClr val="windowText" lastClr="000000"/>
              </a:solidFill>
              <a:effectLst/>
              <a:uLnTx/>
              <a:uFillTx/>
            </a:endParaRP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rPr>
              <a:t>EIC has a clear government mandate and visibility in both the investment community and in government: </a:t>
            </a:r>
            <a:r>
              <a:rPr kumimoji="0" lang="en-US" sz="1985" b="0" i="0" u="none" strike="noStrike" kern="0" cap="none" spc="0" normalizeH="0" baseline="0" noProof="0" dirty="0">
                <a:ln>
                  <a:noFill/>
                </a:ln>
                <a:solidFill>
                  <a:sysClr val="windowText" lastClr="000000"/>
                </a:solidFill>
                <a:effectLst/>
                <a:uLnTx/>
                <a:uFillTx/>
              </a:rPr>
              <a:t>Ethiopia’s New Investment Proclamation outlines key mandate of EIC in aftercare to </a:t>
            </a:r>
            <a:r>
              <a:rPr kumimoji="0" lang="en-US" sz="1985" b="0" i="0" u="sng" strike="noStrike" kern="0" cap="none" spc="0" normalizeH="0" baseline="0" noProof="0" dirty="0">
                <a:ln>
                  <a:noFill/>
                </a:ln>
                <a:solidFill>
                  <a:sysClr val="windowText" lastClr="000000"/>
                </a:solidFill>
                <a:effectLst/>
                <a:uLnTx/>
                <a:uFillTx/>
              </a:rPr>
              <a:t>attract and retain </a:t>
            </a:r>
            <a:r>
              <a:rPr kumimoji="0" lang="en-US" sz="1985" b="0" i="0" u="none" strike="noStrike" kern="0" cap="none" spc="0" normalizeH="0" baseline="0" noProof="0" dirty="0">
                <a:ln>
                  <a:noFill/>
                </a:ln>
                <a:solidFill>
                  <a:sysClr val="windowText" lastClr="000000"/>
                </a:solidFill>
                <a:effectLst/>
                <a:uLnTx/>
                <a:uFillTx/>
              </a:rPr>
              <a:t>investment </a:t>
            </a: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0" i="0" u="none" strike="noStrike" kern="0" cap="none" spc="0" normalizeH="0" baseline="0" noProof="0" dirty="0">
              <a:ln>
                <a:noFill/>
              </a:ln>
              <a:solidFill>
                <a:sysClr val="windowText" lastClr="000000"/>
              </a:solidFill>
              <a:effectLst/>
              <a:uLnTx/>
              <a:uFillTx/>
            </a:endParaRP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0" i="0" u="none" strike="noStrike" kern="0" cap="none" spc="0" normalizeH="0" baseline="0" noProof="0" dirty="0">
              <a:ln>
                <a:noFill/>
              </a:ln>
              <a:solidFill>
                <a:sysClr val="windowText" lastClr="000000"/>
              </a:solidFill>
              <a:effectLst/>
              <a:uLnTx/>
              <a:uFillTx/>
            </a:endParaRPr>
          </a:p>
          <a:p>
            <a:pPr marL="315097" marR="0" lvl="1"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0" i="0" u="none" strike="noStrike" kern="0" cap="none" spc="0" normalizeH="0" baseline="0" noProof="0" dirty="0">
              <a:ln>
                <a:noFill/>
              </a:ln>
              <a:solidFill>
                <a:sysClr val="windowText" lastClr="000000"/>
              </a:solidFill>
              <a:effectLst/>
              <a:uLnTx/>
              <a:uFillTx/>
            </a:endParaRPr>
          </a:p>
        </p:txBody>
      </p:sp>
      <p:graphicFrame>
        <p:nvGraphicFramePr>
          <p:cNvPr id="14" name="Diagram 13">
            <a:extLst>
              <a:ext uri="{FF2B5EF4-FFF2-40B4-BE49-F238E27FC236}">
                <a16:creationId xmlns:a16="http://schemas.microsoft.com/office/drawing/2014/main" id="{8466EE08-28F9-A448-8B82-638117248088}"/>
              </a:ext>
            </a:extLst>
          </p:cNvPr>
          <p:cNvGraphicFramePr/>
          <p:nvPr>
            <p:extLst>
              <p:ext uri="{D42A27DB-BD31-4B8C-83A1-F6EECF244321}">
                <p14:modId xmlns:p14="http://schemas.microsoft.com/office/powerpoint/2010/main" val="4187173325"/>
              </p:ext>
            </p:extLst>
          </p:nvPr>
        </p:nvGraphicFramePr>
        <p:xfrm>
          <a:off x="9457491" y="2271933"/>
          <a:ext cx="3142460" cy="36580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0" name="sticker">
            <a:extLst>
              <a:ext uri="{FF2B5EF4-FFF2-40B4-BE49-F238E27FC236}">
                <a16:creationId xmlns:a16="http://schemas.microsoft.com/office/drawing/2014/main" id="{C1FD537D-00A8-2823-1125-1D1F62C09F42}"/>
              </a:ext>
            </a:extLst>
          </p:cNvPr>
          <p:cNvGrpSpPr/>
          <p:nvPr/>
        </p:nvGrpSpPr>
        <p:grpSpPr bwMode="gray">
          <a:xfrm>
            <a:off x="289859" y="92559"/>
            <a:ext cx="5381621" cy="220842"/>
            <a:chOff x="6356973" y="209234"/>
            <a:chExt cx="5123116" cy="210538"/>
          </a:xfrm>
        </p:grpSpPr>
        <p:sp>
          <p:nvSpPr>
            <p:cNvPr id="21" name="StickerRectangle">
              <a:extLst>
                <a:ext uri="{FF2B5EF4-FFF2-40B4-BE49-F238E27FC236}">
                  <a16:creationId xmlns:a16="http://schemas.microsoft.com/office/drawing/2014/main" id="{0AA8A056-51A9-3B13-58C2-188DCF6CC8C7}"/>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22" name="Straight Arrow Connector 21">
              <a:extLst>
                <a:ext uri="{FF2B5EF4-FFF2-40B4-BE49-F238E27FC236}">
                  <a16:creationId xmlns:a16="http://schemas.microsoft.com/office/drawing/2014/main" id="{F1819618-73CA-22E7-B274-808194CB33D8}"/>
                </a:ext>
              </a:extLst>
            </p:cNvPr>
            <p:cNvCxnSpPr>
              <a:stCxn id="21" idx="6"/>
              <a:endCxn id="21"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40AB76-6E3C-1758-F4D5-68D216B690B9}"/>
                </a:ext>
              </a:extLst>
            </p:cNvPr>
            <p:cNvCxnSpPr>
              <a:stCxn id="21" idx="2"/>
              <a:endCxn id="21"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55884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15047263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Ethiopia’s New Investment Proclamation (January 2020)</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sp>
        <p:nvSpPr>
          <p:cNvPr id="11" name="Text Placeholder 3">
            <a:extLst>
              <a:ext uri="{FF2B5EF4-FFF2-40B4-BE49-F238E27FC236}">
                <a16:creationId xmlns:a16="http://schemas.microsoft.com/office/drawing/2014/main" id="{7655CA96-FAAF-FDCB-8549-A580E6E96F52}"/>
              </a:ext>
            </a:extLst>
          </p:cNvPr>
          <p:cNvSpPr txBox="1">
            <a:spLocks/>
          </p:cNvSpPr>
          <p:nvPr/>
        </p:nvSpPr>
        <p:spPr>
          <a:xfrm>
            <a:off x="398785" y="1504092"/>
            <a:ext cx="12551708" cy="5333308"/>
          </a:xfrm>
          <a:prstGeom prst="rect">
            <a:avLst/>
          </a:prstGeom>
          <a:solidFill>
            <a:srgbClr val="0495A8"/>
          </a:solidFill>
        </p:spPr>
        <p:txBody>
          <a:bodyPr vert="horz" lIns="100834" tIns="50417" rIns="100834" bIns="50417" rtlCol="0">
            <a:noAutofit/>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8116" marR="0" lvl="0" indent="-378116" algn="l" defTabSz="1008309" rtl="0" eaLnBrk="1" fontAlgn="auto" latinLnBrk="0" hangingPunct="1">
              <a:lnSpc>
                <a:spcPct val="90000"/>
              </a:lnSpc>
              <a:spcBef>
                <a:spcPts val="1103"/>
              </a:spcBef>
              <a:spcAft>
                <a:spcPts val="0"/>
              </a:spcAft>
              <a:buClrTx/>
              <a:buSzTx/>
              <a:buFont typeface="Arial" panose="020B0604020202020204" pitchFamily="34" charset="0"/>
              <a:buChar char="•"/>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Establishment of an Inter-Regional Council (Council):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New Proclamation establishes a high level inter-regional council that will coordinate federal and regional state administrations in the area of investment. The composition of the Council includes the Prime Minister, all regional presidents, mayors of the two administrative cities, EIC and regional investment bureaus. </a:t>
            </a:r>
          </a:p>
          <a:p>
            <a:pPr marL="378116" marR="0" lvl="0" indent="-378116" algn="l" defTabSz="1008309" rtl="0" eaLnBrk="1" fontAlgn="auto" latinLnBrk="0" hangingPunct="1">
              <a:lnSpc>
                <a:spcPct val="90000"/>
              </a:lnSpc>
              <a:spcBef>
                <a:spcPts val="1103"/>
              </a:spcBef>
              <a:spcAft>
                <a:spcPts val="0"/>
              </a:spcAft>
              <a:buClrTx/>
              <a:buSzTx/>
              <a:buFont typeface="Arial" panose="020B0604020202020204" pitchFamily="34" charset="0"/>
              <a:buChar char="•"/>
              <a:tabLst/>
              <a:defRPr/>
            </a:pPr>
            <a:r>
              <a:rPr kumimoji="0" lang="en-GB" sz="1544" b="1"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Additional Mandate to EIC: the New Proclamation grants EIC broad powers that would allow it to meet its renewed objective of establishing a conducive investment climate, attract and retain investments, and implement a transparent and efficient investment administration system.</a:t>
            </a:r>
          </a:p>
          <a:p>
            <a:pPr marL="378116" marR="0" lvl="0" indent="-378116" algn="l" defTabSz="1008309" rtl="0" eaLnBrk="1" fontAlgn="auto" latinLnBrk="0" hangingPunct="1">
              <a:lnSpc>
                <a:spcPct val="90000"/>
              </a:lnSpc>
              <a:spcBef>
                <a:spcPts val="1103"/>
              </a:spcBef>
              <a:spcAft>
                <a:spcPts val="0"/>
              </a:spcAft>
              <a:buClrTx/>
              <a:buSzTx/>
              <a:buFont typeface="+mj-lt"/>
              <a:buAutoNum type="arabicPeriod"/>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Regulating Brownfield Investments: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 foreign investors, both entering Ethiopia through greenfield and brownfield investments (acquisition or buying of shares of existing enterprises) to obtain EIC’s services.</a:t>
            </a:r>
          </a:p>
          <a:p>
            <a:pPr marL="378116" marR="0" lvl="0" indent="-378116" algn="l" defTabSz="1008309" rtl="0" eaLnBrk="1" fontAlgn="auto" latinLnBrk="0" hangingPunct="1">
              <a:lnSpc>
                <a:spcPct val="90000"/>
              </a:lnSpc>
              <a:spcBef>
                <a:spcPts val="1103"/>
              </a:spcBef>
              <a:spcAft>
                <a:spcPts val="0"/>
              </a:spcAft>
              <a:buClrTx/>
              <a:buSzTx/>
              <a:buFont typeface="+mj-lt"/>
              <a:buAutoNum type="arabicPeriod"/>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Collaboration with the Ministry of Labour and Social Affairs (MOLSA):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EIC has the mandate to work with MOLSA  in regulating matters related to (a) the necessity of expat employees; (b) the implementation of trainings for Ethiopians replacing expats; (c) mechanisms to avail suitable local workforce to investors and (d) procedures for the issuance, refusal and cancellation of work permits.</a:t>
            </a:r>
          </a:p>
          <a:p>
            <a:pPr marL="378116" marR="0" lvl="0" indent="-378116" algn="l" defTabSz="1008309" rtl="0" eaLnBrk="1" fontAlgn="auto" latinLnBrk="0" hangingPunct="1">
              <a:lnSpc>
                <a:spcPct val="90000"/>
              </a:lnSpc>
              <a:spcBef>
                <a:spcPts val="1103"/>
              </a:spcBef>
              <a:spcAft>
                <a:spcPts val="0"/>
              </a:spcAft>
              <a:buClrTx/>
              <a:buSzTx/>
              <a:buFont typeface="+mj-lt"/>
              <a:buAutoNum type="arabicPeriod"/>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Visa Facilitation and Visa Benefits</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EIC is granted new powers to facilitate visas for investors coming into Ethiopia and for investors and families already in Ethiopia. Furthermore, the new law grants up-to five years of multiple entry business visas.</a:t>
            </a:r>
          </a:p>
          <a:p>
            <a:pPr marL="378116" marR="0" lvl="0" indent="-378116" algn="l" defTabSz="1008309" rtl="0" eaLnBrk="1" fontAlgn="auto" latinLnBrk="0" hangingPunct="1">
              <a:lnSpc>
                <a:spcPct val="90000"/>
              </a:lnSpc>
              <a:spcBef>
                <a:spcPts val="1103"/>
              </a:spcBef>
              <a:spcAft>
                <a:spcPts val="0"/>
              </a:spcAft>
              <a:buClrTx/>
              <a:buSzTx/>
              <a:buFont typeface="+mj-lt"/>
              <a:buAutoNum type="arabicPeriod"/>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Coordination with Regional Investment Bureaus: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mandates EIC to create investment desks within its office in Addis Ababa to facilitate the efficient provision of pre and post-investment services and resolve investment bottlenecks encountered by investors. Furthermore, the New Proclamation allows for efficient coordination between EIC and regional states in the application and allocation of land to investors.</a:t>
            </a:r>
          </a:p>
          <a:p>
            <a:pPr marL="378116" marR="0" lvl="0" indent="-378116" algn="l" defTabSz="1008309" rtl="0" eaLnBrk="1" fontAlgn="auto" latinLnBrk="0" hangingPunct="1">
              <a:lnSpc>
                <a:spcPct val="90000"/>
              </a:lnSpc>
              <a:spcBef>
                <a:spcPts val="1103"/>
              </a:spcBef>
              <a:spcAft>
                <a:spcPts val="0"/>
              </a:spcAft>
              <a:buClrTx/>
              <a:buSzTx/>
              <a:buFont typeface="+mj-lt"/>
              <a:buAutoNum type="arabicPeriod"/>
              <a:tabLst/>
              <a:defRPr/>
            </a:pPr>
            <a:r>
              <a:rPr kumimoji="0" lang="en-GB"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Provision of Investment Land: </a:t>
            </a:r>
            <a:r>
              <a:rPr kumimoji="0" lang="en-GB"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new mandate to regions to establish a transparent and predictable system for land allocation. Thus, regional states are required to identify and classify land to be used for investment projects. Regions may establish special procedures that will allow them to respond to land requests by investors within a maximum of 60 days (for the manufacturing sector) and a maximum of 90 days for other sectors.</a:t>
            </a:r>
          </a:p>
        </p:txBody>
      </p:sp>
      <p:grpSp>
        <p:nvGrpSpPr>
          <p:cNvPr id="14" name="sticker">
            <a:extLst>
              <a:ext uri="{FF2B5EF4-FFF2-40B4-BE49-F238E27FC236}">
                <a16:creationId xmlns:a16="http://schemas.microsoft.com/office/drawing/2014/main" id="{2A2D3E74-6EFC-ADAC-7D8D-10F217AD3FD0}"/>
              </a:ext>
            </a:extLst>
          </p:cNvPr>
          <p:cNvGrpSpPr/>
          <p:nvPr/>
        </p:nvGrpSpPr>
        <p:grpSpPr bwMode="gray">
          <a:xfrm>
            <a:off x="289859" y="92559"/>
            <a:ext cx="5381621" cy="220842"/>
            <a:chOff x="6356973" y="209234"/>
            <a:chExt cx="5123116" cy="210538"/>
          </a:xfrm>
        </p:grpSpPr>
        <p:sp>
          <p:nvSpPr>
            <p:cNvPr id="15" name="StickerRectangle">
              <a:extLst>
                <a:ext uri="{FF2B5EF4-FFF2-40B4-BE49-F238E27FC236}">
                  <a16:creationId xmlns:a16="http://schemas.microsoft.com/office/drawing/2014/main" id="{240997C3-5415-6D55-5082-3BE2096D5BEB}"/>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6" name="Straight Arrow Connector 15">
              <a:extLst>
                <a:ext uri="{FF2B5EF4-FFF2-40B4-BE49-F238E27FC236}">
                  <a16:creationId xmlns:a16="http://schemas.microsoft.com/office/drawing/2014/main" id="{0437440A-6142-8910-1AE3-1A97951B1274}"/>
                </a:ext>
              </a:extLst>
            </p:cNvPr>
            <p:cNvCxnSpPr>
              <a:stCxn id="15" idx="6"/>
              <a:endCxn id="1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45FB92-6F60-6E89-34AB-5EEE1214357B}"/>
                </a:ext>
              </a:extLst>
            </p:cNvPr>
            <p:cNvCxnSpPr>
              <a:stCxn id="15" idx="2"/>
              <a:endCxn id="1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0216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26507486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950388"/>
          </a:xfrm>
          <a:prstGeom prst="rect">
            <a:avLst/>
          </a:prstGeom>
          <a:noFill/>
          <a:ln>
            <a:noFill/>
          </a:ln>
        </p:spPr>
        <p:txBody>
          <a:bodyPr spcFirstLastPara="1" wrap="square" lIns="0" tIns="0" rIns="0" bIns="0" anchor="t" anchorCtr="0">
            <a:spAutoFit/>
          </a:bodyPr>
          <a:lstStyle/>
          <a:p>
            <a:r>
              <a:rPr lang="en-GB" dirty="0"/>
              <a:t>EIC has a strong aftercare programme covering all areas of the aftercare process</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aphicFrame>
        <p:nvGraphicFramePr>
          <p:cNvPr id="7" name="Diagram 6">
            <a:extLst>
              <a:ext uri="{FF2B5EF4-FFF2-40B4-BE49-F238E27FC236}">
                <a16:creationId xmlns:a16="http://schemas.microsoft.com/office/drawing/2014/main" id="{A1A8F8CC-2FBC-5EA0-2F6A-5EA53F71D079}"/>
              </a:ext>
            </a:extLst>
          </p:cNvPr>
          <p:cNvGraphicFramePr/>
          <p:nvPr/>
        </p:nvGraphicFramePr>
        <p:xfrm>
          <a:off x="8150750" y="2266055"/>
          <a:ext cx="4747602" cy="198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Diagram 8">
            <a:extLst>
              <a:ext uri="{FF2B5EF4-FFF2-40B4-BE49-F238E27FC236}">
                <a16:creationId xmlns:a16="http://schemas.microsoft.com/office/drawing/2014/main" id="{C98C88AB-BB70-BD51-A78C-971DEDE9DDCF}"/>
              </a:ext>
            </a:extLst>
          </p:cNvPr>
          <p:cNvGraphicFramePr/>
          <p:nvPr/>
        </p:nvGraphicFramePr>
        <p:xfrm>
          <a:off x="448153" y="1758635"/>
          <a:ext cx="12343564" cy="49846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10" name="sticker">
            <a:extLst>
              <a:ext uri="{FF2B5EF4-FFF2-40B4-BE49-F238E27FC236}">
                <a16:creationId xmlns:a16="http://schemas.microsoft.com/office/drawing/2014/main" id="{0BBF9D5B-E2A1-49A9-87CE-49314BEB1A17}"/>
              </a:ext>
            </a:extLst>
          </p:cNvPr>
          <p:cNvGrpSpPr/>
          <p:nvPr/>
        </p:nvGrpSpPr>
        <p:grpSpPr bwMode="gray">
          <a:xfrm>
            <a:off x="289859" y="92559"/>
            <a:ext cx="5381621" cy="220842"/>
            <a:chOff x="6356973" y="209234"/>
            <a:chExt cx="5123116" cy="210538"/>
          </a:xfrm>
        </p:grpSpPr>
        <p:sp>
          <p:nvSpPr>
            <p:cNvPr id="11" name="StickerRectangle">
              <a:extLst>
                <a:ext uri="{FF2B5EF4-FFF2-40B4-BE49-F238E27FC236}">
                  <a16:creationId xmlns:a16="http://schemas.microsoft.com/office/drawing/2014/main" id="{E4471DF8-2A0C-EEEA-8B41-F620E7217DFA}"/>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2" name="Straight Arrow Connector 11">
              <a:extLst>
                <a:ext uri="{FF2B5EF4-FFF2-40B4-BE49-F238E27FC236}">
                  <a16:creationId xmlns:a16="http://schemas.microsoft.com/office/drawing/2014/main" id="{FC75A2E1-C91E-9F5D-5998-5F3DA8FA63C9}"/>
                </a:ext>
              </a:extLst>
            </p:cNvPr>
            <p:cNvCxnSpPr>
              <a:stCxn id="11" idx="6"/>
              <a:endCxn id="11"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149501-68E2-3158-8E5D-EC680A047864}"/>
                </a:ext>
              </a:extLst>
            </p:cNvPr>
            <p:cNvCxnSpPr>
              <a:stCxn id="11" idx="2"/>
              <a:endCxn id="11"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5675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13445388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950388"/>
          </a:xfrm>
          <a:prstGeom prst="rect">
            <a:avLst/>
          </a:prstGeom>
          <a:noFill/>
          <a:ln>
            <a:noFill/>
          </a:ln>
        </p:spPr>
        <p:txBody>
          <a:bodyPr spcFirstLastPara="1" wrap="square" lIns="0" tIns="0" rIns="0" bIns="0" anchor="t" anchorCtr="0">
            <a:spAutoFit/>
          </a:bodyPr>
          <a:lstStyle/>
          <a:p>
            <a:r>
              <a:rPr lang="en-GB" dirty="0"/>
              <a:t>Example of database of existing investors from Relationship Building Program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aphicFrame>
        <p:nvGraphicFramePr>
          <p:cNvPr id="8" name="Google Shape;461;p32">
            <a:extLst>
              <a:ext uri="{FF2B5EF4-FFF2-40B4-BE49-F238E27FC236}">
                <a16:creationId xmlns:a16="http://schemas.microsoft.com/office/drawing/2014/main" id="{690439E7-4614-830A-5832-77B33DD669B1}"/>
              </a:ext>
            </a:extLst>
          </p:cNvPr>
          <p:cNvGraphicFramePr/>
          <p:nvPr/>
        </p:nvGraphicFramePr>
        <p:xfrm>
          <a:off x="366354" y="1964683"/>
          <a:ext cx="12425362" cy="3775937"/>
        </p:xfrm>
        <a:graphic>
          <a:graphicData uri="http://schemas.openxmlformats.org/drawingml/2006/table">
            <a:tbl>
              <a:tblPr/>
              <a:tblGrid>
                <a:gridCol w="392131">
                  <a:extLst>
                    <a:ext uri="{9D8B030D-6E8A-4147-A177-3AD203B41FA5}">
                      <a16:colId xmlns:a16="http://schemas.microsoft.com/office/drawing/2014/main" val="20000"/>
                    </a:ext>
                  </a:extLst>
                </a:gridCol>
                <a:gridCol w="2781910">
                  <a:extLst>
                    <a:ext uri="{9D8B030D-6E8A-4147-A177-3AD203B41FA5}">
                      <a16:colId xmlns:a16="http://schemas.microsoft.com/office/drawing/2014/main" val="20001"/>
                    </a:ext>
                  </a:extLst>
                </a:gridCol>
                <a:gridCol w="1310476">
                  <a:extLst>
                    <a:ext uri="{9D8B030D-6E8A-4147-A177-3AD203B41FA5}">
                      <a16:colId xmlns:a16="http://schemas.microsoft.com/office/drawing/2014/main" val="20002"/>
                    </a:ext>
                  </a:extLst>
                </a:gridCol>
                <a:gridCol w="1260618">
                  <a:extLst>
                    <a:ext uri="{9D8B030D-6E8A-4147-A177-3AD203B41FA5}">
                      <a16:colId xmlns:a16="http://schemas.microsoft.com/office/drawing/2014/main" val="20003"/>
                    </a:ext>
                  </a:extLst>
                </a:gridCol>
                <a:gridCol w="2665888">
                  <a:extLst>
                    <a:ext uri="{9D8B030D-6E8A-4147-A177-3AD203B41FA5}">
                      <a16:colId xmlns:a16="http://schemas.microsoft.com/office/drawing/2014/main" val="20004"/>
                    </a:ext>
                  </a:extLst>
                </a:gridCol>
                <a:gridCol w="1286450">
                  <a:extLst>
                    <a:ext uri="{9D8B030D-6E8A-4147-A177-3AD203B41FA5}">
                      <a16:colId xmlns:a16="http://schemas.microsoft.com/office/drawing/2014/main" val="20005"/>
                    </a:ext>
                  </a:extLst>
                </a:gridCol>
                <a:gridCol w="1115967">
                  <a:extLst>
                    <a:ext uri="{9D8B030D-6E8A-4147-A177-3AD203B41FA5}">
                      <a16:colId xmlns:a16="http://schemas.microsoft.com/office/drawing/2014/main" val="20006"/>
                    </a:ext>
                  </a:extLst>
                </a:gridCol>
                <a:gridCol w="1611922">
                  <a:extLst>
                    <a:ext uri="{9D8B030D-6E8A-4147-A177-3AD203B41FA5}">
                      <a16:colId xmlns:a16="http://schemas.microsoft.com/office/drawing/2014/main" val="20007"/>
                    </a:ext>
                  </a:extLst>
                </a:gridCol>
              </a:tblGrid>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t> </a:t>
                      </a:r>
                      <a:endParaRPr sz="1500" b="1" i="0" u="none" strike="noStrike" cap="none" dirty="0">
                        <a:solidFill>
                          <a:srgbClr val="000000"/>
                        </a:solidFill>
                        <a:latin typeface="Arial"/>
                        <a:ea typeface="Arial"/>
                        <a:cs typeface="Arial"/>
                        <a:sym typeface="Arial"/>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Company Name</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Year Invested</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Origin Country</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Sector</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 $ Total Investment </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 Full Time Employees</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b="1" u="none" strike="noStrike" cap="none" dirty="0">
                          <a:solidFill>
                            <a:schemeClr val="bg1"/>
                          </a:solidFill>
                        </a:rPr>
                        <a:t>Impact analysis</a:t>
                      </a:r>
                      <a:endParaRPr sz="1500" b="1" i="0" u="none" strike="noStrike" cap="none" dirty="0">
                        <a:solidFill>
                          <a:schemeClr val="bg1"/>
                        </a:solidFill>
                        <a:latin typeface="Times New Roman"/>
                        <a:ea typeface="Times New Roman"/>
                        <a:cs typeface="Times New Roman"/>
                        <a:sym typeface="Times New Roman"/>
                      </a:endParaRPr>
                    </a:p>
                  </a:txBody>
                  <a:tcPr marL="1434" marR="1434" marT="1434" marB="0" anchor="ctr">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0000"/>
                  </a:ext>
                </a:extLst>
              </a:tr>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1</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Company 1 </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1996</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Ethiopia/china</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Manufacturing Of Textiles</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866,810,769</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300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Industry Linkage   And Job Creation</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2</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Company 2</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1994</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Ethiopia</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Textile And Thread Production</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56,808,379</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3,000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Job Creation And Value Chain </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6713">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3</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Company 3 </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1985</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Ethiopia</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Garment Factory</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30,375,000</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1500</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Export</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4</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u="none" strike="noStrike" cap="none" dirty="0"/>
                        <a:t>Company 4 </a:t>
                      </a:r>
                      <a:endParaRPr lang="en-US" sz="1500" b="0" i="0" u="none" strike="noStrike" cap="none"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2004</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Pakistan</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Garment Manufacturing</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37,689,000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1000</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Job Creation </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0727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5</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u="none" strike="noStrike" cap="none" dirty="0"/>
                        <a:t>Company 5</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2005</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Indian</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Textile Manufacturing</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642,281,591</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1200</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Industry Linkage, Export   And Job Creation</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6</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u="none" strike="noStrike" cap="none" dirty="0"/>
                        <a:t>Company 6 </a:t>
                      </a:r>
                      <a:endParaRPr lang="en-US" sz="1500" b="0" i="0" u="none" strike="noStrike" cap="none"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None/>
                      </a:pP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2006</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Saudi Arabia</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Manufacturing Of Textile And Garment (2nd Expansion)</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102,680,000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300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Export</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199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7</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u="none" strike="noStrike" cap="none" dirty="0"/>
                        <a:t>Company 7</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2007</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China</a:t>
                      </a:r>
                      <a:endParaRPr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Weaving, Finishing And Printing Textiles (Expansion)</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a:t>53,428,716</a:t>
                      </a:r>
                      <a:endParaRPr lang="en-US" sz="1500" b="0" i="0" u="none" strike="noStrike" cap="none">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300</a:t>
                      </a:r>
                      <a:endParaRPr lang="en-US"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US" sz="1500" u="none" strike="noStrike" cap="none" dirty="0"/>
                        <a:t>Export, Value Chain</a:t>
                      </a:r>
                      <a:endParaRPr sz="1500" b="0" i="0" u="none" strike="noStrike" cap="none" dirty="0">
                        <a:solidFill>
                          <a:srgbClr val="000000"/>
                        </a:solidFill>
                        <a:latin typeface="Times New Roman"/>
                        <a:ea typeface="Times New Roman"/>
                        <a:cs typeface="Times New Roman"/>
                        <a:sym typeface="Times New Roman"/>
                      </a:endParaRPr>
                    </a:p>
                  </a:txBody>
                  <a:tcPr marL="1434" marR="1434" marT="1434" marB="0">
                    <a:lnL w="12700" cmpd="sng">
                      <a:solidFill>
                        <a:srgbClr val="181C36"/>
                      </a:solidFill>
                    </a:lnL>
                    <a:lnR w="12700" cmpd="sng">
                      <a:solidFill>
                        <a:srgbClr val="181C36"/>
                      </a:solidFill>
                    </a:lnR>
                    <a:lnT w="12700" cmpd="sng">
                      <a:solidFill>
                        <a:srgbClr val="181C36"/>
                      </a:solidFill>
                    </a:lnT>
                    <a:lnB w="12700" cmpd="sng">
                      <a:solidFill>
                        <a:srgbClr val="181C36"/>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9" name="sticker">
            <a:extLst>
              <a:ext uri="{FF2B5EF4-FFF2-40B4-BE49-F238E27FC236}">
                <a16:creationId xmlns:a16="http://schemas.microsoft.com/office/drawing/2014/main" id="{CADECFD6-7F07-7054-CC46-1434B19F39E3}"/>
              </a:ext>
            </a:extLst>
          </p:cNvPr>
          <p:cNvGrpSpPr/>
          <p:nvPr/>
        </p:nvGrpSpPr>
        <p:grpSpPr bwMode="gray">
          <a:xfrm>
            <a:off x="289859" y="92559"/>
            <a:ext cx="5381621" cy="220842"/>
            <a:chOff x="6356973" y="209234"/>
            <a:chExt cx="5123116" cy="210538"/>
          </a:xfrm>
        </p:grpSpPr>
        <p:sp>
          <p:nvSpPr>
            <p:cNvPr id="10" name="StickerRectangle">
              <a:extLst>
                <a:ext uri="{FF2B5EF4-FFF2-40B4-BE49-F238E27FC236}">
                  <a16:creationId xmlns:a16="http://schemas.microsoft.com/office/drawing/2014/main" id="{8808E0EA-22F8-8E45-4708-9A0255DC1A44}"/>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1" name="Straight Arrow Connector 10">
              <a:extLst>
                <a:ext uri="{FF2B5EF4-FFF2-40B4-BE49-F238E27FC236}">
                  <a16:creationId xmlns:a16="http://schemas.microsoft.com/office/drawing/2014/main" id="{53B0CD96-44BE-45B7-EDC2-8737DF83ED34}"/>
                </a:ext>
              </a:extLst>
            </p:cNvPr>
            <p:cNvCxnSpPr>
              <a:stCxn id="10" idx="6"/>
              <a:endCxn id="10"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B989FDE-CBEE-2440-21C6-B30F1F019933}"/>
                </a:ext>
              </a:extLst>
            </p:cNvPr>
            <p:cNvCxnSpPr>
              <a:stCxn id="10" idx="2"/>
              <a:endCxn id="10"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584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20867202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Examples of data collected by EIC for aftercare</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based on EIC database</a:t>
            </a:r>
          </a:p>
        </p:txBody>
      </p:sp>
      <p:graphicFrame>
        <p:nvGraphicFramePr>
          <p:cNvPr id="7" name="Google Shape;573;p45">
            <a:extLst>
              <a:ext uri="{FF2B5EF4-FFF2-40B4-BE49-F238E27FC236}">
                <a16:creationId xmlns:a16="http://schemas.microsoft.com/office/drawing/2014/main" id="{4C507E6E-09D8-CDE9-45C2-EDF06B53C2F5}"/>
              </a:ext>
            </a:extLst>
          </p:cNvPr>
          <p:cNvGraphicFramePr/>
          <p:nvPr/>
        </p:nvGraphicFramePr>
        <p:xfrm>
          <a:off x="182443" y="1883481"/>
          <a:ext cx="6673557" cy="42700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oogle Shape;574;p45">
            <a:extLst>
              <a:ext uri="{FF2B5EF4-FFF2-40B4-BE49-F238E27FC236}">
                <a16:creationId xmlns:a16="http://schemas.microsoft.com/office/drawing/2014/main" id="{A195341B-CB1A-4DFB-F262-4CFD49068BAC}"/>
              </a:ext>
            </a:extLst>
          </p:cNvPr>
          <p:cNvGraphicFramePr/>
          <p:nvPr/>
        </p:nvGraphicFramePr>
        <p:xfrm>
          <a:off x="6856000" y="1888353"/>
          <a:ext cx="6673557" cy="4270020"/>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575;p45">
            <a:extLst>
              <a:ext uri="{FF2B5EF4-FFF2-40B4-BE49-F238E27FC236}">
                <a16:creationId xmlns:a16="http://schemas.microsoft.com/office/drawing/2014/main" id="{9574AC39-9869-920B-4B0F-532436B6E880}"/>
              </a:ext>
            </a:extLst>
          </p:cNvPr>
          <p:cNvSpPr txBox="1"/>
          <p:nvPr/>
        </p:nvSpPr>
        <p:spPr>
          <a:xfrm>
            <a:off x="199391" y="1218385"/>
            <a:ext cx="13045755" cy="407243"/>
          </a:xfrm>
          <a:prstGeom prst="rect">
            <a:avLst/>
          </a:prstGeom>
          <a:noFill/>
          <a:ln>
            <a:noFill/>
          </a:ln>
        </p:spPr>
        <p:txBody>
          <a:bodyPr spcFirstLastPara="1" wrap="square" lIns="100817" tIns="50395" rIns="100817" bIns="50395" anchor="t" anchorCtr="0">
            <a:spAutoFit/>
          </a:bodyPr>
          <a:lstStyle/>
          <a:p>
            <a:pPr marL="0" marR="0" lvl="0" indent="0" defTabSz="1008309" eaLnBrk="1" fontAlgn="auto" latinLnBrk="0" hangingPunct="1">
              <a:lnSpc>
                <a:spcPct val="100000"/>
              </a:lnSpc>
              <a:spcBef>
                <a:spcPts val="0"/>
              </a:spcBef>
              <a:spcAft>
                <a:spcPts val="0"/>
              </a:spcAft>
              <a:buClr>
                <a:srgbClr val="181C36"/>
              </a:buClr>
              <a:buSzPts val="1400"/>
              <a:buFontTx/>
              <a:buNone/>
              <a:tabLst/>
              <a:defRPr/>
            </a:pPr>
            <a:r>
              <a:rPr kumimoji="0" lang="en-US" sz="1985" b="1" i="0" u="none" strike="noStrike" kern="0" cap="none" spc="0" normalizeH="0" baseline="0" noProof="0" dirty="0">
                <a:ln>
                  <a:noFill/>
                </a:ln>
                <a:solidFill>
                  <a:srgbClr val="181C36"/>
                </a:solidFill>
                <a:effectLst/>
                <a:uLnTx/>
                <a:uFillTx/>
              </a:rPr>
              <a:t>The number of investment projects handled by EIC can be seen below with a breakdown by investor stage.</a:t>
            </a:r>
            <a:endParaRPr kumimoji="0" sz="1985" b="1" i="0" u="none" strike="noStrike" kern="0" cap="none" spc="0" normalizeH="0" baseline="0" noProof="0" dirty="0">
              <a:ln>
                <a:noFill/>
              </a:ln>
              <a:solidFill>
                <a:sysClr val="windowText" lastClr="000000"/>
              </a:solidFill>
              <a:effectLst/>
              <a:uLnTx/>
              <a:uFillTx/>
            </a:endParaRPr>
          </a:p>
        </p:txBody>
      </p:sp>
      <p:grpSp>
        <p:nvGrpSpPr>
          <p:cNvPr id="11" name="sticker">
            <a:extLst>
              <a:ext uri="{FF2B5EF4-FFF2-40B4-BE49-F238E27FC236}">
                <a16:creationId xmlns:a16="http://schemas.microsoft.com/office/drawing/2014/main" id="{DEFD7157-665A-DF87-6F26-8C9C6AA1C0D0}"/>
              </a:ext>
            </a:extLst>
          </p:cNvPr>
          <p:cNvGrpSpPr/>
          <p:nvPr/>
        </p:nvGrpSpPr>
        <p:grpSpPr bwMode="gray">
          <a:xfrm>
            <a:off x="289859" y="92559"/>
            <a:ext cx="5381621" cy="220842"/>
            <a:chOff x="6356973" y="209234"/>
            <a:chExt cx="5123116" cy="210538"/>
          </a:xfrm>
        </p:grpSpPr>
        <p:sp>
          <p:nvSpPr>
            <p:cNvPr id="12" name="StickerRectangle">
              <a:extLst>
                <a:ext uri="{FF2B5EF4-FFF2-40B4-BE49-F238E27FC236}">
                  <a16:creationId xmlns:a16="http://schemas.microsoft.com/office/drawing/2014/main" id="{B8BE4AD9-05F9-DF6E-1A49-B6F963B599C5}"/>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3" name="Straight Arrow Connector 12">
              <a:extLst>
                <a:ext uri="{FF2B5EF4-FFF2-40B4-BE49-F238E27FC236}">
                  <a16:creationId xmlns:a16="http://schemas.microsoft.com/office/drawing/2014/main" id="{BFB11F7C-B37E-F7CE-5EBF-85E2C0173032}"/>
                </a:ext>
              </a:extLst>
            </p:cNvPr>
            <p:cNvCxnSpPr>
              <a:stCxn id="12" idx="6"/>
              <a:endCxn id="12"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06EB9C5-46B5-ADD5-3FC5-36E38C2314B6}"/>
                </a:ext>
              </a:extLst>
            </p:cNvPr>
            <p:cNvCxnSpPr>
              <a:stCxn id="12" idx="2"/>
              <a:endCxn id="12"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6302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128850465"/>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GB" dirty="0"/>
              <a:t>Examples of data collected by EIC for aftercare</a:t>
            </a:r>
            <a:endParaRPr dirty="0"/>
          </a:p>
        </p:txBody>
      </p:sp>
      <p:graphicFrame>
        <p:nvGraphicFramePr>
          <p:cNvPr id="7" name="Google Shape;649;p53">
            <a:extLst>
              <a:ext uri="{FF2B5EF4-FFF2-40B4-BE49-F238E27FC236}">
                <a16:creationId xmlns:a16="http://schemas.microsoft.com/office/drawing/2014/main" id="{E55709F9-95E3-0577-D975-30C10875FDF9}"/>
              </a:ext>
            </a:extLst>
          </p:cNvPr>
          <p:cNvGraphicFramePr/>
          <p:nvPr/>
        </p:nvGraphicFramePr>
        <p:xfrm>
          <a:off x="366256" y="2225079"/>
          <a:ext cx="6673557" cy="42700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oogle Shape;650;p53">
            <a:extLst>
              <a:ext uri="{FF2B5EF4-FFF2-40B4-BE49-F238E27FC236}">
                <a16:creationId xmlns:a16="http://schemas.microsoft.com/office/drawing/2014/main" id="{00965E64-E5F6-42D5-887D-0F2B4438ECA3}"/>
              </a:ext>
            </a:extLst>
          </p:cNvPr>
          <p:cNvGraphicFramePr/>
          <p:nvPr/>
        </p:nvGraphicFramePr>
        <p:xfrm>
          <a:off x="7039812" y="2217167"/>
          <a:ext cx="6673557" cy="4270020"/>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651;p53">
            <a:extLst>
              <a:ext uri="{FF2B5EF4-FFF2-40B4-BE49-F238E27FC236}">
                <a16:creationId xmlns:a16="http://schemas.microsoft.com/office/drawing/2014/main" id="{08FF1C95-0C16-E0B4-A973-55DC3D201921}"/>
              </a:ext>
            </a:extLst>
          </p:cNvPr>
          <p:cNvSpPr txBox="1"/>
          <p:nvPr/>
        </p:nvSpPr>
        <p:spPr>
          <a:xfrm>
            <a:off x="289859" y="1105771"/>
            <a:ext cx="12821250" cy="1018179"/>
          </a:xfrm>
          <a:prstGeom prst="rect">
            <a:avLst/>
          </a:prstGeom>
          <a:noFill/>
          <a:ln>
            <a:noFill/>
          </a:ln>
        </p:spPr>
        <p:txBody>
          <a:bodyPr spcFirstLastPara="1" wrap="square" lIns="100817" tIns="50395" rIns="100817" bIns="50395" anchor="t" anchorCtr="0">
            <a:spAutoFit/>
          </a:bodyPr>
          <a:lstStyle/>
          <a:p>
            <a:pPr marL="0" marR="0" lvl="0" indent="0" defTabSz="1008309" eaLnBrk="1" fontAlgn="auto" latinLnBrk="0" hangingPunct="1">
              <a:lnSpc>
                <a:spcPct val="100000"/>
              </a:lnSpc>
              <a:spcBef>
                <a:spcPts val="0"/>
              </a:spcBef>
              <a:spcAft>
                <a:spcPts val="0"/>
              </a:spcAft>
              <a:buClr>
                <a:srgbClr val="181C36"/>
              </a:buClr>
              <a:buSzPts val="1400"/>
              <a:buFontTx/>
              <a:buNone/>
              <a:tabLst/>
              <a:defRPr/>
            </a:pPr>
            <a:r>
              <a:rPr kumimoji="0" lang="en-US" sz="1985" b="1" i="0" u="none" strike="noStrike" kern="0" cap="none" spc="0" normalizeH="0" baseline="0" noProof="0" dirty="0">
                <a:ln>
                  <a:noFill/>
                </a:ln>
                <a:solidFill>
                  <a:srgbClr val="181C36"/>
                </a:solidFill>
                <a:effectLst/>
                <a:uLnTx/>
                <a:uFillTx/>
              </a:rPr>
              <a:t>EIC records if an investment project is a New project or an Expansion project, following international IPA best practice. The graphs below show time series data on the number of FDI projects in Ethiopia by New vs. Expansion.</a:t>
            </a:r>
            <a:endParaRPr kumimoji="0" sz="1985" b="1" i="0" u="none" strike="noStrike" kern="0" cap="none" spc="0" normalizeH="0" baseline="0" noProof="0" dirty="0">
              <a:ln>
                <a:noFill/>
              </a:ln>
              <a:solidFill>
                <a:sysClr val="windowText" lastClr="000000"/>
              </a:solidFill>
              <a:effectLst/>
              <a:uLnTx/>
              <a:uFillTx/>
            </a:endParaRPr>
          </a:p>
        </p:txBody>
      </p:sp>
      <p:sp>
        <p:nvSpPr>
          <p:cNvPr id="13" name="Text Placeholder 9">
            <a:extLst>
              <a:ext uri="{FF2B5EF4-FFF2-40B4-BE49-F238E27FC236}">
                <a16:creationId xmlns:a16="http://schemas.microsoft.com/office/drawing/2014/main" id="{ED525DCE-EC5A-C9C3-8DCF-7C8EF1B566CD}"/>
              </a:ext>
            </a:extLst>
          </p:cNvPr>
          <p:cNvSpPr txBox="1">
            <a:spLocks/>
          </p:cNvSpPr>
          <p:nvPr/>
        </p:nvSpPr>
        <p:spPr>
          <a:xfrm>
            <a:off x="289859"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based on EIC investment database</a:t>
            </a:r>
          </a:p>
        </p:txBody>
      </p:sp>
      <p:grpSp>
        <p:nvGrpSpPr>
          <p:cNvPr id="14" name="sticker">
            <a:extLst>
              <a:ext uri="{FF2B5EF4-FFF2-40B4-BE49-F238E27FC236}">
                <a16:creationId xmlns:a16="http://schemas.microsoft.com/office/drawing/2014/main" id="{1270860A-5DD2-D8B5-7C5A-A24647E5FFB9}"/>
              </a:ext>
            </a:extLst>
          </p:cNvPr>
          <p:cNvGrpSpPr/>
          <p:nvPr/>
        </p:nvGrpSpPr>
        <p:grpSpPr bwMode="gray">
          <a:xfrm>
            <a:off x="289859" y="92559"/>
            <a:ext cx="5381621" cy="220842"/>
            <a:chOff x="6356973" y="209234"/>
            <a:chExt cx="5123116" cy="210538"/>
          </a:xfrm>
        </p:grpSpPr>
        <p:sp>
          <p:nvSpPr>
            <p:cNvPr id="15" name="StickerRectangle">
              <a:extLst>
                <a:ext uri="{FF2B5EF4-FFF2-40B4-BE49-F238E27FC236}">
                  <a16:creationId xmlns:a16="http://schemas.microsoft.com/office/drawing/2014/main" id="{B59C004D-66F4-7048-E057-100B7149E66E}"/>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6" name="Straight Arrow Connector 15">
              <a:extLst>
                <a:ext uri="{FF2B5EF4-FFF2-40B4-BE49-F238E27FC236}">
                  <a16:creationId xmlns:a16="http://schemas.microsoft.com/office/drawing/2014/main" id="{524B4701-7036-9A05-EFB0-838025397A8B}"/>
                </a:ext>
              </a:extLst>
            </p:cNvPr>
            <p:cNvCxnSpPr>
              <a:stCxn id="15" idx="6"/>
              <a:endCxn id="15"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D8C6480-85AD-3754-D647-9B7D54E35D25}"/>
                </a:ext>
              </a:extLst>
            </p:cNvPr>
            <p:cNvCxnSpPr>
              <a:stCxn id="15" idx="2"/>
              <a:endCxn id="15"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6041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31067770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93941"/>
            <a:ext cx="12974174" cy="475195"/>
          </a:xfrm>
          <a:prstGeom prst="rect">
            <a:avLst/>
          </a:prstGeom>
          <a:noFill/>
          <a:ln>
            <a:noFill/>
          </a:ln>
        </p:spPr>
        <p:txBody>
          <a:bodyPr spcFirstLastPara="1" wrap="square" lIns="0" tIns="0" rIns="0" bIns="0" anchor="t" anchorCtr="0">
            <a:spAutoFit/>
          </a:bodyPr>
          <a:lstStyle/>
          <a:p>
            <a:r>
              <a:rPr lang="en-GB" dirty="0"/>
              <a:t>Examples of data collected by EIC for aftercare</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89859"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based on EIC investment database</a:t>
            </a:r>
          </a:p>
        </p:txBody>
      </p:sp>
      <p:graphicFrame>
        <p:nvGraphicFramePr>
          <p:cNvPr id="7" name="Google Shape;693;p57">
            <a:extLst>
              <a:ext uri="{FF2B5EF4-FFF2-40B4-BE49-F238E27FC236}">
                <a16:creationId xmlns:a16="http://schemas.microsoft.com/office/drawing/2014/main" id="{FC0C8957-BC38-24AA-5A4A-EF4B5CDF170F}"/>
              </a:ext>
            </a:extLst>
          </p:cNvPr>
          <p:cNvGraphicFramePr/>
          <p:nvPr/>
        </p:nvGraphicFramePr>
        <p:xfrm>
          <a:off x="4742128" y="2651579"/>
          <a:ext cx="4404882" cy="37029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oogle Shape;694;p57">
            <a:extLst>
              <a:ext uri="{FF2B5EF4-FFF2-40B4-BE49-F238E27FC236}">
                <a16:creationId xmlns:a16="http://schemas.microsoft.com/office/drawing/2014/main" id="{0DC0EDE9-3EE2-5D5F-48FF-2601838485E2}"/>
              </a:ext>
            </a:extLst>
          </p:cNvPr>
          <p:cNvGraphicFramePr/>
          <p:nvPr/>
        </p:nvGraphicFramePr>
        <p:xfrm>
          <a:off x="223422" y="2653167"/>
          <a:ext cx="4489475" cy="37029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oogle Shape;695;p57">
            <a:extLst>
              <a:ext uri="{FF2B5EF4-FFF2-40B4-BE49-F238E27FC236}">
                <a16:creationId xmlns:a16="http://schemas.microsoft.com/office/drawing/2014/main" id="{2E1AF623-6F2F-79CD-5702-9D5EF9F49A8C}"/>
              </a:ext>
            </a:extLst>
          </p:cNvPr>
          <p:cNvGraphicFramePr/>
          <p:nvPr/>
        </p:nvGraphicFramePr>
        <p:xfrm>
          <a:off x="9009306" y="2651577"/>
          <a:ext cx="4091813" cy="3702967"/>
        </p:xfrm>
        <a:graphic>
          <a:graphicData uri="http://schemas.openxmlformats.org/drawingml/2006/chart">
            <c:chart xmlns:c="http://schemas.openxmlformats.org/drawingml/2006/chart" xmlns:r="http://schemas.openxmlformats.org/officeDocument/2006/relationships" r:id="rId8"/>
          </a:graphicData>
        </a:graphic>
      </p:graphicFrame>
      <p:sp>
        <p:nvSpPr>
          <p:cNvPr id="10" name="Google Shape;696;p57">
            <a:extLst>
              <a:ext uri="{FF2B5EF4-FFF2-40B4-BE49-F238E27FC236}">
                <a16:creationId xmlns:a16="http://schemas.microsoft.com/office/drawing/2014/main" id="{BBC8B1F1-046E-F05F-BE9B-D1B538C2C6D8}"/>
              </a:ext>
            </a:extLst>
          </p:cNvPr>
          <p:cNvSpPr txBox="1"/>
          <p:nvPr/>
        </p:nvSpPr>
        <p:spPr>
          <a:xfrm>
            <a:off x="594948" y="2312574"/>
            <a:ext cx="4106428" cy="407243"/>
          </a:xfrm>
          <a:prstGeom prst="rect">
            <a:avLst/>
          </a:prstGeom>
          <a:noFill/>
          <a:ln>
            <a:noFill/>
          </a:ln>
        </p:spPr>
        <p:txBody>
          <a:bodyPr spcFirstLastPara="1" wrap="square" lIns="100817" tIns="50395" rIns="100817" bIns="50395" anchor="t" anchorCtr="0">
            <a:spAutoFit/>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1985" b="1" i="0" u="none" strike="noStrike" kern="0" cap="none" spc="0" normalizeH="0" baseline="0" noProof="0" dirty="0">
                <a:ln>
                  <a:noFill/>
                </a:ln>
                <a:solidFill>
                  <a:srgbClr val="0495A8"/>
                </a:solidFill>
                <a:effectLst/>
                <a:uLnTx/>
                <a:uFillTx/>
                <a:latin typeface="Calibri"/>
                <a:ea typeface="Calibri"/>
                <a:cs typeface="Calibri"/>
                <a:sym typeface="Calibri"/>
              </a:rPr>
              <a:t>Number of investment projects</a:t>
            </a:r>
            <a:endParaRPr kumimoji="0" sz="1544" b="0" i="0" u="none" strike="noStrike" kern="0" cap="none" spc="0" normalizeH="0" baseline="0" noProof="0" dirty="0">
              <a:ln>
                <a:noFill/>
              </a:ln>
              <a:solidFill>
                <a:sysClr val="windowText" lastClr="000000"/>
              </a:solidFill>
              <a:effectLst/>
              <a:uLnTx/>
              <a:uFillTx/>
            </a:endParaRPr>
          </a:p>
        </p:txBody>
      </p:sp>
      <p:sp>
        <p:nvSpPr>
          <p:cNvPr id="11" name="Google Shape;697;p57">
            <a:extLst>
              <a:ext uri="{FF2B5EF4-FFF2-40B4-BE49-F238E27FC236}">
                <a16:creationId xmlns:a16="http://schemas.microsoft.com/office/drawing/2014/main" id="{1D5F5A90-9543-932C-3938-46383FD153B3}"/>
              </a:ext>
            </a:extLst>
          </p:cNvPr>
          <p:cNvSpPr txBox="1"/>
          <p:nvPr/>
        </p:nvSpPr>
        <p:spPr>
          <a:xfrm>
            <a:off x="4669055" y="2327739"/>
            <a:ext cx="4106428" cy="407243"/>
          </a:xfrm>
          <a:prstGeom prst="rect">
            <a:avLst/>
          </a:prstGeom>
          <a:noFill/>
          <a:ln>
            <a:noFill/>
          </a:ln>
        </p:spPr>
        <p:txBody>
          <a:bodyPr spcFirstLastPara="1" wrap="square" lIns="100817" tIns="50395" rIns="100817" bIns="50395" anchor="t" anchorCtr="0">
            <a:spAutoFit/>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1985" b="1" i="0" u="none" strike="noStrike" kern="0" cap="none" spc="0" normalizeH="0" baseline="0" noProof="0">
                <a:ln>
                  <a:noFill/>
                </a:ln>
                <a:solidFill>
                  <a:srgbClr val="0495A8"/>
                </a:solidFill>
                <a:effectLst/>
                <a:uLnTx/>
                <a:uFillTx/>
                <a:latin typeface="Calibri"/>
                <a:ea typeface="Calibri"/>
                <a:cs typeface="Calibri"/>
                <a:sym typeface="Calibri"/>
              </a:rPr>
              <a:t>Total investment capital ‘000 Birr</a:t>
            </a:r>
            <a:endParaRPr kumimoji="0" sz="1544" b="0" i="0" u="none" strike="noStrike" kern="0" cap="none" spc="0" normalizeH="0" baseline="0" noProof="0">
              <a:ln>
                <a:noFill/>
              </a:ln>
              <a:solidFill>
                <a:sysClr val="windowText" lastClr="000000"/>
              </a:solidFill>
              <a:effectLst/>
              <a:uLnTx/>
              <a:uFillTx/>
            </a:endParaRPr>
          </a:p>
        </p:txBody>
      </p:sp>
      <p:sp>
        <p:nvSpPr>
          <p:cNvPr id="12" name="Google Shape;698;p57">
            <a:extLst>
              <a:ext uri="{FF2B5EF4-FFF2-40B4-BE49-F238E27FC236}">
                <a16:creationId xmlns:a16="http://schemas.microsoft.com/office/drawing/2014/main" id="{39B2D411-B13C-A3AE-01D4-B843A41D5DAD}"/>
              </a:ext>
            </a:extLst>
          </p:cNvPr>
          <p:cNvSpPr txBox="1"/>
          <p:nvPr/>
        </p:nvSpPr>
        <p:spPr>
          <a:xfrm>
            <a:off x="8804715" y="2327739"/>
            <a:ext cx="4106428" cy="407243"/>
          </a:xfrm>
          <a:prstGeom prst="rect">
            <a:avLst/>
          </a:prstGeom>
          <a:noFill/>
          <a:ln>
            <a:noFill/>
          </a:ln>
        </p:spPr>
        <p:txBody>
          <a:bodyPr spcFirstLastPara="1" wrap="square" lIns="100817" tIns="50395" rIns="100817" bIns="50395" anchor="t" anchorCtr="0">
            <a:spAutoFit/>
          </a:bodyPr>
          <a:lstStyle/>
          <a:p>
            <a:pPr marL="0" marR="0" lvl="0" indent="0" algn="ctr" defTabSz="1008309" eaLnBrk="1" fontAlgn="auto" latinLnBrk="0" hangingPunct="1">
              <a:lnSpc>
                <a:spcPct val="100000"/>
              </a:lnSpc>
              <a:spcBef>
                <a:spcPts val="0"/>
              </a:spcBef>
              <a:spcAft>
                <a:spcPts val="0"/>
              </a:spcAft>
              <a:buClrTx/>
              <a:buSzTx/>
              <a:buFontTx/>
              <a:buNone/>
              <a:tabLst/>
              <a:defRPr/>
            </a:pPr>
            <a:r>
              <a:rPr kumimoji="0" lang="en-US" sz="1985" b="1" i="0" u="none" strike="noStrike" kern="0" cap="none" spc="0" normalizeH="0" baseline="0" noProof="0">
                <a:ln>
                  <a:noFill/>
                </a:ln>
                <a:solidFill>
                  <a:srgbClr val="0495A8"/>
                </a:solidFill>
                <a:effectLst/>
                <a:uLnTx/>
                <a:uFillTx/>
                <a:latin typeface="Calibri"/>
                <a:ea typeface="Calibri"/>
                <a:cs typeface="Calibri"/>
                <a:sym typeface="Calibri"/>
              </a:rPr>
              <a:t>Permanent jobs #</a:t>
            </a:r>
            <a:endParaRPr kumimoji="0" sz="1544" b="0" i="0" u="none" strike="noStrike" kern="0" cap="none" spc="0" normalizeH="0" baseline="0" noProof="0">
              <a:ln>
                <a:noFill/>
              </a:ln>
              <a:solidFill>
                <a:sysClr val="windowText" lastClr="000000"/>
              </a:solidFill>
              <a:effectLst/>
              <a:uLnTx/>
              <a:uFillTx/>
            </a:endParaRPr>
          </a:p>
        </p:txBody>
      </p:sp>
      <p:sp>
        <p:nvSpPr>
          <p:cNvPr id="13" name="Google Shape;699;p57">
            <a:extLst>
              <a:ext uri="{FF2B5EF4-FFF2-40B4-BE49-F238E27FC236}">
                <a16:creationId xmlns:a16="http://schemas.microsoft.com/office/drawing/2014/main" id="{932DD7FD-A32A-0DEA-FA6E-D6B91BA8E463}"/>
              </a:ext>
            </a:extLst>
          </p:cNvPr>
          <p:cNvSpPr txBox="1"/>
          <p:nvPr/>
        </p:nvSpPr>
        <p:spPr>
          <a:xfrm>
            <a:off x="289859" y="1309597"/>
            <a:ext cx="12499141" cy="1425598"/>
          </a:xfrm>
          <a:prstGeom prst="rect">
            <a:avLst/>
          </a:prstGeom>
          <a:noFill/>
          <a:ln>
            <a:noFill/>
          </a:ln>
        </p:spPr>
        <p:txBody>
          <a:bodyPr spcFirstLastPara="1" wrap="square" lIns="100817" tIns="50395" rIns="100817" bIns="50395" anchor="t" anchorCtr="0">
            <a:spAutoFit/>
          </a:bodyPr>
          <a:lstStyle/>
          <a:p>
            <a:pPr marL="0" marR="0" lvl="0" indent="0" defTabSz="1008309" eaLnBrk="1" fontAlgn="auto" latinLnBrk="0" hangingPunct="1">
              <a:lnSpc>
                <a:spcPct val="100000"/>
              </a:lnSpc>
              <a:spcBef>
                <a:spcPts val="0"/>
              </a:spcBef>
              <a:spcAft>
                <a:spcPts val="0"/>
              </a:spcAft>
              <a:buClr>
                <a:srgbClr val="181C36"/>
              </a:buClr>
              <a:buSzPts val="1400"/>
              <a:buFontTx/>
              <a:buNone/>
              <a:tabLst/>
              <a:defRPr/>
            </a:pPr>
            <a:r>
              <a:rPr kumimoji="0" lang="en-US" sz="1985" b="1" i="0" u="none" strike="noStrike" kern="0" cap="none" spc="0" normalizeH="0" baseline="0" noProof="0" dirty="0">
                <a:ln>
                  <a:noFill/>
                </a:ln>
                <a:solidFill>
                  <a:srgbClr val="181C36"/>
                </a:solidFill>
                <a:effectLst/>
                <a:uLnTx/>
                <a:uFillTx/>
              </a:rPr>
              <a:t>The graphs below show the proportion of new vs. expansion FDI by sector, looking at the 6 largest sectors for FDI which accounted for 95.5% of FDI investment projects from 2010-2018.</a:t>
            </a:r>
            <a:endParaRPr kumimoji="0" sz="1985" b="1" i="0" u="none" strike="noStrike" kern="0" cap="none" spc="0" normalizeH="0" baseline="0" noProof="0" dirty="0">
              <a:ln>
                <a:noFill/>
              </a:ln>
              <a:solidFill>
                <a:sysClr val="windowText" lastClr="000000"/>
              </a:solidFill>
              <a:effectLst/>
              <a:uLnTx/>
              <a:uFillTx/>
            </a:endParaRPr>
          </a:p>
          <a:p>
            <a:pPr marL="315097" marR="0" lvl="0" indent="-217066" defTabSz="1008309" eaLnBrk="1" fontAlgn="auto" latinLnBrk="0" hangingPunct="1">
              <a:lnSpc>
                <a:spcPct val="100000"/>
              </a:lnSpc>
              <a:spcBef>
                <a:spcPts val="0"/>
              </a:spcBef>
              <a:spcAft>
                <a:spcPts val="0"/>
              </a:spcAft>
              <a:buClr>
                <a:srgbClr val="181C36"/>
              </a:buClr>
              <a:buSzPts val="1400"/>
              <a:buFontTx/>
              <a:buNone/>
              <a:tabLst/>
              <a:defRPr/>
            </a:pPr>
            <a:endParaRPr kumimoji="0" sz="1544" b="0" i="0" u="none" strike="noStrike" kern="0" cap="none" spc="0" normalizeH="0" baseline="0" noProof="0" dirty="0">
              <a:ln>
                <a:noFill/>
              </a:ln>
              <a:solidFill>
                <a:srgbClr val="181C36"/>
              </a:solidFill>
              <a:effectLst/>
              <a:uLnTx/>
              <a:uFillTx/>
            </a:endParaRPr>
          </a:p>
          <a:p>
            <a:pPr marL="315097" marR="0" lvl="0" indent="-217066" defTabSz="1008309" eaLnBrk="1" fontAlgn="auto" latinLnBrk="0" hangingPunct="1">
              <a:lnSpc>
                <a:spcPct val="100000"/>
              </a:lnSpc>
              <a:spcBef>
                <a:spcPts val="0"/>
              </a:spcBef>
              <a:spcAft>
                <a:spcPts val="0"/>
              </a:spcAft>
              <a:buClr>
                <a:srgbClr val="181C36"/>
              </a:buClr>
              <a:buSzPts val="1400"/>
              <a:buFontTx/>
              <a:buNone/>
              <a:tabLst/>
              <a:defRPr/>
            </a:pPr>
            <a:endParaRPr kumimoji="0" sz="1544" b="0" i="0" u="none" strike="noStrike" kern="0" cap="none" spc="0" normalizeH="0" baseline="0" noProof="0" dirty="0">
              <a:ln>
                <a:noFill/>
              </a:ln>
              <a:solidFill>
                <a:srgbClr val="181C36"/>
              </a:solidFill>
              <a:effectLst/>
              <a:uLnTx/>
              <a:uFillTx/>
            </a:endParaRPr>
          </a:p>
          <a:p>
            <a:pPr marL="315097" marR="0" lvl="0" indent="-217066" defTabSz="1008309" eaLnBrk="1" fontAlgn="auto" latinLnBrk="0" hangingPunct="1">
              <a:lnSpc>
                <a:spcPct val="100000"/>
              </a:lnSpc>
              <a:spcBef>
                <a:spcPts val="0"/>
              </a:spcBef>
              <a:spcAft>
                <a:spcPts val="0"/>
              </a:spcAft>
              <a:buClr>
                <a:srgbClr val="181C36"/>
              </a:buClr>
              <a:buSzPts val="1400"/>
              <a:buFontTx/>
              <a:buNone/>
              <a:tabLst/>
              <a:defRPr/>
            </a:pPr>
            <a:endParaRPr kumimoji="0" sz="1544" b="0" i="0" u="none" strike="noStrike" kern="0" cap="none" spc="0" normalizeH="0" baseline="0" noProof="0" dirty="0">
              <a:ln>
                <a:noFill/>
              </a:ln>
              <a:solidFill>
                <a:srgbClr val="181C36"/>
              </a:solidFill>
              <a:effectLst/>
              <a:uLnTx/>
              <a:uFillTx/>
            </a:endParaRPr>
          </a:p>
        </p:txBody>
      </p:sp>
      <p:grpSp>
        <p:nvGrpSpPr>
          <p:cNvPr id="15" name="sticker">
            <a:extLst>
              <a:ext uri="{FF2B5EF4-FFF2-40B4-BE49-F238E27FC236}">
                <a16:creationId xmlns:a16="http://schemas.microsoft.com/office/drawing/2014/main" id="{EDC1D005-94CD-5B3F-85C8-09480F3DAD0C}"/>
              </a:ext>
            </a:extLst>
          </p:cNvPr>
          <p:cNvGrpSpPr/>
          <p:nvPr/>
        </p:nvGrpSpPr>
        <p:grpSpPr bwMode="gray">
          <a:xfrm>
            <a:off x="289859" y="92559"/>
            <a:ext cx="5381621" cy="220842"/>
            <a:chOff x="6356973" y="209234"/>
            <a:chExt cx="5123116" cy="210538"/>
          </a:xfrm>
        </p:grpSpPr>
        <p:sp>
          <p:nvSpPr>
            <p:cNvPr id="16" name="StickerRectangle">
              <a:extLst>
                <a:ext uri="{FF2B5EF4-FFF2-40B4-BE49-F238E27FC236}">
                  <a16:creationId xmlns:a16="http://schemas.microsoft.com/office/drawing/2014/main" id="{795CD385-566A-AE66-4C11-C1596FBF2CF5}"/>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7" name="Straight Arrow Connector 16">
              <a:extLst>
                <a:ext uri="{FF2B5EF4-FFF2-40B4-BE49-F238E27FC236}">
                  <a16:creationId xmlns:a16="http://schemas.microsoft.com/office/drawing/2014/main" id="{515D176E-2BDC-EDD8-C816-9010B8AD7F7E}"/>
                </a:ext>
              </a:extLst>
            </p:cNvPr>
            <p:cNvCxnSpPr>
              <a:stCxn id="16" idx="6"/>
              <a:endCxn id="16"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9EB8E6F-381F-AA66-F8F3-1C2729FBA474}"/>
                </a:ext>
              </a:extLst>
            </p:cNvPr>
            <p:cNvCxnSpPr>
              <a:stCxn id="16" idx="2"/>
              <a:endCxn id="16"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16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243220A-2894-9620-7538-8B8DA01FC391}"/>
              </a:ext>
            </a:extLst>
          </p:cNvPr>
          <p:cNvGraphicFramePr>
            <a:graphicFrameLocks noChangeAspect="1"/>
          </p:cNvGraphicFramePr>
          <p:nvPr>
            <p:custDataLst>
              <p:tags r:id="rId1"/>
            </p:custDataLst>
            <p:extLst>
              <p:ext uri="{D42A27DB-BD31-4B8C-83A1-F6EECF244321}">
                <p14:modId xmlns:p14="http://schemas.microsoft.com/office/powerpoint/2010/main" val="3342952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69" name="Google Shape;369;p5" descr="A close-up of a crystal&#10;&#10;Description automatically generated with low confidence"/>
          <p:cNvPicPr preferRelativeResize="0"/>
          <p:nvPr/>
        </p:nvPicPr>
        <p:blipFill rotWithShape="1">
          <a:blip r:embed="rId6">
            <a:alphaModFix/>
          </a:blip>
          <a:srcRect/>
          <a:stretch/>
        </p:blipFill>
        <p:spPr>
          <a:xfrm>
            <a:off x="0" y="148"/>
            <a:ext cx="13444538" cy="7562553"/>
          </a:xfrm>
          <a:prstGeom prst="rect">
            <a:avLst/>
          </a:prstGeom>
          <a:noFill/>
          <a:ln>
            <a:noFill/>
          </a:ln>
        </p:spPr>
      </p:pic>
      <p:sp>
        <p:nvSpPr>
          <p:cNvPr id="370" name="Google Shape;370;p5"/>
          <p:cNvSpPr/>
          <p:nvPr/>
        </p:nvSpPr>
        <p:spPr>
          <a:xfrm rot="10800000">
            <a:off x="0" y="8499"/>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p:txBody>
      </p:sp>
      <p:sp>
        <p:nvSpPr>
          <p:cNvPr id="371" name="Google Shape;371;p5"/>
          <p:cNvSpPr txBox="1"/>
          <p:nvPr/>
        </p:nvSpPr>
        <p:spPr>
          <a:xfrm>
            <a:off x="1781967" y="2906244"/>
            <a:ext cx="10591175" cy="843821"/>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b="0" i="0" u="none" strike="noStrike" cap="none" dirty="0">
                <a:solidFill>
                  <a:schemeClr val="lt1"/>
                </a:solidFill>
                <a:latin typeface="Arial Black"/>
                <a:ea typeface="Arial Black"/>
                <a:cs typeface="Arial Black"/>
                <a:sym typeface="Arial Black"/>
              </a:rPr>
              <a:t>Welcome &amp; Review of Day 1</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7">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EB40A4C5-6409-8ECE-015E-7EADC94F4F76}"/>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1678626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413820054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Key account management best practices </a:t>
            </a:r>
            <a:endParaRPr dirty="0"/>
          </a:p>
        </p:txBody>
      </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a:t>
            </a:r>
          </a:p>
        </p:txBody>
      </p:sp>
      <p:graphicFrame>
        <p:nvGraphicFramePr>
          <p:cNvPr id="7" name="Diagram 6">
            <a:extLst>
              <a:ext uri="{FF2B5EF4-FFF2-40B4-BE49-F238E27FC236}">
                <a16:creationId xmlns:a16="http://schemas.microsoft.com/office/drawing/2014/main" id="{0ED61482-E8C2-CA64-137D-FEB13F31CF6E}"/>
              </a:ext>
            </a:extLst>
          </p:cNvPr>
          <p:cNvGraphicFramePr/>
          <p:nvPr/>
        </p:nvGraphicFramePr>
        <p:xfrm>
          <a:off x="8150750" y="2266055"/>
          <a:ext cx="4747602" cy="198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A8C29E44-A953-0558-CB12-E453851391B9}"/>
              </a:ext>
            </a:extLst>
          </p:cNvPr>
          <p:cNvSpPr txBox="1"/>
          <p:nvPr/>
        </p:nvSpPr>
        <p:spPr>
          <a:xfrm>
            <a:off x="448153" y="1191707"/>
            <a:ext cx="12343564" cy="1008738"/>
          </a:xfrm>
          <a:prstGeom prst="rect">
            <a:avLst/>
          </a:prstGeom>
          <a:noFill/>
        </p:spPr>
        <p:txBody>
          <a:bodyPr wrap="square">
            <a:spAutoFit/>
          </a:bodyPr>
          <a:lstStyle/>
          <a:p>
            <a:pPr marL="0" marR="0" lvl="0" indent="0" algn="just" defTabSz="1008309" eaLnBrk="1" fontAlgn="auto" latinLnBrk="0" hangingPunct="1">
              <a:lnSpc>
                <a:spcPct val="100000"/>
              </a:lnSpc>
              <a:spcBef>
                <a:spcPts val="0"/>
              </a:spcBef>
              <a:spcAft>
                <a:spcPts val="0"/>
              </a:spcAft>
              <a:buClrTx/>
              <a:buSzPts val="1600"/>
              <a:buFontTx/>
              <a:buNone/>
              <a:tabLst/>
              <a:defRPr/>
            </a:pPr>
            <a:r>
              <a:rPr kumimoji="0" lang="en-US" sz="1985" b="1" i="0" u="none" strike="noStrike" kern="0" cap="none" spc="0" normalizeH="0" baseline="0" noProof="0" dirty="0">
                <a:ln>
                  <a:noFill/>
                </a:ln>
                <a:solidFill>
                  <a:sysClr val="windowText" lastClr="000000"/>
                </a:solidFill>
                <a:effectLst/>
                <a:uLnTx/>
                <a:uFillTx/>
              </a:rPr>
              <a:t>IPAs must have a has a strong aftercare programme with a </a:t>
            </a:r>
            <a:r>
              <a:rPr kumimoji="0" lang="en-US" sz="1985" b="1" i="0" u="sng" strike="noStrike" kern="0" cap="none" spc="0" normalizeH="0" baseline="0" noProof="0" dirty="0">
                <a:ln>
                  <a:noFill/>
                </a:ln>
                <a:solidFill>
                  <a:sysClr val="windowText" lastClr="000000"/>
                </a:solidFill>
                <a:effectLst/>
                <a:uLnTx/>
                <a:uFillTx/>
              </a:rPr>
              <a:t>comprehensive key account management strategy</a:t>
            </a:r>
            <a:r>
              <a:rPr kumimoji="0" lang="en-US" sz="1985" b="1" i="0" u="none" strike="noStrike" kern="0" cap="none" spc="0" normalizeH="0" baseline="0" noProof="0" dirty="0">
                <a:ln>
                  <a:noFill/>
                </a:ln>
                <a:solidFill>
                  <a:sysClr val="windowText" lastClr="000000"/>
                </a:solidFill>
                <a:effectLst/>
                <a:uLnTx/>
                <a:uFillTx/>
              </a:rPr>
              <a:t>, coupled with </a:t>
            </a:r>
            <a:r>
              <a:rPr kumimoji="0" lang="en-US" sz="1985" b="1" i="0" u="sng" strike="noStrike" kern="0" cap="none" spc="0" normalizeH="0" baseline="0" noProof="0" dirty="0">
                <a:ln>
                  <a:noFill/>
                </a:ln>
                <a:solidFill>
                  <a:sysClr val="windowText" lastClr="000000"/>
                </a:solidFill>
                <a:effectLst/>
                <a:uLnTx/>
                <a:uFillTx/>
              </a:rPr>
              <a:t>key performance indicators that monitor the most value-adding activities </a:t>
            </a:r>
            <a:r>
              <a:rPr kumimoji="0" lang="en-US" sz="1985" b="1" i="0" u="none" strike="noStrike" kern="0" cap="none" spc="0" normalizeH="0" baseline="0" noProof="0" dirty="0">
                <a:ln>
                  <a:noFill/>
                </a:ln>
                <a:solidFill>
                  <a:sysClr val="windowText" lastClr="000000"/>
                </a:solidFill>
                <a:effectLst/>
                <a:uLnTx/>
                <a:uFillTx/>
              </a:rPr>
              <a:t>for aftercare</a:t>
            </a:r>
          </a:p>
        </p:txBody>
      </p:sp>
      <p:sp>
        <p:nvSpPr>
          <p:cNvPr id="9" name="TextBox 8">
            <a:extLst>
              <a:ext uri="{FF2B5EF4-FFF2-40B4-BE49-F238E27FC236}">
                <a16:creationId xmlns:a16="http://schemas.microsoft.com/office/drawing/2014/main" id="{8B034E43-3ECA-2617-DB1A-AF8A6BB5521F}"/>
              </a:ext>
            </a:extLst>
          </p:cNvPr>
          <p:cNvSpPr txBox="1"/>
          <p:nvPr/>
        </p:nvSpPr>
        <p:spPr>
          <a:xfrm>
            <a:off x="398784" y="1838912"/>
            <a:ext cx="12392933" cy="6201698"/>
          </a:xfrm>
          <a:prstGeom prst="rect">
            <a:avLst/>
          </a:prstGeom>
          <a:noFill/>
        </p:spPr>
        <p:txBody>
          <a:bodyPr wrap="square">
            <a:spAutoFit/>
          </a:bodyPr>
          <a:lstStyle/>
          <a:p>
            <a:pPr marL="0" marR="0" lvl="0" indent="0" defTabSz="1008309" eaLnBrk="1" fontAlgn="auto" latinLnBrk="0" hangingPunct="1">
              <a:lnSpc>
                <a:spcPct val="100000"/>
              </a:lnSpc>
              <a:spcBef>
                <a:spcPts val="0"/>
              </a:spcBef>
              <a:spcAft>
                <a:spcPts val="0"/>
              </a:spcAft>
              <a:buClrTx/>
              <a:buSzPts val="1600"/>
              <a:buFontTx/>
              <a:buNone/>
              <a:tabLst/>
              <a:defRPr/>
            </a:pPr>
            <a:endParaRPr kumimoji="0" lang="en-US" sz="1985" b="1" i="0" u="sng" strike="noStrike" kern="0" cap="none" spc="0" normalizeH="0" baseline="0" noProof="0" dirty="0">
              <a:ln>
                <a:noFill/>
              </a:ln>
              <a:solidFill>
                <a:sysClr val="windowText" lastClr="000000"/>
              </a:solidFill>
              <a:effectLst/>
              <a:uLnTx/>
              <a:uFillTx/>
            </a:endParaRPr>
          </a:p>
          <a:p>
            <a:pPr marL="0" marR="0" lvl="0" indent="0" defTabSz="1008309" eaLnBrk="1" fontAlgn="auto" latinLnBrk="0" hangingPunct="1">
              <a:lnSpc>
                <a:spcPct val="100000"/>
              </a:lnSpc>
              <a:spcBef>
                <a:spcPts val="0"/>
              </a:spcBef>
              <a:spcAft>
                <a:spcPts val="0"/>
              </a:spcAft>
              <a:buClrTx/>
              <a:buSzPts val="1600"/>
              <a:buFontTx/>
              <a:buNone/>
              <a:tabLst/>
              <a:defRPr/>
            </a:pPr>
            <a:r>
              <a:rPr kumimoji="0" lang="en-US" sz="1985" b="1" i="0" u="sng" strike="noStrike" kern="0" cap="none" spc="0" normalizeH="0" baseline="0" noProof="0" dirty="0">
                <a:ln>
                  <a:noFill/>
                </a:ln>
                <a:solidFill>
                  <a:sysClr val="windowText" lastClr="000000"/>
                </a:solidFill>
                <a:effectLst/>
                <a:uLnTx/>
                <a:uFillTx/>
              </a:rPr>
              <a:t>Key account management best practices (drawn from work with some COMESA IPAs)</a:t>
            </a:r>
          </a:p>
          <a:p>
            <a:pPr marL="0" marR="0" lvl="0" indent="0" defTabSz="1008309" eaLnBrk="1" fontAlgn="auto" latinLnBrk="0" hangingPunct="1">
              <a:lnSpc>
                <a:spcPct val="100000"/>
              </a:lnSpc>
              <a:spcBef>
                <a:spcPts val="0"/>
              </a:spcBef>
              <a:spcAft>
                <a:spcPts val="0"/>
              </a:spcAft>
              <a:buClrTx/>
              <a:buSzPts val="1600"/>
              <a:buFontTx/>
              <a:buNone/>
              <a:tabLst/>
              <a:defRPr/>
            </a:pPr>
            <a:endParaRPr kumimoji="0" lang="en-US" sz="1985" b="1" i="0" u="none" strike="noStrike" kern="0" cap="none" spc="0" normalizeH="0" baseline="0" noProof="0" dirty="0">
              <a:ln>
                <a:noFill/>
              </a:ln>
              <a:solidFill>
                <a:sysClr val="windowText" lastClr="000000"/>
              </a:solidFill>
              <a:effectLst/>
              <a:uLnTx/>
              <a:uFillTx/>
            </a:endParaRPr>
          </a:p>
          <a:p>
            <a:pPr marL="315097" marR="0" lvl="0" indent="-315097"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rPr>
              <a:t>Responsible account manager</a:t>
            </a:r>
            <a:r>
              <a:rPr kumimoji="0" lang="en-US" sz="1985" b="0" i="0" u="none" strike="noStrike" kern="0" cap="none" spc="0" normalizeH="0" baseline="0" noProof="0" dirty="0">
                <a:ln>
                  <a:noFill/>
                </a:ln>
                <a:solidFill>
                  <a:sysClr val="windowText" lastClr="000000"/>
                </a:solidFill>
                <a:effectLst/>
                <a:uLnTx/>
                <a:uFillTx/>
              </a:rPr>
              <a:t>:</a:t>
            </a:r>
            <a:r>
              <a:rPr kumimoji="0" lang="en-US" sz="1985" b="1" i="0" u="none" strike="noStrike" kern="0" cap="none" spc="0" normalizeH="0" baseline="0" noProof="0" dirty="0">
                <a:ln>
                  <a:noFill/>
                </a:ln>
                <a:solidFill>
                  <a:sysClr val="windowText" lastClr="000000"/>
                </a:solidFill>
                <a:effectLst/>
                <a:uLnTx/>
                <a:uFillTx/>
              </a:rPr>
              <a:t> </a:t>
            </a:r>
            <a:r>
              <a:rPr kumimoji="0" lang="en-US" sz="1985" b="0" i="0" u="none" strike="noStrike" kern="0" cap="none" spc="0" normalizeH="0" baseline="0" noProof="0" dirty="0">
                <a:ln>
                  <a:noFill/>
                </a:ln>
                <a:solidFill>
                  <a:sysClr val="windowText" lastClr="000000"/>
                </a:solidFill>
                <a:effectLst/>
                <a:uLnTx/>
                <a:uFillTx/>
              </a:rPr>
              <a:t>is assigned to licensed investment projects, at least up to the stage of starting operations. </a:t>
            </a:r>
            <a:r>
              <a:rPr kumimoji="0" lang="en-US"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Account manager from the aftercare division who must reach out to the investor and report back within 15 days. </a:t>
            </a:r>
            <a:endParaRPr kumimoji="0" lang="en-US" sz="1985" b="0" i="0" u="none" strike="noStrike" kern="0" cap="none" spc="0" normalizeH="0" baseline="0" noProof="0" dirty="0">
              <a:ln>
                <a:noFill/>
              </a:ln>
              <a:solidFill>
                <a:sysClr val="windowText" lastClr="000000"/>
              </a:solidFill>
              <a:effectLst/>
              <a:uLnTx/>
              <a:uFillTx/>
            </a:endParaRP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Aftercare account manager facilities requests with local agencies: </a:t>
            </a:r>
            <a:r>
              <a:rPr lang="en-US" sz="1985" dirty="0">
                <a:solidFill>
                  <a:sysClr val="windowText" lastClr="000000"/>
                </a:solidFill>
                <a:latin typeface="Arial" panose="020B0604020202020204" pitchFamily="34" charset="0"/>
                <a:ea typeface="Arial" panose="020B0604020202020204" pitchFamily="34" charset="0"/>
              </a:rPr>
              <a:t>IPA</a:t>
            </a:r>
            <a:r>
              <a:rPr kumimoji="0" lang="en-US"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 will facilitate infrastructure requests and work together with the relevant governmental organisation to implement requests – especially with regards to land acquisition, electric power supply and access to road infrastructure. </a:t>
            </a: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Proactive outreach strategy for aftercare: </a:t>
            </a:r>
            <a:r>
              <a:rPr kumimoji="0" lang="en-US"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There is proactive outreach for these strategic investors to see if they need further support with their expansion projects or have any issues that need to be resolved. For example, there are about 20 strategic investors in the textiles and garments sector that have been identified for this programme. </a:t>
            </a: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r>
              <a:rPr kumimoji="0" lang="en-US" sz="1985" b="1"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Continuous learning within the team: </a:t>
            </a:r>
            <a:r>
              <a:rPr kumimoji="0" lang="en-US" sz="1985" b="0" i="0" u="none" strike="noStrike" kern="0" cap="none" spc="0" normalizeH="0" baseline="0" noProof="0" dirty="0">
                <a:ln>
                  <a:noFill/>
                </a:ln>
                <a:solidFill>
                  <a:srgbClr val="181C36"/>
                </a:solidFill>
                <a:effectLst/>
                <a:uLnTx/>
                <a:uFillTx/>
                <a:latin typeface="Arial" panose="020B0604020202020204" pitchFamily="34" charset="0"/>
              </a:rPr>
              <a:t>Every 15 days all 8 sector teams in IPA get together to discuss with each other and the Director issues facing investors. Each team leader prepares a PPT on problems and solutions. The Director can escalate to the DC level if major projects are facing issues in implementation or operation.</a:t>
            </a:r>
            <a:endParaRPr kumimoji="0" lang="en-US"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GB"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GB" sz="1985"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315097" marR="0" lvl="0" indent="-315097" algn="just" defTabSz="1008309" eaLnBrk="1" fontAlgn="auto" latinLnBrk="0" hangingPunct="1">
              <a:lnSpc>
                <a:spcPct val="100000"/>
              </a:lnSpc>
              <a:spcBef>
                <a:spcPts val="0"/>
              </a:spcBef>
              <a:spcAft>
                <a:spcPts val="0"/>
              </a:spcAft>
              <a:buClrTx/>
              <a:buSzPts val="1600"/>
              <a:buFont typeface="Arial" panose="020B0604020202020204" pitchFamily="34" charset="0"/>
              <a:buChar char="•"/>
              <a:tabLst/>
              <a:defRPr/>
            </a:pPr>
            <a:endParaRPr kumimoji="0" lang="en-US" sz="1985" b="1" i="0" u="none" strike="noStrike" kern="0" cap="none" spc="0" normalizeH="0" baseline="0" noProof="0" dirty="0">
              <a:ln>
                <a:noFill/>
              </a:ln>
              <a:solidFill>
                <a:sysClr val="windowText" lastClr="000000"/>
              </a:solidFill>
              <a:effectLst/>
              <a:uLnTx/>
              <a:uFillTx/>
            </a:endParaRPr>
          </a:p>
        </p:txBody>
      </p:sp>
      <p:grpSp>
        <p:nvGrpSpPr>
          <p:cNvPr id="10" name="sticker">
            <a:extLst>
              <a:ext uri="{FF2B5EF4-FFF2-40B4-BE49-F238E27FC236}">
                <a16:creationId xmlns:a16="http://schemas.microsoft.com/office/drawing/2014/main" id="{EEB0C3EA-C571-B571-28E1-03372C5E4DE0}"/>
              </a:ext>
            </a:extLst>
          </p:cNvPr>
          <p:cNvGrpSpPr/>
          <p:nvPr/>
        </p:nvGrpSpPr>
        <p:grpSpPr bwMode="gray">
          <a:xfrm>
            <a:off x="289859" y="92559"/>
            <a:ext cx="5381621" cy="220842"/>
            <a:chOff x="6356973" y="209234"/>
            <a:chExt cx="5123116" cy="210538"/>
          </a:xfrm>
        </p:grpSpPr>
        <p:sp>
          <p:nvSpPr>
            <p:cNvPr id="11" name="StickerRectangle">
              <a:extLst>
                <a:ext uri="{FF2B5EF4-FFF2-40B4-BE49-F238E27FC236}">
                  <a16:creationId xmlns:a16="http://schemas.microsoft.com/office/drawing/2014/main" id="{1899054D-7A09-D665-DCF8-28CFDC567EC7}"/>
                </a:ext>
              </a:extLst>
            </p:cNvPr>
            <p:cNvSpPr/>
            <p:nvPr/>
          </p:nvSpPr>
          <p:spPr bwMode="gray">
            <a:xfrm>
              <a:off x="6356973" y="209234"/>
              <a:ext cx="5123116"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BEST PRACTICES IN IMPLEMENTING AFTERCARE &amp; BRE STRATEGY</a:t>
              </a:r>
            </a:p>
          </p:txBody>
        </p:sp>
        <p:cxnSp>
          <p:nvCxnSpPr>
            <p:cNvPr id="12" name="Straight Arrow Connector 11">
              <a:extLst>
                <a:ext uri="{FF2B5EF4-FFF2-40B4-BE49-F238E27FC236}">
                  <a16:creationId xmlns:a16="http://schemas.microsoft.com/office/drawing/2014/main" id="{7B92786C-FD37-9270-30EF-BB331F58D9FB}"/>
                </a:ext>
              </a:extLst>
            </p:cNvPr>
            <p:cNvCxnSpPr>
              <a:stCxn id="11" idx="6"/>
              <a:endCxn id="11" idx="4"/>
            </p:cNvCxnSpPr>
            <p:nvPr/>
          </p:nvCxnSpPr>
          <p:spPr bwMode="gray">
            <a:xfrm flipH="1">
              <a:off x="6356973" y="419772"/>
              <a:ext cx="5123116"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D4ECB3-4B56-929B-83E8-F705DCD95592}"/>
                </a:ext>
              </a:extLst>
            </p:cNvPr>
            <p:cNvCxnSpPr>
              <a:stCxn id="11" idx="2"/>
              <a:endCxn id="11" idx="4"/>
            </p:cNvCxnSpPr>
            <p:nvPr/>
          </p:nvCxnSpPr>
          <p:spPr bwMode="gray">
            <a:xfrm>
              <a:off x="6356973" y="2092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4233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432660489"/>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Aftercare KPI Template – Implemented by IPAs</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based on EIC </a:t>
            </a:r>
          </a:p>
        </p:txBody>
      </p:sp>
      <p:graphicFrame>
        <p:nvGraphicFramePr>
          <p:cNvPr id="10" name="Diagram 9">
            <a:extLst>
              <a:ext uri="{FF2B5EF4-FFF2-40B4-BE49-F238E27FC236}">
                <a16:creationId xmlns:a16="http://schemas.microsoft.com/office/drawing/2014/main" id="{DE7865A5-05BB-3EF3-B5B4-8BD38F20D6F3}"/>
              </a:ext>
            </a:extLst>
          </p:cNvPr>
          <p:cNvGraphicFramePr/>
          <p:nvPr/>
        </p:nvGraphicFramePr>
        <p:xfrm>
          <a:off x="8150750" y="2266055"/>
          <a:ext cx="4747602" cy="198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Google Shape;420;p26">
            <a:extLst>
              <a:ext uri="{FF2B5EF4-FFF2-40B4-BE49-F238E27FC236}">
                <a16:creationId xmlns:a16="http://schemas.microsoft.com/office/drawing/2014/main" id="{0B0B418D-5BED-E2B4-2459-C7312776F8ED}"/>
              </a:ext>
            </a:extLst>
          </p:cNvPr>
          <p:cNvGraphicFramePr/>
          <p:nvPr>
            <p:extLst>
              <p:ext uri="{D42A27DB-BD31-4B8C-83A1-F6EECF244321}">
                <p14:modId xmlns:p14="http://schemas.microsoft.com/office/powerpoint/2010/main" val="609638367"/>
              </p:ext>
            </p:extLst>
          </p:nvPr>
        </p:nvGraphicFramePr>
        <p:xfrm>
          <a:off x="281014" y="1118311"/>
          <a:ext cx="12882510" cy="5743126"/>
        </p:xfrm>
        <a:graphic>
          <a:graphicData uri="http://schemas.openxmlformats.org/drawingml/2006/table">
            <a:tbl>
              <a:tblPr firstRow="1" firstCol="1" bandRow="1"/>
              <a:tblGrid>
                <a:gridCol w="4466589">
                  <a:extLst>
                    <a:ext uri="{9D8B030D-6E8A-4147-A177-3AD203B41FA5}">
                      <a16:colId xmlns:a16="http://schemas.microsoft.com/office/drawing/2014/main" val="20000"/>
                    </a:ext>
                  </a:extLst>
                </a:gridCol>
                <a:gridCol w="5980018">
                  <a:extLst>
                    <a:ext uri="{9D8B030D-6E8A-4147-A177-3AD203B41FA5}">
                      <a16:colId xmlns:a16="http://schemas.microsoft.com/office/drawing/2014/main" val="20001"/>
                    </a:ext>
                  </a:extLst>
                </a:gridCol>
                <a:gridCol w="700236">
                  <a:extLst>
                    <a:ext uri="{9D8B030D-6E8A-4147-A177-3AD203B41FA5}">
                      <a16:colId xmlns:a16="http://schemas.microsoft.com/office/drawing/2014/main" val="20002"/>
                    </a:ext>
                  </a:extLst>
                </a:gridCol>
                <a:gridCol w="686232">
                  <a:extLst>
                    <a:ext uri="{9D8B030D-6E8A-4147-A177-3AD203B41FA5}">
                      <a16:colId xmlns:a16="http://schemas.microsoft.com/office/drawing/2014/main" val="20003"/>
                    </a:ext>
                  </a:extLst>
                </a:gridCol>
                <a:gridCol w="1049435">
                  <a:extLst>
                    <a:ext uri="{9D8B030D-6E8A-4147-A177-3AD203B41FA5}">
                      <a16:colId xmlns:a16="http://schemas.microsoft.com/office/drawing/2014/main" val="20004"/>
                    </a:ext>
                  </a:extLst>
                </a:gridCol>
              </a:tblGrid>
              <a:tr h="705838">
                <a:tc>
                  <a:txBody>
                    <a:bodyPr/>
                    <a:lstStyle>
                      <a:lvl1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9pPr>
                    </a:lstStyle>
                    <a:p>
                      <a:pPr marL="0" marR="0" lvl="0" indent="0" algn="ctr" rtl="0">
                        <a:spcBef>
                          <a:spcPts val="0"/>
                        </a:spcBef>
                        <a:spcAft>
                          <a:spcPts val="0"/>
                        </a:spcAft>
                        <a:buNone/>
                      </a:pPr>
                      <a:r>
                        <a:rPr lang="en-US" sz="1500" u="none" strike="noStrike" cap="none" dirty="0"/>
                        <a:t>KPI</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9pPr>
                    </a:lstStyle>
                    <a:p>
                      <a:pPr marL="0" marR="0" lvl="0" indent="0" algn="ctr" rtl="0">
                        <a:spcBef>
                          <a:spcPts val="0"/>
                        </a:spcBef>
                        <a:spcAft>
                          <a:spcPts val="0"/>
                        </a:spcAft>
                        <a:buNone/>
                      </a:pPr>
                      <a:r>
                        <a:rPr lang="en-US" sz="1500" u="none" strike="noStrike" cap="none" dirty="0"/>
                        <a:t>Description</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9pPr>
                    </a:lstStyle>
                    <a:p>
                      <a:pPr marL="0" marR="0" lvl="0" indent="0" algn="ctr" rtl="0">
                        <a:spcBef>
                          <a:spcPts val="0"/>
                        </a:spcBef>
                        <a:spcAft>
                          <a:spcPts val="0"/>
                        </a:spcAft>
                        <a:buNone/>
                      </a:pPr>
                      <a:r>
                        <a:rPr lang="en-US" sz="1500" u="none" strike="noStrike" cap="none"/>
                        <a:t>Target</a:t>
                      </a: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9pPr>
                    </a:lstStyle>
                    <a:p>
                      <a:pPr marL="0" marR="0" lvl="0" indent="0" algn="ctr" rtl="0">
                        <a:spcBef>
                          <a:spcPts val="0"/>
                        </a:spcBef>
                        <a:spcAft>
                          <a:spcPts val="0"/>
                        </a:spcAft>
                        <a:buNone/>
                      </a:pPr>
                      <a:r>
                        <a:rPr lang="en-US" sz="1500" u="none" strike="noStrike" cap="none">
                          <a:sym typeface="Arial"/>
                        </a:rPr>
                        <a:t>Actual</a:t>
                      </a:r>
                      <a:endParaRPr sz="150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bg1"/>
                          </a:solidFill>
                          <a:latin typeface="Arial"/>
                          <a:sym typeface="Arial"/>
                        </a:defRPr>
                      </a:lvl9pPr>
                    </a:lstStyle>
                    <a:p>
                      <a:pPr marL="0" marR="0" lvl="0" indent="0" algn="ctr" rtl="0">
                        <a:spcBef>
                          <a:spcPts val="0"/>
                        </a:spcBef>
                        <a:spcAft>
                          <a:spcPts val="0"/>
                        </a:spcAft>
                        <a:buNone/>
                      </a:pPr>
                      <a:r>
                        <a:rPr lang="en-US" sz="1500" u="none" strike="noStrike" cap="none">
                          <a:sym typeface="Arial"/>
                        </a:rPr>
                        <a:t>% of target achieved</a:t>
                      </a:r>
                      <a:endParaRPr sz="150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0000"/>
                  </a:ext>
                </a:extLst>
              </a:tr>
              <a:tr h="23527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1. Total employment Opportunity</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Job Opportunity planned to get from Operational projects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055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2. No. environmentally friendly  projects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No of projects who started Operation and observed how environmentally friendly they are.</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05838">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3. Land delivered to Investment Projects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No of projects who get land to Implement their Projects with the cooperation work done with the regional land administration offices and city administrations.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05838">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4. No. of projects who started their Implementing their Project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No of projects who started their Implementing / beginning of construction, fencing, foundation and start machinery importation/ their projects.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055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5.No of projects who started their production and service</a:t>
                      </a:r>
                      <a:endParaRPr sz="1500" u="none" strike="noStrike" cap="none"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No of projects who started their Production and service</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7055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6. No. of projects who started expansion or re-investment.</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Existing investment in Operation that are requesting to expand or Re-investment</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7055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7.  Investment projects are being implemented properly</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Investment projects who are monitored during their implementation.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31700">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8.Updated information of investment projects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Current updated status of the investment projects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705838">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9. No. of meetings with Regional investment offices and stakeholders</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Arranged Meetings with Investment stakeholders and Regional Investment offices to review current performance and plan the next.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470559">
                <a:tc>
                  <a:txBody>
                    <a:bodyPr/>
                    <a:lstStyle>
                      <a:lvl1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dirty="0"/>
                        <a:t>10. No. of capacity building trainings </a:t>
                      </a:r>
                      <a:endParaRPr sz="1500" u="none" strike="noStrike" cap="none" dirty="0">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US" sz="1500" u="none" strike="noStrike" cap="none"/>
                        <a:t>Capacity building trainings based on the request of regional investment offices.  </a:t>
                      </a: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u="none" strike="noStrike" cap="none">
                        <a:latin typeface="+mj-lt"/>
                        <a:ea typeface="Arial"/>
                        <a:cs typeface="Arial"/>
                        <a:sym typeface="Arial"/>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endParaRPr sz="1500" dirty="0">
                        <a:latin typeface="+mj-lt"/>
                      </a:endParaRPr>
                    </a:p>
                  </a:txBody>
                  <a:tcPr marL="42621" marR="42621"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5802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122836301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974174" cy="475195"/>
          </a:xfrm>
          <a:prstGeom prst="rect">
            <a:avLst/>
          </a:prstGeom>
          <a:noFill/>
          <a:ln>
            <a:noFill/>
          </a:ln>
        </p:spPr>
        <p:txBody>
          <a:bodyPr spcFirstLastPara="1" wrap="square" lIns="0" tIns="0" rIns="0" bIns="0" anchor="t" anchorCtr="0">
            <a:spAutoFit/>
          </a:bodyPr>
          <a:lstStyle/>
          <a:p>
            <a:r>
              <a:rPr lang="en-GB" dirty="0"/>
              <a:t>Key areas for development identified by EIC to strengthen program</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519" name="Text Placeholder 9">
            <a:extLst>
              <a:ext uri="{FF2B5EF4-FFF2-40B4-BE49-F238E27FC236}">
                <a16:creationId xmlns:a16="http://schemas.microsoft.com/office/drawing/2014/main" id="{ADBE3B18-6FD1-85A5-98F0-135CE04AE73E}"/>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based on consultation with EIC (2021)</a:t>
            </a:r>
          </a:p>
        </p:txBody>
      </p:sp>
      <p:graphicFrame>
        <p:nvGraphicFramePr>
          <p:cNvPr id="7" name="Diagram 6">
            <a:extLst>
              <a:ext uri="{FF2B5EF4-FFF2-40B4-BE49-F238E27FC236}">
                <a16:creationId xmlns:a16="http://schemas.microsoft.com/office/drawing/2014/main" id="{B9D525E3-A5E5-3CC2-FF97-305C1A171722}"/>
              </a:ext>
            </a:extLst>
          </p:cNvPr>
          <p:cNvGraphicFramePr/>
          <p:nvPr>
            <p:extLst>
              <p:ext uri="{D42A27DB-BD31-4B8C-83A1-F6EECF244321}">
                <p14:modId xmlns:p14="http://schemas.microsoft.com/office/powerpoint/2010/main" val="2404107603"/>
              </p:ext>
            </p:extLst>
          </p:nvPr>
        </p:nvGraphicFramePr>
        <p:xfrm>
          <a:off x="8150750" y="1891405"/>
          <a:ext cx="4747602" cy="19849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Diagram 8">
            <a:extLst>
              <a:ext uri="{FF2B5EF4-FFF2-40B4-BE49-F238E27FC236}">
                <a16:creationId xmlns:a16="http://schemas.microsoft.com/office/drawing/2014/main" id="{FC0EF80F-0618-D740-8582-319776202640}"/>
              </a:ext>
            </a:extLst>
          </p:cNvPr>
          <p:cNvGraphicFramePr/>
          <p:nvPr>
            <p:extLst>
              <p:ext uri="{D42A27DB-BD31-4B8C-83A1-F6EECF244321}">
                <p14:modId xmlns:p14="http://schemas.microsoft.com/office/powerpoint/2010/main" val="3673217037"/>
              </p:ext>
            </p:extLst>
          </p:nvPr>
        </p:nvGraphicFramePr>
        <p:xfrm>
          <a:off x="554789" y="1337805"/>
          <a:ext cx="11960035" cy="507704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729459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2628738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565607"/>
            <a:ext cx="13356701" cy="475195"/>
          </a:xfrm>
          <a:prstGeom prst="rect">
            <a:avLst/>
          </a:prstGeom>
          <a:noFill/>
          <a:ln>
            <a:noFill/>
          </a:ln>
        </p:spPr>
        <p:txBody>
          <a:bodyPr spcFirstLastPara="1" wrap="square" lIns="0" tIns="0" rIns="0" bIns="0" anchor="t" anchorCtr="0">
            <a:spAutoFit/>
          </a:bodyPr>
          <a:lstStyle/>
          <a:p>
            <a:r>
              <a:rPr lang="en-GB" dirty="0"/>
              <a:t>Summary of best practices in developing a proactive aftercare program</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graphicFrame>
        <p:nvGraphicFramePr>
          <p:cNvPr id="13" name="Google Shape;532;p39">
            <a:extLst>
              <a:ext uri="{FF2B5EF4-FFF2-40B4-BE49-F238E27FC236}">
                <a16:creationId xmlns:a16="http://schemas.microsoft.com/office/drawing/2014/main" id="{1883559C-EBFC-B667-31ED-F925491F4ACA}"/>
              </a:ext>
            </a:extLst>
          </p:cNvPr>
          <p:cNvGraphicFramePr/>
          <p:nvPr>
            <p:extLst>
              <p:ext uri="{D42A27DB-BD31-4B8C-83A1-F6EECF244321}">
                <p14:modId xmlns:p14="http://schemas.microsoft.com/office/powerpoint/2010/main" val="3707773112"/>
              </p:ext>
            </p:extLst>
          </p:nvPr>
        </p:nvGraphicFramePr>
        <p:xfrm>
          <a:off x="404629" y="1300788"/>
          <a:ext cx="12496489" cy="5422795"/>
        </p:xfrm>
        <a:graphic>
          <a:graphicData uri="http://schemas.openxmlformats.org/drawingml/2006/table">
            <a:tbl>
              <a:tblPr firstRow="1" bandRow="1">
                <a:tableStyleId>{17292A2E-F333-43FB-9621-5CBBE7FDCDCB}</a:tableStyleId>
              </a:tblPr>
              <a:tblGrid>
                <a:gridCol w="2282633">
                  <a:extLst>
                    <a:ext uri="{9D8B030D-6E8A-4147-A177-3AD203B41FA5}">
                      <a16:colId xmlns:a16="http://schemas.microsoft.com/office/drawing/2014/main" val="20000"/>
                    </a:ext>
                  </a:extLst>
                </a:gridCol>
                <a:gridCol w="4294461">
                  <a:extLst>
                    <a:ext uri="{9D8B030D-6E8A-4147-A177-3AD203B41FA5}">
                      <a16:colId xmlns:a16="http://schemas.microsoft.com/office/drawing/2014/main" val="20001"/>
                    </a:ext>
                  </a:extLst>
                </a:gridCol>
                <a:gridCol w="5919395">
                  <a:extLst>
                    <a:ext uri="{9D8B030D-6E8A-4147-A177-3AD203B41FA5}">
                      <a16:colId xmlns:a16="http://schemas.microsoft.com/office/drawing/2014/main" val="20002"/>
                    </a:ext>
                  </a:extLst>
                </a:gridCol>
              </a:tblGrid>
              <a:tr h="26889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olidFill>
                            <a:schemeClr val="bg1"/>
                          </a:solidFill>
                          <a:sym typeface="Arial"/>
                        </a:rPr>
                        <a:t>Stage</a:t>
                      </a:r>
                      <a:endParaRPr sz="1800" b="1" dirty="0">
                        <a:solidFill>
                          <a:schemeClr val="bg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olidFill>
                            <a:schemeClr val="bg1"/>
                          </a:solidFill>
                          <a:sym typeface="Arial"/>
                        </a:rPr>
                        <a:t>Best practice</a:t>
                      </a:r>
                      <a:endParaRPr sz="1800" b="1" dirty="0">
                        <a:solidFill>
                          <a:schemeClr val="bg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olidFill>
                            <a:schemeClr val="bg1"/>
                          </a:solidFill>
                          <a:sym typeface="Arial"/>
                        </a:rPr>
                        <a:t>Examples </a:t>
                      </a:r>
                      <a:endParaRPr sz="1800" b="1" dirty="0">
                        <a:solidFill>
                          <a:schemeClr val="bg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0"/>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dirty="0">
                          <a:solidFill>
                            <a:schemeClr val="tx1"/>
                          </a:solidFill>
                          <a:sym typeface="Arial"/>
                        </a:rPr>
                        <a:t>1. Set objectives</a:t>
                      </a:r>
                      <a:endParaRPr sz="1500" b="1"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Clearly defined &amp; shared.</a:t>
                      </a:r>
                      <a:endParaRPr sz="1500"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increase jobs and capital investment, increase local content, attract suppliers, increase skills etc.</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1"/>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2. Define services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Identification of agency added-value services to different groups of investors.</a:t>
                      </a:r>
                      <a:endParaRPr sz="1500"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operating permits, sites &amp; property, recruitment, supply chains, training, R&amp;D, policy advocacy.</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2"/>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dirty="0">
                          <a:solidFill>
                            <a:schemeClr val="tx1"/>
                          </a:solidFill>
                          <a:sym typeface="Arial"/>
                        </a:rPr>
                        <a:t>3. Identify target group</a:t>
                      </a:r>
                      <a:endParaRPr sz="1500" b="1"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Prioritization of sectors, companies. (manageable number)</a:t>
                      </a:r>
                      <a:endParaRPr sz="1500"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focus on the specific sectors &amp; companies that have the best opportunities/risk mitigation for aftercare.</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3"/>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4. Develop approach to firms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Pro-active, long term and at senior level – need CRM to monitor all contacts.</a:t>
                      </a:r>
                      <a:endParaRPr sz="150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senior officer for small # major investors to build relations and junior officer for high # small investors.</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4"/>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5. Regularity &amp; coverage of visits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At least twice a year.</a:t>
                      </a:r>
                      <a:endParaRPr sz="1500"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more proactive visit program for major investors. Surveys of all investors. (e.g. every 3 years)</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5"/>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6. Status of individuals in visits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Senior, sector expertise and dedicated client accounts.</a:t>
                      </a:r>
                      <a:endParaRPr sz="150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senior officer should have 5-10 years experience in MNEs in key target sectors be covered by the program.</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6"/>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7. Project management</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Co-ordination at all levels and with private sector.</a:t>
                      </a:r>
                      <a:endParaRPr sz="150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e.g. close working relationship with Departments for exports, education, local enterprise support, colleges…</a:t>
                      </a:r>
                      <a:endParaRPr sz="1500" dirty="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7"/>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8. Arrangements for source country</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Co-ordination with national agency and embassies.</a:t>
                      </a:r>
                      <a:endParaRPr sz="150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e.g. ensure that overseas reps/embassy staff know who the “key accounts” and are part of the aftercare service.</a:t>
                      </a:r>
                      <a:endParaRPr sz="1500" dirty="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8"/>
                  </a:ext>
                </a:extLst>
              </a:tr>
              <a:tr h="490331">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9. Decide level of resources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High in time. Few dedicated staff, but large team .</a:t>
                      </a:r>
                      <a:endParaRPr sz="150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a:solidFill>
                            <a:schemeClr val="tx1"/>
                          </a:solidFill>
                          <a:sym typeface="Arial"/>
                        </a:rPr>
                        <a:t>e.g. 1 senior staff for each industry being targeted for aftercare (they can also do facilitation) + junior support.</a:t>
                      </a:r>
                      <a:endParaRPr sz="150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09"/>
                  </a:ext>
                </a:extLst>
              </a:tr>
              <a:tr h="735496">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b="1">
                          <a:solidFill>
                            <a:schemeClr val="tx1"/>
                          </a:solidFill>
                          <a:sym typeface="Arial"/>
                        </a:rPr>
                        <a:t>10. Impact and success rates</a:t>
                      </a:r>
                      <a:endParaRPr sz="1500" b="1">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Clear targets and evaluation mechanism needed.</a:t>
                      </a:r>
                      <a:endParaRPr sz="1500" dirty="0">
                        <a:solidFill>
                          <a:schemeClr val="tx1"/>
                        </a:solidFill>
                        <a:latin typeface="Arial"/>
                        <a:ea typeface="Arial"/>
                        <a:cs typeface="Arial"/>
                        <a:sym typeface="Arial"/>
                      </a:endParaRPr>
                    </a:p>
                  </a:txBody>
                  <a:tcPr marL="71044" marR="71044" marT="0" marB="0" anchor="ct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500" dirty="0">
                          <a:solidFill>
                            <a:schemeClr val="tx1"/>
                          </a:solidFill>
                          <a:sym typeface="Arial"/>
                        </a:rPr>
                        <a:t>e.g. # meetings, projects,# jobs,  $ capital investment, % local content, $ contracts for local firms. Annual review.</a:t>
                      </a:r>
                      <a:endParaRPr sz="1500" dirty="0">
                        <a:solidFill>
                          <a:schemeClr val="tx1"/>
                        </a:solidFill>
                        <a:latin typeface="Arial"/>
                        <a:ea typeface="Arial"/>
                        <a:cs typeface="Arial"/>
                        <a:sym typeface="Arial"/>
                      </a:endParaRPr>
                    </a:p>
                  </a:txBody>
                  <a:tcPr marL="71044" marR="71044"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29837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1" name="Google Shape;371;p5"/>
          <p:cNvSpPr txBox="1"/>
          <p:nvPr/>
        </p:nvSpPr>
        <p:spPr>
          <a:xfrm>
            <a:off x="1464467" y="2714625"/>
            <a:ext cx="11251408" cy="843821"/>
          </a:xfrm>
          <a:prstGeom prst="rect">
            <a:avLst/>
          </a:prstGeom>
          <a:noFill/>
          <a:ln>
            <a:noFill/>
          </a:ln>
        </p:spPr>
        <p:txBody>
          <a:bodyPr spcFirstLastPara="1" wrap="square" lIns="0" tIns="12700" rIns="0" bIns="0" anchor="t" anchorCtr="0">
            <a:spAutoFit/>
          </a:bodyPr>
          <a:lstStyle/>
          <a:p>
            <a:pPr marL="12701" marR="508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0" i="0" u="none" strike="noStrike" kern="0" cap="none" spc="0" normalizeH="0" baseline="0" noProof="0" dirty="0">
                <a:ln>
                  <a:noFill/>
                </a:ln>
                <a:solidFill>
                  <a:srgbClr val="FFFFFF"/>
                </a:solidFill>
                <a:effectLst/>
                <a:uLnTx/>
                <a:uFillTx/>
                <a:latin typeface="Arial Black"/>
                <a:ea typeface="Arial Black"/>
                <a:cs typeface="Arial Black"/>
                <a:sym typeface="Arial Black"/>
              </a:rPr>
              <a:t>5. Group Discussion Exercise</a:t>
            </a:r>
            <a:endParaRPr kumimoji="0" sz="4800" b="0" i="0" u="none" strike="noStrike" kern="0" cap="none" spc="0" normalizeH="0" baseline="0" noProof="0" dirty="0">
              <a:ln>
                <a:noFill/>
              </a:ln>
              <a:solidFill>
                <a:srgbClr val="FFFFFF"/>
              </a:solidFill>
              <a:effectLst/>
              <a:uLnTx/>
              <a:uFillTx/>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cs typeface="Arial"/>
                <a:sym typeface="Arial"/>
              </a:rPr>
              <a:t>30 mins</a:t>
            </a:r>
          </a:p>
        </p:txBody>
      </p:sp>
    </p:spTree>
    <p:extLst>
      <p:ext uri="{BB962C8B-B14F-4D97-AF65-F5344CB8AC3E}">
        <p14:creationId xmlns:p14="http://schemas.microsoft.com/office/powerpoint/2010/main" val="3566236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 name="Title 2">
            <a:extLst>
              <a:ext uri="{FF2B5EF4-FFF2-40B4-BE49-F238E27FC236}">
                <a16:creationId xmlns:a16="http://schemas.microsoft.com/office/drawing/2014/main" id="{5AE8257A-91EC-3E87-112A-EE16E94C2880}"/>
              </a:ext>
            </a:extLst>
          </p:cNvPr>
          <p:cNvSpPr>
            <a:spLocks noGrp="1"/>
          </p:cNvSpPr>
          <p:nvPr>
            <p:ph type="title"/>
          </p:nvPr>
        </p:nvSpPr>
        <p:spPr/>
        <p:txBody>
          <a:bodyPr/>
          <a:lstStyle/>
          <a:p>
            <a:r>
              <a:rPr lang="en-US" dirty="0"/>
              <a:t>We want to hear from you </a:t>
            </a:r>
          </a:p>
        </p:txBody>
      </p:sp>
      <p:sp>
        <p:nvSpPr>
          <p:cNvPr id="361" name="Google Shape;361;p17"/>
          <p:cNvSpPr txBox="1">
            <a:spLocks noGrp="1"/>
          </p:cNvSpPr>
          <p:nvPr>
            <p:ph type="body" idx="1"/>
          </p:nvPr>
        </p:nvSpPr>
        <p:spPr>
          <a:prstGeom prst="rect">
            <a:avLst/>
          </a:prstGeom>
          <a:noFill/>
          <a:ln>
            <a:noFill/>
          </a:ln>
        </p:spPr>
        <p:txBody>
          <a:bodyPr spcFirstLastPara="1" wrap="square" lIns="100817" tIns="50395" rIns="100817" bIns="50395" anchor="t" anchorCtr="0">
            <a:normAutofit fontScale="70000" lnSpcReduction="20000"/>
          </a:bodyPr>
          <a:lstStyle/>
          <a:p>
            <a:pPr marL="0" indent="0" algn="ctr">
              <a:spcBef>
                <a:spcPts val="0"/>
              </a:spcBef>
            </a:pPr>
            <a:r>
              <a:rPr lang="en-GB" dirty="0"/>
              <a:t>             </a:t>
            </a:r>
            <a:endParaRPr dirty="0"/>
          </a:p>
        </p:txBody>
      </p:sp>
      <p:sp>
        <p:nvSpPr>
          <p:cNvPr id="362" name="Google Shape;362;p17"/>
          <p:cNvSpPr txBox="1">
            <a:spLocks noGrp="1"/>
          </p:cNvSpPr>
          <p:nvPr>
            <p:ph type="body" idx="2"/>
          </p:nvPr>
        </p:nvSpPr>
        <p:spPr>
          <a:prstGeom prst="rect">
            <a:avLst/>
          </a:prstGeom>
          <a:noFill/>
          <a:ln>
            <a:noFill/>
          </a:ln>
        </p:spPr>
        <p:txBody>
          <a:bodyPr spcFirstLastPara="1" wrap="square" lIns="100817" tIns="50395" rIns="100817" bIns="50395" anchor="t" anchorCtr="0">
            <a:noAutofit/>
          </a:bodyPr>
          <a:lstStyle/>
          <a:p>
            <a:pPr marL="0" indent="0">
              <a:spcBef>
                <a:spcPts val="0"/>
              </a:spcBef>
            </a:pPr>
            <a:r>
              <a:rPr lang="en-GB" dirty="0"/>
              <a:t>GROUP DISCUSSION </a:t>
            </a:r>
            <a:endParaRPr dirty="0"/>
          </a:p>
        </p:txBody>
      </p:sp>
      <p:sp>
        <p:nvSpPr>
          <p:cNvPr id="363" name="Google Shape;363;p17"/>
          <p:cNvSpPr txBox="1">
            <a:spLocks noGrp="1"/>
          </p:cNvSpPr>
          <p:nvPr>
            <p:ph type="body" idx="4294967295"/>
          </p:nvPr>
        </p:nvSpPr>
        <p:spPr>
          <a:xfrm>
            <a:off x="398570" y="1171610"/>
            <a:ext cx="12590463" cy="4314790"/>
          </a:xfrm>
          <a:prstGeom prst="rect">
            <a:avLst/>
          </a:prstGeom>
          <a:noFill/>
          <a:ln>
            <a:noFill/>
          </a:ln>
        </p:spPr>
        <p:txBody>
          <a:bodyPr spcFirstLastPara="1" wrap="square" lIns="100817" tIns="50395" rIns="100817" bIns="50395" anchor="t" anchorCtr="0">
            <a:normAutofit/>
          </a:bodyPr>
          <a:lstStyle/>
          <a:p>
            <a:pPr marL="0" indent="0">
              <a:spcBef>
                <a:spcPts val="0"/>
              </a:spcBef>
              <a:buSzPts val="2400"/>
            </a:pPr>
            <a:r>
              <a:rPr lang="en-GB" sz="2000" dirty="0"/>
              <a:t>The starting point for aftercare is to have comprehensive database of all foreign investors in your location, be able to identify and segment them in terms of most / least strategic and to engage with strategic investors as part of a continuous Aftercare &amp; BRE Program. </a:t>
            </a:r>
          </a:p>
          <a:p>
            <a:pPr marL="0" indent="0">
              <a:spcBef>
                <a:spcPts val="0"/>
              </a:spcBef>
              <a:buSzPts val="2400"/>
            </a:pPr>
            <a:endParaRPr lang="en-GB" sz="2000" dirty="0"/>
          </a:p>
          <a:p>
            <a:pPr marL="0" indent="0">
              <a:spcBef>
                <a:spcPts val="0"/>
              </a:spcBef>
              <a:buSzPts val="2400"/>
            </a:pPr>
            <a:endParaRPr sz="1200" dirty="0"/>
          </a:p>
          <a:p>
            <a:pPr marL="0" indent="0">
              <a:buClr>
                <a:schemeClr val="accent6"/>
              </a:buClr>
              <a:buSzPts val="2400"/>
            </a:pPr>
            <a:r>
              <a:rPr lang="en-GB" sz="2200" b="1" dirty="0">
                <a:solidFill>
                  <a:srgbClr val="0495A8"/>
                </a:solidFill>
              </a:rPr>
              <a:t>What data sources can IPAs use to build a comprehensive FDI database?</a:t>
            </a:r>
          </a:p>
          <a:p>
            <a:pPr marL="0" indent="0">
              <a:buClr>
                <a:schemeClr val="accent6"/>
              </a:buClr>
              <a:buSzPts val="2400"/>
            </a:pPr>
            <a:endParaRPr lang="en-GB" sz="2200" b="1" dirty="0">
              <a:solidFill>
                <a:schemeClr val="accent6"/>
              </a:solidFill>
            </a:endParaRPr>
          </a:p>
          <a:p>
            <a:pPr marL="0" indent="0">
              <a:buClr>
                <a:schemeClr val="accent6"/>
              </a:buClr>
              <a:buSzPts val="2400"/>
            </a:pPr>
            <a:r>
              <a:rPr lang="en-GB" sz="2200" b="1" dirty="0">
                <a:solidFill>
                  <a:srgbClr val="0495A8"/>
                </a:solidFill>
              </a:rPr>
              <a:t>What criteria could IPA use to prioritise investors to identify the most important ones?</a:t>
            </a:r>
          </a:p>
          <a:p>
            <a:pPr marL="0" indent="0">
              <a:buClr>
                <a:schemeClr val="accent6"/>
              </a:buClr>
              <a:buSzPts val="2400"/>
            </a:pPr>
            <a:endParaRPr lang="en-GB" sz="2200" b="1" dirty="0">
              <a:solidFill>
                <a:srgbClr val="0495A8"/>
              </a:solidFill>
            </a:endParaRPr>
          </a:p>
          <a:p>
            <a:pPr marL="0" indent="0">
              <a:buClr>
                <a:schemeClr val="accent6"/>
              </a:buClr>
              <a:buSzPts val="2400"/>
            </a:pPr>
            <a:r>
              <a:rPr lang="en-GB" sz="2200" b="1" dirty="0">
                <a:solidFill>
                  <a:srgbClr val="0495A8"/>
                </a:solidFill>
              </a:rPr>
              <a:t>What ideas do you have for how IPA could engage with strategic investors?</a:t>
            </a:r>
            <a:endParaRPr lang="en-GB" sz="2200" dirty="0"/>
          </a:p>
          <a:p>
            <a:pPr marL="0" indent="0">
              <a:buClr>
                <a:schemeClr val="accent6"/>
              </a:buClr>
              <a:buSzPts val="2400"/>
            </a:pPr>
            <a:endParaRPr lang="en-GB" sz="2200" dirty="0"/>
          </a:p>
          <a:p>
            <a:pPr marL="0" indent="0">
              <a:buClr>
                <a:schemeClr val="accent6"/>
              </a:buClr>
              <a:buSzPts val="2400"/>
            </a:pPr>
            <a:endParaRPr lang="en-GB" sz="2200" b="1" dirty="0">
              <a:solidFill>
                <a:schemeClr val="accent6"/>
              </a:solidFill>
            </a:endParaRPr>
          </a:p>
          <a:p>
            <a:pPr marL="0" indent="0">
              <a:buClr>
                <a:schemeClr val="accent6"/>
              </a:buClr>
              <a:buSzPts val="2400"/>
            </a:pPr>
            <a:endParaRPr lang="en-GB" sz="2200" b="1" dirty="0">
              <a:solidFill>
                <a:schemeClr val="accent6"/>
              </a:solidFill>
            </a:endParaRPr>
          </a:p>
          <a:p>
            <a:pPr marL="0" indent="0">
              <a:buClr>
                <a:schemeClr val="accent6"/>
              </a:buClr>
              <a:buSzPts val="2400"/>
            </a:pPr>
            <a:endParaRPr lang="en-GB" sz="2646" b="1" dirty="0">
              <a:solidFill>
                <a:schemeClr val="accent6"/>
              </a:solidFill>
            </a:endParaRPr>
          </a:p>
          <a:p>
            <a:pPr marL="0" indent="0">
              <a:buClr>
                <a:schemeClr val="accent6"/>
              </a:buClr>
              <a:buSzPts val="2400"/>
            </a:pP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1251408" cy="2505814"/>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dirty="0">
                <a:solidFill>
                  <a:schemeClr val="lt1"/>
                </a:solidFill>
                <a:latin typeface="Arial Black"/>
                <a:ea typeface="Arial Black"/>
                <a:cs typeface="Arial Black"/>
                <a:sym typeface="Arial Black"/>
              </a:rPr>
              <a:t>6. Account management: Business expansion, investor development </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extLst>
      <p:ext uri="{BB962C8B-B14F-4D97-AF65-F5344CB8AC3E}">
        <p14:creationId xmlns:p14="http://schemas.microsoft.com/office/powerpoint/2010/main" val="4078657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err="1"/>
              <a:t>Wavteq’s</a:t>
            </a:r>
            <a:r>
              <a:rPr lang="en-GB" dirty="0"/>
              <a:t> framework for aftercare / BRE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99141" y="137305"/>
            <a:ext cx="4129675" cy="220842"/>
            <a:chOff x="5935793" y="239134"/>
            <a:chExt cx="3931307"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3" name="Subtítulo 2">
            <a:extLst>
              <a:ext uri="{FF2B5EF4-FFF2-40B4-BE49-F238E27FC236}">
                <a16:creationId xmlns:a16="http://schemas.microsoft.com/office/drawing/2014/main" id="{9019D69A-E53A-8F29-7B32-7AA6DF87F11B}"/>
              </a:ext>
            </a:extLst>
          </p:cNvPr>
          <p:cNvSpPr txBox="1">
            <a:spLocks/>
          </p:cNvSpPr>
          <p:nvPr/>
        </p:nvSpPr>
        <p:spPr>
          <a:xfrm>
            <a:off x="8606021" y="2187310"/>
            <a:ext cx="3343554" cy="254267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Using existing investors as “ambassadors” who will influence other firms to consider the country as an investment site is a key method of lead generation. Developing good links with local managers has been central to investment promotion in the most successful locations. Happy and profitable clients are good promotional tools! </a:t>
            </a:r>
            <a:endParaRPr lang="en-US" altLang="en-US" sz="2000" dirty="0">
              <a:solidFill>
                <a:schemeClr val="bg1"/>
              </a:solidFill>
              <a:latin typeface="Arial" panose="020B0604020202020204" pitchFamily="34" charset="0"/>
              <a:cs typeface="Arial" panose="020B0604020202020204" pitchFamily="34" charset="0"/>
            </a:endParaRPr>
          </a:p>
        </p:txBody>
      </p:sp>
      <p:graphicFrame>
        <p:nvGraphicFramePr>
          <p:cNvPr id="40" name="Diagram 39">
            <a:extLst>
              <a:ext uri="{FF2B5EF4-FFF2-40B4-BE49-F238E27FC236}">
                <a16:creationId xmlns:a16="http://schemas.microsoft.com/office/drawing/2014/main" id="{1F8DCBF0-7EAC-43B6-6806-A1C60DC653E1}"/>
              </a:ext>
            </a:extLst>
          </p:cNvPr>
          <p:cNvGraphicFramePr/>
          <p:nvPr/>
        </p:nvGraphicFramePr>
        <p:xfrm>
          <a:off x="961460" y="2507459"/>
          <a:ext cx="11570217" cy="14819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1" name="TextBox 40">
            <a:extLst>
              <a:ext uri="{FF2B5EF4-FFF2-40B4-BE49-F238E27FC236}">
                <a16:creationId xmlns:a16="http://schemas.microsoft.com/office/drawing/2014/main" id="{34AFFEA5-F087-F384-F26C-CC9CEFADA704}"/>
              </a:ext>
            </a:extLst>
          </p:cNvPr>
          <p:cNvSpPr txBox="1"/>
          <p:nvPr/>
        </p:nvSpPr>
        <p:spPr>
          <a:xfrm>
            <a:off x="872401" y="3951230"/>
            <a:ext cx="2612624" cy="3323987"/>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ensuring successful project operations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Problem solving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Permits &amp; licenses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Land &amp; sites access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Infrastructure &amp; utilities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Resident &amp; work permits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Incentives monitoring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Project tracking</a:t>
            </a:r>
          </a:p>
          <a:p>
            <a:pPr marL="315097" indent="-315097" defTabSz="1008309">
              <a:buClrTx/>
              <a:buFont typeface="Arial" panose="020B0604020202020204" pitchFamily="34" charset="0"/>
              <a:buChar char="•"/>
            </a:pP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endParaRPr lang="en-US" sz="1500" b="1" kern="1200" dirty="0">
              <a:solidFill>
                <a:srgbClr val="181C36"/>
              </a:solidFill>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DABDB345-18B3-0870-B345-3C4489531B9D}"/>
              </a:ext>
            </a:extLst>
          </p:cNvPr>
          <p:cNvSpPr txBox="1"/>
          <p:nvPr/>
        </p:nvSpPr>
        <p:spPr>
          <a:xfrm>
            <a:off x="3983120" y="3989431"/>
            <a:ext cx="2619517" cy="1708160"/>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securing project expansions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Key account management</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retention</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expansion</a:t>
            </a:r>
          </a:p>
          <a:p>
            <a:pPr defTabSz="1008309">
              <a:buClrTx/>
            </a:pPr>
            <a:endParaRPr lang="en-US" sz="1500" b="1" kern="1200" dirty="0">
              <a:solidFill>
                <a:srgbClr val="181C36"/>
              </a:solidFill>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BAE5101F-2134-4431-DE73-BE2CE6F22938}"/>
              </a:ext>
            </a:extLst>
          </p:cNvPr>
          <p:cNvSpPr txBox="1"/>
          <p:nvPr/>
        </p:nvSpPr>
        <p:spPr>
          <a:xfrm>
            <a:off x="7079920" y="3989431"/>
            <a:ext cx="2746045" cy="2631490"/>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project upgrading, local linkages and spillovers</a:t>
            </a: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Investor-specific plans</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Subsidiary upgrading</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New project exploration</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Supply chain development</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Skills &amp; training </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Research &amp; development</a:t>
            </a:r>
          </a:p>
        </p:txBody>
      </p:sp>
      <p:sp>
        <p:nvSpPr>
          <p:cNvPr id="44" name="TextBox 43">
            <a:extLst>
              <a:ext uri="{FF2B5EF4-FFF2-40B4-BE49-F238E27FC236}">
                <a16:creationId xmlns:a16="http://schemas.microsoft.com/office/drawing/2014/main" id="{2AD9FD4C-F640-D34C-9B96-296341AF461B}"/>
              </a:ext>
            </a:extLst>
          </p:cNvPr>
          <p:cNvSpPr txBox="1"/>
          <p:nvPr/>
        </p:nvSpPr>
        <p:spPr>
          <a:xfrm>
            <a:off x="10081423" y="3989431"/>
            <a:ext cx="2746045" cy="1477328"/>
          </a:xfrm>
          <a:prstGeom prst="rect">
            <a:avLst/>
          </a:prstGeom>
          <a:noFill/>
        </p:spPr>
        <p:txBody>
          <a:bodyPr wrap="square" rtlCol="0">
            <a:spAutoFit/>
          </a:bodyPr>
          <a:lstStyle/>
          <a:p>
            <a:pPr defTabSz="1008309">
              <a:buClrTx/>
            </a:pPr>
            <a:r>
              <a:rPr lang="en-US" sz="1500" b="1" kern="1200" dirty="0">
                <a:solidFill>
                  <a:srgbClr val="0495A8"/>
                </a:solidFill>
                <a:latin typeface="Arial" panose="020B0604020202020204" pitchFamily="34" charset="0"/>
                <a:ea typeface="+mn-ea"/>
                <a:cs typeface="Arial" panose="020B0604020202020204" pitchFamily="34" charset="0"/>
              </a:rPr>
              <a:t>Key focus: improving policies and long-term competitiveness</a:t>
            </a:r>
            <a:endParaRPr lang="en-US" sz="1500" b="1" kern="1200" dirty="0">
              <a:solidFill>
                <a:srgbClr val="181C36"/>
              </a:solidFill>
              <a:latin typeface="Arial" panose="020B0604020202020204" pitchFamily="34" charset="0"/>
              <a:ea typeface="+mn-ea"/>
              <a:cs typeface="Arial" panose="020B0604020202020204" pitchFamily="34" charset="0"/>
            </a:endParaRP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Policy advocacy </a:t>
            </a:r>
          </a:p>
          <a:p>
            <a:pPr marL="315097" indent="-315097" defTabSz="1008309">
              <a:buClrTx/>
              <a:buFont typeface="Arial" panose="020B0604020202020204" pitchFamily="34" charset="0"/>
              <a:buChar char="•"/>
            </a:pPr>
            <a:r>
              <a:rPr lang="en-US" sz="1500" b="1" kern="1200" dirty="0">
                <a:solidFill>
                  <a:srgbClr val="181C36"/>
                </a:solidFill>
                <a:latin typeface="Arial" panose="020B0604020202020204" pitchFamily="34" charset="0"/>
                <a:ea typeface="+mn-ea"/>
                <a:cs typeface="Arial" panose="020B0604020202020204" pitchFamily="34" charset="0"/>
              </a:rPr>
              <a:t>Investor grievance mechanisms</a:t>
            </a:r>
          </a:p>
        </p:txBody>
      </p:sp>
      <p:cxnSp>
        <p:nvCxnSpPr>
          <p:cNvPr id="45" name="Straight Arrow Connector 44">
            <a:extLst>
              <a:ext uri="{FF2B5EF4-FFF2-40B4-BE49-F238E27FC236}">
                <a16:creationId xmlns:a16="http://schemas.microsoft.com/office/drawing/2014/main" id="{1253F3D7-215A-5BC6-D86B-CFEF5F625FDF}"/>
              </a:ext>
            </a:extLst>
          </p:cNvPr>
          <p:cNvCxnSpPr/>
          <p:nvPr/>
        </p:nvCxnSpPr>
        <p:spPr>
          <a:xfrm>
            <a:off x="1044495" y="2394504"/>
            <a:ext cx="11462592" cy="0"/>
          </a:xfrm>
          <a:prstGeom prst="straightConnector1">
            <a:avLst/>
          </a:prstGeom>
          <a:noFill/>
          <a:ln w="57150" cap="flat" cmpd="sng" algn="ctr">
            <a:solidFill>
              <a:srgbClr val="0495A8"/>
            </a:solidFill>
            <a:prstDash val="solid"/>
            <a:miter lim="800000"/>
            <a:tailEnd type="triangle"/>
          </a:ln>
          <a:effectLst/>
        </p:spPr>
      </p:cxnSp>
      <p:sp>
        <p:nvSpPr>
          <p:cNvPr id="46" name="Rectangle 45">
            <a:extLst>
              <a:ext uri="{FF2B5EF4-FFF2-40B4-BE49-F238E27FC236}">
                <a16:creationId xmlns:a16="http://schemas.microsoft.com/office/drawing/2014/main" id="{B16760A9-638B-612D-D379-4A181E9D6464}"/>
              </a:ext>
            </a:extLst>
          </p:cNvPr>
          <p:cNvSpPr/>
          <p:nvPr/>
        </p:nvSpPr>
        <p:spPr>
          <a:xfrm>
            <a:off x="1357150" y="1972474"/>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Reactive</a:t>
            </a:r>
          </a:p>
        </p:txBody>
      </p:sp>
      <p:sp>
        <p:nvSpPr>
          <p:cNvPr id="47" name="Rectangle 46">
            <a:extLst>
              <a:ext uri="{FF2B5EF4-FFF2-40B4-BE49-F238E27FC236}">
                <a16:creationId xmlns:a16="http://schemas.microsoft.com/office/drawing/2014/main" id="{C7AC26D4-E08C-5732-F6E7-462E6747D8EF}"/>
              </a:ext>
            </a:extLst>
          </p:cNvPr>
          <p:cNvSpPr/>
          <p:nvPr/>
        </p:nvSpPr>
        <p:spPr>
          <a:xfrm>
            <a:off x="4185768" y="1972474"/>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Proactive</a:t>
            </a:r>
          </a:p>
        </p:txBody>
      </p:sp>
      <p:sp>
        <p:nvSpPr>
          <p:cNvPr id="48" name="Rectangle 47">
            <a:extLst>
              <a:ext uri="{FF2B5EF4-FFF2-40B4-BE49-F238E27FC236}">
                <a16:creationId xmlns:a16="http://schemas.microsoft.com/office/drawing/2014/main" id="{79C6980F-0911-8906-538F-8C2914733492}"/>
              </a:ext>
            </a:extLst>
          </p:cNvPr>
          <p:cNvSpPr/>
          <p:nvPr/>
        </p:nvSpPr>
        <p:spPr>
          <a:xfrm>
            <a:off x="7378845" y="1955309"/>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Customized</a:t>
            </a:r>
          </a:p>
        </p:txBody>
      </p:sp>
      <p:sp>
        <p:nvSpPr>
          <p:cNvPr id="49" name="Rectangle 48">
            <a:extLst>
              <a:ext uri="{FF2B5EF4-FFF2-40B4-BE49-F238E27FC236}">
                <a16:creationId xmlns:a16="http://schemas.microsoft.com/office/drawing/2014/main" id="{B6482DC5-CD28-0369-93B8-E544ED2E2E3E}"/>
              </a:ext>
            </a:extLst>
          </p:cNvPr>
          <p:cNvSpPr/>
          <p:nvPr/>
        </p:nvSpPr>
        <p:spPr>
          <a:xfrm>
            <a:off x="10571923" y="1942819"/>
            <a:ext cx="1643124" cy="329962"/>
          </a:xfrm>
          <a:prstGeom prst="rect">
            <a:avLst/>
          </a:prstGeom>
        </p:spPr>
        <p:txBody>
          <a:bodyPr wrap="square">
            <a:spAutoFit/>
          </a:bodyPr>
          <a:lstStyle/>
          <a:p>
            <a:pPr algn="ctr" defTabSz="1008309">
              <a:buClrTx/>
              <a:defRPr/>
            </a:pPr>
            <a:r>
              <a:rPr lang="en-GB"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Advocacy</a:t>
            </a:r>
          </a:p>
        </p:txBody>
      </p:sp>
      <p:sp>
        <p:nvSpPr>
          <p:cNvPr id="50" name="Rectangle 49">
            <a:extLst>
              <a:ext uri="{FF2B5EF4-FFF2-40B4-BE49-F238E27FC236}">
                <a16:creationId xmlns:a16="http://schemas.microsoft.com/office/drawing/2014/main" id="{442DFD7B-56C2-D3AE-07DF-EB78F335A76D}"/>
              </a:ext>
            </a:extLst>
          </p:cNvPr>
          <p:cNvSpPr/>
          <p:nvPr/>
        </p:nvSpPr>
        <p:spPr>
          <a:xfrm>
            <a:off x="3420929" y="1565061"/>
            <a:ext cx="5803484" cy="363818"/>
          </a:xfrm>
          <a:prstGeom prst="rect">
            <a:avLst/>
          </a:prstGeom>
        </p:spPr>
        <p:txBody>
          <a:bodyPr wrap="square">
            <a:spAutoFit/>
          </a:bodyPr>
          <a:lstStyle/>
          <a:p>
            <a:pPr algn="ctr" defTabSz="1008309">
              <a:buClrTx/>
              <a:defRPr/>
            </a:pPr>
            <a:r>
              <a:rPr lang="en-GB" sz="1764" b="1" kern="1200" dirty="0">
                <a:solidFill>
                  <a:srgbClr val="0495A8"/>
                </a:solidFill>
                <a:latin typeface="Arial" panose="020B0604020202020204" pitchFamily="34" charset="0"/>
                <a:ea typeface="Inter Extra Light BETA" panose="02000303000000020004" pitchFamily="50" charset="0"/>
                <a:cs typeface="Arial" panose="020B0604020202020204" pitchFamily="34" charset="0"/>
              </a:rPr>
              <a:t>Type of support to investors</a:t>
            </a:r>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r>
              <a:rPr lang="en-US" dirty="0"/>
              <a:t>Source: Wavteq </a:t>
            </a:r>
          </a:p>
        </p:txBody>
      </p:sp>
      <p:sp>
        <p:nvSpPr>
          <p:cNvPr id="7" name="Rectangle 6">
            <a:extLst>
              <a:ext uri="{FF2B5EF4-FFF2-40B4-BE49-F238E27FC236}">
                <a16:creationId xmlns:a16="http://schemas.microsoft.com/office/drawing/2014/main" id="{8D5C37B5-799A-DAF2-D214-30FAE9014254}"/>
              </a:ext>
            </a:extLst>
          </p:cNvPr>
          <p:cNvSpPr/>
          <p:nvPr/>
        </p:nvSpPr>
        <p:spPr>
          <a:xfrm>
            <a:off x="3795486" y="145142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D88AA1C-B012-12FB-6880-DEB0DB63A029}"/>
              </a:ext>
            </a:extLst>
          </p:cNvPr>
          <p:cNvSpPr/>
          <p:nvPr/>
        </p:nvSpPr>
        <p:spPr>
          <a:xfrm>
            <a:off x="3841204" y="2544069"/>
            <a:ext cx="5944427" cy="4561444"/>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alpha val="10000"/>
                </a:schemeClr>
              </a:solidFill>
            </a:endParaRPr>
          </a:p>
        </p:txBody>
      </p:sp>
    </p:spTree>
    <p:extLst>
      <p:ext uri="{BB962C8B-B14F-4D97-AF65-F5344CB8AC3E}">
        <p14:creationId xmlns:p14="http://schemas.microsoft.com/office/powerpoint/2010/main" val="3710875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73367823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Best practices in key account management </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pPr marL="504154" marR="0" lvl="0" indent="-252077" algn="l" defTabSz="914400" rtl="0" eaLnBrk="1" fontAlgn="auto" latinLnBrk="0" hangingPunct="1">
              <a:lnSpc>
                <a:spcPct val="100000"/>
              </a:lnSpc>
              <a:spcBef>
                <a:spcPts val="0"/>
              </a:spcBef>
              <a:spcAft>
                <a:spcPts val="0"/>
              </a:spcAft>
              <a:buClr>
                <a:srgbClr val="000000"/>
              </a:buClr>
              <a:buSzPts val="1000"/>
              <a:buFont typeface="Arial"/>
              <a:buNone/>
              <a:tabLst/>
              <a:defRPr/>
            </a:pPr>
            <a:r>
              <a:rPr lang="en-US" dirty="0">
                <a:solidFill>
                  <a:srgbClr val="878787"/>
                </a:solidFill>
              </a:rPr>
              <a:t>Source: Wavteq</a:t>
            </a:r>
            <a:endParaRPr kumimoji="0" lang="en-US" sz="1103" b="0" i="0" u="none" strike="noStrike" kern="0" cap="none" spc="0" normalizeH="0" baseline="0" noProof="0" dirty="0">
              <a:ln>
                <a:noFill/>
              </a:ln>
              <a:solidFill>
                <a:srgbClr val="878787"/>
              </a:solidFill>
              <a:effectLst/>
              <a:uLnTx/>
              <a:uFillTx/>
              <a:latin typeface="Arial"/>
              <a:cs typeface="Arial"/>
              <a:sym typeface="Arial"/>
            </a:endParaRP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algn="l" defTabSz="1008309" rtl="0"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latin typeface="Arial"/>
              <a:cs typeface="Arial"/>
              <a:sym typeface="Arial"/>
            </a:endParaRPr>
          </a:p>
        </p:txBody>
      </p:sp>
      <p:sp>
        <p:nvSpPr>
          <p:cNvPr id="9" name="TextBox 8">
            <a:extLst>
              <a:ext uri="{FF2B5EF4-FFF2-40B4-BE49-F238E27FC236}">
                <a16:creationId xmlns:a16="http://schemas.microsoft.com/office/drawing/2014/main" id="{C95051B1-81E0-4144-09C2-42903379E6DF}"/>
              </a:ext>
            </a:extLst>
          </p:cNvPr>
          <p:cNvSpPr txBox="1"/>
          <p:nvPr/>
        </p:nvSpPr>
        <p:spPr>
          <a:xfrm>
            <a:off x="299141" y="1127466"/>
            <a:ext cx="12220445" cy="5654497"/>
          </a:xfrm>
          <a:prstGeom prst="rect">
            <a:avLst/>
          </a:prstGeom>
          <a:noFill/>
        </p:spPr>
        <p:txBody>
          <a:bodyPr wrap="square" rtlCol="0">
            <a:spAutoFit/>
          </a:bodyPr>
          <a:lstStyle/>
          <a:p>
            <a:pPr defTabSz="1008309">
              <a:buClrTx/>
            </a:pPr>
            <a:r>
              <a:rPr lang="en-US" sz="2000" b="1" kern="1200" dirty="0">
                <a:solidFill>
                  <a:srgbClr val="0495A8"/>
                </a:solidFill>
                <a:latin typeface="Arial" panose="020B0604020202020204" pitchFamily="34" charset="0"/>
                <a:ea typeface="Inter Extra Light BETA" panose="02000303000000020004" pitchFamily="50" charset="0"/>
                <a:cs typeface="Arial" panose="020B0604020202020204" pitchFamily="34" charset="0"/>
              </a:rPr>
              <a:t>Definition </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Key account management is a term used in the private sector relating to “aftercare” services provided to key accounts.</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For most established private sector companies, most sales come from existing or repeat customers.</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The same applies to inward investment.</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“Key accounts” are your most important existing inward investors.</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“Management” refers to the fact that you should be actively managing your existing investors, rather than being purely reactive.</a:t>
            </a:r>
          </a:p>
          <a:p>
            <a:pPr marL="378116" indent="-378116" defTabSz="1008309">
              <a:buClrTx/>
              <a:buFont typeface="Arial" panose="020B0604020202020204" pitchFamily="34" charset="0"/>
              <a:buChar char="•"/>
            </a:pPr>
            <a:r>
              <a:rPr lang="en-US" sz="1800"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A robust key account management strategy is at the core of every successful aftercare/BRE program.</a:t>
            </a:r>
          </a:p>
          <a:p>
            <a:pPr defTabSz="1008309">
              <a:buClrTx/>
            </a:pPr>
            <a:endParaRPr lang="en-US" sz="1544" b="1"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endParaRPr>
          </a:p>
          <a:p>
            <a:pPr defTabSz="1008309">
              <a:buClrTx/>
            </a:pPr>
            <a:r>
              <a:rPr lang="en-US" sz="2000" b="1" kern="1200" dirty="0">
                <a:solidFill>
                  <a:srgbClr val="0495A8"/>
                </a:solidFill>
                <a:latin typeface="Arial" panose="020B0604020202020204" pitchFamily="34" charset="0"/>
                <a:ea typeface="Inter Extra Light BETA" panose="02000303000000020004" pitchFamily="50" charset="0"/>
                <a:cs typeface="Arial" panose="020B0604020202020204" pitchFamily="34" charset="0"/>
              </a:rPr>
              <a:t>Critical dimensions</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Proactive, not reactive.</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Focused on company growth and maximizing opportunities, not just problem solving.</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Targeted at specific investors, not comprehensive for every investor.</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High level client engagement with investors – typically with the general manager or equivalent in the local operation.</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Ideally the IPA will have a dedicated member of staff (or more than one!) for key account management – working with existing investors.</a:t>
            </a:r>
          </a:p>
          <a:p>
            <a:pPr marL="378116" indent="-378116" defTabSz="1008309">
              <a:buClrTx/>
              <a:buFont typeface="Arial" panose="020B0604020202020204" pitchFamily="34" charset="0"/>
              <a:buChar char="•"/>
            </a:pPr>
            <a:r>
              <a:rPr lang="en-US" sz="1800" kern="1200" dirty="0">
                <a:solidFill>
                  <a:srgbClr val="181C36"/>
                </a:solidFill>
                <a:latin typeface="Arial" panose="020B0604020202020204" pitchFamily="34" charset="0"/>
                <a:ea typeface="Inter Extra Light BETA" panose="02000303000000020004" pitchFamily="50" charset="0"/>
                <a:cs typeface="Arial" panose="020B0604020202020204" pitchFamily="34" charset="0"/>
              </a:rPr>
              <a:t>Over time, targets should be put in place for number of expansion projects, suppliers attracted, value of local supply chains contracts etc.</a:t>
            </a:r>
          </a:p>
        </p:txBody>
      </p:sp>
      <p:grpSp>
        <p:nvGrpSpPr>
          <p:cNvPr id="425" name="sticker">
            <a:extLst>
              <a:ext uri="{FF2B5EF4-FFF2-40B4-BE49-F238E27FC236}">
                <a16:creationId xmlns:a16="http://schemas.microsoft.com/office/drawing/2014/main" id="{C53225C6-5C23-EA20-0D14-5BB0BE8672F4}"/>
              </a:ext>
            </a:extLst>
          </p:cNvPr>
          <p:cNvGrpSpPr/>
          <p:nvPr/>
        </p:nvGrpSpPr>
        <p:grpSpPr bwMode="gray">
          <a:xfrm>
            <a:off x="299141" y="137305"/>
            <a:ext cx="4129675" cy="220842"/>
            <a:chOff x="5935793" y="239134"/>
            <a:chExt cx="3931307" cy="210538"/>
          </a:xfrm>
        </p:grpSpPr>
        <p:sp>
          <p:nvSpPr>
            <p:cNvPr id="426" name="StickerRectangle">
              <a:extLst>
                <a:ext uri="{FF2B5EF4-FFF2-40B4-BE49-F238E27FC236}">
                  <a16:creationId xmlns:a16="http://schemas.microsoft.com/office/drawing/2014/main" id="{DE88C75E-D1CC-90EA-7C06-C22081A6D22B}"/>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427" name="Straight Arrow Connector 426">
              <a:extLst>
                <a:ext uri="{FF2B5EF4-FFF2-40B4-BE49-F238E27FC236}">
                  <a16:creationId xmlns:a16="http://schemas.microsoft.com/office/drawing/2014/main" id="{C4F10AB9-88B8-822C-3014-14D52A8DB092}"/>
                </a:ext>
              </a:extLst>
            </p:cNvPr>
            <p:cNvCxnSpPr>
              <a:stCxn id="426" idx="6"/>
              <a:endCxn id="426"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428" name="Straight Arrow Connector 427">
              <a:extLst>
                <a:ext uri="{FF2B5EF4-FFF2-40B4-BE49-F238E27FC236}">
                  <a16:creationId xmlns:a16="http://schemas.microsoft.com/office/drawing/2014/main" id="{4DCB7883-720A-085B-9CB1-389D2BBFD32F}"/>
                </a:ext>
              </a:extLst>
            </p:cNvPr>
            <p:cNvCxnSpPr>
              <a:stCxn id="426" idx="2"/>
              <a:endCxn id="426"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9440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Best practices in key account management </a:t>
            </a:r>
            <a:endParaRPr dirty="0"/>
          </a:p>
        </p:txBody>
      </p:sp>
      <p:sp>
        <p:nvSpPr>
          <p:cNvPr id="53" name="Text Placeholder 9">
            <a:extLst>
              <a:ext uri="{FF2B5EF4-FFF2-40B4-BE49-F238E27FC236}">
                <a16:creationId xmlns:a16="http://schemas.microsoft.com/office/drawing/2014/main" id="{915B7EC7-2EB8-3958-142E-4BEA2DE64D9B}"/>
              </a:ext>
            </a:extLst>
          </p:cNvPr>
          <p:cNvSpPr txBox="1">
            <a:spLocks/>
          </p:cNvSpPr>
          <p:nvPr/>
        </p:nvSpPr>
        <p:spPr>
          <a:xfrm>
            <a:off x="299141" y="7218085"/>
            <a:ext cx="10841408" cy="169704"/>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504154" marR="0" lvl="0" indent="-252077" algn="l" rtl="0">
              <a:lnSpc>
                <a:spcPct val="100000"/>
              </a:lnSpc>
              <a:spcBef>
                <a:spcPts val="0"/>
              </a:spcBef>
              <a:spcAft>
                <a:spcPts val="0"/>
              </a:spcAft>
              <a:buClr>
                <a:srgbClr val="000000"/>
              </a:buClr>
              <a:buSzPts val="1000"/>
              <a:buFont typeface="Arial"/>
              <a:buNone/>
              <a:defRPr sz="1103" b="0" i="0" u="none" strike="noStrike" cap="none">
                <a:solidFill>
                  <a:schemeClr val="accent6"/>
                </a:solidFill>
                <a:latin typeface="Arial"/>
                <a:ea typeface="Arial"/>
                <a:cs typeface="Arial"/>
                <a:sym typeface="Arial"/>
              </a:defRPr>
            </a:lvl1pPr>
            <a:lvl2pPr marL="1008309" marR="0" lvl="1"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2pPr>
            <a:lvl3pPr marL="1512463" marR="0" lvl="2"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3pPr>
            <a:lvl4pPr marL="2016618" marR="0" lvl="3"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4pPr>
            <a:lvl5pPr marL="2520772" marR="0" lvl="4" indent="-378116" algn="l" rtl="0">
              <a:lnSpc>
                <a:spcPct val="100000"/>
              </a:lnSpc>
              <a:spcBef>
                <a:spcPts val="0"/>
              </a:spcBef>
              <a:spcAft>
                <a:spcPts val="0"/>
              </a:spcAft>
              <a:buClr>
                <a:schemeClr val="accent4"/>
              </a:buClr>
              <a:buSzPts val="1800"/>
              <a:buFont typeface="Arial"/>
              <a:buChar char="-"/>
              <a:defRPr sz="1400" b="0" i="0" u="none" strike="noStrike" cap="none">
                <a:solidFill>
                  <a:schemeClr val="dk1"/>
                </a:solidFill>
                <a:latin typeface="Arial"/>
                <a:ea typeface="Arial"/>
                <a:cs typeface="Arial"/>
                <a:sym typeface="Arial"/>
              </a:defRPr>
            </a:lvl5pPr>
            <a:lvl6pPr marL="3024927" marR="0" lvl="5"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6pPr>
            <a:lvl7pPr marL="3529081" marR="0" lvl="6" indent="-364250"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7pPr>
            <a:lvl8pPr marL="4033236" marR="0" lvl="7"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8pPr>
            <a:lvl9pPr marL="4537390" marR="0" lvl="8" indent="-364252" algn="l" rtl="0">
              <a:lnSpc>
                <a:spcPct val="100000"/>
              </a:lnSpc>
              <a:spcBef>
                <a:spcPts val="0"/>
              </a:spcBef>
              <a:spcAft>
                <a:spcPts val="0"/>
              </a:spcAft>
              <a:buClr>
                <a:schemeClr val="dk2"/>
              </a:buClr>
              <a:buSzPts val="1602"/>
              <a:buFont typeface="Arial"/>
              <a:buChar char="-"/>
              <a:defRPr sz="2312" b="0" i="0" u="none" strike="noStrike" cap="none">
                <a:solidFill>
                  <a:schemeClr val="dk1"/>
                </a:solidFill>
                <a:latin typeface="Arial"/>
                <a:ea typeface="Arial"/>
                <a:cs typeface="Arial"/>
                <a:sym typeface="Arial"/>
              </a:defRPr>
            </a:lvl9pPr>
          </a:lstStyle>
          <a:p>
            <a:pPr marL="504154" marR="0" lvl="0" indent="-252077" algn="l"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103" b="0" i="0" u="none" strike="noStrike" kern="0" cap="none" spc="0" normalizeH="0" baseline="0" noProof="0" dirty="0">
                <a:ln>
                  <a:noFill/>
                </a:ln>
                <a:solidFill>
                  <a:srgbClr val="878787"/>
                </a:solidFill>
                <a:effectLst/>
                <a:uLnTx/>
                <a:uFillTx/>
                <a:latin typeface="Arial"/>
                <a:cs typeface="Arial"/>
                <a:sym typeface="Arial"/>
              </a:rPr>
              <a:t>xx</a:t>
            </a:r>
          </a:p>
        </p:txBody>
      </p:sp>
      <p:sp>
        <p:nvSpPr>
          <p:cNvPr id="10" name="Google Shape;579;p8">
            <a:extLst>
              <a:ext uri="{FF2B5EF4-FFF2-40B4-BE49-F238E27FC236}">
                <a16:creationId xmlns:a16="http://schemas.microsoft.com/office/drawing/2014/main" id="{A0F79622-8C76-173A-0738-3D20482EE86B}"/>
              </a:ext>
            </a:extLst>
          </p:cNvPr>
          <p:cNvSpPr/>
          <p:nvPr/>
        </p:nvSpPr>
        <p:spPr>
          <a:xfrm>
            <a:off x="209655" y="6994230"/>
            <a:ext cx="6263269" cy="407240"/>
          </a:xfrm>
          <a:prstGeom prst="rect">
            <a:avLst/>
          </a:prstGeom>
          <a:noFill/>
          <a:ln>
            <a:noFill/>
          </a:ln>
        </p:spPr>
        <p:txBody>
          <a:bodyPr spcFirstLastPara="1" wrap="square" lIns="100817" tIns="50395" rIns="100817" bIns="50395" anchor="t" anchorCtr="0">
            <a:noAutofit/>
          </a:bodyPr>
          <a:lstStyle/>
          <a:p>
            <a:pPr marL="0" marR="0" lvl="0" indent="0" algn="l" defTabSz="1008309" rtl="0" eaLnBrk="1" fontAlgn="auto" latinLnBrk="0" hangingPunct="1">
              <a:lnSpc>
                <a:spcPct val="100000"/>
              </a:lnSpc>
              <a:spcBef>
                <a:spcPts val="0"/>
              </a:spcBef>
              <a:spcAft>
                <a:spcPts val="0"/>
              </a:spcAft>
              <a:buClrTx/>
              <a:buSzPts val="900"/>
              <a:buFontTx/>
              <a:buNone/>
              <a:tabLst/>
              <a:defRPr/>
            </a:pPr>
            <a:endParaRPr kumimoji="0" sz="992" b="0" i="0" u="none" strike="noStrike" kern="1200" cap="none" spc="0" normalizeH="0" baseline="0" noProof="0" dirty="0">
              <a:ln>
                <a:noFill/>
              </a:ln>
              <a:solidFill>
                <a:srgbClr val="181C36"/>
              </a:solidFill>
              <a:effectLst/>
              <a:uLnTx/>
              <a:uFillTx/>
              <a:latin typeface="Arial"/>
              <a:cs typeface="Arial"/>
              <a:sym typeface="Arial"/>
            </a:endParaRPr>
          </a:p>
        </p:txBody>
      </p:sp>
      <p:sp>
        <p:nvSpPr>
          <p:cNvPr id="12" name="Text Placeholder 6">
            <a:extLst>
              <a:ext uri="{FF2B5EF4-FFF2-40B4-BE49-F238E27FC236}">
                <a16:creationId xmlns:a16="http://schemas.microsoft.com/office/drawing/2014/main" id="{C53668EB-DA28-C11D-2043-0C6DED64A91F}"/>
              </a:ext>
            </a:extLst>
          </p:cNvPr>
          <p:cNvSpPr txBox="1">
            <a:spLocks/>
          </p:cNvSpPr>
          <p:nvPr/>
        </p:nvSpPr>
        <p:spPr>
          <a:xfrm>
            <a:off x="299141" y="1300787"/>
            <a:ext cx="12300108" cy="549526"/>
          </a:xfrm>
          <a:prstGeom prst="rect">
            <a:avLst/>
          </a:prstGeom>
          <a:ln>
            <a:solidFill>
              <a:srgbClr val="FFFFFF"/>
            </a:solidFill>
          </a:ln>
        </p:spPr>
        <p:txBody>
          <a:bodyPr vert="horz" lIns="91440" tIns="45720" rIns="91440" bIns="45720" rtlCol="0">
            <a:norm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marR="0" lvl="0" indent="0" algn="l" defTabSz="1008309" rtl="0" eaLnBrk="1" fontAlgn="auto" latinLnBrk="0" hangingPunct="1">
              <a:lnSpc>
                <a:spcPct val="90000"/>
              </a:lnSpc>
              <a:spcBef>
                <a:spcPts val="1103"/>
              </a:spcBef>
              <a:spcAft>
                <a:spcPts val="0"/>
              </a:spcAft>
              <a:buClrTx/>
              <a:buSzTx/>
              <a:buFont typeface="Arial" panose="020B0604020202020204" pitchFamily="34" charset="0"/>
              <a:buNone/>
              <a:tabLst/>
              <a:defRPr/>
            </a:pPr>
            <a:r>
              <a:rPr kumimoji="0" lang="en-US" sz="1985" b="1" i="0" u="none" strike="noStrike" kern="1200" cap="none" spc="0" normalizeH="0" baseline="0" noProof="0">
                <a:ln>
                  <a:noFill/>
                </a:ln>
                <a:solidFill>
                  <a:srgbClr val="0495A8"/>
                </a:solidFill>
                <a:effectLst/>
                <a:uLnTx/>
                <a:uFillTx/>
                <a:latin typeface="Arial" panose="020B0604020202020204" pitchFamily="34" charset="0"/>
                <a:ea typeface="+mn-ea"/>
                <a:cs typeface="Arial" panose="020B0604020202020204" pitchFamily="34" charset="0"/>
              </a:rPr>
              <a:t>Case study of key account management strategy – Department for International Trade</a:t>
            </a:r>
            <a:endParaRPr kumimoji="0" lang="en-US" sz="1764" b="0" i="0" u="none" strike="noStrike" kern="1200" cap="none" spc="0" normalizeH="0" baseline="0" noProof="0" dirty="0">
              <a:ln>
                <a:noFill/>
              </a:ln>
              <a:solidFill>
                <a:srgbClr val="181C36"/>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2AC59E7-7038-1C95-76A9-656038F58B33}"/>
              </a:ext>
            </a:extLst>
          </p:cNvPr>
          <p:cNvSpPr txBox="1"/>
          <p:nvPr/>
        </p:nvSpPr>
        <p:spPr>
          <a:xfrm>
            <a:off x="299141" y="1698834"/>
            <a:ext cx="12646969" cy="4844916"/>
          </a:xfrm>
          <a:prstGeom prst="rect">
            <a:avLst/>
          </a:prstGeom>
          <a:solidFill>
            <a:srgbClr val="0495A8"/>
          </a:solidFill>
          <a:ln>
            <a:solidFill>
              <a:srgbClr val="FFFFFF"/>
            </a:solidFill>
          </a:ln>
        </p:spPr>
        <p:txBody>
          <a:bodyPr wrap="square" rtlCol="0">
            <a:spAutoFit/>
          </a:bodyPr>
          <a:lstStyle/>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UK Department for International Trade (DIT) established a dedicated account management team to work with existing foreign investors.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DIT developed a “One List” of all foreign owned enterprises in the UK, </a:t>
            </a:r>
            <a:r>
              <a:rPr kumimoji="0" lang="en-US" sz="1544"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categorised</a:t>
            </a: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by company size and national economic impact:</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819251" marR="0" lvl="1" indent="-315097" defTabSz="1008309"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Strategic Accounts: </a:t>
            </a: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Top 100 UK investors are assigned a senior government “contact” minister. Engagement is frequent and multi-pronged across different company and government departments and levels of hierarchy. 12 account managers make a strategic plan for each investor.</a:t>
            </a:r>
          </a:p>
          <a:p>
            <a:pPr marL="819251" marR="0" lvl="1" indent="-315097" defTabSz="1008309"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Global Accounts: </a:t>
            </a: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next Top 200-300 investors. 30 account managers. Specific strategic plan for each investor. (around 100 expansion projects per annum)</a:t>
            </a:r>
          </a:p>
          <a:p>
            <a:pPr marL="819251" marR="0" lvl="1" indent="-315097" defTabSz="1008309"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Investment Services Team: </a:t>
            </a: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management of approx. 1500 investors. Contact at least once every 12 months. Team of approximately 25 account managers. Each account manager has a target of around 15 reinvestment projects per annum.</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CRM system </a:t>
            </a: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 used for managing the relationship with each company.</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Overall, expansions account for around 60% of DIT’s FDI results and grew by 18% in 2014/15 after the key account management program was established.</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While the UK is one of the world’s top destinations for FDI with a very well-resourced IPA, the principles of how DIT developed its key account management strategy should be considered by every IPA adjusted to the number of existing foreign investors in their country/region and IPA resources.</a:t>
            </a:r>
          </a:p>
        </p:txBody>
      </p:sp>
      <p:sp>
        <p:nvSpPr>
          <p:cNvPr id="14" name="Rectangle 13">
            <a:extLst>
              <a:ext uri="{FF2B5EF4-FFF2-40B4-BE49-F238E27FC236}">
                <a16:creationId xmlns:a16="http://schemas.microsoft.com/office/drawing/2014/main" id="{A2FE9EFB-30D3-E8F8-DC4B-AE1143CB69E4}"/>
              </a:ext>
            </a:extLst>
          </p:cNvPr>
          <p:cNvSpPr/>
          <p:nvPr/>
        </p:nvSpPr>
        <p:spPr>
          <a:xfrm>
            <a:off x="299141" y="6919095"/>
            <a:ext cx="11983176" cy="430887"/>
          </a:xfrm>
          <a:prstGeom prst="rect">
            <a:avLst/>
          </a:prstGeom>
        </p:spPr>
        <p:txBody>
          <a:bodyPr wrap="square">
            <a:spAutoFit/>
          </a:bodyPr>
          <a:lstStyle/>
          <a:p>
            <a:pPr defTabSz="1008309">
              <a:buClrTx/>
            </a:pPr>
            <a:r>
              <a:rPr lang="en-US" sz="1100" kern="1200" dirty="0">
                <a:solidFill>
                  <a:schemeClr val="accent6"/>
                </a:solidFill>
                <a:latin typeface="Arial" panose="020B0604020202020204" pitchFamily="34" charset="0"/>
                <a:ea typeface="+mn-ea"/>
                <a:cs typeface="Arial" panose="020B0604020202020204" pitchFamily="34" charset="0"/>
              </a:rPr>
              <a:t>Source: Inter-American Development Bank (November 2018) </a:t>
            </a:r>
            <a:r>
              <a:rPr lang="en-US" sz="1100" b="1" kern="1200" dirty="0">
                <a:solidFill>
                  <a:schemeClr val="accent6"/>
                </a:solidFill>
                <a:latin typeface="Arial" panose="020B0604020202020204" pitchFamily="34" charset="0"/>
                <a:ea typeface="+mn-ea"/>
                <a:cs typeface="Arial" panose="020B0604020202020204" pitchFamily="34" charset="0"/>
              </a:rPr>
              <a:t>“Innovations in Foreign Direct Investment Attraction” </a:t>
            </a:r>
            <a:r>
              <a:rPr lang="en-US" sz="1100" kern="1200" dirty="0">
                <a:solidFill>
                  <a:schemeClr val="accent6"/>
                </a:solidFill>
                <a:latin typeface="Arial" panose="020B0604020202020204" pitchFamily="34" charset="0"/>
                <a:ea typeface="+mn-ea"/>
                <a:cs typeface="Arial" panose="020B0604020202020204" pitchFamily="34" charset="0"/>
              </a:rPr>
              <a:t>(Technical Note: IDB-TN-1572) </a:t>
            </a:r>
            <a:r>
              <a:rPr lang="en-US" sz="1100" kern="1200" dirty="0">
                <a:solidFill>
                  <a:schemeClr val="accent6"/>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https://www.wavteq.com/publications/special-reports/#outerdiv-6892</a:t>
            </a:r>
            <a:endParaRPr lang="en-US" sz="1100" kern="1200" dirty="0">
              <a:solidFill>
                <a:schemeClr val="accent6"/>
              </a:solidFill>
              <a:latin typeface="Calibri" panose="020F0502020204030204"/>
              <a:ea typeface="+mn-ea"/>
            </a:endParaRPr>
          </a:p>
        </p:txBody>
      </p:sp>
      <p:grpSp>
        <p:nvGrpSpPr>
          <p:cNvPr id="15" name="sticker">
            <a:extLst>
              <a:ext uri="{FF2B5EF4-FFF2-40B4-BE49-F238E27FC236}">
                <a16:creationId xmlns:a16="http://schemas.microsoft.com/office/drawing/2014/main" id="{5E19E823-2757-D67B-61A6-95C79A2B764F}"/>
              </a:ext>
            </a:extLst>
          </p:cNvPr>
          <p:cNvGrpSpPr/>
          <p:nvPr/>
        </p:nvGrpSpPr>
        <p:grpSpPr bwMode="gray">
          <a:xfrm>
            <a:off x="299141" y="137305"/>
            <a:ext cx="4129675" cy="220842"/>
            <a:chOff x="5935793" y="239134"/>
            <a:chExt cx="3931307" cy="210538"/>
          </a:xfrm>
        </p:grpSpPr>
        <p:sp>
          <p:nvSpPr>
            <p:cNvPr id="16" name="StickerRectangle">
              <a:extLst>
                <a:ext uri="{FF2B5EF4-FFF2-40B4-BE49-F238E27FC236}">
                  <a16:creationId xmlns:a16="http://schemas.microsoft.com/office/drawing/2014/main" id="{47A79319-2437-3094-ED8D-B85E451409A1}"/>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7" name="Straight Arrow Connector 16">
              <a:extLst>
                <a:ext uri="{FF2B5EF4-FFF2-40B4-BE49-F238E27FC236}">
                  <a16:creationId xmlns:a16="http://schemas.microsoft.com/office/drawing/2014/main" id="{2A0738E0-A502-FE0E-1E1E-BC040747CE0F}"/>
                </a:ext>
              </a:extLst>
            </p:cNvPr>
            <p:cNvCxnSpPr>
              <a:stCxn id="16" idx="6"/>
              <a:endCxn id="16"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54AE6CE-5C5A-E3F0-0DB8-6D1577AA4B1F}"/>
                </a:ext>
              </a:extLst>
            </p:cNvPr>
            <p:cNvCxnSpPr>
              <a:stCxn id="16" idx="2"/>
              <a:endCxn id="16"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589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1" name="Google Shape;371;p5"/>
          <p:cNvSpPr txBox="1"/>
          <p:nvPr/>
        </p:nvSpPr>
        <p:spPr>
          <a:xfrm>
            <a:off x="1464467" y="2714625"/>
            <a:ext cx="10591175" cy="2505814"/>
          </a:xfrm>
          <a:prstGeom prst="rect">
            <a:avLst/>
          </a:prstGeom>
          <a:noFill/>
          <a:ln>
            <a:noFill/>
          </a:ln>
        </p:spPr>
        <p:txBody>
          <a:bodyPr spcFirstLastPara="1" wrap="square" lIns="0" tIns="12700" rIns="0" bIns="0" anchor="t" anchorCtr="0">
            <a:spAutoFit/>
          </a:bodyPr>
          <a:lstStyle/>
          <a:p>
            <a:pPr marL="12701" marR="5080" lvl="0" indent="0" algn="l" rtl="0">
              <a:lnSpc>
                <a:spcPct val="100000"/>
              </a:lnSpc>
              <a:spcBef>
                <a:spcPts val="0"/>
              </a:spcBef>
              <a:spcAft>
                <a:spcPts val="0"/>
              </a:spcAft>
              <a:buClr>
                <a:srgbClr val="000000"/>
              </a:buClr>
              <a:buSzPts val="5400"/>
              <a:buFont typeface="Arial"/>
              <a:buNone/>
            </a:pPr>
            <a:r>
              <a:rPr lang="en-US" sz="5400" b="0" i="0" u="none" strike="noStrike" cap="none" dirty="0">
                <a:solidFill>
                  <a:schemeClr val="lt1"/>
                </a:solidFill>
                <a:latin typeface="Arial Black"/>
                <a:ea typeface="Arial Black"/>
                <a:cs typeface="Arial Black"/>
                <a:sym typeface="Arial Black"/>
              </a:rPr>
              <a:t>1. </a:t>
            </a:r>
            <a:r>
              <a:rPr lang="en-US" sz="5400" b="0" dirty="0">
                <a:solidFill>
                  <a:schemeClr val="lt1"/>
                </a:solidFill>
                <a:latin typeface="Arial Black"/>
                <a:ea typeface="Arial Black"/>
                <a:cs typeface="Arial Black"/>
                <a:sym typeface="Arial Black"/>
              </a:rPr>
              <a:t>Introduction to Aftercare Framework &amp; Key Dimensions </a:t>
            </a:r>
            <a:endParaRPr sz="4800" i="0" u="none" strike="noStrike" cap="none" dirty="0">
              <a:solidFill>
                <a:schemeClr val="lt1"/>
              </a:solidFill>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r>
              <a:rPr lang="en-GB" sz="1600" dirty="0">
                <a:solidFill>
                  <a:schemeClr val="bg1"/>
                </a:solidFill>
              </a:rPr>
              <a:t>30 mins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Best practices in key account management </a:t>
            </a:r>
            <a:endParaRPr dirty="0"/>
          </a:p>
        </p:txBody>
      </p:sp>
      <p:sp>
        <p:nvSpPr>
          <p:cNvPr id="9" name="TextBox 8">
            <a:extLst>
              <a:ext uri="{FF2B5EF4-FFF2-40B4-BE49-F238E27FC236}">
                <a16:creationId xmlns:a16="http://schemas.microsoft.com/office/drawing/2014/main" id="{2003A179-9B47-D056-6548-ECBB922757FA}"/>
              </a:ext>
            </a:extLst>
          </p:cNvPr>
          <p:cNvSpPr txBox="1"/>
          <p:nvPr/>
        </p:nvSpPr>
        <p:spPr>
          <a:xfrm>
            <a:off x="299141" y="1701990"/>
            <a:ext cx="13006899" cy="5320174"/>
          </a:xfrm>
          <a:prstGeom prst="rect">
            <a:avLst/>
          </a:prstGeom>
          <a:solidFill>
            <a:srgbClr val="0495A8"/>
          </a:solidFill>
          <a:ln>
            <a:solidFill>
              <a:srgbClr val="FFFFFF"/>
            </a:solidFill>
          </a:ln>
        </p:spPr>
        <p:txBody>
          <a:bodyPr wrap="square" rtlCol="0">
            <a:spAutoFit/>
          </a:bodyPr>
          <a:lstStyle/>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Account management system</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 clients are added to an account management system, so the FT knows their complete client base</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designated manager is allocated to each client. This is mainly done on a geographic basis with a manager for each country/region who handles all clients in that country. For some industry segments a specialist account manager handles accounts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system allows the FT track the volume of business from each client, what services they currently take as well as providing user stats and email reminders about renewals</a:t>
            </a: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CRM</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FT use a CRM to enter all dialogue with clients. If ever someone is to leave the replacement will know all the details.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CRM sends reminders telling account managers to contact clients regularly.</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24-hour response to all client emails is expected.</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CRM also tracks “usage” of each customer of FT services, and alerts the account manager if there is low usage.</a:t>
            </a: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Sales Matrix</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Identifies which services are provided to which clients. Informs the proactive sales strategy for existing clients (easier to sell new products to existing clients than find new clients).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Client surveys are also used to understand current and future needs of clients and test new service ideas.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Usability testing is conducted every two years to ensure clients get maximum benefit from the services being provided.</a:t>
            </a: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Key account management implementation (for the largest client)</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Monthly calls &amp; quarterly meetings + visit each year to HQ (and/or meetings at key trade shows)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LinkedIn connection to all contacts to track movement of executives making it possible to follow up with new company and allows relationship with the people rather than the organization.</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Preferential treatment for the most important accounts including: Corporate hospitality; Events attendance; Lunches/Dinners; and Informal business advice – asking opinions/brainstorming with the FT account manager on different subject areas.</a:t>
            </a:r>
          </a:p>
        </p:txBody>
      </p:sp>
      <p:sp>
        <p:nvSpPr>
          <p:cNvPr id="11" name="TextBox 10">
            <a:extLst>
              <a:ext uri="{FF2B5EF4-FFF2-40B4-BE49-F238E27FC236}">
                <a16:creationId xmlns:a16="http://schemas.microsoft.com/office/drawing/2014/main" id="{3716E2EC-D650-36CB-7B40-59071696EB87}"/>
              </a:ext>
            </a:extLst>
          </p:cNvPr>
          <p:cNvSpPr txBox="1"/>
          <p:nvPr/>
        </p:nvSpPr>
        <p:spPr>
          <a:xfrm>
            <a:off x="299141" y="1309300"/>
            <a:ext cx="12492894" cy="567591"/>
          </a:xfrm>
          <a:prstGeom prst="rect">
            <a:avLst/>
          </a:prstGeom>
          <a:noFill/>
        </p:spPr>
        <p:txBody>
          <a:bodyPr wrap="square" rtlCol="0">
            <a:spAutoFit/>
          </a:bodyPr>
          <a:lstStyle/>
          <a:p>
            <a:pPr defTabSz="1008309">
              <a:buClrTx/>
            </a:pPr>
            <a:r>
              <a:rPr lang="en-US" sz="1544" b="1" kern="1200" dirty="0">
                <a:solidFill>
                  <a:srgbClr val="181C36"/>
                </a:solidFill>
                <a:latin typeface="Arial" panose="020B0604020202020204" pitchFamily="34" charset="0"/>
                <a:ea typeface="+mn-ea"/>
                <a:cs typeface="Arial" panose="020B0604020202020204" pitchFamily="34" charset="0"/>
              </a:rPr>
              <a:t>The private sector provides valuable best practices for how IPAs can develop and implement key account management</a:t>
            </a:r>
          </a:p>
          <a:p>
            <a:pPr marL="315097" indent="-315097" defTabSz="1008309">
              <a:buClrTx/>
              <a:buFont typeface="Arial" panose="020B0604020202020204" pitchFamily="34" charset="0"/>
              <a:buChar char="•"/>
            </a:pPr>
            <a:endParaRPr lang="en-US" sz="1544" b="1" kern="1200" dirty="0">
              <a:solidFill>
                <a:srgbClr val="181C36"/>
              </a:solidFill>
              <a:latin typeface="Arial" panose="020B060402020202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20A09540-1E6B-3718-DC42-F8B79AC34898}"/>
              </a:ext>
            </a:extLst>
          </p:cNvPr>
          <p:cNvSpPr/>
          <p:nvPr/>
        </p:nvSpPr>
        <p:spPr>
          <a:xfrm>
            <a:off x="241084" y="7132579"/>
            <a:ext cx="11983176" cy="261610"/>
          </a:xfrm>
          <a:prstGeom prst="rect">
            <a:avLst/>
          </a:prstGeom>
        </p:spPr>
        <p:txBody>
          <a:bodyPr wrap="square">
            <a:spAutoFit/>
          </a:bodyPr>
          <a:lstStyle/>
          <a:p>
            <a:pPr defTabSz="1008309">
              <a:buClrTx/>
            </a:pPr>
            <a:r>
              <a:rPr lang="en-US" sz="1100" kern="1200" dirty="0">
                <a:solidFill>
                  <a:schemeClr val="accent6"/>
                </a:solidFill>
                <a:latin typeface="Arial" panose="020B0604020202020204" pitchFamily="34" charset="0"/>
                <a:ea typeface="+mn-ea"/>
                <a:cs typeface="Arial" panose="020B0604020202020204" pitchFamily="34" charset="0"/>
              </a:rPr>
              <a:t>Source: Wavteq</a:t>
            </a:r>
            <a:endParaRPr lang="en-US" sz="1100" kern="1200" dirty="0">
              <a:solidFill>
                <a:schemeClr val="accent6"/>
              </a:solidFill>
              <a:latin typeface="Calibri" panose="020F0502020204030204"/>
              <a:ea typeface="+mn-ea"/>
            </a:endParaRPr>
          </a:p>
        </p:txBody>
      </p:sp>
      <p:grpSp>
        <p:nvGrpSpPr>
          <p:cNvPr id="16" name="sticker">
            <a:extLst>
              <a:ext uri="{FF2B5EF4-FFF2-40B4-BE49-F238E27FC236}">
                <a16:creationId xmlns:a16="http://schemas.microsoft.com/office/drawing/2014/main" id="{1469568C-5740-4C6D-59D6-605630AF4C60}"/>
              </a:ext>
            </a:extLst>
          </p:cNvPr>
          <p:cNvGrpSpPr/>
          <p:nvPr/>
        </p:nvGrpSpPr>
        <p:grpSpPr bwMode="gray">
          <a:xfrm>
            <a:off x="299141" y="137305"/>
            <a:ext cx="4129675" cy="220842"/>
            <a:chOff x="5935793" y="239134"/>
            <a:chExt cx="3931307" cy="210538"/>
          </a:xfrm>
        </p:grpSpPr>
        <p:sp>
          <p:nvSpPr>
            <p:cNvPr id="17" name="StickerRectangle">
              <a:extLst>
                <a:ext uri="{FF2B5EF4-FFF2-40B4-BE49-F238E27FC236}">
                  <a16:creationId xmlns:a16="http://schemas.microsoft.com/office/drawing/2014/main" id="{BC735512-4386-C3BF-6329-D8EF98C7ED3C}"/>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8" name="Straight Arrow Connector 17">
              <a:extLst>
                <a:ext uri="{FF2B5EF4-FFF2-40B4-BE49-F238E27FC236}">
                  <a16:creationId xmlns:a16="http://schemas.microsoft.com/office/drawing/2014/main" id="{CD0CA1DF-7A54-C42A-00C3-C3C674E0FB64}"/>
                </a:ext>
              </a:extLst>
            </p:cNvPr>
            <p:cNvCxnSpPr>
              <a:stCxn id="17" idx="6"/>
              <a:endCxn id="17"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6EA3E4-992A-340E-B263-B3EF79AD4476}"/>
                </a:ext>
              </a:extLst>
            </p:cNvPr>
            <p:cNvCxnSpPr>
              <a:stCxn id="17" idx="2"/>
              <a:endCxn id="17"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08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Best practices in key account management </a:t>
            </a:r>
            <a:endParaRPr dirty="0"/>
          </a:p>
        </p:txBody>
      </p:sp>
      <p:sp>
        <p:nvSpPr>
          <p:cNvPr id="10" name="TextBox 9">
            <a:extLst>
              <a:ext uri="{FF2B5EF4-FFF2-40B4-BE49-F238E27FC236}">
                <a16:creationId xmlns:a16="http://schemas.microsoft.com/office/drawing/2014/main" id="{61A1576E-E75A-0793-FE0D-84CCCDA0161C}"/>
              </a:ext>
            </a:extLst>
          </p:cNvPr>
          <p:cNvSpPr txBox="1"/>
          <p:nvPr/>
        </p:nvSpPr>
        <p:spPr>
          <a:xfrm>
            <a:off x="299141" y="1751729"/>
            <a:ext cx="12166283" cy="5082545"/>
          </a:xfrm>
          <a:prstGeom prst="rect">
            <a:avLst/>
          </a:prstGeom>
          <a:solidFill>
            <a:srgbClr val="0495A8"/>
          </a:solidFill>
          <a:ln>
            <a:solidFill>
              <a:srgbClr val="FFFFFF"/>
            </a:solidFill>
          </a:ln>
        </p:spPr>
        <p:txBody>
          <a:bodyPr wrap="square" rtlCol="0">
            <a:spAutoFit/>
          </a:bodyPr>
          <a:lstStyle/>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Investor Identification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Identification of investors based on clear criteria: (1) target sector; (2) jobs; (3) capital expenditure figures; (4) research and development, and innovation; (5) exports; and (6) supply chains. </a:t>
            </a:r>
          </a:p>
          <a:p>
            <a:pPr marL="0" marR="0" lvl="0" indent="0" defTabSz="1008309" eaLnBrk="1" fontAlgn="auto" latinLnBrk="0" hangingPunct="1">
              <a:lnSpc>
                <a:spcPct val="100000"/>
              </a:lnSpc>
              <a:spcBef>
                <a:spcPts val="0"/>
              </a:spcBef>
              <a:spcAft>
                <a:spcPts val="0"/>
              </a:spcAft>
              <a:buClrTx/>
              <a:buSzTx/>
              <a:buFontTx/>
              <a:buNone/>
              <a:tabLst/>
              <a:defRPr/>
            </a:pPr>
            <a:endPar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CRM</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total, 24 existing investors were shortlisted for the BRE program. The CRM was updated fully for each company and FIPA pooled its existing knowledge on each investor (for example known issues, retention risk, expansion plans, current contacts at the company) </a:t>
            </a:r>
          </a:p>
          <a:p>
            <a:pPr marL="0" marR="0" lvl="0" indent="0" defTabSz="1008309" eaLnBrk="1" fontAlgn="auto" latinLnBrk="0" hangingPunct="1">
              <a:lnSpc>
                <a:spcPct val="100000"/>
              </a:lnSpc>
              <a:spcBef>
                <a:spcPts val="0"/>
              </a:spcBef>
              <a:spcAft>
                <a:spcPts val="0"/>
              </a:spcAft>
              <a:buClrTx/>
              <a:buSzTx/>
              <a:buFontTx/>
              <a:buNone/>
              <a:tabLst/>
              <a:defRPr/>
            </a:pPr>
            <a:endPar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Creation of Company Profile and Action Plan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company profile was created on each company, including their international operations and context.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 action plan was made for each company as the basis for a meeting with the investor with a clear strategy for what FIPA is trying to achieve from the meetings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Meetings with Companies and Action Items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Meetings were conducted with subsidiary managers and contact was made with corporate headquarters when needed. </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action plans were updated as a result of the meetings, with a clear road map for each investor. </a:t>
            </a:r>
          </a:p>
          <a:p>
            <a:pPr marL="0" marR="0" lvl="0" indent="0" defTabSz="1008309" eaLnBrk="1" fontAlgn="auto" latinLnBrk="0" hangingPunct="1">
              <a:lnSpc>
                <a:spcPct val="100000"/>
              </a:lnSpc>
              <a:spcBef>
                <a:spcPts val="0"/>
              </a:spcBef>
              <a:spcAft>
                <a:spcPts val="0"/>
              </a:spcAft>
              <a:buClrTx/>
              <a:buSzTx/>
              <a:buFontTx/>
              <a:buNone/>
              <a:tabLst/>
              <a:defRPr/>
            </a:pPr>
            <a:endPar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defTabSz="1008309" eaLnBrk="1" fontAlgn="auto" latinLnBrk="0" hangingPunct="1">
              <a:lnSpc>
                <a:spcPct val="100000"/>
              </a:lnSpc>
              <a:spcBef>
                <a:spcPts val="0"/>
              </a:spcBef>
              <a:spcAft>
                <a:spcPts val="0"/>
              </a:spcAft>
              <a:buClrTx/>
              <a:buSzTx/>
              <a:buFontTx/>
              <a:buNone/>
              <a:tabLst/>
              <a:defRPr/>
            </a:pPr>
            <a:r>
              <a:rPr kumimoji="0" lang="en-US" sz="1544"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Results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New issues were identified enabling FIPA to provide proactive support to investors to help retain their investments.</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Companies with expansion projects were identified from companies that had proved resilient during the Pandemic.</a:t>
            </a:r>
          </a:p>
          <a:p>
            <a:pPr marL="315097" marR="0" lvl="0" indent="-315097" defTabSz="1008309"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44"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Strong relationships were built with major existing investors.</a:t>
            </a:r>
          </a:p>
        </p:txBody>
      </p:sp>
      <p:sp>
        <p:nvSpPr>
          <p:cNvPr id="12" name="TextBox 11">
            <a:extLst>
              <a:ext uri="{FF2B5EF4-FFF2-40B4-BE49-F238E27FC236}">
                <a16:creationId xmlns:a16="http://schemas.microsoft.com/office/drawing/2014/main" id="{76953D75-93EA-9E86-2AEF-2F84A2B9507A}"/>
              </a:ext>
            </a:extLst>
          </p:cNvPr>
          <p:cNvSpPr txBox="1"/>
          <p:nvPr/>
        </p:nvSpPr>
        <p:spPr>
          <a:xfrm>
            <a:off x="299141" y="1309299"/>
            <a:ext cx="12492894" cy="363818"/>
          </a:xfrm>
          <a:prstGeom prst="rect">
            <a:avLst/>
          </a:prstGeom>
          <a:noFill/>
        </p:spPr>
        <p:txBody>
          <a:bodyPr wrap="square" rtlCol="0">
            <a:spAutoFit/>
          </a:bodyPr>
          <a:lstStyle/>
          <a:p>
            <a:pPr defTabSz="1008309">
              <a:buSzPts val="2800"/>
            </a:pPr>
            <a:r>
              <a:rPr lang="en-US" sz="1764" b="1" kern="1200" dirty="0">
                <a:solidFill>
                  <a:srgbClr val="181C36"/>
                </a:solidFill>
                <a:latin typeface="Arial" panose="020B0604020202020204" pitchFamily="34" charset="0"/>
                <a:cs typeface="Arial" panose="020B0604020202020204" pitchFamily="34" charset="0"/>
              </a:rPr>
              <a:t>FIPA proactive BRE Piot Program, with the IFC and </a:t>
            </a:r>
            <a:r>
              <a:rPr lang="en-US" sz="1764" b="1" kern="1200" dirty="0" err="1">
                <a:solidFill>
                  <a:srgbClr val="181C36"/>
                </a:solidFill>
                <a:latin typeface="Arial" panose="020B0604020202020204" pitchFamily="34" charset="0"/>
                <a:cs typeface="Arial" panose="020B0604020202020204" pitchFamily="34" charset="0"/>
              </a:rPr>
              <a:t>Wavteq</a:t>
            </a:r>
            <a:r>
              <a:rPr lang="en-US" sz="1764" b="1" kern="1200" dirty="0">
                <a:solidFill>
                  <a:srgbClr val="181C36"/>
                </a:solidFill>
                <a:latin typeface="Arial" panose="020B0604020202020204" pitchFamily="34" charset="0"/>
                <a:cs typeface="Arial" panose="020B0604020202020204" pitchFamily="34" charset="0"/>
              </a:rPr>
              <a:t>	</a:t>
            </a:r>
            <a:endParaRPr lang="en-US" sz="1764" b="1" kern="1200" dirty="0">
              <a:solidFill>
                <a:srgbClr val="181C36"/>
              </a:solidFill>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4EA5FDA5-F51C-60D6-8A9C-8D012A9366CB}"/>
              </a:ext>
            </a:extLst>
          </p:cNvPr>
          <p:cNvSpPr/>
          <p:nvPr/>
        </p:nvSpPr>
        <p:spPr>
          <a:xfrm>
            <a:off x="241084" y="7132579"/>
            <a:ext cx="11983176" cy="261610"/>
          </a:xfrm>
          <a:prstGeom prst="rect">
            <a:avLst/>
          </a:prstGeom>
        </p:spPr>
        <p:txBody>
          <a:bodyPr wrap="square">
            <a:spAutoFit/>
          </a:bodyPr>
          <a:lstStyle/>
          <a:p>
            <a:pPr defTabSz="1008309">
              <a:buClrTx/>
            </a:pPr>
            <a:r>
              <a:rPr lang="en-US" sz="1100" kern="1200" dirty="0">
                <a:solidFill>
                  <a:schemeClr val="accent6"/>
                </a:solidFill>
                <a:latin typeface="Arial" panose="020B0604020202020204" pitchFamily="34" charset="0"/>
                <a:ea typeface="+mn-ea"/>
                <a:cs typeface="Arial" panose="020B0604020202020204" pitchFamily="34" charset="0"/>
              </a:rPr>
              <a:t>Source: Wavteq</a:t>
            </a:r>
            <a:endParaRPr lang="en-US" sz="1100" kern="1200" dirty="0">
              <a:solidFill>
                <a:schemeClr val="accent6"/>
              </a:solidFill>
              <a:latin typeface="Calibri" panose="020F0502020204030204"/>
              <a:ea typeface="+mn-ea"/>
            </a:endParaRPr>
          </a:p>
        </p:txBody>
      </p:sp>
      <p:grpSp>
        <p:nvGrpSpPr>
          <p:cNvPr id="14" name="sticker">
            <a:extLst>
              <a:ext uri="{FF2B5EF4-FFF2-40B4-BE49-F238E27FC236}">
                <a16:creationId xmlns:a16="http://schemas.microsoft.com/office/drawing/2014/main" id="{8FF81031-6299-D5F0-B7B9-4A1A52E8890C}"/>
              </a:ext>
            </a:extLst>
          </p:cNvPr>
          <p:cNvGrpSpPr/>
          <p:nvPr/>
        </p:nvGrpSpPr>
        <p:grpSpPr bwMode="gray">
          <a:xfrm>
            <a:off x="299141" y="137305"/>
            <a:ext cx="4129675" cy="220842"/>
            <a:chOff x="5935793" y="239134"/>
            <a:chExt cx="3931307" cy="210538"/>
          </a:xfrm>
        </p:grpSpPr>
        <p:sp>
          <p:nvSpPr>
            <p:cNvPr id="15" name="StickerRectangle">
              <a:extLst>
                <a:ext uri="{FF2B5EF4-FFF2-40B4-BE49-F238E27FC236}">
                  <a16:creationId xmlns:a16="http://schemas.microsoft.com/office/drawing/2014/main" id="{F459E46D-A911-9B8E-D1AD-6555287FD098}"/>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6" name="Straight Arrow Connector 15">
              <a:extLst>
                <a:ext uri="{FF2B5EF4-FFF2-40B4-BE49-F238E27FC236}">
                  <a16:creationId xmlns:a16="http://schemas.microsoft.com/office/drawing/2014/main" id="{E27AF0F1-B31C-47C8-F4BD-EF3C79E8F34D}"/>
                </a:ext>
              </a:extLst>
            </p:cNvPr>
            <p:cNvCxnSpPr>
              <a:stCxn id="15" idx="6"/>
              <a:endCxn id="15"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E44D6F6-2EB3-995C-2428-31BA7D4D651A}"/>
                </a:ext>
              </a:extLst>
            </p:cNvPr>
            <p:cNvCxnSpPr>
              <a:stCxn id="15" idx="2"/>
              <a:endCxn id="15"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8757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14639928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475195"/>
          </a:xfrm>
          <a:prstGeom prst="rect">
            <a:avLst/>
          </a:prstGeom>
          <a:noFill/>
          <a:ln>
            <a:noFill/>
          </a:ln>
        </p:spPr>
        <p:txBody>
          <a:bodyPr spcFirstLastPara="1" wrap="square" lIns="0" tIns="0" rIns="0" bIns="0" anchor="t" anchorCtr="0">
            <a:spAutoFit/>
          </a:bodyPr>
          <a:lstStyle/>
          <a:p>
            <a:r>
              <a:rPr lang="en-GB" dirty="0"/>
              <a:t>Suggested approach to identifying and categorising accounts</a:t>
            </a:r>
            <a:endParaRPr dirty="0"/>
          </a:p>
        </p:txBody>
      </p:sp>
      <p:graphicFrame>
        <p:nvGraphicFramePr>
          <p:cNvPr id="11" name="Table 10">
            <a:extLst>
              <a:ext uri="{FF2B5EF4-FFF2-40B4-BE49-F238E27FC236}">
                <a16:creationId xmlns:a16="http://schemas.microsoft.com/office/drawing/2014/main" id="{8DB685B2-E02F-72F0-A50C-2F9EFD8D2469}"/>
              </a:ext>
            </a:extLst>
          </p:cNvPr>
          <p:cNvGraphicFramePr>
            <a:graphicFrameLocks noGrp="1"/>
          </p:cNvGraphicFramePr>
          <p:nvPr>
            <p:extLst>
              <p:ext uri="{D42A27DB-BD31-4B8C-83A1-F6EECF244321}">
                <p14:modId xmlns:p14="http://schemas.microsoft.com/office/powerpoint/2010/main" val="297256545"/>
              </p:ext>
            </p:extLst>
          </p:nvPr>
        </p:nvGraphicFramePr>
        <p:xfrm>
          <a:off x="299141" y="1127466"/>
          <a:ext cx="12161374" cy="5608320"/>
        </p:xfrm>
        <a:graphic>
          <a:graphicData uri="http://schemas.openxmlformats.org/drawingml/2006/table">
            <a:tbl>
              <a:tblPr firstRow="1" firstCol="1" bandRow="1"/>
              <a:tblGrid>
                <a:gridCol w="1578609">
                  <a:extLst>
                    <a:ext uri="{9D8B030D-6E8A-4147-A177-3AD203B41FA5}">
                      <a16:colId xmlns:a16="http://schemas.microsoft.com/office/drawing/2014/main" val="606298035"/>
                    </a:ext>
                  </a:extLst>
                </a:gridCol>
                <a:gridCol w="4219063">
                  <a:extLst>
                    <a:ext uri="{9D8B030D-6E8A-4147-A177-3AD203B41FA5}">
                      <a16:colId xmlns:a16="http://schemas.microsoft.com/office/drawing/2014/main" val="1356706069"/>
                    </a:ext>
                  </a:extLst>
                </a:gridCol>
                <a:gridCol w="2626134">
                  <a:extLst>
                    <a:ext uri="{9D8B030D-6E8A-4147-A177-3AD203B41FA5}">
                      <a16:colId xmlns:a16="http://schemas.microsoft.com/office/drawing/2014/main" val="322624416"/>
                    </a:ext>
                  </a:extLst>
                </a:gridCol>
                <a:gridCol w="3737568">
                  <a:extLst>
                    <a:ext uri="{9D8B030D-6E8A-4147-A177-3AD203B41FA5}">
                      <a16:colId xmlns:a16="http://schemas.microsoft.com/office/drawing/2014/main" val="2220286278"/>
                    </a:ext>
                  </a:extLst>
                </a:gridCol>
              </a:tblGrid>
              <a:tr h="201668">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600" dirty="0">
                          <a:effectLst/>
                          <a:latin typeface="Arial" panose="020B0604020202020204" pitchFamily="34" charset="0"/>
                          <a:cs typeface="Arial" panose="020B0604020202020204" pitchFamily="34" charset="0"/>
                        </a:rPr>
                        <a:t>Tier</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Typical characteristics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Typical number</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Key account management principle</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384148111"/>
                  </a:ext>
                </a:extLst>
              </a:tr>
              <a:tr h="1411676">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US" sz="1600" dirty="0">
                          <a:effectLst/>
                          <a:latin typeface="Arial" panose="020B0604020202020204" pitchFamily="34" charset="0"/>
                          <a:cs typeface="Arial" panose="020B0604020202020204" pitchFamily="34" charset="0"/>
                        </a:rPr>
                        <a:t>Tier 1: Strategic Investors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buFont typeface="Arial" panose="020B0604020202020204" pitchFamily="34" charset="0"/>
                        <a:buChar char="•"/>
                      </a:pPr>
                      <a:r>
                        <a:rPr lang="en-US" sz="1600" dirty="0">
                          <a:latin typeface="Arial" panose="020B0604020202020204" pitchFamily="34" charset="0"/>
                          <a:cs typeface="Arial" panose="020B0604020202020204" pitchFamily="34" charset="0"/>
                        </a:rPr>
                        <a:t>Key importance to the economy. Have a major impact on the volume of FDI, exports, and employment in their industry and may have a discernable GDP impact. </a:t>
                      </a:r>
                    </a:p>
                    <a:p>
                      <a:pPr marL="171450" indent="-171450" algn="l">
                        <a:buFont typeface="Arial" panose="020B0604020202020204" pitchFamily="34" charset="0"/>
                        <a:buChar char="•"/>
                      </a:pPr>
                      <a:r>
                        <a:rPr lang="en-US" sz="1600" dirty="0">
                          <a:latin typeface="Arial" panose="020B0604020202020204" pitchFamily="34" charset="0"/>
                          <a:cs typeface="Arial" panose="020B0604020202020204" pitchFamily="34" charset="0"/>
                        </a:rPr>
                        <a:t>Strong potential for future investment in the country. </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50-100 in a large location with a very big base of FDI</a:t>
                      </a:r>
                    </a:p>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25-50 in a medium sized location with a big base of FDI</a:t>
                      </a:r>
                    </a:p>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5-25 in a smaller location</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Clear key account management strategy and investor development plan for each investor with at least bi-annual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 senior Director level member of staff in the IPA as their relationship manager.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Relations should also be built with decision makers in the regional/global HQ of the investor</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019177"/>
                  </a:ext>
                </a:extLst>
              </a:tr>
              <a:tr h="1008340">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1600" dirty="0">
                          <a:effectLst/>
                          <a:latin typeface="Arial" panose="020B0604020202020204" pitchFamily="34" charset="0"/>
                          <a:cs typeface="Arial" panose="020B0604020202020204" pitchFamily="34" charset="0"/>
                        </a:rPr>
                        <a:t>Tier 2: Major Investors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buFont typeface="Arial" panose="020B0604020202020204" pitchFamily="34" charset="0"/>
                        <a:buChar char="•"/>
                      </a:pPr>
                      <a:r>
                        <a:rPr lang="en-US" sz="1600" dirty="0">
                          <a:latin typeface="Arial" panose="020B0604020202020204" pitchFamily="34" charset="0"/>
                          <a:cs typeface="Arial" panose="020B0604020202020204" pitchFamily="34" charset="0"/>
                        </a:rPr>
                        <a:t>Significant volume of investment and jobs and may contribute wider sustainable development goals but they are typically not the largest investors or may not have the capacity for new major investments.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100-300 in a large location with a very big base of FDI</a:t>
                      </a:r>
                    </a:p>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50-100 in a medium sized location with a big base on FDI</a:t>
                      </a:r>
                    </a:p>
                    <a:p>
                      <a:pPr marL="171450" indent="-171450" algn="l">
                        <a:spcAft>
                          <a:spcPts val="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25-50 in a smaller location</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Require a proactive approach to ensure the investor is happy and continues to invest.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 dedicated key account manager should be provided from the IPA with meetings at least once a year.</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87809"/>
                  </a:ext>
                </a:extLst>
              </a:tr>
              <a:tr h="605004">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1600" dirty="0">
                          <a:effectLst/>
                          <a:latin typeface="Arial" panose="020B0604020202020204" pitchFamily="34" charset="0"/>
                          <a:ea typeface="Calibri" panose="020F0502020204030204" pitchFamily="34" charset="0"/>
                          <a:cs typeface="Arial" panose="020B0604020202020204" pitchFamily="34" charset="0"/>
                        </a:rPr>
                        <a:t>Tier 3: Smaller Investors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latin typeface="Arial" panose="020B0604020202020204" pitchFamily="34" charset="0"/>
                          <a:cs typeface="Arial" panose="020B0604020202020204" pitchFamily="34" charset="0"/>
                        </a:rPr>
                        <a:t>Smaller investors, which have a lower level of economic impact and lower potential for further FDI.</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Arial" panose="020B0604020202020204" pitchFamily="34" charset="0"/>
                        </a:rPr>
                        <a:t>Remaining investors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Investors are reactive and do not have a permanent account management but are kept in contact with using general communications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569695"/>
                  </a:ext>
                </a:extLst>
              </a:tr>
            </a:tbl>
          </a:graphicData>
        </a:graphic>
      </p:graphicFrame>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pSp>
        <p:nvGrpSpPr>
          <p:cNvPr id="15" name="sticker">
            <a:extLst>
              <a:ext uri="{FF2B5EF4-FFF2-40B4-BE49-F238E27FC236}">
                <a16:creationId xmlns:a16="http://schemas.microsoft.com/office/drawing/2014/main" id="{6FDC95EC-5A62-0118-CF69-63B92ADAFB72}"/>
              </a:ext>
            </a:extLst>
          </p:cNvPr>
          <p:cNvGrpSpPr/>
          <p:nvPr/>
        </p:nvGrpSpPr>
        <p:grpSpPr bwMode="gray">
          <a:xfrm>
            <a:off x="299141" y="137305"/>
            <a:ext cx="4129675" cy="220842"/>
            <a:chOff x="5935793" y="239134"/>
            <a:chExt cx="3931307" cy="210538"/>
          </a:xfrm>
        </p:grpSpPr>
        <p:sp>
          <p:nvSpPr>
            <p:cNvPr id="16" name="StickerRectangle">
              <a:extLst>
                <a:ext uri="{FF2B5EF4-FFF2-40B4-BE49-F238E27FC236}">
                  <a16:creationId xmlns:a16="http://schemas.microsoft.com/office/drawing/2014/main" id="{0432910C-1567-65B8-3E2A-8D93A010ED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7" name="Straight Arrow Connector 16">
              <a:extLst>
                <a:ext uri="{FF2B5EF4-FFF2-40B4-BE49-F238E27FC236}">
                  <a16:creationId xmlns:a16="http://schemas.microsoft.com/office/drawing/2014/main" id="{09C5C1A6-91EE-39F2-1BAB-FE98999B7219}"/>
                </a:ext>
              </a:extLst>
            </p:cNvPr>
            <p:cNvCxnSpPr>
              <a:stCxn id="16" idx="6"/>
              <a:endCxn id="16"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A79F9E5-C723-552A-24B2-9579860C8275}"/>
                </a:ext>
              </a:extLst>
            </p:cNvPr>
            <p:cNvCxnSpPr>
              <a:stCxn id="16" idx="2"/>
              <a:endCxn id="16"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998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55635890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39965" y="493941"/>
            <a:ext cx="12846256" cy="475195"/>
          </a:xfrm>
          <a:prstGeom prst="rect">
            <a:avLst/>
          </a:prstGeom>
          <a:noFill/>
          <a:ln>
            <a:noFill/>
          </a:ln>
        </p:spPr>
        <p:txBody>
          <a:bodyPr spcFirstLastPara="1" wrap="square" lIns="0" tIns="0" rIns="0" bIns="0" anchor="t" anchorCtr="0">
            <a:spAutoFit/>
          </a:bodyPr>
          <a:lstStyle/>
          <a:p>
            <a:r>
              <a:rPr lang="en-GB" dirty="0"/>
              <a:t>Coordination of key accounts between stakeholders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sp>
        <p:nvSpPr>
          <p:cNvPr id="8" name="Text Placeholder 4">
            <a:extLst>
              <a:ext uri="{FF2B5EF4-FFF2-40B4-BE49-F238E27FC236}">
                <a16:creationId xmlns:a16="http://schemas.microsoft.com/office/drawing/2014/main" id="{C0A6C8FE-CF26-3E47-2B75-16872D6AF4B9}"/>
              </a:ext>
            </a:extLst>
          </p:cNvPr>
          <p:cNvSpPr txBox="1">
            <a:spLocks/>
          </p:cNvSpPr>
          <p:nvPr/>
        </p:nvSpPr>
        <p:spPr>
          <a:xfrm>
            <a:off x="239965" y="1519344"/>
            <a:ext cx="12590249" cy="3732304"/>
          </a:xfrm>
          <a:prstGeom prst="rect">
            <a:avLst/>
          </a:prstGeom>
        </p:spPr>
        <p:txBody>
          <a:bodyPr vert="horz" lIns="91440" tIns="45720" rIns="91440" bIns="45720" rtlCol="0">
            <a:spAutoFit/>
          </a:bodyPr>
          <a:lstStyle>
            <a:lvl1pPr marL="0" indent="0" algn="l" defTabSz="1008309" rtl="0" eaLnBrk="1" latinLnBrk="0" hangingPunct="1">
              <a:lnSpc>
                <a:spcPct val="90000"/>
              </a:lnSpc>
              <a:spcBef>
                <a:spcPts val="1103"/>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1pPr>
            <a:lvl2pPr marL="504154" indent="0" algn="l" defTabSz="1008309" rtl="0" eaLnBrk="1" latinLnBrk="0" hangingPunct="1">
              <a:lnSpc>
                <a:spcPct val="90000"/>
              </a:lnSpc>
              <a:spcBef>
                <a:spcPts val="551"/>
              </a:spcBef>
              <a:buFont typeface="Arial" panose="020B0604020202020204" pitchFamily="34" charset="0"/>
              <a:buNone/>
              <a:defRPr sz="1654" kern="1200">
                <a:solidFill>
                  <a:schemeClr val="tx1"/>
                </a:solidFill>
                <a:latin typeface="Arial" panose="020B0604020202020204" pitchFamily="34" charset="0"/>
                <a:ea typeface="+mn-ea"/>
                <a:cs typeface="Arial" panose="020B0604020202020204" pitchFamily="34" charset="0"/>
              </a:defRPr>
            </a:lvl2pPr>
            <a:lvl3pPr marL="1260386"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3pPr>
            <a:lvl4pPr marL="1764541"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4pPr>
            <a:lvl5pPr marL="2268695" indent="-252077" algn="l" defTabSz="1008309" rtl="0" eaLnBrk="1" latinLnBrk="0" hangingPunct="1">
              <a:lnSpc>
                <a:spcPct val="90000"/>
              </a:lnSpc>
              <a:spcBef>
                <a:spcPts val="551"/>
              </a:spcBef>
              <a:buFont typeface="Arial" panose="020B0604020202020204" pitchFamily="34" charset="0"/>
              <a:buChar char="•"/>
              <a:defRPr sz="1654" kern="1200">
                <a:solidFill>
                  <a:schemeClr val="tx1"/>
                </a:solidFill>
                <a:latin typeface="Arial" panose="020B0604020202020204" pitchFamily="34" charset="0"/>
                <a:ea typeface="+mn-ea"/>
                <a:cs typeface="Arial" panose="020B0604020202020204" pitchFamily="34" charset="0"/>
              </a:defRPr>
            </a:lvl5pPr>
            <a:lvl6pPr marL="2772849"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004"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158"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313" indent="-252077" algn="l" defTabSz="1008309"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504154" marR="0" lvl="0" indent="-504154" algn="l" defTabSz="1008309" rtl="0" eaLnBrk="1" fontAlgn="auto" latinLnBrk="0" hangingPunct="1">
              <a:lnSpc>
                <a:spcPct val="90000"/>
              </a:lnSpc>
              <a:spcBef>
                <a:spcPts val="662"/>
              </a:spcBef>
              <a:spcAft>
                <a:spcPts val="662"/>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Coordination between national/regional and local level: </a:t>
            </a: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In larger countries, there maybe a need for coordination between national/regional and local level IPAs to ensure a joined-up approach to the company. If the company has multiple investments across the country it becomes even more important to have such coordination. </a:t>
            </a:r>
          </a:p>
          <a:p>
            <a:pPr marL="1008308" lvl="1" indent="-504154">
              <a:spcBef>
                <a:spcPts val="662"/>
              </a:spcBef>
              <a:spcAft>
                <a:spcPts val="662"/>
              </a:spcAft>
              <a:buClrTx/>
              <a:buFont typeface="Arial" panose="020B0604020202020204" pitchFamily="34" charset="0"/>
              <a:buChar char="•"/>
            </a:pP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Examples of close coordination include </a:t>
            </a:r>
            <a:r>
              <a:rPr kumimoji="0" lang="en-GB" sz="1800" b="1"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Canada, Netherlands, Sweden, and UK</a:t>
            </a: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a:t>
            </a:r>
          </a:p>
          <a:p>
            <a:pPr marL="1008308" lvl="1" indent="-504154">
              <a:spcBef>
                <a:spcPts val="662"/>
              </a:spcBef>
              <a:spcAft>
                <a:spcPts val="662"/>
              </a:spcAft>
              <a:buClrTx/>
              <a:buFont typeface="Arial" panose="020B0604020202020204" pitchFamily="34" charset="0"/>
              <a:buChar char="•"/>
            </a:pP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In these examples, the national IPAs in each country have programs to coordinate with and support (including financially in the case of Canada) regional and local IPAs. </a:t>
            </a:r>
          </a:p>
          <a:p>
            <a:pPr marL="1008308" lvl="1" indent="-504154">
              <a:spcBef>
                <a:spcPts val="662"/>
              </a:spcBef>
              <a:spcAft>
                <a:spcPts val="662"/>
              </a:spcAft>
              <a:buClrTx/>
              <a:buFont typeface="Arial" panose="020B0604020202020204" pitchFamily="34" charset="0"/>
              <a:buChar char="•"/>
            </a:pP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In both the UK and Netherlands, Tier 1 investors (strategic accounts) are agreed between the national IPA, relevant Ministries, and sub-national IPAs to ensure a coordinated approach. </a:t>
            </a:r>
          </a:p>
          <a:p>
            <a:pPr marL="504154" marR="0" lvl="0" indent="-504154" algn="l" defTabSz="1008309" rtl="0" eaLnBrk="1" fontAlgn="auto" latinLnBrk="0" hangingPunct="1">
              <a:lnSpc>
                <a:spcPct val="90000"/>
              </a:lnSpc>
              <a:spcBef>
                <a:spcPts val="662"/>
              </a:spcBef>
              <a:spcAft>
                <a:spcPts val="662"/>
              </a:spcAft>
              <a:buClrTx/>
              <a:buSzTx/>
              <a:buFont typeface="Arial" panose="020B0604020202020204" pitchFamily="34" charset="0"/>
              <a:buChar char="•"/>
              <a:tabLst/>
              <a:defRPr/>
            </a:pPr>
            <a:r>
              <a:rPr lang="en-GB" sz="1800" b="1" dirty="0">
                <a:solidFill>
                  <a:srgbClr val="181C36"/>
                </a:solidFill>
                <a:ea typeface="Inter Extra Light BETA" panose="02000303000000020004" pitchFamily="50" charset="0"/>
              </a:rPr>
              <a:t>Developing a shared CRM</a:t>
            </a:r>
            <a:r>
              <a:rPr lang="en-GB" sz="1800" dirty="0">
                <a:solidFill>
                  <a:srgbClr val="181C36"/>
                </a:solidFill>
                <a:ea typeface="Inter Extra Light BETA" panose="02000303000000020004" pitchFamily="50" charset="0"/>
              </a:rPr>
              <a:t>: </a:t>
            </a: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In some cases, a </a:t>
            </a:r>
            <a:r>
              <a:rPr kumimoji="0" lang="en-GB" sz="180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shared CRM is u</a:t>
            </a: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sed, which is best practice if this can be achieved! </a:t>
            </a:r>
          </a:p>
          <a:p>
            <a:pPr marL="1008308" lvl="1" indent="-504154">
              <a:spcBef>
                <a:spcPts val="662"/>
              </a:spcBef>
              <a:spcAft>
                <a:spcPts val="662"/>
              </a:spcAft>
              <a:buClrTx/>
              <a:buFont typeface="Arial" panose="020B0604020202020204" pitchFamily="34" charset="0"/>
              <a:buChar char="•"/>
            </a:pPr>
            <a:r>
              <a:rPr kumimoji="0" lang="en-GB" sz="1800" b="0" i="0" u="none" strike="noStrike" kern="1200" cap="none" spc="0" normalizeH="0" baseline="0" noProof="0" dirty="0">
                <a:ln>
                  <a:noFill/>
                </a:ln>
                <a:solidFill>
                  <a:srgbClr val="181C36"/>
                </a:solidFill>
                <a:effectLst/>
                <a:uLnTx/>
                <a:uFillTx/>
                <a:latin typeface="Arial" panose="020B0604020202020204" pitchFamily="34" charset="0"/>
                <a:ea typeface="Inter Extra Light BETA" panose="02000303000000020004" pitchFamily="50" charset="0"/>
                <a:cs typeface="Arial" panose="020B0604020202020204" pitchFamily="34" charset="0"/>
              </a:rPr>
              <a:t>The national or state/provincial IPAs typically take the lead in engaging with the corporate HQ of the parent company of Tier 1 investors as part of aftercare. c</a:t>
            </a:r>
          </a:p>
        </p:txBody>
      </p:sp>
      <p:grpSp>
        <p:nvGrpSpPr>
          <p:cNvPr id="10" name="sticker">
            <a:extLst>
              <a:ext uri="{FF2B5EF4-FFF2-40B4-BE49-F238E27FC236}">
                <a16:creationId xmlns:a16="http://schemas.microsoft.com/office/drawing/2014/main" id="{FFDED6A9-6140-F0C5-9099-0F95E3786DD4}"/>
              </a:ext>
            </a:extLst>
          </p:cNvPr>
          <p:cNvGrpSpPr/>
          <p:nvPr/>
        </p:nvGrpSpPr>
        <p:grpSpPr bwMode="gray">
          <a:xfrm>
            <a:off x="299141" y="137305"/>
            <a:ext cx="4129675" cy="220842"/>
            <a:chOff x="5935793" y="239134"/>
            <a:chExt cx="3931307" cy="210538"/>
          </a:xfrm>
        </p:grpSpPr>
        <p:sp>
          <p:nvSpPr>
            <p:cNvPr id="12" name="StickerRectangle">
              <a:extLst>
                <a:ext uri="{FF2B5EF4-FFF2-40B4-BE49-F238E27FC236}">
                  <a16:creationId xmlns:a16="http://schemas.microsoft.com/office/drawing/2014/main" id="{C6ED2C20-C62D-CB3B-8176-6CE90FBFC512}"/>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4" name="Straight Arrow Connector 13">
              <a:extLst>
                <a:ext uri="{FF2B5EF4-FFF2-40B4-BE49-F238E27FC236}">
                  <a16:creationId xmlns:a16="http://schemas.microsoft.com/office/drawing/2014/main" id="{C0CF5929-B467-598D-AF21-0503A3E8704D}"/>
                </a:ext>
              </a:extLst>
            </p:cNvPr>
            <p:cNvCxnSpPr>
              <a:stCxn id="12" idx="6"/>
              <a:endCxn id="12"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3A4595-4934-4104-7CB4-4CB7E172BDB4}"/>
                </a:ext>
              </a:extLst>
            </p:cNvPr>
            <p:cNvCxnSpPr>
              <a:stCxn id="12" idx="2"/>
              <a:endCxn id="12"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17586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18733811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950388"/>
          </a:xfrm>
          <a:prstGeom prst="rect">
            <a:avLst/>
          </a:prstGeom>
          <a:noFill/>
          <a:ln>
            <a:noFill/>
          </a:ln>
        </p:spPr>
        <p:txBody>
          <a:bodyPr spcFirstLastPara="1" wrap="square" lIns="0" tIns="0" rIns="0" bIns="0" anchor="t" anchorCtr="0">
            <a:spAutoFit/>
          </a:bodyPr>
          <a:lstStyle/>
          <a:p>
            <a:r>
              <a:rPr lang="en-GB" dirty="0"/>
              <a:t>Suggested key performance indicators for business retention and expansion (1/2)</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9" name="Table 8">
            <a:extLst>
              <a:ext uri="{FF2B5EF4-FFF2-40B4-BE49-F238E27FC236}">
                <a16:creationId xmlns:a16="http://schemas.microsoft.com/office/drawing/2014/main" id="{24C4E219-D2F1-F40C-EDD2-DC9F3214E28D}"/>
              </a:ext>
            </a:extLst>
          </p:cNvPr>
          <p:cNvGraphicFramePr>
            <a:graphicFrameLocks noGrp="1"/>
          </p:cNvGraphicFramePr>
          <p:nvPr>
            <p:extLst>
              <p:ext uri="{D42A27DB-BD31-4B8C-83A1-F6EECF244321}">
                <p14:modId xmlns:p14="http://schemas.microsoft.com/office/powerpoint/2010/main" val="3306501596"/>
              </p:ext>
            </p:extLst>
          </p:nvPr>
        </p:nvGraphicFramePr>
        <p:xfrm>
          <a:off x="299141" y="1690248"/>
          <a:ext cx="12017643" cy="5144620"/>
        </p:xfrm>
        <a:graphic>
          <a:graphicData uri="http://schemas.openxmlformats.org/drawingml/2006/table">
            <a:tbl>
              <a:tblPr firstRow="1" firstCol="1" bandRow="1"/>
              <a:tblGrid>
                <a:gridCol w="2596581">
                  <a:extLst>
                    <a:ext uri="{9D8B030D-6E8A-4147-A177-3AD203B41FA5}">
                      <a16:colId xmlns:a16="http://schemas.microsoft.com/office/drawing/2014/main" val="606298035"/>
                    </a:ext>
                  </a:extLst>
                </a:gridCol>
                <a:gridCol w="9421062">
                  <a:extLst>
                    <a:ext uri="{9D8B030D-6E8A-4147-A177-3AD203B41FA5}">
                      <a16:colId xmlns:a16="http://schemas.microsoft.com/office/drawing/2014/main" val="1356706069"/>
                    </a:ext>
                  </a:extLst>
                </a:gridCol>
              </a:tblGrid>
              <a:tr h="721381">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2000" dirty="0">
                          <a:effectLst/>
                          <a:latin typeface="Arial" panose="020B0604020202020204" pitchFamily="34" charset="0"/>
                          <a:cs typeface="Arial" panose="020B0604020202020204" pitchFamily="34" charset="0"/>
                        </a:rPr>
                        <a:t>KPIs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Suggested metrics for  a business expansion program</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384148111"/>
                  </a:ext>
                </a:extLst>
              </a:tr>
              <a:tr h="1070439">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US" sz="2000" dirty="0">
                          <a:effectLst/>
                          <a:latin typeface="Arial" panose="020B0604020202020204" pitchFamily="34" charset="0"/>
                          <a:cs typeface="Arial" panose="020B0604020202020204" pitchFamily="34" charset="0"/>
                        </a:rPr>
                        <a:t>Expansions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GB" sz="2000" dirty="0">
                          <a:effectLst/>
                          <a:latin typeface="Arial" panose="020B0604020202020204" pitchFamily="34" charset="0"/>
                          <a:cs typeface="Arial" panose="020B0604020202020204" pitchFamily="34" charset="0"/>
                        </a:rPr>
                        <a:t>Number of expansion project leads identified </a:t>
                      </a:r>
                    </a:p>
                    <a:p>
                      <a:pPr marL="171450" indent="-171450" algn="l">
                        <a:spcAft>
                          <a:spcPts val="0"/>
                        </a:spcAft>
                        <a:buFont typeface="Arial" panose="020B0604020202020204" pitchFamily="34" charset="0"/>
                        <a:buChar char="•"/>
                      </a:pPr>
                      <a:r>
                        <a:rPr lang="en-GB" sz="2000" dirty="0">
                          <a:effectLst/>
                          <a:latin typeface="Arial" panose="020B0604020202020204" pitchFamily="34" charset="0"/>
                          <a:cs typeface="Arial" panose="020B0604020202020204" pitchFamily="34" charset="0"/>
                        </a:rPr>
                        <a:t>Number of expansion projects announced </a:t>
                      </a:r>
                    </a:p>
                    <a:p>
                      <a:pPr marL="171450" indent="-171450" algn="l">
                        <a:spcAft>
                          <a:spcPts val="0"/>
                        </a:spcAft>
                        <a:buFont typeface="Arial" panose="020B0604020202020204" pitchFamily="34" charset="0"/>
                        <a:buChar char="•"/>
                      </a:pPr>
                      <a:r>
                        <a:rPr lang="en-GB" sz="2000" dirty="0">
                          <a:effectLst/>
                          <a:latin typeface="Arial" panose="020B0604020202020204" pitchFamily="34" charset="0"/>
                          <a:cs typeface="Arial" panose="020B0604020202020204" pitchFamily="34" charset="0"/>
                        </a:rPr>
                        <a:t>Value of associated investment capital and job creation announced projects </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4019177"/>
                  </a:ext>
                </a:extLst>
              </a:tr>
              <a:tr h="1485553">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2000" dirty="0">
                          <a:effectLst/>
                          <a:latin typeface="Arial" panose="020B0604020202020204" pitchFamily="34" charset="0"/>
                          <a:cs typeface="Arial" panose="020B0604020202020204" pitchFamily="34" charset="0"/>
                        </a:rPr>
                        <a:t>Investor Meetings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Number of meetings per company per year with each Tier of investor</a:t>
                      </a:r>
                    </a:p>
                    <a:p>
                      <a:pPr marL="171450" indent="-171450">
                        <a:buFont typeface="Arial" panose="020B0604020202020204" pitchFamily="34" charset="0"/>
                        <a:buChar char="•"/>
                      </a:pPr>
                      <a:r>
                        <a:rPr lang="en-US" sz="2000" dirty="0">
                          <a:solidFill>
                            <a:schemeClr val="dk1"/>
                          </a:solidFill>
                          <a:latin typeface="Arial" panose="020B0604020202020204" pitchFamily="34" charset="0"/>
                          <a:cs typeface="Arial" panose="020B0604020202020204" pitchFamily="34" charset="0"/>
                        </a:rPr>
                        <a:t>Number of existing investors that are captured which were not engaged before</a:t>
                      </a:r>
                      <a:endParaRPr lang="en-US" sz="2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dk1"/>
                          </a:solidFill>
                          <a:latin typeface="Arial" panose="020B0604020202020204" pitchFamily="34" charset="0"/>
                          <a:cs typeface="Arial" panose="020B0604020202020204" pitchFamily="34" charset="0"/>
                        </a:rPr>
                        <a:t>Time to respond to investors</a:t>
                      </a:r>
                      <a:endParaRPr lang="en-US" sz="2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2000" dirty="0">
                          <a:latin typeface="Arial" panose="020B0604020202020204" pitchFamily="34" charset="0"/>
                          <a:cs typeface="Arial" panose="020B0604020202020204" pitchFamily="34" charset="0"/>
                        </a:rPr>
                        <a:t>Investor satisfaction evaluation </a:t>
                      </a:r>
                    </a:p>
                    <a:p>
                      <a:pPr marL="171450" indent="-1714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87809"/>
                  </a:ext>
                </a:extLst>
              </a:tr>
              <a:tr h="1485553">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Problem Solving (and Policy Advocacy)</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Arial" panose="020B0604020202020204" pitchFamily="34" charset="0"/>
                        </a:rPr>
                        <a:t>Number of problems/issues identified by investors passed to the Business Retention teams to handle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effectLst/>
                          <a:latin typeface="Arial" panose="020B0604020202020204" pitchFamily="34" charset="0"/>
                          <a:ea typeface="Calibri" panose="020F0502020204030204" pitchFamily="34" charset="0"/>
                          <a:cs typeface="Arial" panose="020B0604020202020204" pitchFamily="34" charset="0"/>
                        </a:rPr>
                        <a:t>Percentage of problems/issues resolved for investors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dk1"/>
                          </a:solidFill>
                          <a:latin typeface="Arial" panose="020B0604020202020204" pitchFamily="34" charset="0"/>
                          <a:cs typeface="Arial" panose="020B0604020202020204" pitchFamily="34" charset="0"/>
                        </a:rPr>
                        <a:t>Issues identified which have gone through to policy advocacy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dk1"/>
                          </a:solidFill>
                          <a:latin typeface="Arial" panose="020B0604020202020204" pitchFamily="34" charset="0"/>
                          <a:cs typeface="Arial" panose="020B0604020202020204" pitchFamily="34" charset="0"/>
                        </a:rPr>
                        <a:t>Number of stakeholder policy meetings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1856320"/>
                  </a:ext>
                </a:extLst>
              </a:tr>
            </a:tbl>
          </a:graphicData>
        </a:graphic>
      </p:graphicFrame>
      <p:grpSp>
        <p:nvGrpSpPr>
          <p:cNvPr id="7" name="sticker">
            <a:extLst>
              <a:ext uri="{FF2B5EF4-FFF2-40B4-BE49-F238E27FC236}">
                <a16:creationId xmlns:a16="http://schemas.microsoft.com/office/drawing/2014/main" id="{FBC16A6F-5A6C-3E18-4ADA-0C3E836DDC2B}"/>
              </a:ext>
            </a:extLst>
          </p:cNvPr>
          <p:cNvGrpSpPr/>
          <p:nvPr/>
        </p:nvGrpSpPr>
        <p:grpSpPr bwMode="gray">
          <a:xfrm>
            <a:off x="299141" y="137305"/>
            <a:ext cx="4129675" cy="220842"/>
            <a:chOff x="5935793" y="239134"/>
            <a:chExt cx="3931307" cy="210538"/>
          </a:xfrm>
        </p:grpSpPr>
        <p:sp>
          <p:nvSpPr>
            <p:cNvPr id="8" name="StickerRectangle">
              <a:extLst>
                <a:ext uri="{FF2B5EF4-FFF2-40B4-BE49-F238E27FC236}">
                  <a16:creationId xmlns:a16="http://schemas.microsoft.com/office/drawing/2014/main" id="{29A324F5-263D-7718-AB4F-79A385A45911}"/>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0" name="Straight Arrow Connector 9">
              <a:extLst>
                <a:ext uri="{FF2B5EF4-FFF2-40B4-BE49-F238E27FC236}">
                  <a16:creationId xmlns:a16="http://schemas.microsoft.com/office/drawing/2014/main" id="{4B0A0900-B775-65B0-FEC2-20CDAB6D7378}"/>
                </a:ext>
              </a:extLst>
            </p:cNvPr>
            <p:cNvCxnSpPr>
              <a:stCxn id="8" idx="6"/>
              <a:endCxn id="8"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4100C5D-75A6-4228-FDDC-411B351A7BFD}"/>
                </a:ext>
              </a:extLst>
            </p:cNvPr>
            <p:cNvCxnSpPr>
              <a:stCxn id="8" idx="2"/>
              <a:endCxn id="8"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08534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945456453"/>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99141" y="493941"/>
            <a:ext cx="12846256" cy="950388"/>
          </a:xfrm>
          <a:prstGeom prst="rect">
            <a:avLst/>
          </a:prstGeom>
          <a:noFill/>
          <a:ln>
            <a:noFill/>
          </a:ln>
        </p:spPr>
        <p:txBody>
          <a:bodyPr spcFirstLastPara="1" wrap="square" lIns="0" tIns="0" rIns="0" bIns="0" anchor="t" anchorCtr="0">
            <a:spAutoFit/>
          </a:bodyPr>
          <a:lstStyle/>
          <a:p>
            <a:r>
              <a:rPr lang="en-GB" dirty="0"/>
              <a:t>Suggested key performance indicators for business retention and expansion (2/2)</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8" name="Table 7">
            <a:extLst>
              <a:ext uri="{FF2B5EF4-FFF2-40B4-BE49-F238E27FC236}">
                <a16:creationId xmlns:a16="http://schemas.microsoft.com/office/drawing/2014/main" id="{0A9ABDBF-E818-733F-0C3A-F9C5AAD24FA7}"/>
              </a:ext>
            </a:extLst>
          </p:cNvPr>
          <p:cNvGraphicFramePr>
            <a:graphicFrameLocks noGrp="1"/>
          </p:cNvGraphicFramePr>
          <p:nvPr>
            <p:extLst>
              <p:ext uri="{D42A27DB-BD31-4B8C-83A1-F6EECF244321}">
                <p14:modId xmlns:p14="http://schemas.microsoft.com/office/powerpoint/2010/main" val="3473707527"/>
              </p:ext>
            </p:extLst>
          </p:nvPr>
        </p:nvGraphicFramePr>
        <p:xfrm>
          <a:off x="398785" y="1499200"/>
          <a:ext cx="12017644" cy="5450809"/>
        </p:xfrm>
        <a:graphic>
          <a:graphicData uri="http://schemas.openxmlformats.org/drawingml/2006/table">
            <a:tbl>
              <a:tblPr firstRow="1" firstCol="1" bandRow="1"/>
              <a:tblGrid>
                <a:gridCol w="2596582">
                  <a:extLst>
                    <a:ext uri="{9D8B030D-6E8A-4147-A177-3AD203B41FA5}">
                      <a16:colId xmlns:a16="http://schemas.microsoft.com/office/drawing/2014/main" val="606298035"/>
                    </a:ext>
                  </a:extLst>
                </a:gridCol>
                <a:gridCol w="9421062">
                  <a:extLst>
                    <a:ext uri="{9D8B030D-6E8A-4147-A177-3AD203B41FA5}">
                      <a16:colId xmlns:a16="http://schemas.microsoft.com/office/drawing/2014/main" val="1356706069"/>
                    </a:ext>
                  </a:extLst>
                </a:gridCol>
              </a:tblGrid>
              <a:tr h="821815">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800" dirty="0">
                          <a:effectLst/>
                          <a:latin typeface="Arial" panose="020B0604020202020204" pitchFamily="34" charset="0"/>
                          <a:cs typeface="Arial" panose="020B0604020202020204" pitchFamily="34" charset="0"/>
                        </a:rPr>
                        <a:t>KPIs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tc>
                  <a:txBody>
                    <a:bodyPr/>
                    <a:lstStyle>
                      <a:lvl1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lt1"/>
                          </a:solidFill>
                          <a:latin typeface="Calibri" panose="020F0502020204030204"/>
                          <a:sym typeface="Arial"/>
                        </a:defRPr>
                      </a:lvl9pPr>
                    </a:lstStyle>
                    <a:p>
                      <a:pPr algn="ct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Suggested metrics for a business retention program</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solidFill>
                      <a:srgbClr val="0495A8"/>
                    </a:solidFill>
                  </a:tcPr>
                </a:tc>
                <a:extLst>
                  <a:ext uri="{0D108BD9-81ED-4DB2-BD59-A6C34878D82A}">
                    <a16:rowId xmlns:a16="http://schemas.microsoft.com/office/drawing/2014/main" val="1384148111"/>
                  </a:ext>
                </a:extLst>
              </a:tr>
              <a:tr h="941118">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License and Permits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Number of renewed business/investment licenses with percentage of existing investors renewing (mainly for developing country IPAs)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Number of licenses and permits the IPA helps existing investors obtain, with breakdown by type of permit/license</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099283"/>
                  </a:ext>
                </a:extLst>
              </a:tr>
              <a:tr h="812982">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Problem Solving</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GB" sz="1800" dirty="0">
                          <a:effectLst/>
                          <a:latin typeface="Arial" panose="020B0604020202020204" pitchFamily="34" charset="0"/>
                          <a:ea typeface="Calibri" panose="020F0502020204030204" pitchFamily="34" charset="0"/>
                          <a:cs typeface="Arial" panose="020B0604020202020204" pitchFamily="34" charset="0"/>
                        </a:rPr>
                        <a:t>Number of problems/issues identified by investors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Percentage of problems/issues resolved for investors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2174"/>
                  </a:ext>
                </a:extLst>
              </a:tr>
              <a:tr h="1319062">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US" sz="1800" dirty="0">
                          <a:effectLst/>
                          <a:latin typeface="Arial" panose="020B0604020202020204" pitchFamily="34" charset="0"/>
                          <a:cs typeface="Arial" panose="020B0604020202020204" pitchFamily="34" charset="0"/>
                        </a:rPr>
                        <a:t>Project Monitoring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Number of meetings with existing investors  – F2F or virtual </a:t>
                      </a:r>
                      <a:endParaRPr lang="en-GB" sz="1800" dirty="0">
                        <a:effectLst/>
                        <a:latin typeface="Arial" panose="020B0604020202020204" pitchFamily="34" charset="0"/>
                        <a:cs typeface="Arial" panose="020B0604020202020204" pitchFamily="34" charset="0"/>
                      </a:endParaRPr>
                    </a:p>
                    <a:p>
                      <a:pPr marL="171450" indent="-171450" algn="l">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Number of operational investment projects who are monitored with updated information on the investment capital, jobs, key contacts in the company </a:t>
                      </a:r>
                    </a:p>
                    <a:p>
                      <a:pPr marL="171450" indent="-171450" algn="l">
                        <a:spcAft>
                          <a:spcPts val="0"/>
                        </a:spcAft>
                        <a:buFont typeface="Arial" panose="020B0604020202020204" pitchFamily="34" charset="0"/>
                        <a:buChar char="•"/>
                      </a:pPr>
                      <a:r>
                        <a:rPr lang="en-GB" sz="1800" dirty="0">
                          <a:effectLst/>
                          <a:latin typeface="Arial" panose="020B0604020202020204" pitchFamily="34" charset="0"/>
                          <a:cs typeface="Arial" panose="020B0604020202020204" pitchFamily="34" charset="0"/>
                        </a:rPr>
                        <a:t>Number and percentage of operational projects that have investment/project targets (e.g. in order to have received incentives), which have met their contractual targets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638296"/>
                  </a:ext>
                </a:extLst>
              </a:tr>
              <a:tr h="673566">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Grievances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Number of grievances identified by investors which are passed to the Investor Response Mechanism/Ombudsman, where one exists (mainly for developing country IPAs)</a:t>
                      </a: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408561"/>
                  </a:ext>
                </a:extLst>
              </a:tr>
              <a:tr h="673566">
                <a:tc>
                  <a:txBody>
                    <a:bodyPr/>
                    <a:lstStyle>
                      <a:lvl1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1" i="0" u="none" strike="noStrike" cap="none">
                          <a:solidFill>
                            <a:schemeClr val="dk1"/>
                          </a:solidFill>
                          <a:latin typeface="Calibri" panose="020F0502020204030204"/>
                          <a:sym typeface="Arial"/>
                        </a:defRPr>
                      </a:lvl9pPr>
                    </a:lstStyle>
                    <a:p>
                      <a:pPr algn="ctr">
                        <a:spcAft>
                          <a:spcPts val="0"/>
                        </a:spcAft>
                      </a:pPr>
                      <a:r>
                        <a:rPr lang="en-US" sz="1800" dirty="0">
                          <a:effectLst/>
                          <a:latin typeface="Arial" panose="020B0604020202020204" pitchFamily="34" charset="0"/>
                          <a:cs typeface="Arial" panose="020B0604020202020204" pitchFamily="34" charset="0"/>
                        </a:rPr>
                        <a:t>Stakeholder Meetings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dk1"/>
                          </a:solidFill>
                          <a:latin typeface="Calibri" panose="020F0502020204030204"/>
                          <a:sym typeface="Arial"/>
                        </a:defRPr>
                      </a:lvl9pPr>
                    </a:lstStyle>
                    <a:p>
                      <a:pPr marL="171450" indent="-171450" algn="l">
                        <a:spcAft>
                          <a:spcPts val="0"/>
                        </a:spcAft>
                        <a:buFont typeface="Arial" panose="020B0604020202020204" pitchFamily="34" charset="0"/>
                        <a:buChar char="•"/>
                      </a:pPr>
                      <a:r>
                        <a:rPr lang="en-US" sz="1800" dirty="0">
                          <a:effectLst/>
                          <a:latin typeface="Arial" panose="020B0604020202020204" pitchFamily="34" charset="0"/>
                          <a:cs typeface="Arial" panose="020B0604020202020204" pitchFamily="34" charset="0"/>
                        </a:rPr>
                        <a:t>Number of meetings with key national and regional investment stakeholders to </a:t>
                      </a:r>
                      <a:r>
                        <a:rPr lang="en-GB" sz="1800" dirty="0">
                          <a:effectLst/>
                          <a:latin typeface="Arial" panose="020B0604020202020204" pitchFamily="34" charset="0"/>
                          <a:cs typeface="Arial" panose="020B0604020202020204" pitchFamily="34" charset="0"/>
                        </a:rPr>
                        <a:t>discuss coordination and support for aftercare</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42617" marR="42617" marT="0" marB="0" anchor="ctr">
                    <a:lnL w="12700" cap="flat" cmpd="sng" algn="ctr">
                      <a:solidFill>
                        <a:srgbClr val="181C36"/>
                      </a:solidFill>
                      <a:prstDash val="solid"/>
                      <a:round/>
                      <a:headEnd type="none" w="med" len="med"/>
                      <a:tailEnd type="none" w="med" len="med"/>
                    </a:lnL>
                    <a:lnR w="12700" cap="flat" cmpd="sng" algn="ctr">
                      <a:solidFill>
                        <a:srgbClr val="181C36"/>
                      </a:solidFill>
                      <a:prstDash val="solid"/>
                      <a:round/>
                      <a:headEnd type="none" w="med" len="med"/>
                      <a:tailEnd type="none" w="med" len="med"/>
                    </a:lnR>
                    <a:lnT w="12700" cap="flat" cmpd="sng" algn="ctr">
                      <a:solidFill>
                        <a:srgbClr val="181C36"/>
                      </a:solidFill>
                      <a:prstDash val="solid"/>
                      <a:round/>
                      <a:headEnd type="none" w="med" len="med"/>
                      <a:tailEnd type="none" w="med" len="med"/>
                    </a:lnT>
                    <a:lnB w="12700" cap="flat" cmpd="sng" algn="ctr">
                      <a:solidFill>
                        <a:srgbClr val="181C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025521"/>
                  </a:ext>
                </a:extLst>
              </a:tr>
            </a:tbl>
          </a:graphicData>
        </a:graphic>
      </p:graphicFrame>
      <p:grpSp>
        <p:nvGrpSpPr>
          <p:cNvPr id="10" name="sticker">
            <a:extLst>
              <a:ext uri="{FF2B5EF4-FFF2-40B4-BE49-F238E27FC236}">
                <a16:creationId xmlns:a16="http://schemas.microsoft.com/office/drawing/2014/main" id="{848873D1-60A4-E89A-590C-A1373389DF7A}"/>
              </a:ext>
            </a:extLst>
          </p:cNvPr>
          <p:cNvGrpSpPr/>
          <p:nvPr/>
        </p:nvGrpSpPr>
        <p:grpSpPr bwMode="gray">
          <a:xfrm>
            <a:off x="299141" y="137305"/>
            <a:ext cx="4129675" cy="220842"/>
            <a:chOff x="5935793" y="239134"/>
            <a:chExt cx="3931307" cy="210538"/>
          </a:xfrm>
        </p:grpSpPr>
        <p:sp>
          <p:nvSpPr>
            <p:cNvPr id="11" name="StickerRectangle">
              <a:extLst>
                <a:ext uri="{FF2B5EF4-FFF2-40B4-BE49-F238E27FC236}">
                  <a16:creationId xmlns:a16="http://schemas.microsoft.com/office/drawing/2014/main" id="{0289E1BA-3D1B-0E7C-2465-27DCFB1C5CAC}"/>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2" name="Straight Arrow Connector 11">
              <a:extLst>
                <a:ext uri="{FF2B5EF4-FFF2-40B4-BE49-F238E27FC236}">
                  <a16:creationId xmlns:a16="http://schemas.microsoft.com/office/drawing/2014/main" id="{9F76683D-CE67-6E2B-8FF2-66EFFB96F351}"/>
                </a:ext>
              </a:extLst>
            </p:cNvPr>
            <p:cNvCxnSpPr>
              <a:stCxn id="11" idx="6"/>
              <a:endCxn id="11"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134CBC-4A66-0CCF-CF6E-636D868DF745}"/>
                </a:ext>
              </a:extLst>
            </p:cNvPr>
            <p:cNvCxnSpPr>
              <a:stCxn id="11" idx="2"/>
              <a:endCxn id="11"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80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859654792"/>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950388"/>
          </a:xfrm>
          <a:prstGeom prst="rect">
            <a:avLst/>
          </a:prstGeom>
          <a:noFill/>
          <a:ln>
            <a:noFill/>
          </a:ln>
        </p:spPr>
        <p:txBody>
          <a:bodyPr spcFirstLastPara="1" wrap="square" lIns="0" tIns="0" rIns="0" bIns="0" anchor="t" anchorCtr="0">
            <a:spAutoFit/>
          </a:bodyPr>
          <a:lstStyle/>
          <a:p>
            <a:r>
              <a:rPr lang="en-GB" dirty="0"/>
              <a:t>Providing customized support to embed major existing investors through investor development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sp>
        <p:nvSpPr>
          <p:cNvPr id="9" name="Google Shape;182;p5">
            <a:extLst>
              <a:ext uri="{FF2B5EF4-FFF2-40B4-BE49-F238E27FC236}">
                <a16:creationId xmlns:a16="http://schemas.microsoft.com/office/drawing/2014/main" id="{1AD5BF05-1EC8-692D-B4CD-FB9EBBC8F585}"/>
              </a:ext>
            </a:extLst>
          </p:cNvPr>
          <p:cNvSpPr txBox="1"/>
          <p:nvPr/>
        </p:nvSpPr>
        <p:spPr>
          <a:xfrm>
            <a:off x="209595" y="1420039"/>
            <a:ext cx="12841163" cy="3971423"/>
          </a:xfrm>
          <a:prstGeom prst="rect">
            <a:avLst/>
          </a:prstGeom>
          <a:noFill/>
          <a:ln>
            <a:noFill/>
          </a:ln>
        </p:spPr>
        <p:txBody>
          <a:bodyPr spcFirstLastPara="1" wrap="square" lIns="100817" tIns="50395" rIns="100817" bIns="50395" anchor="t" anchorCtr="0">
            <a:spAutoFit/>
          </a:bodyPr>
          <a:lstStyle/>
          <a:p>
            <a:pPr marL="315097" marR="0" lvl="0" indent="-315097" defTabSz="1008309" eaLnBrk="1" fontAlgn="auto" latinLnBrk="0" hangingPunct="1">
              <a:lnSpc>
                <a:spcPct val="100000"/>
              </a:lnSpc>
              <a:spcBef>
                <a:spcPts val="1323"/>
              </a:spcBef>
              <a:spcAft>
                <a:spcPts val="0"/>
              </a:spcAft>
              <a:buClr>
                <a:srgbClr val="181C36"/>
              </a:buClr>
              <a:buSzPts val="2400"/>
              <a:buFont typeface="Arial"/>
              <a:buChar char="•"/>
              <a:tabLst/>
              <a:defRPr/>
            </a:pPr>
            <a:r>
              <a:rPr kumimoji="0" lang="en-GB" sz="2000" b="0" i="0" u="none" strike="noStrike" kern="0" cap="none" spc="0" normalizeH="0" baseline="0" noProof="0" dirty="0">
                <a:ln>
                  <a:noFill/>
                </a:ln>
                <a:solidFill>
                  <a:srgbClr val="181C36"/>
                </a:solidFill>
                <a:effectLst/>
                <a:uLnTx/>
                <a:uFillTx/>
              </a:rPr>
              <a:t>Investor development is different to business retention and expansion (BRE); while BRE aims to keep existing investors happy, solving their problems, and encouraging and helping them to expand investor development is focused on:</a:t>
            </a:r>
            <a:endParaRPr kumimoji="0" lang="en-US" sz="2000" b="0" i="0" u="none" strike="noStrike" kern="0" cap="none" spc="0" normalizeH="0" baseline="0" noProof="0" dirty="0">
              <a:ln>
                <a:noFill/>
              </a:ln>
              <a:solidFill>
                <a:sysClr val="windowText" lastClr="000000"/>
              </a:solidFill>
              <a:effectLst/>
              <a:uLnTx/>
              <a:uFillTx/>
            </a:endParaRPr>
          </a:p>
          <a:p>
            <a:pPr marL="1008309" marR="0" lvl="1" indent="-504154" defTabSz="1008309" eaLnBrk="1" fontAlgn="auto" latinLnBrk="0" hangingPunct="1">
              <a:lnSpc>
                <a:spcPct val="100000"/>
              </a:lnSpc>
              <a:spcBef>
                <a:spcPts val="1323"/>
              </a:spcBef>
              <a:spcAft>
                <a:spcPts val="0"/>
              </a:spcAft>
              <a:buClr>
                <a:srgbClr val="181C36"/>
              </a:buClr>
              <a:buSzPts val="2400"/>
              <a:buFont typeface="Calibri"/>
              <a:buAutoNum type="arabicPeriod"/>
              <a:tabLst/>
              <a:defRPr/>
            </a:pPr>
            <a:r>
              <a:rPr kumimoji="0" lang="en-US" sz="2000" b="0" i="0" u="none" strike="noStrike" kern="0" cap="none" spc="0" normalizeH="0" baseline="0" noProof="0" dirty="0">
                <a:ln>
                  <a:noFill/>
                </a:ln>
                <a:solidFill>
                  <a:srgbClr val="181C36"/>
                </a:solidFill>
                <a:effectLst/>
                <a:uLnTx/>
                <a:uFillTx/>
              </a:rPr>
              <a:t>Subsidiary upgrading</a:t>
            </a:r>
            <a:endParaRPr kumimoji="0" lang="en-US" sz="2000" b="0" i="0" u="none" strike="noStrike" kern="0" cap="none" spc="0" normalizeH="0" baseline="0" noProof="0" dirty="0">
              <a:ln>
                <a:noFill/>
              </a:ln>
              <a:solidFill>
                <a:sysClr val="windowText" lastClr="000000"/>
              </a:solidFill>
              <a:effectLst/>
              <a:uLnTx/>
              <a:uFillTx/>
            </a:endParaRPr>
          </a:p>
          <a:p>
            <a:pPr marL="1008309" marR="0" lvl="1" indent="-504154" defTabSz="1008309" eaLnBrk="1" fontAlgn="auto" latinLnBrk="0" hangingPunct="1">
              <a:lnSpc>
                <a:spcPct val="100000"/>
              </a:lnSpc>
              <a:spcBef>
                <a:spcPts val="1323"/>
              </a:spcBef>
              <a:spcAft>
                <a:spcPts val="0"/>
              </a:spcAft>
              <a:buClr>
                <a:srgbClr val="181C36"/>
              </a:buClr>
              <a:buSzPts val="2400"/>
              <a:buFont typeface="Calibri"/>
              <a:buAutoNum type="arabicPeriod"/>
              <a:tabLst/>
              <a:defRPr/>
            </a:pPr>
            <a:r>
              <a:rPr kumimoji="0" lang="en-US" sz="2000" b="0" i="0" u="none" strike="noStrike" kern="0" cap="none" spc="0" normalizeH="0" baseline="0" noProof="0" dirty="0">
                <a:ln>
                  <a:noFill/>
                </a:ln>
                <a:solidFill>
                  <a:srgbClr val="181C36"/>
                </a:solidFill>
                <a:effectLst/>
                <a:uLnTx/>
                <a:uFillTx/>
              </a:rPr>
              <a:t>Increasing linkages of the foreign investor in the local economy</a:t>
            </a:r>
            <a:endParaRPr kumimoji="0" lang="en-US" sz="2000" b="0" i="0" u="none" strike="noStrike" kern="0" cap="none" spc="0" normalizeH="0" baseline="0" noProof="0" dirty="0">
              <a:ln>
                <a:noFill/>
              </a:ln>
              <a:solidFill>
                <a:sysClr val="windowText" lastClr="000000"/>
              </a:solidFill>
              <a:effectLst/>
              <a:uLnTx/>
              <a:uFillTx/>
            </a:endParaRPr>
          </a:p>
          <a:p>
            <a:pPr marL="1008309" marR="0" lvl="1" indent="-504154" defTabSz="1008309" eaLnBrk="1" fontAlgn="auto" latinLnBrk="0" hangingPunct="1">
              <a:lnSpc>
                <a:spcPct val="100000"/>
              </a:lnSpc>
              <a:spcBef>
                <a:spcPts val="1323"/>
              </a:spcBef>
              <a:spcAft>
                <a:spcPts val="0"/>
              </a:spcAft>
              <a:buClr>
                <a:srgbClr val="181C36"/>
              </a:buClr>
              <a:buSzPts val="2400"/>
              <a:buFont typeface="Calibri"/>
              <a:buAutoNum type="arabicPeriod"/>
              <a:tabLst/>
              <a:defRPr/>
            </a:pPr>
            <a:r>
              <a:rPr kumimoji="0" lang="en-US" sz="2000" b="0" i="0" u="none" strike="noStrike" kern="0" cap="none" spc="0" normalizeH="0" baseline="0" noProof="0" dirty="0">
                <a:ln>
                  <a:noFill/>
                </a:ln>
                <a:solidFill>
                  <a:srgbClr val="181C36"/>
                </a:solidFill>
                <a:effectLst/>
                <a:uLnTx/>
                <a:uFillTx/>
              </a:rPr>
              <a:t>Maximizing the spill-over benefits of FDI</a:t>
            </a:r>
            <a:endParaRPr kumimoji="0" lang="en-US" sz="2000" b="0" i="0" u="none" strike="noStrike" kern="0" cap="none" spc="0" normalizeH="0" baseline="0" noProof="0" dirty="0">
              <a:ln>
                <a:noFill/>
              </a:ln>
              <a:solidFill>
                <a:sysClr val="windowText" lastClr="000000"/>
              </a:solidFill>
              <a:effectLst/>
              <a:uLnTx/>
              <a:uFillTx/>
            </a:endParaRPr>
          </a:p>
          <a:p>
            <a:pPr marL="378116" marR="0" lvl="0" indent="-378116" defTabSz="1008309" eaLnBrk="1" fontAlgn="auto" latinLnBrk="0" hangingPunct="1">
              <a:lnSpc>
                <a:spcPct val="100000"/>
              </a:lnSpc>
              <a:spcBef>
                <a:spcPts val="1323"/>
              </a:spcBef>
              <a:spcAft>
                <a:spcPts val="0"/>
              </a:spcAft>
              <a:buClr>
                <a:srgbClr val="181C36"/>
              </a:buClr>
              <a:buSzPts val="2400"/>
              <a:buFont typeface="Arial"/>
              <a:buChar char="•"/>
              <a:tabLst/>
              <a:defRPr/>
            </a:pPr>
            <a:r>
              <a:rPr kumimoji="0" lang="en-GB" sz="2000" b="0" i="0" u="none" strike="noStrike" kern="0" cap="none" spc="0" normalizeH="0" baseline="0" noProof="0" dirty="0">
                <a:ln>
                  <a:noFill/>
                </a:ln>
                <a:solidFill>
                  <a:srgbClr val="181C36"/>
                </a:solidFill>
                <a:effectLst/>
                <a:uLnTx/>
                <a:uFillTx/>
              </a:rPr>
              <a:t>The overall objective is to upgrade the investor’s subsidiary in the country to higher value added and more strategic activities and embed the investor in the country.</a:t>
            </a:r>
            <a:endParaRPr kumimoji="0" sz="2000" b="0" i="0" u="none" strike="noStrike" kern="0" cap="none" spc="0" normalizeH="0" baseline="0" noProof="0" dirty="0">
              <a:ln>
                <a:noFill/>
              </a:ln>
              <a:solidFill>
                <a:sysClr val="windowText" lastClr="000000"/>
              </a:solidFill>
              <a:effectLst/>
              <a:uLnTx/>
              <a:uFillTx/>
            </a:endParaRPr>
          </a:p>
          <a:p>
            <a:pPr marL="0" marR="0" lvl="0" indent="0" defTabSz="1008309" eaLnBrk="1" fontAlgn="auto" latinLnBrk="0" hangingPunct="1">
              <a:lnSpc>
                <a:spcPct val="100000"/>
              </a:lnSpc>
              <a:spcBef>
                <a:spcPts val="1323"/>
              </a:spcBef>
              <a:spcAft>
                <a:spcPts val="0"/>
              </a:spcAft>
              <a:buClrTx/>
              <a:buSzTx/>
              <a:buFontTx/>
              <a:buNone/>
              <a:tabLst/>
              <a:defRPr/>
            </a:pPr>
            <a:endParaRPr kumimoji="0" sz="2646" b="0" i="0" u="none" strike="noStrike" kern="0" cap="none" spc="0" normalizeH="0" baseline="0" noProof="0" dirty="0">
              <a:ln>
                <a:noFill/>
              </a:ln>
              <a:solidFill>
                <a:srgbClr val="181C36"/>
              </a:solidFill>
              <a:effectLst/>
              <a:uLnTx/>
              <a:uFillTx/>
            </a:endParaRPr>
          </a:p>
        </p:txBody>
      </p:sp>
      <p:grpSp>
        <p:nvGrpSpPr>
          <p:cNvPr id="10" name="sticker">
            <a:extLst>
              <a:ext uri="{FF2B5EF4-FFF2-40B4-BE49-F238E27FC236}">
                <a16:creationId xmlns:a16="http://schemas.microsoft.com/office/drawing/2014/main" id="{3EB854DF-A0E7-1241-8A8C-0490E8AA4362}"/>
              </a:ext>
            </a:extLst>
          </p:cNvPr>
          <p:cNvGrpSpPr/>
          <p:nvPr/>
        </p:nvGrpSpPr>
        <p:grpSpPr bwMode="gray">
          <a:xfrm>
            <a:off x="299141" y="137305"/>
            <a:ext cx="4129675" cy="220842"/>
            <a:chOff x="5935793" y="239134"/>
            <a:chExt cx="3931307" cy="210538"/>
          </a:xfrm>
        </p:grpSpPr>
        <p:sp>
          <p:nvSpPr>
            <p:cNvPr id="11" name="StickerRectangle">
              <a:extLst>
                <a:ext uri="{FF2B5EF4-FFF2-40B4-BE49-F238E27FC236}">
                  <a16:creationId xmlns:a16="http://schemas.microsoft.com/office/drawing/2014/main" id="{222C64FD-33A0-B465-B838-B63EA0FB867A}"/>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2" name="Straight Arrow Connector 11">
              <a:extLst>
                <a:ext uri="{FF2B5EF4-FFF2-40B4-BE49-F238E27FC236}">
                  <a16:creationId xmlns:a16="http://schemas.microsoft.com/office/drawing/2014/main" id="{78777BD8-2D6C-05B3-FC78-B46940C100D8}"/>
                </a:ext>
              </a:extLst>
            </p:cNvPr>
            <p:cNvCxnSpPr>
              <a:stCxn id="11" idx="6"/>
              <a:endCxn id="11"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0294B6-6139-0FA5-E64C-0C3005B498D6}"/>
                </a:ext>
              </a:extLst>
            </p:cNvPr>
            <p:cNvCxnSpPr>
              <a:stCxn id="11" idx="2"/>
              <a:endCxn id="11"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6719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37910452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75195"/>
          </a:xfrm>
          <a:prstGeom prst="rect">
            <a:avLst/>
          </a:prstGeom>
          <a:noFill/>
          <a:ln>
            <a:noFill/>
          </a:ln>
        </p:spPr>
        <p:txBody>
          <a:bodyPr spcFirstLastPara="1" wrap="square" lIns="0" tIns="0" rIns="0" bIns="0" anchor="t" anchorCtr="0">
            <a:spAutoFit/>
          </a:bodyPr>
          <a:lstStyle/>
          <a:p>
            <a:r>
              <a:rPr lang="en-GB" dirty="0"/>
              <a:t>Key types of investor development (1/2)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7" name="Google Shape;203;p8">
            <a:extLst>
              <a:ext uri="{FF2B5EF4-FFF2-40B4-BE49-F238E27FC236}">
                <a16:creationId xmlns:a16="http://schemas.microsoft.com/office/drawing/2014/main" id="{470C988F-7144-5882-F066-834CDBEA7567}"/>
              </a:ext>
            </a:extLst>
          </p:cNvPr>
          <p:cNvGraphicFramePr/>
          <p:nvPr>
            <p:extLst>
              <p:ext uri="{D42A27DB-BD31-4B8C-83A1-F6EECF244321}">
                <p14:modId xmlns:p14="http://schemas.microsoft.com/office/powerpoint/2010/main" val="304263093"/>
              </p:ext>
            </p:extLst>
          </p:nvPr>
        </p:nvGraphicFramePr>
        <p:xfrm>
          <a:off x="204502" y="1248093"/>
          <a:ext cx="12287852" cy="5990630"/>
        </p:xfrm>
        <a:graphic>
          <a:graphicData uri="http://schemas.openxmlformats.org/drawingml/2006/table">
            <a:tbl>
              <a:tblPr firstRow="1" bandRow="1">
                <a:tableStyleId>{17292A2E-F333-43FB-9621-5CBBE7FDCDCB}</a:tableStyleId>
              </a:tblPr>
              <a:tblGrid>
                <a:gridCol w="2148788">
                  <a:extLst>
                    <a:ext uri="{9D8B030D-6E8A-4147-A177-3AD203B41FA5}">
                      <a16:colId xmlns:a16="http://schemas.microsoft.com/office/drawing/2014/main" val="20000"/>
                    </a:ext>
                  </a:extLst>
                </a:gridCol>
                <a:gridCol w="10139064">
                  <a:extLst>
                    <a:ext uri="{9D8B030D-6E8A-4147-A177-3AD203B41FA5}">
                      <a16:colId xmlns:a16="http://schemas.microsoft.com/office/drawing/2014/main" val="20001"/>
                    </a:ext>
                  </a:extLst>
                </a:gridCol>
              </a:tblGrid>
              <a:tr h="705849">
                <a:tc>
                  <a:txBody>
                    <a:bodyPr/>
                    <a:lstStyle/>
                    <a:p>
                      <a:pPr marL="0" marR="0" lvl="0" indent="0" algn="ctr" rtl="0">
                        <a:spcBef>
                          <a:spcPts val="0"/>
                        </a:spcBef>
                        <a:spcAft>
                          <a:spcPts val="0"/>
                        </a:spcAft>
                        <a:buNone/>
                      </a:pPr>
                      <a:r>
                        <a:rPr lang="en-GB" sz="2000" u="none" strike="noStrike" cap="none" dirty="0">
                          <a:sym typeface="Arial"/>
                        </a:rPr>
                        <a:t>Investor development approach </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2000" dirty="0">
                          <a:sym typeface="Arial"/>
                        </a:rPr>
                        <a:t>Description</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08351">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Subsidiary upgrading</a:t>
                      </a:r>
                      <a:endParaRPr sz="1700"/>
                    </a:p>
                    <a:p>
                      <a:pPr marL="0" marR="0" lvl="0" indent="0" algn="l" rtl="0">
                        <a:spcBef>
                          <a:spcPts val="0"/>
                        </a:spcBef>
                        <a:spcAft>
                          <a:spcPts val="0"/>
                        </a:spcAft>
                        <a:buNone/>
                      </a:pPr>
                      <a:endParaRPr sz="2000" b="1">
                        <a:latin typeface="Arial"/>
                        <a:ea typeface="Arial"/>
                        <a:cs typeface="Arial"/>
                        <a:sym typeface="Arial"/>
                      </a:endParaRPr>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spcBef>
                          <a:spcPts val="0"/>
                        </a:spcBef>
                        <a:spcAft>
                          <a:spcPts val="0"/>
                        </a:spcAft>
                        <a:buClr>
                          <a:schemeClr val="dk1"/>
                        </a:buClr>
                        <a:buSzPts val="1800"/>
                        <a:buFont typeface="Arial"/>
                        <a:buChar char="•"/>
                      </a:pPr>
                      <a:r>
                        <a:rPr lang="en-GB" sz="2000" dirty="0">
                          <a:sym typeface="Arial"/>
                        </a:rPr>
                        <a:t>Working systematically with strategic accounts to not only expand their operations but to upgrade their operations into higher value added and more strategic functions e.g. move from manufacturing into R&amp;D, or from a sales office to a full regional HQ</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8351">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Supplier attraction</a:t>
                      </a:r>
                      <a:endParaRPr sz="1700"/>
                    </a:p>
                    <a:p>
                      <a:pPr marL="0" marR="0" lvl="0" indent="0" algn="l" rtl="0">
                        <a:spcBef>
                          <a:spcPts val="0"/>
                        </a:spcBef>
                        <a:spcAft>
                          <a:spcPts val="0"/>
                        </a:spcAft>
                        <a:buNone/>
                      </a:pPr>
                      <a:endParaRPr sz="2000" b="1">
                        <a:latin typeface="Arial"/>
                        <a:ea typeface="Arial"/>
                        <a:cs typeface="Arial"/>
                        <a:sym typeface="Arial"/>
                      </a:endParaRPr>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spcBef>
                          <a:spcPts val="0"/>
                        </a:spcBef>
                        <a:spcAft>
                          <a:spcPts val="0"/>
                        </a:spcAft>
                        <a:buClr>
                          <a:schemeClr val="dk1"/>
                        </a:buClr>
                        <a:buSzPts val="1800"/>
                        <a:buFont typeface="Arial"/>
                        <a:buChar char="•"/>
                      </a:pPr>
                      <a:r>
                        <a:rPr lang="en-GB" sz="2000" dirty="0">
                          <a:sym typeface="Arial"/>
                        </a:rPr>
                        <a:t>Working systematically with strategic accounts to encourage their foreign suppliers to also invest. Requires close coordination between the aftercare/BRE and the investment promotion/new business development teams to target foreign suppliers.</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3356">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Supplier linkages</a:t>
                      </a:r>
                      <a:endParaRPr sz="1700"/>
                    </a:p>
                    <a:p>
                      <a:pPr marL="0" marR="0" lvl="0" indent="0" algn="l" rtl="0">
                        <a:spcBef>
                          <a:spcPts val="0"/>
                        </a:spcBef>
                        <a:spcAft>
                          <a:spcPts val="0"/>
                        </a:spcAft>
                        <a:buNone/>
                      </a:pPr>
                      <a:endParaRPr sz="2000" b="1">
                        <a:latin typeface="Arial"/>
                        <a:ea typeface="Arial"/>
                        <a:cs typeface="Arial"/>
                        <a:sym typeface="Arial"/>
                      </a:endParaRPr>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chemeClr val="dk1"/>
                        </a:buClr>
                        <a:buSzPts val="1800"/>
                        <a:buFont typeface="Arial"/>
                        <a:buChar char="•"/>
                      </a:pPr>
                      <a:r>
                        <a:rPr lang="en-GB" sz="2000" dirty="0">
                          <a:sym typeface="Arial"/>
                        </a:rPr>
                        <a:t>Working systematically with strategic accounts to encourage them to purchase inputs from local suppliers rather than import them in as well as to bring local firms into their supplier development programs to increase their capacity.  Requires close coordination between the aftercare/BRE team and local SMEs and external industry associations and SME development agencies. </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351">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Skills &amp; training</a:t>
                      </a:r>
                      <a:endParaRPr sz="1700"/>
                    </a:p>
                    <a:p>
                      <a:pPr marL="0" marR="0" lvl="0" indent="0" algn="l" rtl="0">
                        <a:spcBef>
                          <a:spcPts val="0"/>
                        </a:spcBef>
                        <a:spcAft>
                          <a:spcPts val="0"/>
                        </a:spcAft>
                        <a:buNone/>
                      </a:pPr>
                      <a:endParaRPr sz="2000" b="1">
                        <a:latin typeface="Arial"/>
                        <a:ea typeface="Arial"/>
                        <a:cs typeface="Arial"/>
                        <a:sym typeface="Arial"/>
                      </a:endParaRPr>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spcBef>
                          <a:spcPts val="0"/>
                        </a:spcBef>
                        <a:spcAft>
                          <a:spcPts val="0"/>
                        </a:spcAft>
                        <a:buClr>
                          <a:schemeClr val="dk1"/>
                        </a:buClr>
                        <a:buSzPts val="1800"/>
                        <a:buFont typeface="Arial"/>
                        <a:buChar char="•"/>
                      </a:pPr>
                      <a:r>
                        <a:rPr lang="en-GB" sz="2000" dirty="0">
                          <a:sym typeface="Arial"/>
                        </a:rPr>
                        <a:t>Working systematically with strategic accounts to create linkages with skills and training institutions  to develop tailored programs to meet skill requirements of investors and enable increased productivity and expansion/upgrading of investment projects.</a:t>
                      </a:r>
                      <a:endParaRPr sz="1700" dirty="0"/>
                    </a:p>
                  </a:txBody>
                  <a:tcPr marL="100845" marR="100845" marT="50423" marB="50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8" name="sticker">
            <a:extLst>
              <a:ext uri="{FF2B5EF4-FFF2-40B4-BE49-F238E27FC236}">
                <a16:creationId xmlns:a16="http://schemas.microsoft.com/office/drawing/2014/main" id="{7CD3F62B-9BC4-D40E-8CE6-729FA5DB5DC3}"/>
              </a:ext>
            </a:extLst>
          </p:cNvPr>
          <p:cNvGrpSpPr/>
          <p:nvPr/>
        </p:nvGrpSpPr>
        <p:grpSpPr bwMode="gray">
          <a:xfrm>
            <a:off x="204502" y="137305"/>
            <a:ext cx="4129675" cy="220842"/>
            <a:chOff x="5935793" y="239134"/>
            <a:chExt cx="3931307" cy="210538"/>
          </a:xfrm>
        </p:grpSpPr>
        <p:sp>
          <p:nvSpPr>
            <p:cNvPr id="10" name="StickerRectangle">
              <a:extLst>
                <a:ext uri="{FF2B5EF4-FFF2-40B4-BE49-F238E27FC236}">
                  <a16:creationId xmlns:a16="http://schemas.microsoft.com/office/drawing/2014/main" id="{BD2D4EBC-B034-F932-8A01-FBE80B11C61C}"/>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1" name="Straight Arrow Connector 10">
              <a:extLst>
                <a:ext uri="{FF2B5EF4-FFF2-40B4-BE49-F238E27FC236}">
                  <a16:creationId xmlns:a16="http://schemas.microsoft.com/office/drawing/2014/main" id="{7388272B-DB9A-77BA-9494-DB4AB0192A47}"/>
                </a:ext>
              </a:extLst>
            </p:cNvPr>
            <p:cNvCxnSpPr>
              <a:stCxn id="10" idx="6"/>
              <a:endCxn id="10"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83EF5F-5323-25D8-D853-DD54498C254B}"/>
                </a:ext>
              </a:extLst>
            </p:cNvPr>
            <p:cNvCxnSpPr>
              <a:stCxn id="10" idx="2"/>
              <a:endCxn id="10"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5896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75195"/>
          </a:xfrm>
          <a:prstGeom prst="rect">
            <a:avLst/>
          </a:prstGeom>
          <a:noFill/>
          <a:ln>
            <a:noFill/>
          </a:ln>
        </p:spPr>
        <p:txBody>
          <a:bodyPr spcFirstLastPara="1" wrap="square" lIns="0" tIns="0" rIns="0" bIns="0" anchor="t" anchorCtr="0">
            <a:spAutoFit/>
          </a:bodyPr>
          <a:lstStyle/>
          <a:p>
            <a:r>
              <a:rPr lang="en-GB" dirty="0"/>
              <a:t>Key types of investor development (2/2)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11" name="Google Shape;211;p9">
            <a:extLst>
              <a:ext uri="{FF2B5EF4-FFF2-40B4-BE49-F238E27FC236}">
                <a16:creationId xmlns:a16="http://schemas.microsoft.com/office/drawing/2014/main" id="{1DF8635E-BAA5-7BBB-BF37-0A6154D8BEA6}"/>
              </a:ext>
            </a:extLst>
          </p:cNvPr>
          <p:cNvGraphicFramePr/>
          <p:nvPr>
            <p:extLst>
              <p:ext uri="{D42A27DB-BD31-4B8C-83A1-F6EECF244321}">
                <p14:modId xmlns:p14="http://schemas.microsoft.com/office/powerpoint/2010/main" val="4073413389"/>
              </p:ext>
            </p:extLst>
          </p:nvPr>
        </p:nvGraphicFramePr>
        <p:xfrm>
          <a:off x="204502" y="1445541"/>
          <a:ext cx="12164197" cy="5259430"/>
        </p:xfrm>
        <a:graphic>
          <a:graphicData uri="http://schemas.openxmlformats.org/drawingml/2006/table">
            <a:tbl>
              <a:tblPr firstRow="1" bandRow="1">
                <a:tableStyleId>{17292A2E-F333-43FB-9621-5CBBE7FDCDCB}</a:tableStyleId>
              </a:tblPr>
              <a:tblGrid>
                <a:gridCol w="2127165">
                  <a:extLst>
                    <a:ext uri="{9D8B030D-6E8A-4147-A177-3AD203B41FA5}">
                      <a16:colId xmlns:a16="http://schemas.microsoft.com/office/drawing/2014/main" val="20000"/>
                    </a:ext>
                  </a:extLst>
                </a:gridCol>
                <a:gridCol w="10037032">
                  <a:extLst>
                    <a:ext uri="{9D8B030D-6E8A-4147-A177-3AD203B41FA5}">
                      <a16:colId xmlns:a16="http://schemas.microsoft.com/office/drawing/2014/main" val="20001"/>
                    </a:ext>
                  </a:extLst>
                </a:gridCol>
              </a:tblGrid>
              <a:tr h="708936">
                <a:tc>
                  <a:txBody>
                    <a:bodyPr/>
                    <a:lstStyle/>
                    <a:p>
                      <a:pPr marL="0" marR="0" lvl="0" indent="0" algn="l" rtl="0">
                        <a:spcBef>
                          <a:spcPts val="0"/>
                        </a:spcBef>
                        <a:spcAft>
                          <a:spcPts val="0"/>
                        </a:spcAft>
                        <a:buNone/>
                      </a:pPr>
                      <a:r>
                        <a:rPr lang="en-GB" sz="2000" dirty="0">
                          <a:sym typeface="Arial"/>
                        </a:rPr>
                        <a:t>Investor development approach</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2000" dirty="0">
                          <a:sym typeface="Arial"/>
                        </a:rPr>
                        <a:t>Description</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936">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R&amp;D linkages</a:t>
                      </a:r>
                      <a:endParaRPr sz="20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chemeClr val="dk1"/>
                        </a:buClr>
                        <a:buSzPts val="1800"/>
                        <a:buFont typeface="Arial"/>
                        <a:buChar char="•"/>
                      </a:pPr>
                      <a:r>
                        <a:rPr lang="en-GB" sz="2000" dirty="0">
                          <a:sym typeface="Arial"/>
                        </a:rPr>
                        <a:t>Working systematically with strategic accounts to create linkages with R&amp;D institutions to encourage R&amp;D partnerships and subsidiary upgrading.</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31884">
                <a:tc>
                  <a:txBody>
                    <a:bodyPr/>
                    <a:lstStyle/>
                    <a:p>
                      <a:pPr marL="0" marR="0" lvl="0" indent="0" algn="l" rtl="0">
                        <a:lnSpc>
                          <a:spcPct val="100000"/>
                        </a:lnSpc>
                        <a:spcBef>
                          <a:spcPts val="0"/>
                        </a:spcBef>
                        <a:spcAft>
                          <a:spcPts val="0"/>
                        </a:spcAft>
                        <a:buClr>
                          <a:schemeClr val="dk1"/>
                        </a:buClr>
                        <a:buSzPts val="1800"/>
                        <a:buFont typeface="Arial"/>
                        <a:buNone/>
                      </a:pPr>
                      <a:r>
                        <a:rPr lang="en-GB" sz="2000" b="1" dirty="0">
                          <a:sym typeface="Arial"/>
                        </a:rPr>
                        <a:t>ESG/CSR standards</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lnSpc>
                          <a:spcPct val="100000"/>
                        </a:lnSpc>
                        <a:spcBef>
                          <a:spcPts val="0"/>
                        </a:spcBef>
                        <a:spcAft>
                          <a:spcPts val="0"/>
                        </a:spcAft>
                        <a:buClr>
                          <a:schemeClr val="dk1"/>
                        </a:buClr>
                        <a:buSzPts val="1800"/>
                        <a:buFont typeface="Arial"/>
                        <a:buChar char="•"/>
                      </a:pPr>
                      <a:r>
                        <a:rPr lang="en-GB" sz="2000" dirty="0">
                          <a:sym typeface="Arial"/>
                        </a:rPr>
                        <a:t>Working systematically with strategic accounts to understand what international standards they currently have adopted – and what opportunities these create – as well as encouraging the adoption of international standards (especially for EMs).</a:t>
                      </a:r>
                      <a:endParaRPr sz="2000" dirty="0"/>
                    </a:p>
                    <a:p>
                      <a:pPr marL="171450" marR="0" lvl="0" indent="-171450" algn="l" rtl="0">
                        <a:lnSpc>
                          <a:spcPct val="100000"/>
                        </a:lnSpc>
                        <a:spcBef>
                          <a:spcPts val="0"/>
                        </a:spcBef>
                        <a:spcAft>
                          <a:spcPts val="0"/>
                        </a:spcAft>
                        <a:buClr>
                          <a:schemeClr val="dk1"/>
                        </a:buClr>
                        <a:buSzPts val="1800"/>
                        <a:buFont typeface="Arial"/>
                        <a:buChar char="•"/>
                      </a:pPr>
                      <a:r>
                        <a:rPr lang="en-GB" sz="2000" dirty="0">
                          <a:sym typeface="Arial"/>
                        </a:rPr>
                        <a:t>IPAs should consider how they can encourage existing investors to implement the highest standards of Corporate and Social Responsibility (CSR) and Environmental and Social Governance (ESG) as this will help ensure projects make the widest contribution to the location and help the country achieve its Sustainable Development Goals. </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12760">
                <a:tc>
                  <a:txBody>
                    <a:bodyPr/>
                    <a:lstStyle/>
                    <a:p>
                      <a:pPr marL="0" marR="0" lvl="0" indent="0" algn="l" rtl="0">
                        <a:lnSpc>
                          <a:spcPct val="100000"/>
                        </a:lnSpc>
                        <a:spcBef>
                          <a:spcPts val="0"/>
                        </a:spcBef>
                        <a:spcAft>
                          <a:spcPts val="0"/>
                        </a:spcAft>
                        <a:buClr>
                          <a:schemeClr val="dk1"/>
                        </a:buClr>
                        <a:buSzPts val="1800"/>
                        <a:buFont typeface="Arial"/>
                        <a:buNone/>
                      </a:pPr>
                      <a:r>
                        <a:rPr lang="en-GB" sz="2000" b="1">
                          <a:sym typeface="Arial"/>
                        </a:rPr>
                        <a:t>Policy advocacy </a:t>
                      </a:r>
                      <a:endParaRPr sz="20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a:spcBef>
                          <a:spcPts val="0"/>
                        </a:spcBef>
                        <a:spcAft>
                          <a:spcPts val="0"/>
                        </a:spcAft>
                        <a:buClr>
                          <a:schemeClr val="dk1"/>
                        </a:buClr>
                        <a:buSzPts val="1800"/>
                        <a:buFont typeface="Arial"/>
                        <a:buChar char="•"/>
                      </a:pPr>
                      <a:r>
                        <a:rPr lang="en-GB" sz="2000" dirty="0">
                          <a:sym typeface="Arial"/>
                        </a:rPr>
                        <a:t>Provide a policy advocacy service to systematically capture investor feedback and consult with investors to develop concrete policy proposals with a clear mechanism for discussing these recommendations within the IPA and government.</a:t>
                      </a:r>
                      <a:endParaRPr sz="20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2" name="sticker">
            <a:extLst>
              <a:ext uri="{FF2B5EF4-FFF2-40B4-BE49-F238E27FC236}">
                <a16:creationId xmlns:a16="http://schemas.microsoft.com/office/drawing/2014/main" id="{AA39E093-3F23-7881-8AF2-54491797C3D5}"/>
              </a:ext>
            </a:extLst>
          </p:cNvPr>
          <p:cNvGrpSpPr/>
          <p:nvPr/>
        </p:nvGrpSpPr>
        <p:grpSpPr bwMode="gray">
          <a:xfrm>
            <a:off x="204502" y="137305"/>
            <a:ext cx="4129675" cy="220842"/>
            <a:chOff x="5935793" y="239134"/>
            <a:chExt cx="3931307" cy="210538"/>
          </a:xfrm>
        </p:grpSpPr>
        <p:sp>
          <p:nvSpPr>
            <p:cNvPr id="14" name="StickerRectangle">
              <a:extLst>
                <a:ext uri="{FF2B5EF4-FFF2-40B4-BE49-F238E27FC236}">
                  <a16:creationId xmlns:a16="http://schemas.microsoft.com/office/drawing/2014/main" id="{2ADD96C9-8E78-E439-0366-FC2C391EC3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5" name="Straight Arrow Connector 14">
              <a:extLst>
                <a:ext uri="{FF2B5EF4-FFF2-40B4-BE49-F238E27FC236}">
                  <a16:creationId xmlns:a16="http://schemas.microsoft.com/office/drawing/2014/main" id="{597F4841-05A4-93B4-0939-C7278FF5F20D}"/>
                </a:ext>
              </a:extLst>
            </p:cNvPr>
            <p:cNvCxnSpPr>
              <a:stCxn id="14" idx="6"/>
              <a:endCxn id="1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A28CDE-A757-A09F-6C63-F1B9462442B9}"/>
                </a:ext>
              </a:extLst>
            </p:cNvPr>
            <p:cNvCxnSpPr>
              <a:stCxn id="14" idx="2"/>
              <a:endCxn id="1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3139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749809086"/>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75195"/>
          </a:xfrm>
          <a:prstGeom prst="rect">
            <a:avLst/>
          </a:prstGeom>
          <a:noFill/>
          <a:ln>
            <a:noFill/>
          </a:ln>
        </p:spPr>
        <p:txBody>
          <a:bodyPr spcFirstLastPara="1" wrap="square" lIns="0" tIns="0" rIns="0" bIns="0" anchor="t" anchorCtr="0">
            <a:spAutoFit/>
          </a:bodyPr>
          <a:lstStyle/>
          <a:p>
            <a:r>
              <a:rPr lang="en-US" dirty="0"/>
              <a:t>Case Study 1: CINDE – Supplier Linkages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39965"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pSp>
        <p:nvGrpSpPr>
          <p:cNvPr id="12" name="sticker">
            <a:extLst>
              <a:ext uri="{FF2B5EF4-FFF2-40B4-BE49-F238E27FC236}">
                <a16:creationId xmlns:a16="http://schemas.microsoft.com/office/drawing/2014/main" id="{AA39E093-3F23-7881-8AF2-54491797C3D5}"/>
              </a:ext>
            </a:extLst>
          </p:cNvPr>
          <p:cNvGrpSpPr/>
          <p:nvPr/>
        </p:nvGrpSpPr>
        <p:grpSpPr bwMode="gray">
          <a:xfrm>
            <a:off x="204502" y="137305"/>
            <a:ext cx="4129675" cy="220842"/>
            <a:chOff x="5935793" y="239134"/>
            <a:chExt cx="3931307" cy="210538"/>
          </a:xfrm>
        </p:grpSpPr>
        <p:sp>
          <p:nvSpPr>
            <p:cNvPr id="14" name="StickerRectangle">
              <a:extLst>
                <a:ext uri="{FF2B5EF4-FFF2-40B4-BE49-F238E27FC236}">
                  <a16:creationId xmlns:a16="http://schemas.microsoft.com/office/drawing/2014/main" id="{2ADD96C9-8E78-E439-0366-FC2C391EC3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5" name="Straight Arrow Connector 14">
              <a:extLst>
                <a:ext uri="{FF2B5EF4-FFF2-40B4-BE49-F238E27FC236}">
                  <a16:creationId xmlns:a16="http://schemas.microsoft.com/office/drawing/2014/main" id="{597F4841-05A4-93B4-0939-C7278FF5F20D}"/>
                </a:ext>
              </a:extLst>
            </p:cNvPr>
            <p:cNvCxnSpPr>
              <a:stCxn id="14" idx="6"/>
              <a:endCxn id="1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A28CDE-A757-A09F-6C63-F1B9462442B9}"/>
                </a:ext>
              </a:extLst>
            </p:cNvPr>
            <p:cNvCxnSpPr>
              <a:stCxn id="14" idx="2"/>
              <a:endCxn id="1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CuadroTexto 3">
            <a:extLst>
              <a:ext uri="{FF2B5EF4-FFF2-40B4-BE49-F238E27FC236}">
                <a16:creationId xmlns:a16="http://schemas.microsoft.com/office/drawing/2014/main" id="{1811B98F-AEE2-94DC-3A2E-8FDD8504995F}"/>
              </a:ext>
            </a:extLst>
          </p:cNvPr>
          <p:cNvSpPr txBox="1"/>
          <p:nvPr/>
        </p:nvSpPr>
        <p:spPr bwMode="gray">
          <a:xfrm>
            <a:off x="413163" y="1238142"/>
            <a:ext cx="9383906" cy="1862629"/>
          </a:xfrm>
          <a:prstGeom prst="rect">
            <a:avLst/>
          </a:prstGeom>
        </p:spPr>
        <p:txBody>
          <a:bodyPr vert="horz" wrap="square" lIns="0" tIns="0" rIns="0" bIns="0" rtlCol="0">
            <a:noAutofit/>
          </a:bodyPr>
          <a:lstStyle/>
          <a:p>
            <a:pPr marL="315097" indent="-315097" defTabSz="1008309">
              <a:buClr>
                <a:srgbClr val="181C36"/>
              </a:buClr>
              <a:buSzPct val="100000"/>
              <a:buFont typeface="Arial" panose="020B0604020202020204" pitchFamily="34" charset="0"/>
              <a:buChar char="•"/>
            </a:pPr>
            <a:r>
              <a:rPr lang="es-MX" sz="2000" dirty="0">
                <a:latin typeface="Arial" panose="020B0604020202020204" pitchFamily="34" charset="0"/>
                <a:cs typeface="Arial" panose="020B0604020202020204" pitchFamily="34" charset="0"/>
              </a:rPr>
              <a:t>CINDE provides a detailed listing of local suppliers, service providers, and contract manufacturers. </a:t>
            </a:r>
          </a:p>
          <a:p>
            <a:pPr defTabSz="1008309">
              <a:buClr>
                <a:srgbClr val="181C36"/>
              </a:buClr>
              <a:buSzPct val="100000"/>
            </a:pPr>
            <a:endParaRPr lang="es-MX" sz="2000" dirty="0">
              <a:latin typeface="Arial" panose="020B0604020202020204" pitchFamily="34" charset="0"/>
              <a:cs typeface="Arial" panose="020B0604020202020204" pitchFamily="34" charset="0"/>
            </a:endParaRPr>
          </a:p>
          <a:p>
            <a:pPr marL="315097" indent="-315097" defTabSz="1008309">
              <a:buClr>
                <a:srgbClr val="181C36"/>
              </a:buClr>
              <a:buSzPct val="100000"/>
              <a:buFont typeface="Arial" panose="020B0604020202020204" pitchFamily="34" charset="0"/>
              <a:buChar char="•"/>
            </a:pPr>
            <a:r>
              <a:rPr lang="es-MX" sz="2000" dirty="0">
                <a:latin typeface="Arial" panose="020B0604020202020204" pitchFamily="34" charset="0"/>
                <a:cs typeface="Arial" panose="020B0604020202020204" pitchFamily="34" charset="0"/>
              </a:rPr>
              <a:t>The Agency also provides assistance in contacting and developing local suppliers through PROCOMER’s Linkages Department, and work in close coordination and planning with established companies to help attract their key suppliers to Costa Rica.</a:t>
            </a:r>
          </a:p>
        </p:txBody>
      </p:sp>
      <p:pic>
        <p:nvPicPr>
          <p:cNvPr id="4" name="Picture 2" descr="logo_procomer_esencial">
            <a:extLst>
              <a:ext uri="{FF2B5EF4-FFF2-40B4-BE49-F238E27FC236}">
                <a16:creationId xmlns:a16="http://schemas.microsoft.com/office/drawing/2014/main" id="{D91B0A05-0210-7186-CD59-AB272D7F7EE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r="48588"/>
          <a:stretch/>
        </p:blipFill>
        <p:spPr bwMode="auto">
          <a:xfrm>
            <a:off x="9957361" y="2198891"/>
            <a:ext cx="2548860" cy="1092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INDE | # 1 agencia de promoción de inversiones del mundo">
            <a:extLst>
              <a:ext uri="{FF2B5EF4-FFF2-40B4-BE49-F238E27FC236}">
                <a16:creationId xmlns:a16="http://schemas.microsoft.com/office/drawing/2014/main" id="{0028BFCD-AA4B-F518-7D38-D34A1F0277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041389" y="1358607"/>
            <a:ext cx="2051692" cy="64467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7637C393-5ECA-023D-F27E-8A2E1EA0FFD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3548" y="3369261"/>
            <a:ext cx="6118721" cy="3431158"/>
          </a:xfrm>
          <a:prstGeom prst="rect">
            <a:avLst/>
          </a:prstGeom>
        </p:spPr>
      </p:pic>
      <p:pic>
        <p:nvPicPr>
          <p:cNvPr id="7" name="Imagen 7">
            <a:extLst>
              <a:ext uri="{FF2B5EF4-FFF2-40B4-BE49-F238E27FC236}">
                <a16:creationId xmlns:a16="http://schemas.microsoft.com/office/drawing/2014/main" id="{AEE9D70E-724E-E88A-5AC3-7A75EDB138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81624" y="3486872"/>
            <a:ext cx="5719530" cy="3291816"/>
          </a:xfrm>
          <a:prstGeom prst="rect">
            <a:avLst/>
          </a:prstGeom>
        </p:spPr>
      </p:pic>
    </p:spTree>
    <p:extLst>
      <p:ext uri="{BB962C8B-B14F-4D97-AF65-F5344CB8AC3E}">
        <p14:creationId xmlns:p14="http://schemas.microsoft.com/office/powerpoint/2010/main" val="258750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63011092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414219"/>
            <a:ext cx="12846256" cy="475195"/>
          </a:xfrm>
          <a:prstGeom prst="rect">
            <a:avLst/>
          </a:prstGeom>
          <a:noFill/>
          <a:ln>
            <a:noFill/>
          </a:ln>
        </p:spPr>
        <p:txBody>
          <a:bodyPr spcFirstLastPara="1" wrap="square" lIns="0" tIns="0" rIns="0" bIns="0" anchor="t" anchorCtr="0">
            <a:spAutoFit/>
          </a:bodyPr>
          <a:lstStyle/>
          <a:p>
            <a:r>
              <a:rPr lang="en-GB" dirty="0"/>
              <a:t>What is investment aftercare? </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a:xfrm>
            <a:off x="289859" y="7238942"/>
            <a:ext cx="10841408" cy="169704"/>
          </a:xfrm>
        </p:spPr>
        <p:txBody>
          <a:bodyPr/>
          <a:lstStyle/>
          <a:p>
            <a:r>
              <a:rPr lang="en-GB" dirty="0"/>
              <a:t>Source: Wavteq</a:t>
            </a:r>
          </a:p>
        </p:txBody>
      </p:sp>
      <p:sp>
        <p:nvSpPr>
          <p:cNvPr id="14" name="TextBox 13">
            <a:extLst>
              <a:ext uri="{FF2B5EF4-FFF2-40B4-BE49-F238E27FC236}">
                <a16:creationId xmlns:a16="http://schemas.microsoft.com/office/drawing/2014/main" id="{6A699BCB-7139-B509-4352-D5050EF1A41D}"/>
              </a:ext>
            </a:extLst>
          </p:cNvPr>
          <p:cNvSpPr txBox="1"/>
          <p:nvPr/>
        </p:nvSpPr>
        <p:spPr>
          <a:xfrm>
            <a:off x="289859" y="1448903"/>
            <a:ext cx="6860241" cy="5016758"/>
          </a:xfrm>
          <a:prstGeom prst="rect">
            <a:avLst/>
          </a:prstGeom>
          <a:noFill/>
        </p:spPr>
        <p:txBody>
          <a:bodyPr wrap="square">
            <a:spAutoFit/>
          </a:bodyPr>
          <a:lstStyle/>
          <a:p>
            <a:pPr marL="342900" indent="-342900">
              <a:buFont typeface="Arial" panose="020B0604020202020204" pitchFamily="34" charset="0"/>
              <a:buChar char="•"/>
            </a:pPr>
            <a:r>
              <a:rPr lang="en-US" sz="2000" dirty="0"/>
              <a:t>Aftercare is a general term covering the </a:t>
            </a:r>
            <a:r>
              <a:rPr lang="en-US" sz="2000" b="1" dirty="0"/>
              <a:t>“management of relationships with existing investors</a:t>
            </a:r>
            <a:r>
              <a:rPr lang="en-US" sz="2000" dirty="0"/>
              <a:t>.” It is the investment promotion equivalent of customer care and account management in the private sector. </a:t>
            </a:r>
          </a:p>
          <a:p>
            <a:endParaRPr lang="en-US" sz="2000" dirty="0"/>
          </a:p>
          <a:p>
            <a:pPr marL="342900" indent="-342900">
              <a:buFont typeface="Arial" panose="020B0604020202020204" pitchFamily="34" charset="0"/>
              <a:buChar char="•"/>
            </a:pPr>
            <a:r>
              <a:rPr lang="en-US" sz="2000" dirty="0"/>
              <a:t>In the US and Canada, aftercare is called “</a:t>
            </a:r>
            <a:r>
              <a:rPr lang="en-US" sz="2000" b="1" dirty="0"/>
              <a:t>Business Retention and Expansion (BRE)</a:t>
            </a:r>
            <a:r>
              <a:rPr lang="en-US" sz="2000" dirty="0"/>
              <a:t>”, showing the key focus is on supporting existing investors, rather than facilitating new investors.</a:t>
            </a:r>
          </a:p>
          <a:p>
            <a:endParaRPr lang="en-US" sz="2000" dirty="0"/>
          </a:p>
          <a:p>
            <a:pPr marL="342900" indent="-342900">
              <a:buFont typeface="Arial" panose="020B0604020202020204" pitchFamily="34" charset="0"/>
              <a:buChar char="•"/>
            </a:pPr>
            <a:r>
              <a:rPr lang="en-US" sz="2000" dirty="0"/>
              <a:t>The diagram on the right, shows the investment promotion life cycle, with four main components of investment promotion. Components 3 (retention &amp; expansion) and 4 (linkages and spillovers), are aftercare as they are concerned primarily with managing relations with existing investors.</a:t>
            </a:r>
          </a:p>
        </p:txBody>
      </p:sp>
      <p:grpSp>
        <p:nvGrpSpPr>
          <p:cNvPr id="39" name="Google Shape;470;p8">
            <a:extLst>
              <a:ext uri="{FF2B5EF4-FFF2-40B4-BE49-F238E27FC236}">
                <a16:creationId xmlns:a16="http://schemas.microsoft.com/office/drawing/2014/main" id="{37901758-4981-95D2-EBD0-C7AE4AE068BD}"/>
              </a:ext>
            </a:extLst>
          </p:cNvPr>
          <p:cNvGrpSpPr/>
          <p:nvPr/>
        </p:nvGrpSpPr>
        <p:grpSpPr>
          <a:xfrm>
            <a:off x="7638341" y="1667714"/>
            <a:ext cx="4416124" cy="4416124"/>
            <a:chOff x="-5502682" y="1736318"/>
            <a:chExt cx="9563796" cy="9563795"/>
          </a:xfrm>
        </p:grpSpPr>
        <p:sp>
          <p:nvSpPr>
            <p:cNvPr id="40" name="Google Shape;471;p8">
              <a:extLst>
                <a:ext uri="{FF2B5EF4-FFF2-40B4-BE49-F238E27FC236}">
                  <a16:creationId xmlns:a16="http://schemas.microsoft.com/office/drawing/2014/main" id="{2098B4CE-1123-A869-DE56-AE7D9C218F05}"/>
                </a:ext>
              </a:extLst>
            </p:cNvPr>
            <p:cNvSpPr/>
            <p:nvPr/>
          </p:nvSpPr>
          <p:spPr>
            <a:xfrm>
              <a:off x="-5502682" y="1736318"/>
              <a:ext cx="9563796" cy="9563795"/>
            </a:xfrm>
            <a:prstGeom prst="pie">
              <a:avLst>
                <a:gd name="adj1" fmla="val 10800425"/>
                <a:gd name="adj2" fmla="val 16200000"/>
              </a:avLst>
            </a:prstGeom>
            <a:solidFill>
              <a:schemeClr val="dk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72;p8">
              <a:extLst>
                <a:ext uri="{FF2B5EF4-FFF2-40B4-BE49-F238E27FC236}">
                  <a16:creationId xmlns:a16="http://schemas.microsoft.com/office/drawing/2014/main" id="{0517A83F-DA89-9D0F-1497-15B2F2F5B2A5}"/>
                </a:ext>
              </a:extLst>
            </p:cNvPr>
            <p:cNvSpPr/>
            <p:nvPr/>
          </p:nvSpPr>
          <p:spPr>
            <a:xfrm>
              <a:off x="-5148526" y="2090474"/>
              <a:ext cx="8855482" cy="8855482"/>
            </a:xfrm>
            <a:prstGeom prst="pie">
              <a:avLst>
                <a:gd name="adj1" fmla="val 10800425"/>
                <a:gd name="adj2" fmla="val 1620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 name="Google Shape;473;p8">
            <a:extLst>
              <a:ext uri="{FF2B5EF4-FFF2-40B4-BE49-F238E27FC236}">
                <a16:creationId xmlns:a16="http://schemas.microsoft.com/office/drawing/2014/main" id="{8C665796-6A7A-8349-586D-E87B412A9DD5}"/>
              </a:ext>
            </a:extLst>
          </p:cNvPr>
          <p:cNvGrpSpPr/>
          <p:nvPr/>
        </p:nvGrpSpPr>
        <p:grpSpPr>
          <a:xfrm rot="5400000">
            <a:off x="7776885" y="1667714"/>
            <a:ext cx="4416124" cy="4416124"/>
            <a:chOff x="-5502682" y="1736318"/>
            <a:chExt cx="9563795" cy="9563795"/>
          </a:xfrm>
        </p:grpSpPr>
        <p:sp>
          <p:nvSpPr>
            <p:cNvPr id="43" name="Google Shape;474;p8">
              <a:extLst>
                <a:ext uri="{FF2B5EF4-FFF2-40B4-BE49-F238E27FC236}">
                  <a16:creationId xmlns:a16="http://schemas.microsoft.com/office/drawing/2014/main" id="{080CA689-DFDB-6D3B-BC95-8E67E294D7BB}"/>
                </a:ext>
              </a:extLst>
            </p:cNvPr>
            <p:cNvSpPr/>
            <p:nvPr/>
          </p:nvSpPr>
          <p:spPr>
            <a:xfrm>
              <a:off x="-5502682" y="1736318"/>
              <a:ext cx="9563795" cy="9563795"/>
            </a:xfrm>
            <a:prstGeom prst="pie">
              <a:avLst>
                <a:gd name="adj1" fmla="val 10800425"/>
                <a:gd name="adj2" fmla="val 16200000"/>
              </a:avLst>
            </a:prstGeom>
            <a:solidFill>
              <a:srgbClr val="0495A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75;p8">
              <a:extLst>
                <a:ext uri="{FF2B5EF4-FFF2-40B4-BE49-F238E27FC236}">
                  <a16:creationId xmlns:a16="http://schemas.microsoft.com/office/drawing/2014/main" id="{C0313D55-E34C-8632-19C0-8B56D25F07FE}"/>
                </a:ext>
              </a:extLst>
            </p:cNvPr>
            <p:cNvSpPr/>
            <p:nvPr/>
          </p:nvSpPr>
          <p:spPr>
            <a:xfrm>
              <a:off x="-5148526" y="2090474"/>
              <a:ext cx="8855482" cy="8855482"/>
            </a:xfrm>
            <a:prstGeom prst="pie">
              <a:avLst>
                <a:gd name="adj1" fmla="val 10800425"/>
                <a:gd name="adj2" fmla="val 1620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 name="Google Shape;476;p8">
            <a:extLst>
              <a:ext uri="{FF2B5EF4-FFF2-40B4-BE49-F238E27FC236}">
                <a16:creationId xmlns:a16="http://schemas.microsoft.com/office/drawing/2014/main" id="{DE3473AC-218E-43BF-4364-DB2540F40193}"/>
              </a:ext>
            </a:extLst>
          </p:cNvPr>
          <p:cNvGrpSpPr/>
          <p:nvPr/>
        </p:nvGrpSpPr>
        <p:grpSpPr>
          <a:xfrm rot="10800000">
            <a:off x="7788436" y="1749220"/>
            <a:ext cx="4416123" cy="4416123"/>
            <a:chOff x="-5502682" y="1736318"/>
            <a:chExt cx="9563795" cy="9563795"/>
          </a:xfrm>
        </p:grpSpPr>
        <p:sp>
          <p:nvSpPr>
            <p:cNvPr id="46" name="Google Shape;477;p8">
              <a:extLst>
                <a:ext uri="{FF2B5EF4-FFF2-40B4-BE49-F238E27FC236}">
                  <a16:creationId xmlns:a16="http://schemas.microsoft.com/office/drawing/2014/main" id="{06A8A934-B6B8-4DEE-FEC0-E995C980DF12}"/>
                </a:ext>
              </a:extLst>
            </p:cNvPr>
            <p:cNvSpPr/>
            <p:nvPr/>
          </p:nvSpPr>
          <p:spPr>
            <a:xfrm>
              <a:off x="-5502682" y="1736318"/>
              <a:ext cx="9563795" cy="9563795"/>
            </a:xfrm>
            <a:prstGeom prst="pie">
              <a:avLst>
                <a:gd name="adj1" fmla="val 10800425"/>
                <a:gd name="adj2" fmla="val 16200000"/>
              </a:avLst>
            </a:prstGeom>
            <a:solidFill>
              <a:schemeClr val="accent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 name="Google Shape;478;p8">
              <a:extLst>
                <a:ext uri="{FF2B5EF4-FFF2-40B4-BE49-F238E27FC236}">
                  <a16:creationId xmlns:a16="http://schemas.microsoft.com/office/drawing/2014/main" id="{ED255CFA-10DE-7FE0-9A45-A5252350FA52}"/>
                </a:ext>
              </a:extLst>
            </p:cNvPr>
            <p:cNvSpPr/>
            <p:nvPr/>
          </p:nvSpPr>
          <p:spPr>
            <a:xfrm>
              <a:off x="-5148526" y="2090474"/>
              <a:ext cx="8855482" cy="8855482"/>
            </a:xfrm>
            <a:prstGeom prst="pie">
              <a:avLst>
                <a:gd name="adj1" fmla="val 10800425"/>
                <a:gd name="adj2" fmla="val 1620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grpSp>
      <p:grpSp>
        <p:nvGrpSpPr>
          <p:cNvPr id="48" name="Google Shape;479;p8">
            <a:extLst>
              <a:ext uri="{FF2B5EF4-FFF2-40B4-BE49-F238E27FC236}">
                <a16:creationId xmlns:a16="http://schemas.microsoft.com/office/drawing/2014/main" id="{EEC49F1F-3519-F694-EB51-23F8FEDA03DE}"/>
              </a:ext>
            </a:extLst>
          </p:cNvPr>
          <p:cNvGrpSpPr/>
          <p:nvPr/>
        </p:nvGrpSpPr>
        <p:grpSpPr>
          <a:xfrm rot="-5400000">
            <a:off x="7649893" y="1749220"/>
            <a:ext cx="4416123" cy="4416123"/>
            <a:chOff x="-5502682" y="1736318"/>
            <a:chExt cx="9563795" cy="9563795"/>
          </a:xfrm>
        </p:grpSpPr>
        <p:sp>
          <p:nvSpPr>
            <p:cNvPr id="49" name="Google Shape;480;p8">
              <a:extLst>
                <a:ext uri="{FF2B5EF4-FFF2-40B4-BE49-F238E27FC236}">
                  <a16:creationId xmlns:a16="http://schemas.microsoft.com/office/drawing/2014/main" id="{741C4970-5E15-9E1E-625B-F62C300EDF54}"/>
                </a:ext>
              </a:extLst>
            </p:cNvPr>
            <p:cNvSpPr/>
            <p:nvPr/>
          </p:nvSpPr>
          <p:spPr>
            <a:xfrm>
              <a:off x="-5502682" y="1736318"/>
              <a:ext cx="9563795" cy="9563795"/>
            </a:xfrm>
            <a:prstGeom prst="pie">
              <a:avLst>
                <a:gd name="adj1" fmla="val 10800425"/>
                <a:gd name="adj2" fmla="val 16200000"/>
              </a:avLst>
            </a:prstGeom>
            <a:solidFill>
              <a:schemeClr val="accent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481;p8">
              <a:extLst>
                <a:ext uri="{FF2B5EF4-FFF2-40B4-BE49-F238E27FC236}">
                  <a16:creationId xmlns:a16="http://schemas.microsoft.com/office/drawing/2014/main" id="{DB17DF2B-CD11-E1C1-515A-A63B4AEC04F2}"/>
                </a:ext>
              </a:extLst>
            </p:cNvPr>
            <p:cNvSpPr/>
            <p:nvPr/>
          </p:nvSpPr>
          <p:spPr>
            <a:xfrm>
              <a:off x="-5148526" y="2090474"/>
              <a:ext cx="8855482" cy="8855482"/>
            </a:xfrm>
            <a:prstGeom prst="pie">
              <a:avLst>
                <a:gd name="adj1" fmla="val 10800425"/>
                <a:gd name="adj2" fmla="val 16200000"/>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1" name="Google Shape;482;p8">
            <a:extLst>
              <a:ext uri="{FF2B5EF4-FFF2-40B4-BE49-F238E27FC236}">
                <a16:creationId xmlns:a16="http://schemas.microsoft.com/office/drawing/2014/main" id="{6061630D-9FC2-E5EE-E1EF-0D0B09947536}"/>
              </a:ext>
            </a:extLst>
          </p:cNvPr>
          <p:cNvGrpSpPr/>
          <p:nvPr/>
        </p:nvGrpSpPr>
        <p:grpSpPr>
          <a:xfrm>
            <a:off x="7725399" y="1619036"/>
            <a:ext cx="933478" cy="933478"/>
            <a:chOff x="3748168" y="1876956"/>
            <a:chExt cx="1106424" cy="1106424"/>
          </a:xfrm>
        </p:grpSpPr>
        <p:sp>
          <p:nvSpPr>
            <p:cNvPr id="52" name="Google Shape;483;p8">
              <a:extLst>
                <a:ext uri="{FF2B5EF4-FFF2-40B4-BE49-F238E27FC236}">
                  <a16:creationId xmlns:a16="http://schemas.microsoft.com/office/drawing/2014/main" id="{A1E70787-9D1A-9DAD-4C8A-3EA72348D210}"/>
                </a:ext>
              </a:extLst>
            </p:cNvPr>
            <p:cNvSpPr/>
            <p:nvPr/>
          </p:nvSpPr>
          <p:spPr>
            <a:xfrm>
              <a:off x="3748168" y="1876956"/>
              <a:ext cx="1106424" cy="1106424"/>
            </a:xfrm>
            <a:prstGeom prst="ellipse">
              <a:avLst/>
            </a:prstGeom>
            <a:solidFill>
              <a:schemeClr val="dk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 name="Google Shape;484;p8">
              <a:extLst>
                <a:ext uri="{FF2B5EF4-FFF2-40B4-BE49-F238E27FC236}">
                  <a16:creationId xmlns:a16="http://schemas.microsoft.com/office/drawing/2014/main" id="{7AFB53B1-1A2E-995A-8538-E1400BBDE1E1}"/>
                </a:ext>
              </a:extLst>
            </p:cNvPr>
            <p:cNvSpPr/>
            <p:nvPr/>
          </p:nvSpPr>
          <p:spPr>
            <a:xfrm>
              <a:off x="3844180" y="1972968"/>
              <a:ext cx="914400" cy="914400"/>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1</a:t>
              </a:r>
              <a:endParaRPr/>
            </a:p>
          </p:txBody>
        </p:sp>
      </p:grpSp>
      <p:grpSp>
        <p:nvGrpSpPr>
          <p:cNvPr id="54" name="Google Shape;485;p8">
            <a:extLst>
              <a:ext uri="{FF2B5EF4-FFF2-40B4-BE49-F238E27FC236}">
                <a16:creationId xmlns:a16="http://schemas.microsoft.com/office/drawing/2014/main" id="{AE778A72-2D8B-4ED5-66EB-783E1A1446E1}"/>
              </a:ext>
            </a:extLst>
          </p:cNvPr>
          <p:cNvGrpSpPr/>
          <p:nvPr/>
        </p:nvGrpSpPr>
        <p:grpSpPr>
          <a:xfrm>
            <a:off x="11314639" y="1619036"/>
            <a:ext cx="933478" cy="933478"/>
            <a:chOff x="3748168" y="1876956"/>
            <a:chExt cx="1106424" cy="1106424"/>
          </a:xfrm>
        </p:grpSpPr>
        <p:sp>
          <p:nvSpPr>
            <p:cNvPr id="55" name="Google Shape;486;p8">
              <a:extLst>
                <a:ext uri="{FF2B5EF4-FFF2-40B4-BE49-F238E27FC236}">
                  <a16:creationId xmlns:a16="http://schemas.microsoft.com/office/drawing/2014/main" id="{74258091-CF1B-26E0-6F9C-B0E8D42B7947}"/>
                </a:ext>
              </a:extLst>
            </p:cNvPr>
            <p:cNvSpPr/>
            <p:nvPr/>
          </p:nvSpPr>
          <p:spPr>
            <a:xfrm>
              <a:off x="3748168" y="1876956"/>
              <a:ext cx="1106424" cy="1106424"/>
            </a:xfrm>
            <a:prstGeom prst="ellipse">
              <a:avLst/>
            </a:prstGeom>
            <a:solidFill>
              <a:schemeClr val="accent4"/>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6" name="Google Shape;487;p8">
              <a:extLst>
                <a:ext uri="{FF2B5EF4-FFF2-40B4-BE49-F238E27FC236}">
                  <a16:creationId xmlns:a16="http://schemas.microsoft.com/office/drawing/2014/main" id="{45ABC520-256D-7469-91B5-27E5A750F7E1}"/>
                </a:ext>
              </a:extLst>
            </p:cNvPr>
            <p:cNvSpPr/>
            <p:nvPr/>
          </p:nvSpPr>
          <p:spPr>
            <a:xfrm>
              <a:off x="3844180" y="1972968"/>
              <a:ext cx="914400" cy="9144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2</a:t>
              </a:r>
              <a:endParaRPr/>
            </a:p>
          </p:txBody>
        </p:sp>
      </p:grpSp>
      <p:grpSp>
        <p:nvGrpSpPr>
          <p:cNvPr id="57" name="Google Shape;488;p8">
            <a:extLst>
              <a:ext uri="{FF2B5EF4-FFF2-40B4-BE49-F238E27FC236}">
                <a16:creationId xmlns:a16="http://schemas.microsoft.com/office/drawing/2014/main" id="{0BB2C7BE-EAB6-E215-7357-9A8FF66313EE}"/>
              </a:ext>
            </a:extLst>
          </p:cNvPr>
          <p:cNvGrpSpPr/>
          <p:nvPr/>
        </p:nvGrpSpPr>
        <p:grpSpPr>
          <a:xfrm>
            <a:off x="7687084" y="5095779"/>
            <a:ext cx="933478" cy="933478"/>
            <a:chOff x="3748168" y="1876956"/>
            <a:chExt cx="1106424" cy="1106424"/>
          </a:xfrm>
        </p:grpSpPr>
        <p:sp>
          <p:nvSpPr>
            <p:cNvPr id="58" name="Google Shape;489;p8">
              <a:extLst>
                <a:ext uri="{FF2B5EF4-FFF2-40B4-BE49-F238E27FC236}">
                  <a16:creationId xmlns:a16="http://schemas.microsoft.com/office/drawing/2014/main" id="{7347D2AC-3122-8C95-8559-8559ACB3B76E}"/>
                </a:ext>
              </a:extLst>
            </p:cNvPr>
            <p:cNvSpPr/>
            <p:nvPr/>
          </p:nvSpPr>
          <p:spPr>
            <a:xfrm>
              <a:off x="3748168" y="1876956"/>
              <a:ext cx="1106424" cy="1106424"/>
            </a:xfrm>
            <a:prstGeom prst="ellipse">
              <a:avLst/>
            </a:prstGeom>
            <a:solidFill>
              <a:schemeClr val="accent6"/>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 name="Google Shape;490;p8">
              <a:extLst>
                <a:ext uri="{FF2B5EF4-FFF2-40B4-BE49-F238E27FC236}">
                  <a16:creationId xmlns:a16="http://schemas.microsoft.com/office/drawing/2014/main" id="{E8F504B4-3C6B-7FFD-0F98-7D09B9EB0E0B}"/>
                </a:ext>
              </a:extLst>
            </p:cNvPr>
            <p:cNvSpPr/>
            <p:nvPr/>
          </p:nvSpPr>
          <p:spPr>
            <a:xfrm>
              <a:off x="3844180" y="1972968"/>
              <a:ext cx="914400" cy="9144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4</a:t>
              </a:r>
              <a:endParaRPr/>
            </a:p>
          </p:txBody>
        </p:sp>
      </p:grpSp>
      <p:grpSp>
        <p:nvGrpSpPr>
          <p:cNvPr id="60" name="Google Shape;491;p8">
            <a:extLst>
              <a:ext uri="{FF2B5EF4-FFF2-40B4-BE49-F238E27FC236}">
                <a16:creationId xmlns:a16="http://schemas.microsoft.com/office/drawing/2014/main" id="{707BEE53-8E19-DCF5-8FF9-50F3C8A906D7}"/>
              </a:ext>
            </a:extLst>
          </p:cNvPr>
          <p:cNvGrpSpPr/>
          <p:nvPr/>
        </p:nvGrpSpPr>
        <p:grpSpPr>
          <a:xfrm>
            <a:off x="11362739" y="4981391"/>
            <a:ext cx="933478" cy="933478"/>
            <a:chOff x="3748168" y="1876956"/>
            <a:chExt cx="1106424" cy="1106424"/>
          </a:xfrm>
        </p:grpSpPr>
        <p:sp>
          <p:nvSpPr>
            <p:cNvPr id="61" name="Google Shape;492;p8">
              <a:extLst>
                <a:ext uri="{FF2B5EF4-FFF2-40B4-BE49-F238E27FC236}">
                  <a16:creationId xmlns:a16="http://schemas.microsoft.com/office/drawing/2014/main" id="{448177C7-293B-4559-18AA-724286D4265F}"/>
                </a:ext>
              </a:extLst>
            </p:cNvPr>
            <p:cNvSpPr/>
            <p:nvPr/>
          </p:nvSpPr>
          <p:spPr>
            <a:xfrm>
              <a:off x="3748168" y="1876956"/>
              <a:ext cx="1106424" cy="1106424"/>
            </a:xfrm>
            <a:prstGeom prst="ellipse">
              <a:avLst/>
            </a:prstGeom>
            <a:solidFill>
              <a:schemeClr val="accent3"/>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 name="Google Shape;493;p8">
              <a:extLst>
                <a:ext uri="{FF2B5EF4-FFF2-40B4-BE49-F238E27FC236}">
                  <a16:creationId xmlns:a16="http://schemas.microsoft.com/office/drawing/2014/main" id="{4CF31DF8-EB10-C2FC-BDAB-3CB19B50CBBF}"/>
                </a:ext>
              </a:extLst>
            </p:cNvPr>
            <p:cNvSpPr/>
            <p:nvPr/>
          </p:nvSpPr>
          <p:spPr>
            <a:xfrm>
              <a:off x="3844180" y="1972968"/>
              <a:ext cx="914400" cy="914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a:buNone/>
              </a:pPr>
              <a:r>
                <a:rPr lang="en-US" sz="4400" b="0" i="0" u="none" strike="noStrike" cap="none">
                  <a:solidFill>
                    <a:srgbClr val="FFFFFF"/>
                  </a:solidFill>
                  <a:latin typeface="Arial"/>
                  <a:ea typeface="Arial"/>
                  <a:cs typeface="Arial"/>
                  <a:sym typeface="Arial"/>
                </a:rPr>
                <a:t>3</a:t>
              </a:r>
              <a:endParaRPr/>
            </a:p>
          </p:txBody>
        </p:sp>
      </p:grpSp>
      <p:sp>
        <p:nvSpPr>
          <p:cNvPr id="63" name="Google Shape;494;p8">
            <a:extLst>
              <a:ext uri="{FF2B5EF4-FFF2-40B4-BE49-F238E27FC236}">
                <a16:creationId xmlns:a16="http://schemas.microsoft.com/office/drawing/2014/main" id="{F461DFD4-47C5-9E4E-3DE6-90DC259DC1BB}"/>
              </a:ext>
            </a:extLst>
          </p:cNvPr>
          <p:cNvSpPr/>
          <p:nvPr/>
        </p:nvSpPr>
        <p:spPr>
          <a:xfrm>
            <a:off x="8369847" y="2793514"/>
            <a:ext cx="1419143"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DA2BF"/>
              </a:buClr>
              <a:buSzPts val="1200"/>
              <a:buFont typeface="Arial"/>
              <a:buNone/>
            </a:pPr>
            <a:r>
              <a:rPr lang="en-US" sz="1200" b="1" i="0" u="none" strike="noStrike" cap="none">
                <a:solidFill>
                  <a:srgbClr val="2DA2BF"/>
                </a:solidFill>
                <a:latin typeface="Arial"/>
                <a:ea typeface="Arial"/>
                <a:cs typeface="Arial"/>
                <a:sym typeface="Arial"/>
              </a:rPr>
              <a:t>INVESTMENT ATTRACTION </a:t>
            </a:r>
            <a:endParaRPr/>
          </a:p>
        </p:txBody>
      </p:sp>
      <p:sp>
        <p:nvSpPr>
          <p:cNvPr id="451" name="Google Shape;495;p8">
            <a:extLst>
              <a:ext uri="{FF2B5EF4-FFF2-40B4-BE49-F238E27FC236}">
                <a16:creationId xmlns:a16="http://schemas.microsoft.com/office/drawing/2014/main" id="{49013F90-09DC-4A1C-E153-0CA04812511F}"/>
              </a:ext>
            </a:extLst>
          </p:cNvPr>
          <p:cNvSpPr/>
          <p:nvPr/>
        </p:nvSpPr>
        <p:spPr>
          <a:xfrm>
            <a:off x="10180032" y="2755738"/>
            <a:ext cx="15702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81C36"/>
              </a:buClr>
              <a:buSzPts val="1200"/>
              <a:buFont typeface="Arial"/>
              <a:buNone/>
            </a:pPr>
            <a:r>
              <a:rPr lang="en-US" sz="1200" b="1" i="0" u="none" strike="noStrike" cap="none">
                <a:solidFill>
                  <a:srgbClr val="181C36"/>
                </a:solidFill>
                <a:latin typeface="Arial"/>
                <a:ea typeface="Arial"/>
                <a:cs typeface="Arial"/>
                <a:sym typeface="Arial"/>
              </a:rPr>
              <a:t>ENTRY &amp; ESTABLISHMENT </a:t>
            </a:r>
            <a:endParaRPr/>
          </a:p>
        </p:txBody>
      </p:sp>
      <p:sp>
        <p:nvSpPr>
          <p:cNvPr id="452" name="Google Shape;496;p8">
            <a:extLst>
              <a:ext uri="{FF2B5EF4-FFF2-40B4-BE49-F238E27FC236}">
                <a16:creationId xmlns:a16="http://schemas.microsoft.com/office/drawing/2014/main" id="{5FC18D27-0D2F-1035-8330-8FD529DDEA51}"/>
              </a:ext>
            </a:extLst>
          </p:cNvPr>
          <p:cNvSpPr/>
          <p:nvPr/>
        </p:nvSpPr>
        <p:spPr>
          <a:xfrm>
            <a:off x="8263144" y="4011249"/>
            <a:ext cx="1419143" cy="101566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2DA2BF"/>
              </a:buClr>
              <a:buSzPts val="1200"/>
              <a:buFont typeface="Arial"/>
              <a:buNone/>
            </a:pPr>
            <a:r>
              <a:rPr lang="en-US" sz="1200" b="1" i="0" u="none" strike="noStrike" cap="none" dirty="0">
                <a:solidFill>
                  <a:srgbClr val="2DA2BF"/>
                </a:solidFill>
                <a:latin typeface="Arial"/>
                <a:ea typeface="Arial"/>
                <a:cs typeface="Arial"/>
                <a:sym typeface="Arial"/>
              </a:rPr>
              <a:t>LINKAGES, SPILLOVERS &amp; POLICY ADVOCACY  IPSUM</a:t>
            </a:r>
            <a:endParaRPr dirty="0"/>
          </a:p>
        </p:txBody>
      </p:sp>
      <p:sp>
        <p:nvSpPr>
          <p:cNvPr id="453" name="Google Shape;497;p8">
            <a:extLst>
              <a:ext uri="{FF2B5EF4-FFF2-40B4-BE49-F238E27FC236}">
                <a16:creationId xmlns:a16="http://schemas.microsoft.com/office/drawing/2014/main" id="{2EDA79B3-D7A3-5F2D-68CC-A5FC01E6F185}"/>
              </a:ext>
            </a:extLst>
          </p:cNvPr>
          <p:cNvSpPr/>
          <p:nvPr/>
        </p:nvSpPr>
        <p:spPr>
          <a:xfrm>
            <a:off x="10171683" y="4134629"/>
            <a:ext cx="141914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81C36"/>
              </a:buClr>
              <a:buSzPts val="1200"/>
              <a:buFont typeface="Arial"/>
              <a:buNone/>
            </a:pPr>
            <a:r>
              <a:rPr lang="en-US" sz="1200" b="1" i="0" u="none" strike="noStrike" cap="none">
                <a:solidFill>
                  <a:srgbClr val="181C36"/>
                </a:solidFill>
                <a:latin typeface="Arial"/>
                <a:ea typeface="Arial"/>
                <a:cs typeface="Arial"/>
                <a:sym typeface="Arial"/>
              </a:rPr>
              <a:t>RETENTION &amp; EXPANSION</a:t>
            </a:r>
            <a:endParaRPr/>
          </a:p>
        </p:txBody>
      </p:sp>
      <p:grpSp>
        <p:nvGrpSpPr>
          <p:cNvPr id="454" name="Google Shape;498;p8" descr="{&quot;Key&quot;:&quot;POWER_USER_SHAPE_ICON&quot;,&quot;Value&quot;:&quot;POWER_USER_SHAPE_ICON_STYLE_1&quot;}">
            <a:extLst>
              <a:ext uri="{FF2B5EF4-FFF2-40B4-BE49-F238E27FC236}">
                <a16:creationId xmlns:a16="http://schemas.microsoft.com/office/drawing/2014/main" id="{27CE2D13-4A0B-A5FE-B534-FCB94CBF95B1}"/>
              </a:ext>
            </a:extLst>
          </p:cNvPr>
          <p:cNvGrpSpPr/>
          <p:nvPr/>
        </p:nvGrpSpPr>
        <p:grpSpPr>
          <a:xfrm>
            <a:off x="8996351" y="2041224"/>
            <a:ext cx="730279" cy="503866"/>
            <a:chOff x="5635625" y="5818188"/>
            <a:chExt cx="885826" cy="611188"/>
          </a:xfrm>
        </p:grpSpPr>
        <p:sp>
          <p:nvSpPr>
            <p:cNvPr id="455" name="Google Shape;499;p8">
              <a:extLst>
                <a:ext uri="{FF2B5EF4-FFF2-40B4-BE49-F238E27FC236}">
                  <a16:creationId xmlns:a16="http://schemas.microsoft.com/office/drawing/2014/main" id="{E48AC9B3-8B88-9DEE-406F-4F98F9091B55}"/>
                </a:ext>
              </a:extLst>
            </p:cNvPr>
            <p:cNvSpPr/>
            <p:nvPr/>
          </p:nvSpPr>
          <p:spPr>
            <a:xfrm>
              <a:off x="5635625" y="6338888"/>
              <a:ext cx="725488" cy="90488"/>
            </a:xfrm>
            <a:custGeom>
              <a:avLst/>
              <a:gdLst/>
              <a:ahLst/>
              <a:cxnLst/>
              <a:rect l="l" t="t" r="r" b="b"/>
              <a:pathLst>
                <a:path w="1021" h="127" extrusionOk="0">
                  <a:moveTo>
                    <a:pt x="917" y="93"/>
                  </a:moveTo>
                  <a:cubicBezTo>
                    <a:pt x="901" y="93"/>
                    <a:pt x="888" y="80"/>
                    <a:pt x="888" y="64"/>
                  </a:cubicBezTo>
                  <a:cubicBezTo>
                    <a:pt x="888" y="47"/>
                    <a:pt x="901" y="34"/>
                    <a:pt x="917" y="34"/>
                  </a:cubicBezTo>
                  <a:cubicBezTo>
                    <a:pt x="934" y="34"/>
                    <a:pt x="947" y="47"/>
                    <a:pt x="947" y="64"/>
                  </a:cubicBezTo>
                  <a:cubicBezTo>
                    <a:pt x="947" y="80"/>
                    <a:pt x="934" y="93"/>
                    <a:pt x="917" y="93"/>
                  </a:cubicBezTo>
                  <a:close/>
                  <a:moveTo>
                    <a:pt x="988" y="0"/>
                  </a:moveTo>
                  <a:lnTo>
                    <a:pt x="33" y="0"/>
                  </a:lnTo>
                  <a:cubicBezTo>
                    <a:pt x="15" y="0"/>
                    <a:pt x="0" y="15"/>
                    <a:pt x="0" y="34"/>
                  </a:cubicBezTo>
                  <a:lnTo>
                    <a:pt x="11" y="93"/>
                  </a:lnTo>
                  <a:cubicBezTo>
                    <a:pt x="17" y="112"/>
                    <a:pt x="26" y="127"/>
                    <a:pt x="45" y="127"/>
                  </a:cubicBezTo>
                  <a:lnTo>
                    <a:pt x="976" y="127"/>
                  </a:lnTo>
                  <a:cubicBezTo>
                    <a:pt x="995" y="127"/>
                    <a:pt x="1002" y="115"/>
                    <a:pt x="1010" y="93"/>
                  </a:cubicBezTo>
                  <a:lnTo>
                    <a:pt x="1021" y="34"/>
                  </a:lnTo>
                  <a:cubicBezTo>
                    <a:pt x="1021" y="15"/>
                    <a:pt x="1006" y="0"/>
                    <a:pt x="988"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6" name="Google Shape;500;p8">
              <a:extLst>
                <a:ext uri="{FF2B5EF4-FFF2-40B4-BE49-F238E27FC236}">
                  <a16:creationId xmlns:a16="http://schemas.microsoft.com/office/drawing/2014/main" id="{BCBDD309-BACA-B1CA-6862-1C04ED984781}"/>
                </a:ext>
              </a:extLst>
            </p:cNvPr>
            <p:cNvSpPr/>
            <p:nvPr/>
          </p:nvSpPr>
          <p:spPr>
            <a:xfrm>
              <a:off x="5681663" y="5954713"/>
              <a:ext cx="417513" cy="349250"/>
            </a:xfrm>
            <a:custGeom>
              <a:avLst/>
              <a:gdLst/>
              <a:ahLst/>
              <a:cxnLst/>
              <a:rect l="l" t="t" r="r" b="b"/>
              <a:pathLst>
                <a:path w="587" h="491" extrusionOk="0">
                  <a:moveTo>
                    <a:pt x="52" y="0"/>
                  </a:moveTo>
                  <a:cubicBezTo>
                    <a:pt x="23" y="0"/>
                    <a:pt x="0" y="23"/>
                    <a:pt x="0" y="51"/>
                  </a:cubicBezTo>
                  <a:lnTo>
                    <a:pt x="0" y="491"/>
                  </a:lnTo>
                  <a:lnTo>
                    <a:pt x="53" y="491"/>
                  </a:lnTo>
                  <a:lnTo>
                    <a:pt x="53" y="52"/>
                  </a:lnTo>
                  <a:lnTo>
                    <a:pt x="587" y="52"/>
                  </a:lnTo>
                  <a:cubicBezTo>
                    <a:pt x="584" y="34"/>
                    <a:pt x="585" y="10"/>
                    <a:pt x="586" y="0"/>
                  </a:cubicBezTo>
                  <a:lnTo>
                    <a:pt x="52" y="0"/>
                  </a:ln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7" name="Google Shape;501;p8">
              <a:extLst>
                <a:ext uri="{FF2B5EF4-FFF2-40B4-BE49-F238E27FC236}">
                  <a16:creationId xmlns:a16="http://schemas.microsoft.com/office/drawing/2014/main" id="{BD0D2F3A-75CF-8F22-E30D-61A9A1A00F6E}"/>
                </a:ext>
              </a:extLst>
            </p:cNvPr>
            <p:cNvSpPr/>
            <p:nvPr/>
          </p:nvSpPr>
          <p:spPr>
            <a:xfrm>
              <a:off x="6276975" y="6149975"/>
              <a:ext cx="38100" cy="153988"/>
            </a:xfrm>
            <a:custGeom>
              <a:avLst/>
              <a:gdLst/>
              <a:ahLst/>
              <a:cxnLst/>
              <a:rect l="l" t="t" r="r" b="b"/>
              <a:pathLst>
                <a:path w="53" h="216" extrusionOk="0">
                  <a:moveTo>
                    <a:pt x="0" y="4"/>
                  </a:moveTo>
                  <a:lnTo>
                    <a:pt x="0" y="216"/>
                  </a:lnTo>
                  <a:lnTo>
                    <a:pt x="53" y="216"/>
                  </a:lnTo>
                  <a:lnTo>
                    <a:pt x="53" y="0"/>
                  </a:lnTo>
                  <a:cubicBezTo>
                    <a:pt x="34" y="4"/>
                    <a:pt x="9" y="5"/>
                    <a:pt x="0" y="4"/>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8" name="Google Shape;502;p8">
              <a:extLst>
                <a:ext uri="{FF2B5EF4-FFF2-40B4-BE49-F238E27FC236}">
                  <a16:creationId xmlns:a16="http://schemas.microsoft.com/office/drawing/2014/main" id="{BA3C9AB1-BF22-4016-39E5-D6F6C0053E3F}"/>
                </a:ext>
              </a:extLst>
            </p:cNvPr>
            <p:cNvSpPr/>
            <p:nvPr/>
          </p:nvSpPr>
          <p:spPr>
            <a:xfrm>
              <a:off x="5802313" y="6156325"/>
              <a:ext cx="68263" cy="3175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9" name="Google Shape;503;p8">
              <a:extLst>
                <a:ext uri="{FF2B5EF4-FFF2-40B4-BE49-F238E27FC236}">
                  <a16:creationId xmlns:a16="http://schemas.microsoft.com/office/drawing/2014/main" id="{9E323A52-1C07-29DD-8E62-EF5E1A2E30ED}"/>
                </a:ext>
              </a:extLst>
            </p:cNvPr>
            <p:cNvSpPr/>
            <p:nvPr/>
          </p:nvSpPr>
          <p:spPr>
            <a:xfrm>
              <a:off x="5903913" y="6156325"/>
              <a:ext cx="311150" cy="3175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0" name="Google Shape;504;p8">
              <a:extLst>
                <a:ext uri="{FF2B5EF4-FFF2-40B4-BE49-F238E27FC236}">
                  <a16:creationId xmlns:a16="http://schemas.microsoft.com/office/drawing/2014/main" id="{339AC05A-5F79-63C7-F1B0-823E3045615D}"/>
                </a:ext>
              </a:extLst>
            </p:cNvPr>
            <p:cNvSpPr/>
            <p:nvPr/>
          </p:nvSpPr>
          <p:spPr>
            <a:xfrm>
              <a:off x="5781675" y="6040438"/>
              <a:ext cx="382588" cy="69850"/>
            </a:xfrm>
            <a:custGeom>
              <a:avLst/>
              <a:gdLst/>
              <a:ahLst/>
              <a:cxnLst/>
              <a:rect l="l" t="t" r="r" b="b"/>
              <a:pathLst>
                <a:path w="539" h="97" extrusionOk="0">
                  <a:moveTo>
                    <a:pt x="125" y="67"/>
                  </a:moveTo>
                  <a:lnTo>
                    <a:pt x="30" y="67"/>
                  </a:lnTo>
                  <a:lnTo>
                    <a:pt x="30" y="33"/>
                  </a:lnTo>
                  <a:lnTo>
                    <a:pt x="125" y="33"/>
                  </a:lnTo>
                  <a:lnTo>
                    <a:pt x="125" y="67"/>
                  </a:lnTo>
                  <a:close/>
                  <a:moveTo>
                    <a:pt x="484" y="33"/>
                  </a:moveTo>
                  <a:cubicBezTo>
                    <a:pt x="477" y="22"/>
                    <a:pt x="471" y="11"/>
                    <a:pt x="466" y="0"/>
                  </a:cubicBezTo>
                  <a:lnTo>
                    <a:pt x="0" y="0"/>
                  </a:lnTo>
                  <a:lnTo>
                    <a:pt x="0" y="97"/>
                  </a:lnTo>
                  <a:lnTo>
                    <a:pt x="539" y="97"/>
                  </a:lnTo>
                  <a:cubicBezTo>
                    <a:pt x="528" y="88"/>
                    <a:pt x="518" y="78"/>
                    <a:pt x="509" y="67"/>
                  </a:cubicBezTo>
                  <a:lnTo>
                    <a:pt x="173" y="67"/>
                  </a:lnTo>
                  <a:lnTo>
                    <a:pt x="173" y="33"/>
                  </a:lnTo>
                  <a:lnTo>
                    <a:pt x="484" y="33"/>
                  </a:ln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1" name="Google Shape;505;p8">
              <a:extLst>
                <a:ext uri="{FF2B5EF4-FFF2-40B4-BE49-F238E27FC236}">
                  <a16:creationId xmlns:a16="http://schemas.microsoft.com/office/drawing/2014/main" id="{85893D19-68DD-184A-BE53-F3219BC35983}"/>
                </a:ext>
              </a:extLst>
            </p:cNvPr>
            <p:cNvSpPr/>
            <p:nvPr/>
          </p:nvSpPr>
          <p:spPr>
            <a:xfrm>
              <a:off x="5802313" y="6234113"/>
              <a:ext cx="68263" cy="30163"/>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2" name="Google Shape;506;p8">
              <a:extLst>
                <a:ext uri="{FF2B5EF4-FFF2-40B4-BE49-F238E27FC236}">
                  <a16:creationId xmlns:a16="http://schemas.microsoft.com/office/drawing/2014/main" id="{526CFB95-36CD-98F9-17EC-DE4F922954EA}"/>
                </a:ext>
              </a:extLst>
            </p:cNvPr>
            <p:cNvSpPr/>
            <p:nvPr/>
          </p:nvSpPr>
          <p:spPr>
            <a:xfrm>
              <a:off x="5903913" y="6234113"/>
              <a:ext cx="311150" cy="30163"/>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3" name="Google Shape;507;p8">
              <a:extLst>
                <a:ext uri="{FF2B5EF4-FFF2-40B4-BE49-F238E27FC236}">
                  <a16:creationId xmlns:a16="http://schemas.microsoft.com/office/drawing/2014/main" id="{88D818A3-3753-3758-7E22-D031BCFB11B8}"/>
                </a:ext>
              </a:extLst>
            </p:cNvPr>
            <p:cNvSpPr/>
            <p:nvPr/>
          </p:nvSpPr>
          <p:spPr>
            <a:xfrm>
              <a:off x="6132513" y="5818188"/>
              <a:ext cx="388938" cy="388938"/>
            </a:xfrm>
            <a:custGeom>
              <a:avLst/>
              <a:gdLst/>
              <a:ahLst/>
              <a:cxnLst/>
              <a:rect l="l" t="t" r="r" b="b"/>
              <a:pathLst>
                <a:path w="547" h="547" extrusionOk="0">
                  <a:moveTo>
                    <a:pt x="211" y="365"/>
                  </a:moveTo>
                  <a:cubicBezTo>
                    <a:pt x="127" y="365"/>
                    <a:pt x="58" y="296"/>
                    <a:pt x="58" y="211"/>
                  </a:cubicBezTo>
                  <a:cubicBezTo>
                    <a:pt x="58" y="127"/>
                    <a:pt x="127" y="58"/>
                    <a:pt x="211" y="58"/>
                  </a:cubicBezTo>
                  <a:cubicBezTo>
                    <a:pt x="296" y="58"/>
                    <a:pt x="365" y="127"/>
                    <a:pt x="365" y="211"/>
                  </a:cubicBezTo>
                  <a:cubicBezTo>
                    <a:pt x="365" y="296"/>
                    <a:pt x="296" y="365"/>
                    <a:pt x="211" y="365"/>
                  </a:cubicBezTo>
                  <a:close/>
                  <a:moveTo>
                    <a:pt x="396" y="315"/>
                  </a:moveTo>
                  <a:cubicBezTo>
                    <a:pt x="413" y="284"/>
                    <a:pt x="423" y="249"/>
                    <a:pt x="423" y="211"/>
                  </a:cubicBezTo>
                  <a:cubicBezTo>
                    <a:pt x="423" y="95"/>
                    <a:pt x="328" y="0"/>
                    <a:pt x="211" y="0"/>
                  </a:cubicBezTo>
                  <a:cubicBezTo>
                    <a:pt x="95" y="0"/>
                    <a:pt x="0" y="95"/>
                    <a:pt x="0" y="211"/>
                  </a:cubicBezTo>
                  <a:cubicBezTo>
                    <a:pt x="0" y="328"/>
                    <a:pt x="95" y="423"/>
                    <a:pt x="211" y="423"/>
                  </a:cubicBezTo>
                  <a:cubicBezTo>
                    <a:pt x="249" y="423"/>
                    <a:pt x="284" y="413"/>
                    <a:pt x="315" y="396"/>
                  </a:cubicBezTo>
                  <a:lnTo>
                    <a:pt x="418" y="514"/>
                  </a:lnTo>
                  <a:cubicBezTo>
                    <a:pt x="445" y="545"/>
                    <a:pt x="489" y="547"/>
                    <a:pt x="519" y="517"/>
                  </a:cubicBezTo>
                  <a:cubicBezTo>
                    <a:pt x="546" y="490"/>
                    <a:pt x="547" y="444"/>
                    <a:pt x="515" y="417"/>
                  </a:cubicBezTo>
                  <a:lnTo>
                    <a:pt x="396" y="315"/>
                  </a:ln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64" name="Google Shape;508;p8" descr="{&quot;Key&quot;:&quot;POWER_USER_SHAPE_ICON&quot;,&quot;Value&quot;:&quot;POWER_USER_SHAPE_ICON_STYLE_1&quot;}">
            <a:extLst>
              <a:ext uri="{FF2B5EF4-FFF2-40B4-BE49-F238E27FC236}">
                <a16:creationId xmlns:a16="http://schemas.microsoft.com/office/drawing/2014/main" id="{82E4874F-AAD7-BD23-A394-B4A91112B087}"/>
              </a:ext>
            </a:extLst>
          </p:cNvPr>
          <p:cNvGrpSpPr/>
          <p:nvPr/>
        </p:nvGrpSpPr>
        <p:grpSpPr>
          <a:xfrm>
            <a:off x="10445321" y="2084234"/>
            <a:ext cx="493477" cy="503866"/>
            <a:chOff x="7061207" y="5746758"/>
            <a:chExt cx="754064" cy="769938"/>
          </a:xfrm>
        </p:grpSpPr>
        <p:sp>
          <p:nvSpPr>
            <p:cNvPr id="465" name="Google Shape;509;p8">
              <a:extLst>
                <a:ext uri="{FF2B5EF4-FFF2-40B4-BE49-F238E27FC236}">
                  <a16:creationId xmlns:a16="http://schemas.microsoft.com/office/drawing/2014/main" id="{946E30FB-60E8-D30D-5BDB-823BB54188A1}"/>
                </a:ext>
              </a:extLst>
            </p:cNvPr>
            <p:cNvSpPr/>
            <p:nvPr/>
          </p:nvSpPr>
          <p:spPr>
            <a:xfrm>
              <a:off x="7085020" y="6078546"/>
              <a:ext cx="358775" cy="438150"/>
            </a:xfrm>
            <a:custGeom>
              <a:avLst/>
              <a:gdLst/>
              <a:ahLst/>
              <a:cxnLst/>
              <a:rect l="l" t="t" r="r" b="b"/>
              <a:pathLst>
                <a:path w="504" h="616" extrusionOk="0">
                  <a:moveTo>
                    <a:pt x="456" y="29"/>
                  </a:moveTo>
                  <a:cubicBezTo>
                    <a:pt x="432" y="10"/>
                    <a:pt x="398" y="3"/>
                    <a:pt x="358" y="0"/>
                  </a:cubicBezTo>
                  <a:lnTo>
                    <a:pt x="265" y="74"/>
                  </a:lnTo>
                  <a:lnTo>
                    <a:pt x="184" y="10"/>
                  </a:lnTo>
                  <a:cubicBezTo>
                    <a:pt x="188" y="64"/>
                    <a:pt x="163" y="114"/>
                    <a:pt x="116" y="137"/>
                  </a:cubicBezTo>
                  <a:cubicBezTo>
                    <a:pt x="92" y="148"/>
                    <a:pt x="49" y="157"/>
                    <a:pt x="6" y="135"/>
                  </a:cubicBezTo>
                  <a:cubicBezTo>
                    <a:pt x="2" y="156"/>
                    <a:pt x="0" y="179"/>
                    <a:pt x="0" y="205"/>
                  </a:cubicBezTo>
                  <a:lnTo>
                    <a:pt x="0" y="482"/>
                  </a:lnTo>
                  <a:cubicBezTo>
                    <a:pt x="0" y="525"/>
                    <a:pt x="34" y="560"/>
                    <a:pt x="89" y="560"/>
                  </a:cubicBezTo>
                  <a:lnTo>
                    <a:pt x="89" y="616"/>
                  </a:lnTo>
                  <a:lnTo>
                    <a:pt x="426" y="616"/>
                  </a:lnTo>
                  <a:lnTo>
                    <a:pt x="427" y="240"/>
                  </a:lnTo>
                  <a:cubicBezTo>
                    <a:pt x="453" y="249"/>
                    <a:pt x="479" y="256"/>
                    <a:pt x="504" y="262"/>
                  </a:cubicBezTo>
                  <a:cubicBezTo>
                    <a:pt x="504" y="220"/>
                    <a:pt x="504" y="184"/>
                    <a:pt x="504" y="155"/>
                  </a:cubicBezTo>
                  <a:cubicBezTo>
                    <a:pt x="504" y="128"/>
                    <a:pt x="496" y="60"/>
                    <a:pt x="456" y="29"/>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510;p8">
              <a:extLst>
                <a:ext uri="{FF2B5EF4-FFF2-40B4-BE49-F238E27FC236}">
                  <a16:creationId xmlns:a16="http://schemas.microsoft.com/office/drawing/2014/main" id="{8857DCAF-212E-1D83-D1C5-EC7A186FFD81}"/>
                </a:ext>
              </a:extLst>
            </p:cNvPr>
            <p:cNvSpPr/>
            <p:nvPr/>
          </p:nvSpPr>
          <p:spPr>
            <a:xfrm>
              <a:off x="7440620" y="6053146"/>
              <a:ext cx="344488" cy="463550"/>
            </a:xfrm>
            <a:custGeom>
              <a:avLst/>
              <a:gdLst/>
              <a:ahLst/>
              <a:cxnLst/>
              <a:rect l="l" t="t" r="r" b="b"/>
              <a:pathLst>
                <a:path w="483" h="651" extrusionOk="0">
                  <a:moveTo>
                    <a:pt x="377" y="137"/>
                  </a:moveTo>
                  <a:cubicBezTo>
                    <a:pt x="327" y="113"/>
                    <a:pt x="301" y="58"/>
                    <a:pt x="310" y="1"/>
                  </a:cubicBezTo>
                  <a:lnTo>
                    <a:pt x="218" y="73"/>
                  </a:lnTo>
                  <a:lnTo>
                    <a:pt x="125" y="0"/>
                  </a:lnTo>
                  <a:cubicBezTo>
                    <a:pt x="71" y="2"/>
                    <a:pt x="29" y="9"/>
                    <a:pt x="0" y="35"/>
                  </a:cubicBezTo>
                  <a:cubicBezTo>
                    <a:pt x="0" y="35"/>
                    <a:pt x="56" y="94"/>
                    <a:pt x="56" y="190"/>
                  </a:cubicBezTo>
                  <a:cubicBezTo>
                    <a:pt x="56" y="391"/>
                    <a:pt x="57" y="651"/>
                    <a:pt x="57" y="651"/>
                  </a:cubicBezTo>
                  <a:lnTo>
                    <a:pt x="394" y="651"/>
                  </a:lnTo>
                  <a:lnTo>
                    <a:pt x="394" y="595"/>
                  </a:lnTo>
                  <a:cubicBezTo>
                    <a:pt x="449" y="595"/>
                    <a:pt x="482" y="560"/>
                    <a:pt x="482" y="517"/>
                  </a:cubicBezTo>
                  <a:lnTo>
                    <a:pt x="483" y="204"/>
                  </a:lnTo>
                  <a:cubicBezTo>
                    <a:pt x="483" y="180"/>
                    <a:pt x="481" y="159"/>
                    <a:pt x="478" y="139"/>
                  </a:cubicBezTo>
                  <a:cubicBezTo>
                    <a:pt x="445" y="155"/>
                    <a:pt x="404" y="150"/>
                    <a:pt x="377" y="137"/>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511;p8">
              <a:extLst>
                <a:ext uri="{FF2B5EF4-FFF2-40B4-BE49-F238E27FC236}">
                  <a16:creationId xmlns:a16="http://schemas.microsoft.com/office/drawing/2014/main" id="{67709F1D-DF7A-A0B7-F02D-8906066650AD}"/>
                </a:ext>
              </a:extLst>
            </p:cNvPr>
            <p:cNvSpPr/>
            <p:nvPr/>
          </p:nvSpPr>
          <p:spPr>
            <a:xfrm>
              <a:off x="7061207" y="6040446"/>
              <a:ext cx="133350" cy="122238"/>
            </a:xfrm>
            <a:custGeom>
              <a:avLst/>
              <a:gdLst/>
              <a:ahLst/>
              <a:cxnLst/>
              <a:rect l="l" t="t" r="r" b="b"/>
              <a:pathLst>
                <a:path w="186" h="173" extrusionOk="0">
                  <a:moveTo>
                    <a:pt x="132" y="155"/>
                  </a:moveTo>
                  <a:cubicBezTo>
                    <a:pt x="175" y="136"/>
                    <a:pt x="186" y="86"/>
                    <a:pt x="172" y="42"/>
                  </a:cubicBezTo>
                  <a:cubicBezTo>
                    <a:pt x="163" y="13"/>
                    <a:pt x="155" y="1"/>
                    <a:pt x="133" y="0"/>
                  </a:cubicBezTo>
                  <a:cubicBezTo>
                    <a:pt x="115" y="0"/>
                    <a:pt x="94" y="10"/>
                    <a:pt x="71" y="21"/>
                  </a:cubicBezTo>
                  <a:cubicBezTo>
                    <a:pt x="29" y="41"/>
                    <a:pt x="0" y="53"/>
                    <a:pt x="16" y="102"/>
                  </a:cubicBezTo>
                  <a:cubicBezTo>
                    <a:pt x="18" y="108"/>
                    <a:pt x="20" y="121"/>
                    <a:pt x="28" y="131"/>
                  </a:cubicBezTo>
                  <a:cubicBezTo>
                    <a:pt x="51" y="160"/>
                    <a:pt x="92" y="173"/>
                    <a:pt x="132" y="15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8" name="Google Shape;512;p8">
              <a:extLst>
                <a:ext uri="{FF2B5EF4-FFF2-40B4-BE49-F238E27FC236}">
                  <a16:creationId xmlns:a16="http://schemas.microsoft.com/office/drawing/2014/main" id="{1F4AFAB9-AAFB-0D8D-0159-D7B4A656CF0A}"/>
                </a:ext>
              </a:extLst>
            </p:cNvPr>
            <p:cNvSpPr/>
            <p:nvPr/>
          </p:nvSpPr>
          <p:spPr>
            <a:xfrm>
              <a:off x="7681921" y="6015046"/>
              <a:ext cx="133350" cy="123825"/>
            </a:xfrm>
            <a:custGeom>
              <a:avLst/>
              <a:gdLst/>
              <a:ahLst/>
              <a:cxnLst/>
              <a:rect l="l" t="t" r="r" b="b"/>
              <a:pathLst>
                <a:path w="187" h="173" extrusionOk="0">
                  <a:moveTo>
                    <a:pt x="116" y="21"/>
                  </a:moveTo>
                  <a:cubicBezTo>
                    <a:pt x="93" y="10"/>
                    <a:pt x="72" y="0"/>
                    <a:pt x="54" y="0"/>
                  </a:cubicBezTo>
                  <a:cubicBezTo>
                    <a:pt x="32" y="1"/>
                    <a:pt x="24" y="13"/>
                    <a:pt x="14" y="42"/>
                  </a:cubicBezTo>
                  <a:cubicBezTo>
                    <a:pt x="0" y="86"/>
                    <a:pt x="12" y="136"/>
                    <a:pt x="55" y="155"/>
                  </a:cubicBezTo>
                  <a:cubicBezTo>
                    <a:pt x="95" y="173"/>
                    <a:pt x="136" y="160"/>
                    <a:pt x="159" y="131"/>
                  </a:cubicBezTo>
                  <a:cubicBezTo>
                    <a:pt x="167" y="120"/>
                    <a:pt x="169" y="108"/>
                    <a:pt x="171" y="102"/>
                  </a:cubicBezTo>
                  <a:cubicBezTo>
                    <a:pt x="187" y="53"/>
                    <a:pt x="158" y="41"/>
                    <a:pt x="116" y="2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9" name="Google Shape;513;p8">
              <a:extLst>
                <a:ext uri="{FF2B5EF4-FFF2-40B4-BE49-F238E27FC236}">
                  <a16:creationId xmlns:a16="http://schemas.microsoft.com/office/drawing/2014/main" id="{555B0F9C-D70F-1C3E-EC10-B5B92C1A5E5A}"/>
                </a:ext>
              </a:extLst>
            </p:cNvPr>
            <p:cNvSpPr/>
            <p:nvPr/>
          </p:nvSpPr>
          <p:spPr>
            <a:xfrm>
              <a:off x="7140583" y="5772158"/>
              <a:ext cx="265113" cy="288925"/>
            </a:xfrm>
            <a:custGeom>
              <a:avLst/>
              <a:gdLst/>
              <a:ahLst/>
              <a:cxnLst/>
              <a:rect l="l" t="t" r="r" b="b"/>
              <a:pathLst>
                <a:path w="373" h="405" extrusionOk="0">
                  <a:moveTo>
                    <a:pt x="310" y="176"/>
                  </a:moveTo>
                  <a:cubicBezTo>
                    <a:pt x="280" y="171"/>
                    <a:pt x="239" y="168"/>
                    <a:pt x="187" y="168"/>
                  </a:cubicBezTo>
                  <a:lnTo>
                    <a:pt x="187" y="168"/>
                  </a:lnTo>
                  <a:cubicBezTo>
                    <a:pt x="134" y="168"/>
                    <a:pt x="93" y="171"/>
                    <a:pt x="63" y="176"/>
                  </a:cubicBezTo>
                  <a:cubicBezTo>
                    <a:pt x="63" y="176"/>
                    <a:pt x="63" y="176"/>
                    <a:pt x="63" y="176"/>
                  </a:cubicBezTo>
                  <a:lnTo>
                    <a:pt x="63" y="151"/>
                  </a:lnTo>
                  <a:cubicBezTo>
                    <a:pt x="63" y="113"/>
                    <a:pt x="84" y="79"/>
                    <a:pt x="115" y="58"/>
                  </a:cubicBezTo>
                  <a:cubicBezTo>
                    <a:pt x="115" y="81"/>
                    <a:pt x="114" y="115"/>
                    <a:pt x="101" y="149"/>
                  </a:cubicBezTo>
                  <a:cubicBezTo>
                    <a:pt x="112" y="148"/>
                    <a:pt x="124" y="147"/>
                    <a:pt x="138" y="146"/>
                  </a:cubicBezTo>
                  <a:cubicBezTo>
                    <a:pt x="152" y="101"/>
                    <a:pt x="150" y="53"/>
                    <a:pt x="148" y="35"/>
                  </a:cubicBezTo>
                  <a:lnTo>
                    <a:pt x="226" y="35"/>
                  </a:lnTo>
                  <a:cubicBezTo>
                    <a:pt x="224" y="50"/>
                    <a:pt x="220" y="97"/>
                    <a:pt x="235" y="146"/>
                  </a:cubicBezTo>
                  <a:cubicBezTo>
                    <a:pt x="249" y="147"/>
                    <a:pt x="261" y="148"/>
                    <a:pt x="272" y="149"/>
                  </a:cubicBezTo>
                  <a:cubicBezTo>
                    <a:pt x="259" y="116"/>
                    <a:pt x="258" y="81"/>
                    <a:pt x="259" y="58"/>
                  </a:cubicBezTo>
                  <a:cubicBezTo>
                    <a:pt x="290" y="79"/>
                    <a:pt x="310" y="113"/>
                    <a:pt x="310" y="151"/>
                  </a:cubicBezTo>
                  <a:lnTo>
                    <a:pt x="310" y="176"/>
                  </a:lnTo>
                  <a:close/>
                  <a:moveTo>
                    <a:pt x="257" y="18"/>
                  </a:moveTo>
                  <a:cubicBezTo>
                    <a:pt x="252" y="7"/>
                    <a:pt x="242" y="0"/>
                    <a:pt x="229" y="0"/>
                  </a:cubicBezTo>
                  <a:lnTo>
                    <a:pt x="144" y="0"/>
                  </a:lnTo>
                  <a:cubicBezTo>
                    <a:pt x="132" y="0"/>
                    <a:pt x="121" y="7"/>
                    <a:pt x="116" y="18"/>
                  </a:cubicBezTo>
                  <a:cubicBezTo>
                    <a:pt x="64" y="43"/>
                    <a:pt x="29" y="93"/>
                    <a:pt x="29" y="151"/>
                  </a:cubicBezTo>
                  <a:lnTo>
                    <a:pt x="29" y="184"/>
                  </a:lnTo>
                  <a:cubicBezTo>
                    <a:pt x="10" y="190"/>
                    <a:pt x="0" y="197"/>
                    <a:pt x="0" y="205"/>
                  </a:cubicBezTo>
                  <a:cubicBezTo>
                    <a:pt x="0" y="215"/>
                    <a:pt x="14" y="223"/>
                    <a:pt x="41" y="230"/>
                  </a:cubicBezTo>
                  <a:cubicBezTo>
                    <a:pt x="39" y="239"/>
                    <a:pt x="38" y="249"/>
                    <a:pt x="38" y="260"/>
                  </a:cubicBezTo>
                  <a:cubicBezTo>
                    <a:pt x="38" y="340"/>
                    <a:pt x="104" y="405"/>
                    <a:pt x="186" y="405"/>
                  </a:cubicBezTo>
                  <a:cubicBezTo>
                    <a:pt x="268" y="405"/>
                    <a:pt x="334" y="340"/>
                    <a:pt x="334" y="260"/>
                  </a:cubicBezTo>
                  <a:cubicBezTo>
                    <a:pt x="334" y="250"/>
                    <a:pt x="333" y="240"/>
                    <a:pt x="331" y="230"/>
                  </a:cubicBezTo>
                  <a:cubicBezTo>
                    <a:pt x="359" y="224"/>
                    <a:pt x="373" y="215"/>
                    <a:pt x="373" y="205"/>
                  </a:cubicBezTo>
                  <a:cubicBezTo>
                    <a:pt x="373" y="197"/>
                    <a:pt x="364" y="190"/>
                    <a:pt x="344" y="183"/>
                  </a:cubicBezTo>
                  <a:lnTo>
                    <a:pt x="344" y="151"/>
                  </a:lnTo>
                  <a:cubicBezTo>
                    <a:pt x="344" y="93"/>
                    <a:pt x="309" y="43"/>
                    <a:pt x="257" y="18"/>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0" name="Google Shape;514;p8">
              <a:extLst>
                <a:ext uri="{FF2B5EF4-FFF2-40B4-BE49-F238E27FC236}">
                  <a16:creationId xmlns:a16="http://schemas.microsoft.com/office/drawing/2014/main" id="{6B925B52-5B6E-5F18-BF2D-AA8EA9D1CA65}"/>
                </a:ext>
              </a:extLst>
            </p:cNvPr>
            <p:cNvSpPr/>
            <p:nvPr/>
          </p:nvSpPr>
          <p:spPr>
            <a:xfrm>
              <a:off x="7464433" y="5746758"/>
              <a:ext cx="265113" cy="288925"/>
            </a:xfrm>
            <a:custGeom>
              <a:avLst/>
              <a:gdLst/>
              <a:ahLst/>
              <a:cxnLst/>
              <a:rect l="l" t="t" r="r" b="b"/>
              <a:pathLst>
                <a:path w="373" h="406" extrusionOk="0">
                  <a:moveTo>
                    <a:pt x="310" y="176"/>
                  </a:moveTo>
                  <a:cubicBezTo>
                    <a:pt x="280" y="172"/>
                    <a:pt x="239" y="169"/>
                    <a:pt x="186" y="169"/>
                  </a:cubicBezTo>
                  <a:lnTo>
                    <a:pt x="186" y="169"/>
                  </a:lnTo>
                  <a:cubicBezTo>
                    <a:pt x="134" y="169"/>
                    <a:pt x="93" y="172"/>
                    <a:pt x="63" y="176"/>
                  </a:cubicBezTo>
                  <a:cubicBezTo>
                    <a:pt x="63" y="176"/>
                    <a:pt x="63" y="176"/>
                    <a:pt x="63" y="176"/>
                  </a:cubicBezTo>
                  <a:lnTo>
                    <a:pt x="63" y="152"/>
                  </a:lnTo>
                  <a:cubicBezTo>
                    <a:pt x="63" y="114"/>
                    <a:pt x="84" y="80"/>
                    <a:pt x="114" y="59"/>
                  </a:cubicBezTo>
                  <a:cubicBezTo>
                    <a:pt x="115" y="81"/>
                    <a:pt x="113" y="116"/>
                    <a:pt x="101" y="149"/>
                  </a:cubicBezTo>
                  <a:cubicBezTo>
                    <a:pt x="111" y="148"/>
                    <a:pt x="124" y="148"/>
                    <a:pt x="138" y="147"/>
                  </a:cubicBezTo>
                  <a:cubicBezTo>
                    <a:pt x="151" y="101"/>
                    <a:pt x="149" y="53"/>
                    <a:pt x="148" y="35"/>
                  </a:cubicBezTo>
                  <a:lnTo>
                    <a:pt x="226" y="35"/>
                  </a:lnTo>
                  <a:cubicBezTo>
                    <a:pt x="224" y="50"/>
                    <a:pt x="220" y="98"/>
                    <a:pt x="235" y="147"/>
                  </a:cubicBezTo>
                  <a:cubicBezTo>
                    <a:pt x="249" y="148"/>
                    <a:pt x="261" y="148"/>
                    <a:pt x="271" y="149"/>
                  </a:cubicBezTo>
                  <a:cubicBezTo>
                    <a:pt x="259" y="116"/>
                    <a:pt x="257" y="81"/>
                    <a:pt x="258" y="59"/>
                  </a:cubicBezTo>
                  <a:cubicBezTo>
                    <a:pt x="289" y="80"/>
                    <a:pt x="310" y="114"/>
                    <a:pt x="310" y="152"/>
                  </a:cubicBezTo>
                  <a:lnTo>
                    <a:pt x="310" y="176"/>
                  </a:lnTo>
                  <a:close/>
                  <a:moveTo>
                    <a:pt x="257" y="19"/>
                  </a:moveTo>
                  <a:cubicBezTo>
                    <a:pt x="252" y="8"/>
                    <a:pt x="241" y="0"/>
                    <a:pt x="228" y="0"/>
                  </a:cubicBezTo>
                  <a:lnTo>
                    <a:pt x="144" y="0"/>
                  </a:lnTo>
                  <a:cubicBezTo>
                    <a:pt x="131" y="0"/>
                    <a:pt x="120" y="8"/>
                    <a:pt x="116" y="19"/>
                  </a:cubicBezTo>
                  <a:cubicBezTo>
                    <a:pt x="64" y="43"/>
                    <a:pt x="29" y="94"/>
                    <a:pt x="29" y="152"/>
                  </a:cubicBezTo>
                  <a:lnTo>
                    <a:pt x="29" y="184"/>
                  </a:lnTo>
                  <a:cubicBezTo>
                    <a:pt x="9" y="190"/>
                    <a:pt x="0" y="198"/>
                    <a:pt x="0" y="206"/>
                  </a:cubicBezTo>
                  <a:cubicBezTo>
                    <a:pt x="0" y="215"/>
                    <a:pt x="14" y="224"/>
                    <a:pt x="41" y="230"/>
                  </a:cubicBezTo>
                  <a:cubicBezTo>
                    <a:pt x="39" y="240"/>
                    <a:pt x="38" y="250"/>
                    <a:pt x="38" y="260"/>
                  </a:cubicBezTo>
                  <a:cubicBezTo>
                    <a:pt x="38" y="341"/>
                    <a:pt x="104" y="406"/>
                    <a:pt x="186" y="406"/>
                  </a:cubicBezTo>
                  <a:cubicBezTo>
                    <a:pt x="267" y="406"/>
                    <a:pt x="333" y="341"/>
                    <a:pt x="333" y="260"/>
                  </a:cubicBezTo>
                  <a:cubicBezTo>
                    <a:pt x="333" y="250"/>
                    <a:pt x="332" y="240"/>
                    <a:pt x="330" y="231"/>
                  </a:cubicBezTo>
                  <a:cubicBezTo>
                    <a:pt x="358" y="224"/>
                    <a:pt x="373" y="216"/>
                    <a:pt x="373" y="206"/>
                  </a:cubicBezTo>
                  <a:cubicBezTo>
                    <a:pt x="373" y="198"/>
                    <a:pt x="363" y="190"/>
                    <a:pt x="344" y="184"/>
                  </a:cubicBezTo>
                  <a:lnTo>
                    <a:pt x="344" y="152"/>
                  </a:lnTo>
                  <a:cubicBezTo>
                    <a:pt x="344" y="94"/>
                    <a:pt x="308" y="43"/>
                    <a:pt x="257" y="19"/>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1" name="Google Shape;515;p8" descr="{&quot;Key&quot;:&quot;POWER_USER_SHAPE_ICON&quot;,&quot;Value&quot;:&quot;POWER_USER_SHAPE_ICON_STYLE_1&quot;}">
            <a:extLst>
              <a:ext uri="{FF2B5EF4-FFF2-40B4-BE49-F238E27FC236}">
                <a16:creationId xmlns:a16="http://schemas.microsoft.com/office/drawing/2014/main" id="{5FE365BF-D377-5E2E-C145-6C0FD53F6BE3}"/>
              </a:ext>
            </a:extLst>
          </p:cNvPr>
          <p:cNvGrpSpPr/>
          <p:nvPr/>
        </p:nvGrpSpPr>
        <p:grpSpPr>
          <a:xfrm>
            <a:off x="9064868" y="5229949"/>
            <a:ext cx="571693" cy="503866"/>
            <a:chOff x="2460626" y="3270250"/>
            <a:chExt cx="842962" cy="742951"/>
          </a:xfrm>
        </p:grpSpPr>
        <p:sp>
          <p:nvSpPr>
            <p:cNvPr id="472" name="Google Shape;516;p8">
              <a:extLst>
                <a:ext uri="{FF2B5EF4-FFF2-40B4-BE49-F238E27FC236}">
                  <a16:creationId xmlns:a16="http://schemas.microsoft.com/office/drawing/2014/main" id="{CC9BCA45-F4B2-BE2E-313A-E4EC2F5C962A}"/>
                </a:ext>
              </a:extLst>
            </p:cNvPr>
            <p:cNvSpPr/>
            <p:nvPr/>
          </p:nvSpPr>
          <p:spPr>
            <a:xfrm>
              <a:off x="2460626" y="3636963"/>
              <a:ext cx="476250" cy="376238"/>
            </a:xfrm>
            <a:custGeom>
              <a:avLst/>
              <a:gdLst/>
              <a:ahLst/>
              <a:cxnLst/>
              <a:rect l="l" t="t" r="r" b="b"/>
              <a:pathLst>
                <a:path w="624" h="495" extrusionOk="0">
                  <a:moveTo>
                    <a:pt x="2" y="299"/>
                  </a:moveTo>
                  <a:cubicBezTo>
                    <a:pt x="6" y="136"/>
                    <a:pt x="75" y="51"/>
                    <a:pt x="213" y="24"/>
                  </a:cubicBezTo>
                  <a:lnTo>
                    <a:pt x="359" y="111"/>
                  </a:lnTo>
                  <a:lnTo>
                    <a:pt x="445" y="5"/>
                  </a:lnTo>
                  <a:cubicBezTo>
                    <a:pt x="466" y="3"/>
                    <a:pt x="488" y="2"/>
                    <a:pt x="510" y="0"/>
                  </a:cubicBezTo>
                  <a:cubicBezTo>
                    <a:pt x="500" y="9"/>
                    <a:pt x="492" y="20"/>
                    <a:pt x="486" y="33"/>
                  </a:cubicBezTo>
                  <a:cubicBezTo>
                    <a:pt x="482" y="40"/>
                    <a:pt x="468" y="115"/>
                    <a:pt x="460" y="156"/>
                  </a:cubicBezTo>
                  <a:cubicBezTo>
                    <a:pt x="451" y="208"/>
                    <a:pt x="485" y="259"/>
                    <a:pt x="537" y="268"/>
                  </a:cubicBezTo>
                  <a:lnTo>
                    <a:pt x="624" y="285"/>
                  </a:lnTo>
                  <a:lnTo>
                    <a:pt x="623" y="495"/>
                  </a:lnTo>
                  <a:lnTo>
                    <a:pt x="257" y="495"/>
                  </a:lnTo>
                  <a:lnTo>
                    <a:pt x="247" y="328"/>
                  </a:lnTo>
                  <a:lnTo>
                    <a:pt x="209" y="328"/>
                  </a:lnTo>
                  <a:lnTo>
                    <a:pt x="196" y="495"/>
                  </a:lnTo>
                  <a:lnTo>
                    <a:pt x="0" y="495"/>
                  </a:lnTo>
                  <a:lnTo>
                    <a:pt x="2" y="299"/>
                  </a:ln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517;p8">
              <a:extLst>
                <a:ext uri="{FF2B5EF4-FFF2-40B4-BE49-F238E27FC236}">
                  <a16:creationId xmlns:a16="http://schemas.microsoft.com/office/drawing/2014/main" id="{ADDF4C9C-AAED-B4EF-A0F2-8B508484C66F}"/>
                </a:ext>
              </a:extLst>
            </p:cNvPr>
            <p:cNvSpPr/>
            <p:nvPr/>
          </p:nvSpPr>
          <p:spPr>
            <a:xfrm>
              <a:off x="3128963" y="3608388"/>
              <a:ext cx="174625" cy="196850"/>
            </a:xfrm>
            <a:custGeom>
              <a:avLst/>
              <a:gdLst/>
              <a:ahLst/>
              <a:cxnLst/>
              <a:rect l="l" t="t" r="r" b="b"/>
              <a:pathLst>
                <a:path w="229" h="259" extrusionOk="0">
                  <a:moveTo>
                    <a:pt x="11" y="112"/>
                  </a:moveTo>
                  <a:cubicBezTo>
                    <a:pt x="21" y="51"/>
                    <a:pt x="74" y="5"/>
                    <a:pt x="121" y="2"/>
                  </a:cubicBezTo>
                  <a:cubicBezTo>
                    <a:pt x="145" y="0"/>
                    <a:pt x="163" y="9"/>
                    <a:pt x="169" y="10"/>
                  </a:cubicBezTo>
                  <a:cubicBezTo>
                    <a:pt x="229" y="30"/>
                    <a:pt x="219" y="72"/>
                    <a:pt x="208" y="136"/>
                  </a:cubicBezTo>
                  <a:cubicBezTo>
                    <a:pt x="201" y="179"/>
                    <a:pt x="194" y="219"/>
                    <a:pt x="173" y="238"/>
                  </a:cubicBezTo>
                  <a:cubicBezTo>
                    <a:pt x="150" y="259"/>
                    <a:pt x="125" y="252"/>
                    <a:pt x="97" y="243"/>
                  </a:cubicBezTo>
                  <a:cubicBezTo>
                    <a:pt x="40" y="226"/>
                    <a:pt x="0" y="176"/>
                    <a:pt x="11" y="11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518;p8">
              <a:extLst>
                <a:ext uri="{FF2B5EF4-FFF2-40B4-BE49-F238E27FC236}">
                  <a16:creationId xmlns:a16="http://schemas.microsoft.com/office/drawing/2014/main" id="{572D7F9E-11E6-CF66-F2F0-65B43F308BFC}"/>
                </a:ext>
              </a:extLst>
            </p:cNvPr>
            <p:cNvSpPr/>
            <p:nvPr/>
          </p:nvSpPr>
          <p:spPr>
            <a:xfrm>
              <a:off x="2522538" y="3270250"/>
              <a:ext cx="341313" cy="334963"/>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5" name="Google Shape;519;p8">
              <a:extLst>
                <a:ext uri="{FF2B5EF4-FFF2-40B4-BE49-F238E27FC236}">
                  <a16:creationId xmlns:a16="http://schemas.microsoft.com/office/drawing/2014/main" id="{37B7595E-2DE6-35B5-7D59-5096AAFD715B}"/>
                </a:ext>
              </a:extLst>
            </p:cNvPr>
            <p:cNvSpPr/>
            <p:nvPr/>
          </p:nvSpPr>
          <p:spPr>
            <a:xfrm>
              <a:off x="2841626" y="3340100"/>
              <a:ext cx="433388" cy="527050"/>
            </a:xfrm>
            <a:custGeom>
              <a:avLst/>
              <a:gdLst/>
              <a:ahLst/>
              <a:cxnLst/>
              <a:rect l="l" t="t" r="r" b="b"/>
              <a:pathLst>
                <a:path w="569" h="691" extrusionOk="0">
                  <a:moveTo>
                    <a:pt x="271" y="112"/>
                  </a:moveTo>
                  <a:cubicBezTo>
                    <a:pt x="266" y="132"/>
                    <a:pt x="270" y="142"/>
                    <a:pt x="274" y="151"/>
                  </a:cubicBezTo>
                  <a:cubicBezTo>
                    <a:pt x="279" y="162"/>
                    <a:pt x="280" y="172"/>
                    <a:pt x="278" y="181"/>
                  </a:cubicBezTo>
                  <a:cubicBezTo>
                    <a:pt x="275" y="200"/>
                    <a:pt x="258" y="209"/>
                    <a:pt x="241" y="205"/>
                  </a:cubicBezTo>
                  <a:lnTo>
                    <a:pt x="123" y="183"/>
                  </a:lnTo>
                  <a:lnTo>
                    <a:pt x="105" y="282"/>
                  </a:lnTo>
                  <a:cubicBezTo>
                    <a:pt x="125" y="275"/>
                    <a:pt x="145" y="274"/>
                    <a:pt x="164" y="277"/>
                  </a:cubicBezTo>
                  <a:cubicBezTo>
                    <a:pt x="193" y="283"/>
                    <a:pt x="218" y="299"/>
                    <a:pt x="234" y="323"/>
                  </a:cubicBezTo>
                  <a:cubicBezTo>
                    <a:pt x="250" y="347"/>
                    <a:pt x="256" y="376"/>
                    <a:pt x="251" y="405"/>
                  </a:cubicBezTo>
                  <a:cubicBezTo>
                    <a:pt x="241" y="457"/>
                    <a:pt x="196" y="494"/>
                    <a:pt x="144" y="494"/>
                  </a:cubicBezTo>
                  <a:cubicBezTo>
                    <a:pt x="117" y="494"/>
                    <a:pt x="90" y="482"/>
                    <a:pt x="70" y="466"/>
                  </a:cubicBezTo>
                  <a:lnTo>
                    <a:pt x="51" y="565"/>
                  </a:lnTo>
                  <a:lnTo>
                    <a:pt x="442" y="639"/>
                  </a:lnTo>
                  <a:lnTo>
                    <a:pt x="493" y="653"/>
                  </a:lnTo>
                  <a:cubicBezTo>
                    <a:pt x="485" y="676"/>
                    <a:pt x="464" y="691"/>
                    <a:pt x="428" y="684"/>
                  </a:cubicBezTo>
                  <a:lnTo>
                    <a:pt x="46" y="613"/>
                  </a:lnTo>
                  <a:cubicBezTo>
                    <a:pt x="18" y="607"/>
                    <a:pt x="0" y="580"/>
                    <a:pt x="5" y="553"/>
                  </a:cubicBezTo>
                  <a:lnTo>
                    <a:pt x="27" y="441"/>
                  </a:lnTo>
                  <a:cubicBezTo>
                    <a:pt x="32" y="420"/>
                    <a:pt x="60" y="411"/>
                    <a:pt x="73" y="414"/>
                  </a:cubicBezTo>
                  <a:cubicBezTo>
                    <a:pt x="85" y="416"/>
                    <a:pt x="92" y="420"/>
                    <a:pt x="102" y="430"/>
                  </a:cubicBezTo>
                  <a:cubicBezTo>
                    <a:pt x="113" y="442"/>
                    <a:pt x="131" y="447"/>
                    <a:pt x="143" y="447"/>
                  </a:cubicBezTo>
                  <a:cubicBezTo>
                    <a:pt x="173" y="446"/>
                    <a:pt x="199" y="425"/>
                    <a:pt x="204" y="396"/>
                  </a:cubicBezTo>
                  <a:cubicBezTo>
                    <a:pt x="207" y="380"/>
                    <a:pt x="204" y="364"/>
                    <a:pt x="195" y="350"/>
                  </a:cubicBezTo>
                  <a:cubicBezTo>
                    <a:pt x="184" y="333"/>
                    <a:pt x="164" y="323"/>
                    <a:pt x="143" y="323"/>
                  </a:cubicBezTo>
                  <a:cubicBezTo>
                    <a:pt x="135" y="323"/>
                    <a:pt x="128" y="324"/>
                    <a:pt x="122" y="326"/>
                  </a:cubicBezTo>
                  <a:cubicBezTo>
                    <a:pt x="105" y="333"/>
                    <a:pt x="96" y="333"/>
                    <a:pt x="88" y="332"/>
                  </a:cubicBezTo>
                  <a:cubicBezTo>
                    <a:pt x="67" y="329"/>
                    <a:pt x="53" y="308"/>
                    <a:pt x="55" y="290"/>
                  </a:cubicBezTo>
                  <a:lnTo>
                    <a:pt x="76" y="178"/>
                  </a:lnTo>
                  <a:cubicBezTo>
                    <a:pt x="82" y="145"/>
                    <a:pt x="113" y="133"/>
                    <a:pt x="136" y="137"/>
                  </a:cubicBezTo>
                  <a:lnTo>
                    <a:pt x="225" y="154"/>
                  </a:lnTo>
                  <a:cubicBezTo>
                    <a:pt x="222" y="139"/>
                    <a:pt x="220" y="120"/>
                    <a:pt x="224" y="103"/>
                  </a:cubicBezTo>
                  <a:cubicBezTo>
                    <a:pt x="241" y="25"/>
                    <a:pt x="312" y="0"/>
                    <a:pt x="361" y="10"/>
                  </a:cubicBezTo>
                  <a:cubicBezTo>
                    <a:pt x="425" y="23"/>
                    <a:pt x="467" y="84"/>
                    <a:pt x="455" y="147"/>
                  </a:cubicBezTo>
                  <a:cubicBezTo>
                    <a:pt x="453" y="161"/>
                    <a:pt x="445" y="178"/>
                    <a:pt x="435" y="193"/>
                  </a:cubicBezTo>
                  <a:lnTo>
                    <a:pt x="525" y="210"/>
                  </a:lnTo>
                  <a:cubicBezTo>
                    <a:pt x="539" y="213"/>
                    <a:pt x="550" y="220"/>
                    <a:pt x="558" y="232"/>
                  </a:cubicBezTo>
                  <a:cubicBezTo>
                    <a:pt x="566" y="243"/>
                    <a:pt x="569" y="257"/>
                    <a:pt x="566" y="270"/>
                  </a:cubicBezTo>
                  <a:lnTo>
                    <a:pt x="559" y="310"/>
                  </a:lnTo>
                  <a:cubicBezTo>
                    <a:pt x="548" y="306"/>
                    <a:pt x="530" y="301"/>
                    <a:pt x="512" y="300"/>
                  </a:cubicBezTo>
                  <a:lnTo>
                    <a:pt x="520" y="258"/>
                  </a:lnTo>
                  <a:lnTo>
                    <a:pt x="400" y="235"/>
                  </a:lnTo>
                  <a:cubicBezTo>
                    <a:pt x="385" y="232"/>
                    <a:pt x="372" y="220"/>
                    <a:pt x="375" y="201"/>
                  </a:cubicBezTo>
                  <a:cubicBezTo>
                    <a:pt x="377" y="193"/>
                    <a:pt x="382" y="183"/>
                    <a:pt x="391" y="174"/>
                  </a:cubicBezTo>
                  <a:cubicBezTo>
                    <a:pt x="397" y="164"/>
                    <a:pt x="406" y="153"/>
                    <a:pt x="409" y="138"/>
                  </a:cubicBezTo>
                  <a:cubicBezTo>
                    <a:pt x="416" y="101"/>
                    <a:pt x="391" y="66"/>
                    <a:pt x="352" y="57"/>
                  </a:cubicBezTo>
                  <a:cubicBezTo>
                    <a:pt x="330" y="51"/>
                    <a:pt x="282" y="60"/>
                    <a:pt x="271" y="11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6" name="Google Shape;520;p8" descr="{&quot;Key&quot;:&quot;POWER_USER_SHAPE_ICON&quot;,&quot;Value&quot;:&quot;POWER_USER_SHAPE_ICON_STYLE_1&quot;}">
            <a:extLst>
              <a:ext uri="{FF2B5EF4-FFF2-40B4-BE49-F238E27FC236}">
                <a16:creationId xmlns:a16="http://schemas.microsoft.com/office/drawing/2014/main" id="{F8CD60B9-9F37-0E8C-5D45-A2E832096A11}"/>
              </a:ext>
            </a:extLst>
          </p:cNvPr>
          <p:cNvGrpSpPr/>
          <p:nvPr/>
        </p:nvGrpSpPr>
        <p:grpSpPr>
          <a:xfrm>
            <a:off x="10301014" y="4892236"/>
            <a:ext cx="764443" cy="503866"/>
            <a:chOff x="3751263" y="1627188"/>
            <a:chExt cx="982662" cy="647700"/>
          </a:xfrm>
        </p:grpSpPr>
        <p:sp>
          <p:nvSpPr>
            <p:cNvPr id="477" name="Google Shape;521;p8">
              <a:extLst>
                <a:ext uri="{FF2B5EF4-FFF2-40B4-BE49-F238E27FC236}">
                  <a16:creationId xmlns:a16="http://schemas.microsoft.com/office/drawing/2014/main" id="{6633D736-8AB3-2F36-6FF3-03B70BC58360}"/>
                </a:ext>
              </a:extLst>
            </p:cNvPr>
            <p:cNvSpPr/>
            <p:nvPr/>
          </p:nvSpPr>
          <p:spPr>
            <a:xfrm>
              <a:off x="4518025" y="1951038"/>
              <a:ext cx="215900" cy="266700"/>
            </a:xfrm>
            <a:custGeom>
              <a:avLst/>
              <a:gdLst/>
              <a:ahLst/>
              <a:cxnLst/>
              <a:rect l="l" t="t" r="r" b="b"/>
              <a:pathLst>
                <a:path w="284" h="350" extrusionOk="0">
                  <a:moveTo>
                    <a:pt x="104" y="299"/>
                  </a:moveTo>
                  <a:lnTo>
                    <a:pt x="140" y="299"/>
                  </a:lnTo>
                  <a:lnTo>
                    <a:pt x="140" y="176"/>
                  </a:lnTo>
                  <a:lnTo>
                    <a:pt x="179" y="176"/>
                  </a:lnTo>
                  <a:lnTo>
                    <a:pt x="185" y="299"/>
                  </a:lnTo>
                  <a:lnTo>
                    <a:pt x="284" y="299"/>
                  </a:lnTo>
                  <a:lnTo>
                    <a:pt x="284" y="159"/>
                  </a:lnTo>
                  <a:cubicBezTo>
                    <a:pt x="284" y="83"/>
                    <a:pt x="242" y="31"/>
                    <a:pt x="179" y="0"/>
                  </a:cubicBezTo>
                  <a:lnTo>
                    <a:pt x="61" y="194"/>
                  </a:lnTo>
                  <a:cubicBezTo>
                    <a:pt x="73" y="207"/>
                    <a:pt x="80" y="223"/>
                    <a:pt x="80" y="242"/>
                  </a:cubicBezTo>
                  <a:cubicBezTo>
                    <a:pt x="80" y="279"/>
                    <a:pt x="50" y="310"/>
                    <a:pt x="12" y="310"/>
                  </a:cubicBezTo>
                  <a:cubicBezTo>
                    <a:pt x="8" y="310"/>
                    <a:pt x="4" y="309"/>
                    <a:pt x="0" y="309"/>
                  </a:cubicBezTo>
                  <a:lnTo>
                    <a:pt x="0" y="349"/>
                  </a:lnTo>
                  <a:cubicBezTo>
                    <a:pt x="4" y="350"/>
                    <a:pt x="8" y="350"/>
                    <a:pt x="12" y="350"/>
                  </a:cubicBezTo>
                  <a:cubicBezTo>
                    <a:pt x="51" y="350"/>
                    <a:pt x="85" y="329"/>
                    <a:pt x="104" y="299"/>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8" name="Google Shape;522;p8">
              <a:extLst>
                <a:ext uri="{FF2B5EF4-FFF2-40B4-BE49-F238E27FC236}">
                  <a16:creationId xmlns:a16="http://schemas.microsoft.com/office/drawing/2014/main" id="{747807DC-4F0E-E02B-D50F-15B4269542D9}"/>
                </a:ext>
              </a:extLst>
            </p:cNvPr>
            <p:cNvSpPr/>
            <p:nvPr/>
          </p:nvSpPr>
          <p:spPr>
            <a:xfrm>
              <a:off x="4443413" y="1924050"/>
              <a:ext cx="176213" cy="158750"/>
            </a:xfrm>
            <a:custGeom>
              <a:avLst/>
              <a:gdLst/>
              <a:ahLst/>
              <a:cxnLst/>
              <a:rect l="l" t="t" r="r" b="b"/>
              <a:pathLst>
                <a:path w="232" h="208" extrusionOk="0">
                  <a:moveTo>
                    <a:pt x="110" y="207"/>
                  </a:moveTo>
                  <a:cubicBezTo>
                    <a:pt x="112" y="207"/>
                    <a:pt x="113" y="208"/>
                    <a:pt x="115" y="208"/>
                  </a:cubicBezTo>
                  <a:lnTo>
                    <a:pt x="232" y="17"/>
                  </a:lnTo>
                  <a:cubicBezTo>
                    <a:pt x="194" y="6"/>
                    <a:pt x="153" y="0"/>
                    <a:pt x="110" y="0"/>
                  </a:cubicBezTo>
                  <a:cubicBezTo>
                    <a:pt x="83" y="0"/>
                    <a:pt x="42" y="1"/>
                    <a:pt x="0" y="15"/>
                  </a:cubicBezTo>
                  <a:cubicBezTo>
                    <a:pt x="63" y="69"/>
                    <a:pt x="98" y="126"/>
                    <a:pt x="98" y="208"/>
                  </a:cubicBezTo>
                  <a:cubicBezTo>
                    <a:pt x="102" y="208"/>
                    <a:pt x="106" y="207"/>
                    <a:pt x="110" y="20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9" name="Google Shape;523;p8">
              <a:extLst>
                <a:ext uri="{FF2B5EF4-FFF2-40B4-BE49-F238E27FC236}">
                  <a16:creationId xmlns:a16="http://schemas.microsoft.com/office/drawing/2014/main" id="{875D6000-4B38-73B1-B26B-5DC8B4E6E620}"/>
                </a:ext>
              </a:extLst>
            </p:cNvPr>
            <p:cNvSpPr/>
            <p:nvPr/>
          </p:nvSpPr>
          <p:spPr>
            <a:xfrm>
              <a:off x="4411663" y="1673225"/>
              <a:ext cx="230188" cy="231775"/>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0" name="Google Shape;524;p8">
              <a:extLst>
                <a:ext uri="{FF2B5EF4-FFF2-40B4-BE49-F238E27FC236}">
                  <a16:creationId xmlns:a16="http://schemas.microsoft.com/office/drawing/2014/main" id="{DF509E78-D694-6AC3-0A19-2E7249E51789}"/>
                </a:ext>
              </a:extLst>
            </p:cNvPr>
            <p:cNvSpPr/>
            <p:nvPr/>
          </p:nvSpPr>
          <p:spPr>
            <a:xfrm>
              <a:off x="4110038" y="1627188"/>
              <a:ext cx="266700" cy="266700"/>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1" name="Google Shape;525;p8">
              <a:extLst>
                <a:ext uri="{FF2B5EF4-FFF2-40B4-BE49-F238E27FC236}">
                  <a16:creationId xmlns:a16="http://schemas.microsoft.com/office/drawing/2014/main" id="{BC6A60BD-76CA-48BF-07EC-C13CD8D4C660}"/>
                </a:ext>
              </a:extLst>
            </p:cNvPr>
            <p:cNvSpPr/>
            <p:nvPr/>
          </p:nvSpPr>
          <p:spPr>
            <a:xfrm>
              <a:off x="4002088" y="1924050"/>
              <a:ext cx="481013" cy="350838"/>
            </a:xfrm>
            <a:custGeom>
              <a:avLst/>
              <a:gdLst/>
              <a:ahLst/>
              <a:cxnLst/>
              <a:rect l="l" t="t" r="r" b="b"/>
              <a:pathLst>
                <a:path w="632" h="460" extrusionOk="0">
                  <a:moveTo>
                    <a:pt x="632" y="212"/>
                  </a:moveTo>
                  <a:cubicBezTo>
                    <a:pt x="632" y="127"/>
                    <a:pt x="586" y="68"/>
                    <a:pt x="516" y="32"/>
                  </a:cubicBezTo>
                  <a:lnTo>
                    <a:pt x="392" y="227"/>
                  </a:lnTo>
                  <a:cubicBezTo>
                    <a:pt x="379" y="217"/>
                    <a:pt x="364" y="210"/>
                    <a:pt x="348" y="206"/>
                  </a:cubicBezTo>
                  <a:lnTo>
                    <a:pt x="471" y="13"/>
                  </a:lnTo>
                  <a:cubicBezTo>
                    <a:pt x="456" y="8"/>
                    <a:pt x="439" y="4"/>
                    <a:pt x="423" y="0"/>
                  </a:cubicBezTo>
                  <a:lnTo>
                    <a:pt x="316" y="97"/>
                  </a:lnTo>
                  <a:lnTo>
                    <a:pt x="210" y="0"/>
                  </a:lnTo>
                  <a:cubicBezTo>
                    <a:pt x="193" y="4"/>
                    <a:pt x="177" y="8"/>
                    <a:pt x="161" y="13"/>
                  </a:cubicBezTo>
                  <a:lnTo>
                    <a:pt x="307" y="242"/>
                  </a:lnTo>
                  <a:cubicBezTo>
                    <a:pt x="310" y="242"/>
                    <a:pt x="313" y="242"/>
                    <a:pt x="316" y="242"/>
                  </a:cubicBezTo>
                  <a:cubicBezTo>
                    <a:pt x="365" y="242"/>
                    <a:pt x="405" y="281"/>
                    <a:pt x="405" y="331"/>
                  </a:cubicBezTo>
                  <a:cubicBezTo>
                    <a:pt x="405" y="380"/>
                    <a:pt x="365" y="420"/>
                    <a:pt x="316" y="420"/>
                  </a:cubicBezTo>
                  <a:cubicBezTo>
                    <a:pt x="267" y="420"/>
                    <a:pt x="227" y="380"/>
                    <a:pt x="227" y="331"/>
                  </a:cubicBezTo>
                  <a:cubicBezTo>
                    <a:pt x="227" y="302"/>
                    <a:pt x="241" y="277"/>
                    <a:pt x="262" y="260"/>
                  </a:cubicBezTo>
                  <a:lnTo>
                    <a:pt x="116" y="32"/>
                  </a:lnTo>
                  <a:cubicBezTo>
                    <a:pt x="46" y="68"/>
                    <a:pt x="0" y="127"/>
                    <a:pt x="0" y="212"/>
                  </a:cubicBezTo>
                  <a:lnTo>
                    <a:pt x="0" y="390"/>
                  </a:lnTo>
                  <a:lnTo>
                    <a:pt x="115" y="390"/>
                  </a:lnTo>
                  <a:lnTo>
                    <a:pt x="122" y="232"/>
                  </a:lnTo>
                  <a:lnTo>
                    <a:pt x="159" y="232"/>
                  </a:lnTo>
                  <a:lnTo>
                    <a:pt x="159" y="390"/>
                  </a:lnTo>
                  <a:lnTo>
                    <a:pt x="201" y="390"/>
                  </a:lnTo>
                  <a:cubicBezTo>
                    <a:pt x="210" y="407"/>
                    <a:pt x="223" y="423"/>
                    <a:pt x="239" y="434"/>
                  </a:cubicBezTo>
                  <a:cubicBezTo>
                    <a:pt x="261" y="450"/>
                    <a:pt x="287" y="460"/>
                    <a:pt x="316" y="460"/>
                  </a:cubicBezTo>
                  <a:cubicBezTo>
                    <a:pt x="345" y="460"/>
                    <a:pt x="371" y="450"/>
                    <a:pt x="393" y="434"/>
                  </a:cubicBezTo>
                  <a:cubicBezTo>
                    <a:pt x="409" y="423"/>
                    <a:pt x="422" y="407"/>
                    <a:pt x="431" y="390"/>
                  </a:cubicBezTo>
                  <a:lnTo>
                    <a:pt x="473" y="390"/>
                  </a:lnTo>
                  <a:lnTo>
                    <a:pt x="473" y="232"/>
                  </a:lnTo>
                  <a:lnTo>
                    <a:pt x="510" y="232"/>
                  </a:lnTo>
                  <a:lnTo>
                    <a:pt x="517" y="390"/>
                  </a:lnTo>
                  <a:lnTo>
                    <a:pt x="632" y="390"/>
                  </a:lnTo>
                  <a:lnTo>
                    <a:pt x="632" y="212"/>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2" name="Google Shape;526;p8">
              <a:extLst>
                <a:ext uri="{FF2B5EF4-FFF2-40B4-BE49-F238E27FC236}">
                  <a16:creationId xmlns:a16="http://schemas.microsoft.com/office/drawing/2014/main" id="{A0ECB926-7D50-A99B-AAD2-F560B50A26A4}"/>
                </a:ext>
              </a:extLst>
            </p:cNvPr>
            <p:cNvSpPr/>
            <p:nvPr/>
          </p:nvSpPr>
          <p:spPr>
            <a:xfrm>
              <a:off x="3751263" y="1951038"/>
              <a:ext cx="215900" cy="266700"/>
            </a:xfrm>
            <a:custGeom>
              <a:avLst/>
              <a:gdLst/>
              <a:ahLst/>
              <a:cxnLst/>
              <a:rect l="l" t="t" r="r" b="b"/>
              <a:pathLst>
                <a:path w="284" h="350" extrusionOk="0">
                  <a:moveTo>
                    <a:pt x="180" y="299"/>
                  </a:moveTo>
                  <a:cubicBezTo>
                    <a:pt x="199" y="329"/>
                    <a:pt x="233" y="350"/>
                    <a:pt x="272" y="350"/>
                  </a:cubicBezTo>
                  <a:cubicBezTo>
                    <a:pt x="276" y="350"/>
                    <a:pt x="280" y="350"/>
                    <a:pt x="284" y="349"/>
                  </a:cubicBezTo>
                  <a:lnTo>
                    <a:pt x="284" y="309"/>
                  </a:lnTo>
                  <a:cubicBezTo>
                    <a:pt x="280" y="309"/>
                    <a:pt x="276" y="310"/>
                    <a:pt x="272" y="310"/>
                  </a:cubicBezTo>
                  <a:cubicBezTo>
                    <a:pt x="235" y="310"/>
                    <a:pt x="204" y="279"/>
                    <a:pt x="204" y="242"/>
                  </a:cubicBezTo>
                  <a:cubicBezTo>
                    <a:pt x="204" y="223"/>
                    <a:pt x="211" y="207"/>
                    <a:pt x="223" y="194"/>
                  </a:cubicBezTo>
                  <a:lnTo>
                    <a:pt x="105" y="0"/>
                  </a:lnTo>
                  <a:cubicBezTo>
                    <a:pt x="42" y="31"/>
                    <a:pt x="0" y="83"/>
                    <a:pt x="0" y="159"/>
                  </a:cubicBezTo>
                  <a:lnTo>
                    <a:pt x="0" y="299"/>
                  </a:lnTo>
                  <a:lnTo>
                    <a:pt x="99" y="299"/>
                  </a:lnTo>
                  <a:lnTo>
                    <a:pt x="105" y="176"/>
                  </a:lnTo>
                  <a:lnTo>
                    <a:pt x="144" y="176"/>
                  </a:lnTo>
                  <a:lnTo>
                    <a:pt x="144" y="299"/>
                  </a:lnTo>
                  <a:lnTo>
                    <a:pt x="180" y="299"/>
                  </a:ln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3" name="Google Shape;527;p8">
              <a:extLst>
                <a:ext uri="{FF2B5EF4-FFF2-40B4-BE49-F238E27FC236}">
                  <a16:creationId xmlns:a16="http://schemas.microsoft.com/office/drawing/2014/main" id="{5DB81D5B-19B7-E559-6A87-813C6D688156}"/>
                </a:ext>
              </a:extLst>
            </p:cNvPr>
            <p:cNvSpPr/>
            <p:nvPr/>
          </p:nvSpPr>
          <p:spPr>
            <a:xfrm>
              <a:off x="3867150" y="1924050"/>
              <a:ext cx="174625" cy="158750"/>
            </a:xfrm>
            <a:custGeom>
              <a:avLst/>
              <a:gdLst/>
              <a:ahLst/>
              <a:cxnLst/>
              <a:rect l="l" t="t" r="r" b="b"/>
              <a:pathLst>
                <a:path w="231" h="208" extrusionOk="0">
                  <a:moveTo>
                    <a:pt x="231" y="15"/>
                  </a:moveTo>
                  <a:cubicBezTo>
                    <a:pt x="190" y="1"/>
                    <a:pt x="148" y="0"/>
                    <a:pt x="121" y="0"/>
                  </a:cubicBezTo>
                  <a:cubicBezTo>
                    <a:pt x="78" y="0"/>
                    <a:pt x="37" y="6"/>
                    <a:pt x="0" y="17"/>
                  </a:cubicBezTo>
                  <a:lnTo>
                    <a:pt x="116" y="208"/>
                  </a:lnTo>
                  <a:cubicBezTo>
                    <a:pt x="118" y="208"/>
                    <a:pt x="119" y="207"/>
                    <a:pt x="121" y="207"/>
                  </a:cubicBezTo>
                  <a:cubicBezTo>
                    <a:pt x="125" y="207"/>
                    <a:pt x="129" y="208"/>
                    <a:pt x="133" y="208"/>
                  </a:cubicBezTo>
                  <a:cubicBezTo>
                    <a:pt x="133" y="126"/>
                    <a:pt x="168" y="69"/>
                    <a:pt x="231" y="15"/>
                  </a:cubicBezTo>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4" name="Google Shape;528;p8">
              <a:extLst>
                <a:ext uri="{FF2B5EF4-FFF2-40B4-BE49-F238E27FC236}">
                  <a16:creationId xmlns:a16="http://schemas.microsoft.com/office/drawing/2014/main" id="{372120DC-54D2-66E7-8B1B-6300ADD7614F}"/>
                </a:ext>
              </a:extLst>
            </p:cNvPr>
            <p:cNvSpPr/>
            <p:nvPr/>
          </p:nvSpPr>
          <p:spPr>
            <a:xfrm>
              <a:off x="3843338" y="1673225"/>
              <a:ext cx="231775" cy="231775"/>
            </a:xfrm>
            <a:prstGeom prst="ellipse">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85" name="Google Shape;532;p8">
            <a:extLst>
              <a:ext uri="{FF2B5EF4-FFF2-40B4-BE49-F238E27FC236}">
                <a16:creationId xmlns:a16="http://schemas.microsoft.com/office/drawing/2014/main" id="{F5243E3B-E23E-1788-F83D-8474E286357E}"/>
              </a:ext>
            </a:extLst>
          </p:cNvPr>
          <p:cNvSpPr/>
          <p:nvPr/>
        </p:nvSpPr>
        <p:spPr>
          <a:xfrm>
            <a:off x="7537570" y="3903531"/>
            <a:ext cx="4758647" cy="2312854"/>
          </a:xfrm>
          <a:prstGeom prst="rect">
            <a:avLst/>
          </a:prstGeom>
          <a:noFill/>
          <a:ln w="3810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86" name="Google Shape;469;p8">
            <a:extLst>
              <a:ext uri="{FF2B5EF4-FFF2-40B4-BE49-F238E27FC236}">
                <a16:creationId xmlns:a16="http://schemas.microsoft.com/office/drawing/2014/main" id="{39CB0389-0679-277E-AD52-D132D6E537DA}"/>
              </a:ext>
            </a:extLst>
          </p:cNvPr>
          <p:cNvCxnSpPr>
            <a:cxnSpLocks/>
          </p:cNvCxnSpPr>
          <p:nvPr/>
        </p:nvCxnSpPr>
        <p:spPr>
          <a:xfrm>
            <a:off x="7514202" y="1404721"/>
            <a:ext cx="5076112" cy="0"/>
          </a:xfrm>
          <a:prstGeom prst="straightConnector1">
            <a:avLst/>
          </a:prstGeom>
          <a:noFill/>
          <a:ln w="9525" cap="flat" cmpd="sng">
            <a:solidFill>
              <a:schemeClr val="dk1"/>
            </a:solidFill>
            <a:prstDash val="solid"/>
            <a:round/>
            <a:headEnd type="none" w="sm" len="sm"/>
            <a:tailEnd type="none" w="sm" len="sm"/>
          </a:ln>
        </p:spPr>
      </p:cxnSp>
      <p:sp>
        <p:nvSpPr>
          <p:cNvPr id="487" name="Google Shape;467;p8">
            <a:extLst>
              <a:ext uri="{FF2B5EF4-FFF2-40B4-BE49-F238E27FC236}">
                <a16:creationId xmlns:a16="http://schemas.microsoft.com/office/drawing/2014/main" id="{EDAB2888-AB49-A557-95A3-C8E3104F3063}"/>
              </a:ext>
            </a:extLst>
          </p:cNvPr>
          <p:cNvSpPr txBox="1"/>
          <p:nvPr/>
        </p:nvSpPr>
        <p:spPr>
          <a:xfrm>
            <a:off x="7473651" y="980062"/>
            <a:ext cx="5654726"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2000" b="1" dirty="0">
                <a:solidFill>
                  <a:srgbClr val="000000"/>
                </a:solidFill>
                <a:latin typeface="Arial"/>
                <a:ea typeface="Arial"/>
                <a:cs typeface="Arial"/>
                <a:sym typeface="Arial"/>
              </a:rPr>
              <a:t>Investment Promotion Life Cycle </a:t>
            </a:r>
            <a:endParaRPr sz="2000" b="0" i="0" u="none" strike="noStrike" cap="none" dirty="0">
              <a:solidFill>
                <a:srgbClr val="000000"/>
              </a:solidFill>
              <a:latin typeface="Arial"/>
              <a:ea typeface="Arial"/>
              <a:cs typeface="Arial"/>
              <a:sym typeface="Arial"/>
            </a:endParaRPr>
          </a:p>
        </p:txBody>
      </p:sp>
      <p:sp>
        <p:nvSpPr>
          <p:cNvPr id="490" name="TextBox 489">
            <a:extLst>
              <a:ext uri="{FF2B5EF4-FFF2-40B4-BE49-F238E27FC236}">
                <a16:creationId xmlns:a16="http://schemas.microsoft.com/office/drawing/2014/main" id="{251DF54B-4E79-9229-BAF8-E241B94CA4EB}"/>
              </a:ext>
            </a:extLst>
          </p:cNvPr>
          <p:cNvSpPr txBox="1"/>
          <p:nvPr/>
        </p:nvSpPr>
        <p:spPr>
          <a:xfrm>
            <a:off x="9274458" y="6297044"/>
            <a:ext cx="1585607"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Aftercare</a:t>
            </a:r>
          </a:p>
        </p:txBody>
      </p:sp>
    </p:spTree>
    <p:extLst>
      <p:ext uri="{BB962C8B-B14F-4D97-AF65-F5344CB8AC3E}">
        <p14:creationId xmlns:p14="http://schemas.microsoft.com/office/powerpoint/2010/main" val="193114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75195"/>
          </a:xfrm>
          <a:prstGeom prst="rect">
            <a:avLst/>
          </a:prstGeom>
          <a:noFill/>
          <a:ln>
            <a:noFill/>
          </a:ln>
        </p:spPr>
        <p:txBody>
          <a:bodyPr spcFirstLastPara="1" wrap="square" lIns="0" tIns="0" rIns="0" bIns="0" anchor="t" anchorCtr="0">
            <a:spAutoFit/>
          </a:bodyPr>
          <a:lstStyle/>
          <a:p>
            <a:r>
              <a:rPr lang="en-US" dirty="0"/>
              <a:t>Case Study 2: Czech Invest - Supplier Linkages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04502" y="7123555"/>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CzechInvest</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hlinkClick r:id="rId6"/>
              </a:rPr>
              <a:t>Link</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pSp>
        <p:nvGrpSpPr>
          <p:cNvPr id="12" name="sticker">
            <a:extLst>
              <a:ext uri="{FF2B5EF4-FFF2-40B4-BE49-F238E27FC236}">
                <a16:creationId xmlns:a16="http://schemas.microsoft.com/office/drawing/2014/main" id="{AA39E093-3F23-7881-8AF2-54491797C3D5}"/>
              </a:ext>
            </a:extLst>
          </p:cNvPr>
          <p:cNvGrpSpPr/>
          <p:nvPr/>
        </p:nvGrpSpPr>
        <p:grpSpPr bwMode="gray">
          <a:xfrm>
            <a:off x="204502" y="137305"/>
            <a:ext cx="4129675" cy="220842"/>
            <a:chOff x="5935793" y="239134"/>
            <a:chExt cx="3931307" cy="210538"/>
          </a:xfrm>
        </p:grpSpPr>
        <p:sp>
          <p:nvSpPr>
            <p:cNvPr id="14" name="StickerRectangle">
              <a:extLst>
                <a:ext uri="{FF2B5EF4-FFF2-40B4-BE49-F238E27FC236}">
                  <a16:creationId xmlns:a16="http://schemas.microsoft.com/office/drawing/2014/main" id="{2ADD96C9-8E78-E439-0366-FC2C391EC3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5" name="Straight Arrow Connector 14">
              <a:extLst>
                <a:ext uri="{FF2B5EF4-FFF2-40B4-BE49-F238E27FC236}">
                  <a16:creationId xmlns:a16="http://schemas.microsoft.com/office/drawing/2014/main" id="{597F4841-05A4-93B4-0939-C7278FF5F20D}"/>
                </a:ext>
              </a:extLst>
            </p:cNvPr>
            <p:cNvCxnSpPr>
              <a:stCxn id="14" idx="6"/>
              <a:endCxn id="1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A28CDE-A757-A09F-6C63-F1B9462442B9}"/>
                </a:ext>
              </a:extLst>
            </p:cNvPr>
            <p:cNvCxnSpPr>
              <a:stCxn id="14" idx="2"/>
              <a:endCxn id="1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8" name="Google Shape;619;p97">
            <a:extLst>
              <a:ext uri="{FF2B5EF4-FFF2-40B4-BE49-F238E27FC236}">
                <a16:creationId xmlns:a16="http://schemas.microsoft.com/office/drawing/2014/main" id="{96C9C51E-34AC-A45B-00A3-0F4653B25AA4}"/>
              </a:ext>
            </a:extLst>
          </p:cNvPr>
          <p:cNvSpPr txBox="1">
            <a:spLocks/>
          </p:cNvSpPr>
          <p:nvPr/>
        </p:nvSpPr>
        <p:spPr>
          <a:xfrm>
            <a:off x="127490" y="1166363"/>
            <a:ext cx="13189553" cy="1170732"/>
          </a:xfrm>
          <a:prstGeom prst="rect">
            <a:avLst/>
          </a:prstGeom>
          <a:noFill/>
          <a:ln>
            <a:noFill/>
          </a:ln>
        </p:spPr>
        <p:txBody>
          <a:bodyPr spcFirstLastPara="1" wrap="square" lIns="100817" tIns="50395" rIns="100817" bIns="5039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44" b="0" i="0" u="none" strike="noStrike" cap="none">
                <a:solidFill>
                  <a:srgbClr val="000000"/>
                </a:solidFill>
                <a:latin typeface="Arial"/>
                <a:ea typeface="Arial"/>
                <a:cs typeface="Arial"/>
                <a:sym typeface="Arial"/>
              </a:defRPr>
            </a:lvl9pPr>
          </a:lstStyle>
          <a:p>
            <a:pPr marL="567174" indent="-315097">
              <a:buFont typeface="Arial" panose="020B0604020202020204" pitchFamily="34" charset="0"/>
              <a:buChar char="•"/>
            </a:pPr>
            <a:r>
              <a:rPr lang="en-US" sz="2000" dirty="0"/>
              <a:t>A global MNE survey by the World Bank Group in 2020 found that </a:t>
            </a:r>
            <a:r>
              <a:rPr lang="en-US" sz="2000" dirty="0">
                <a:latin typeface="Arial" panose="020B0604020202020204" pitchFamily="34" charset="0"/>
                <a:cs typeface="Arial" panose="020B0604020202020204" pitchFamily="34" charset="0"/>
              </a:rPr>
              <a:t>over 60% of MNEs consider linkages to be important or critically important in their location decisions</a:t>
            </a:r>
          </a:p>
          <a:p>
            <a:pPr marL="567174" indent="-315097">
              <a:buFont typeface="Arial" panose="020B0604020202020204" pitchFamily="34" charset="0"/>
              <a:buChar char="•"/>
            </a:pPr>
            <a:r>
              <a:rPr lang="en-US" sz="2000" dirty="0" err="1">
                <a:latin typeface="Arial" panose="020B0604020202020204" pitchFamily="34" charset="0"/>
                <a:cs typeface="Arial" panose="020B0604020202020204" pitchFamily="34" charset="0"/>
              </a:rPr>
              <a:t>CzechInvest</a:t>
            </a:r>
            <a:r>
              <a:rPr lang="en-US" sz="2000" dirty="0">
                <a:latin typeface="Arial" panose="020B0604020202020204" pitchFamily="34" charset="0"/>
                <a:cs typeface="Arial" panose="020B0604020202020204" pitchFamily="34" charset="0"/>
              </a:rPr>
              <a:t> provides an online supplier database which foreign investors can search </a:t>
            </a:r>
          </a:p>
          <a:p>
            <a:pPr marL="252077"/>
            <a:endParaRPr lang="en-US" sz="2000" dirty="0"/>
          </a:p>
          <a:p>
            <a:pPr marL="630193" indent="-378116">
              <a:buFont typeface="Arial"/>
              <a:buAutoNum type="arabicPeriod"/>
            </a:pPr>
            <a:endParaRPr lang="en-US" dirty="0"/>
          </a:p>
        </p:txBody>
      </p:sp>
      <p:pic>
        <p:nvPicPr>
          <p:cNvPr id="9" name="Picture 8">
            <a:extLst>
              <a:ext uri="{FF2B5EF4-FFF2-40B4-BE49-F238E27FC236}">
                <a16:creationId xmlns:a16="http://schemas.microsoft.com/office/drawing/2014/main" id="{37B34FD3-8880-E520-A0D3-A1DD79926E5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4880" y="2441845"/>
            <a:ext cx="6235865" cy="4411178"/>
          </a:xfrm>
          <a:prstGeom prst="rect">
            <a:avLst/>
          </a:prstGeom>
          <a:ln>
            <a:solidFill>
              <a:schemeClr val="tx1"/>
            </a:solidFill>
          </a:ln>
        </p:spPr>
      </p:pic>
      <p:pic>
        <p:nvPicPr>
          <p:cNvPr id="10" name="Picture 9">
            <a:extLst>
              <a:ext uri="{FF2B5EF4-FFF2-40B4-BE49-F238E27FC236}">
                <a16:creationId xmlns:a16="http://schemas.microsoft.com/office/drawing/2014/main" id="{C2E1145D-1A3C-EC13-CFCF-23F889DC5AB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66453" y="2441845"/>
            <a:ext cx="6587886" cy="4411178"/>
          </a:xfrm>
          <a:prstGeom prst="rect">
            <a:avLst/>
          </a:prstGeom>
          <a:ln>
            <a:solidFill>
              <a:schemeClr val="tx1"/>
            </a:solidFill>
          </a:ln>
        </p:spPr>
      </p:pic>
    </p:spTree>
    <p:extLst>
      <p:ext uri="{BB962C8B-B14F-4D97-AF65-F5344CB8AC3E}">
        <p14:creationId xmlns:p14="http://schemas.microsoft.com/office/powerpoint/2010/main" val="15003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3082916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92443"/>
          </a:xfrm>
          <a:prstGeom prst="rect">
            <a:avLst/>
          </a:prstGeom>
          <a:noFill/>
          <a:ln>
            <a:noFill/>
          </a:ln>
        </p:spPr>
        <p:txBody>
          <a:bodyPr spcFirstLastPara="1" wrap="square" lIns="0" tIns="0" rIns="0" bIns="0" anchor="t" anchorCtr="0">
            <a:spAutoFit/>
          </a:bodyPr>
          <a:lstStyle/>
          <a:p>
            <a:r>
              <a:rPr lang="en-US" dirty="0"/>
              <a:t>Case Study 3: </a:t>
            </a:r>
            <a:r>
              <a:rPr lang="en-US" sz="3200" b="1" dirty="0">
                <a:latin typeface="Arial" panose="020B0604020202020204" pitchFamily="34" charset="0"/>
                <a:cs typeface="Arial" panose="020B0604020202020204" pitchFamily="34" charset="0"/>
              </a:rPr>
              <a:t>Uruguay XXI - Smart Talent &amp; Finishing Schools</a:t>
            </a:r>
            <a:endParaRPr dirty="0"/>
          </a:p>
        </p:txBody>
      </p:sp>
      <p:grpSp>
        <p:nvGrpSpPr>
          <p:cNvPr id="12" name="sticker">
            <a:extLst>
              <a:ext uri="{FF2B5EF4-FFF2-40B4-BE49-F238E27FC236}">
                <a16:creationId xmlns:a16="http://schemas.microsoft.com/office/drawing/2014/main" id="{AA39E093-3F23-7881-8AF2-54491797C3D5}"/>
              </a:ext>
            </a:extLst>
          </p:cNvPr>
          <p:cNvGrpSpPr/>
          <p:nvPr/>
        </p:nvGrpSpPr>
        <p:grpSpPr bwMode="gray">
          <a:xfrm>
            <a:off x="204502" y="137305"/>
            <a:ext cx="4129675" cy="220842"/>
            <a:chOff x="5935793" y="239134"/>
            <a:chExt cx="3931307" cy="210538"/>
          </a:xfrm>
        </p:grpSpPr>
        <p:sp>
          <p:nvSpPr>
            <p:cNvPr id="14" name="StickerRectangle">
              <a:extLst>
                <a:ext uri="{FF2B5EF4-FFF2-40B4-BE49-F238E27FC236}">
                  <a16:creationId xmlns:a16="http://schemas.microsoft.com/office/drawing/2014/main" id="{2ADD96C9-8E78-E439-0366-FC2C391EC3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5" name="Straight Arrow Connector 14">
              <a:extLst>
                <a:ext uri="{FF2B5EF4-FFF2-40B4-BE49-F238E27FC236}">
                  <a16:creationId xmlns:a16="http://schemas.microsoft.com/office/drawing/2014/main" id="{597F4841-05A4-93B4-0939-C7278FF5F20D}"/>
                </a:ext>
              </a:extLst>
            </p:cNvPr>
            <p:cNvCxnSpPr>
              <a:stCxn id="14" idx="6"/>
              <a:endCxn id="1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A28CDE-A757-A09F-6C63-F1B9462442B9}"/>
                </a:ext>
              </a:extLst>
            </p:cNvPr>
            <p:cNvCxnSpPr>
              <a:stCxn id="14" idx="2"/>
              <a:endCxn id="1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7" name="CuadroTexto 4">
            <a:extLst>
              <a:ext uri="{FF2B5EF4-FFF2-40B4-BE49-F238E27FC236}">
                <a16:creationId xmlns:a16="http://schemas.microsoft.com/office/drawing/2014/main" id="{7E9FE687-8531-42EA-1035-D8DDCB034B4E}"/>
              </a:ext>
            </a:extLst>
          </p:cNvPr>
          <p:cNvSpPr txBox="1"/>
          <p:nvPr/>
        </p:nvSpPr>
        <p:spPr bwMode="gray">
          <a:xfrm>
            <a:off x="443282" y="1154625"/>
            <a:ext cx="6629105" cy="5665826"/>
          </a:xfrm>
          <a:prstGeom prst="rect">
            <a:avLst/>
          </a:prstGeom>
        </p:spPr>
        <p:txBody>
          <a:bodyPr vert="horz" wrap="square" lIns="0" tIns="0" rIns="0" bIns="0" rtlCol="0">
            <a:noAutofit/>
          </a:bodyPr>
          <a:lstStyle/>
          <a:p>
            <a:pPr marL="315097" indent="-315097" defTabSz="1008309">
              <a:buSzPct val="100000"/>
              <a:buFont typeface="Arial" panose="020B0604020202020204" pitchFamily="34" charset="0"/>
              <a:buChar char="•"/>
            </a:pPr>
            <a:r>
              <a:rPr lang="es-MX" sz="1764" b="1" dirty="0">
                <a:latin typeface="Arial" panose="020B0604020202020204" pitchFamily="34" charset="0"/>
                <a:cs typeface="Arial" panose="020B0604020202020204" pitchFamily="34" charset="0"/>
              </a:rPr>
              <a:t>Uruguay XXI </a:t>
            </a:r>
            <a:r>
              <a:rPr lang="es-MX" sz="1764" dirty="0">
                <a:latin typeface="Arial" panose="020B0604020202020204" pitchFamily="34" charset="0"/>
                <a:cs typeface="Arial" panose="020B0604020202020204" pitchFamily="34" charset="0"/>
              </a:rPr>
              <a:t>created a service package with </a:t>
            </a:r>
            <a:r>
              <a:rPr lang="es-MX" sz="1764" dirty="0" err="1">
                <a:latin typeface="Arial" panose="020B0604020202020204" pitchFamily="34" charset="0"/>
                <a:cs typeface="Arial" panose="020B0604020202020204" pitchFamily="34" charset="0"/>
              </a:rPr>
              <a:t>the</a:t>
            </a:r>
            <a:r>
              <a:rPr lang="es-MX" sz="1764" dirty="0">
                <a:latin typeface="Arial" panose="020B0604020202020204" pitchFamily="34" charset="0"/>
                <a:cs typeface="Arial" panose="020B0604020202020204" pitchFamily="34" charset="0"/>
              </a:rPr>
              <a:t> purpose to position Uruguay as a strategic location for global services, by providing capacity development support</a:t>
            </a:r>
          </a:p>
          <a:p>
            <a:pPr marL="315097" indent="-315097" defTabSz="1008309">
              <a:buClr>
                <a:srgbClr val="8CEFFC"/>
              </a:buClr>
              <a:buSzPct val="150000"/>
              <a:buFont typeface="Arial" panose="020B0604020202020204" pitchFamily="34" charset="0"/>
              <a:buChar char="•"/>
            </a:pPr>
            <a:endParaRPr lang="es-MX" sz="1764" b="1" dirty="0">
              <a:latin typeface="Arial" panose="020B0604020202020204" pitchFamily="34" charset="0"/>
              <a:cs typeface="Arial" panose="020B0604020202020204" pitchFamily="34" charset="0"/>
            </a:endParaRPr>
          </a:p>
          <a:p>
            <a:pPr marL="315097" indent="-315097" defTabSz="1008309">
              <a:buSzPct val="100000"/>
              <a:buFont typeface="Arial" panose="020B0604020202020204" pitchFamily="34" charset="0"/>
              <a:buChar char="•"/>
            </a:pPr>
            <a:r>
              <a:rPr lang="es-MX" sz="1764" b="1" dirty="0">
                <a:latin typeface="Arial" panose="020B0604020202020204" pitchFamily="34" charset="0"/>
                <a:cs typeface="Arial" panose="020B0604020202020204" pitchFamily="34" charset="0"/>
              </a:rPr>
              <a:t>Smart Talent portal </a:t>
            </a:r>
            <a:r>
              <a:rPr lang="es-MX" sz="1764" dirty="0">
                <a:latin typeface="Arial" panose="020B0604020202020204" pitchFamily="34" charset="0"/>
                <a:cs typeface="Arial" panose="020B0604020202020204" pitchFamily="34" charset="0"/>
              </a:rPr>
              <a:t>thought to unify global services companies -which could post job offers- and young people who can apply for those jobs</a:t>
            </a:r>
          </a:p>
          <a:p>
            <a:pPr marL="315097" indent="-315097" defTabSz="1008309">
              <a:buClr>
                <a:srgbClr val="8CEFFC"/>
              </a:buClr>
              <a:buSzPct val="150000"/>
              <a:buFont typeface="Arial" panose="020B0604020202020204" pitchFamily="34" charset="0"/>
              <a:buChar char="•"/>
            </a:pPr>
            <a:endParaRPr lang="es-MX" sz="1764" b="1" dirty="0">
              <a:latin typeface="Arial" panose="020B0604020202020204" pitchFamily="34" charset="0"/>
              <a:cs typeface="Arial" panose="020B0604020202020204" pitchFamily="34" charset="0"/>
            </a:endParaRPr>
          </a:p>
          <a:p>
            <a:pPr marL="315097" indent="-315097" defTabSz="1008309">
              <a:buSzPct val="100000"/>
              <a:buFont typeface="Arial" panose="020B0604020202020204" pitchFamily="34" charset="0"/>
              <a:buChar char="•"/>
            </a:pPr>
            <a:r>
              <a:rPr lang="es-MX" sz="1764" b="1" dirty="0">
                <a:latin typeface="Arial" panose="020B0604020202020204" pitchFamily="34" charset="0"/>
                <a:cs typeface="Arial" panose="020B0604020202020204" pitchFamily="34" charset="0"/>
              </a:rPr>
              <a:t>Finishing schools </a:t>
            </a:r>
            <a:r>
              <a:rPr lang="es-MX" sz="1764" dirty="0">
                <a:latin typeface="Arial" panose="020B0604020202020204" pitchFamily="34" charset="0"/>
                <a:cs typeface="Arial" panose="020B0604020202020204" pitchFamily="34" charset="0"/>
              </a:rPr>
              <a:t>program allows Global Services companies to finance up to 70% of </a:t>
            </a:r>
            <a:r>
              <a:rPr lang="es-MX" sz="1764" dirty="0" err="1">
                <a:latin typeface="Arial" panose="020B0604020202020204" pitchFamily="34" charset="0"/>
                <a:cs typeface="Arial" panose="020B0604020202020204" pitchFamily="34" charset="0"/>
              </a:rPr>
              <a:t>the</a:t>
            </a:r>
            <a:r>
              <a:rPr lang="es-MX" sz="1764" dirty="0">
                <a:latin typeface="Arial" panose="020B0604020202020204" pitchFamily="34" charset="0"/>
                <a:cs typeface="Arial" panose="020B0604020202020204" pitchFamily="34" charset="0"/>
              </a:rPr>
              <a:t> costs of their training-on-demand plans, both in soft and technical skills. It is developed by Uruguay XXI in strategic alliance with INEFOP</a:t>
            </a:r>
          </a:p>
          <a:p>
            <a:pPr marL="819251" lvl="1" indent="-315097" defTabSz="1008309">
              <a:buFont typeface="Arial" panose="020B0604020202020204" pitchFamily="34" charset="0"/>
              <a:buChar char="•"/>
            </a:pPr>
            <a:r>
              <a:rPr lang="es-MX" sz="1764" dirty="0">
                <a:latin typeface="Arial" panose="020B0604020202020204" pitchFamily="34" charset="0"/>
                <a:cs typeface="Arial" panose="020B0604020202020204" pitchFamily="34" charset="0"/>
              </a:rPr>
              <a:t>It is directed to companies with operations in Uruguay that export services of </a:t>
            </a:r>
            <a:r>
              <a:rPr lang="es-MX" sz="1764" dirty="0" err="1">
                <a:latin typeface="Arial" panose="020B0604020202020204" pitchFamily="34" charset="0"/>
                <a:cs typeface="Arial" panose="020B0604020202020204" pitchFamily="34" charset="0"/>
              </a:rPr>
              <a:t>the</a:t>
            </a:r>
            <a:r>
              <a:rPr lang="es-MX" sz="1764" dirty="0">
                <a:latin typeface="Arial" panose="020B0604020202020204" pitchFamily="34" charset="0"/>
                <a:cs typeface="Arial" panose="020B0604020202020204" pitchFamily="34" charset="0"/>
              </a:rPr>
              <a:t> following sectors: Business Services, IT Industry, Life Sciences and Architecture &amp; Civil Engineering Services.</a:t>
            </a:r>
          </a:p>
          <a:p>
            <a:pPr marL="819251" lvl="1" indent="-315097" defTabSz="1008309">
              <a:buFont typeface="Arial" panose="020B0604020202020204" pitchFamily="34" charset="0"/>
              <a:buChar char="•"/>
            </a:pPr>
            <a:endParaRPr lang="es-MX" sz="1764" dirty="0">
              <a:latin typeface="Arial" panose="020B0604020202020204" pitchFamily="34" charset="0"/>
              <a:cs typeface="Arial" panose="020B0604020202020204" pitchFamily="34" charset="0"/>
            </a:endParaRPr>
          </a:p>
          <a:p>
            <a:pPr marL="315097" indent="-315097" defTabSz="1008309">
              <a:buSzPct val="100000"/>
              <a:buFont typeface="Arial" panose="020B0604020202020204" pitchFamily="34" charset="0"/>
              <a:buChar char="•"/>
            </a:pPr>
            <a:r>
              <a:rPr lang="es-MX" sz="1764" dirty="0">
                <a:latin typeface="Arial" panose="020B0604020202020204" pitchFamily="34" charset="0"/>
                <a:cs typeface="Arial" panose="020B0604020202020204" pitchFamily="34" charset="0"/>
              </a:rPr>
              <a:t>Through </a:t>
            </a:r>
            <a:r>
              <a:rPr lang="es-MX" sz="1764" dirty="0" err="1">
                <a:latin typeface="Arial" panose="020B0604020202020204" pitchFamily="34" charset="0"/>
                <a:cs typeface="Arial" panose="020B0604020202020204" pitchFamily="34" charset="0"/>
              </a:rPr>
              <a:t>the</a:t>
            </a:r>
            <a:r>
              <a:rPr lang="es-MX" sz="1764" dirty="0">
                <a:latin typeface="Arial" panose="020B0604020202020204" pitchFamily="34" charset="0"/>
                <a:cs typeface="Arial" panose="020B0604020202020204" pitchFamily="34" charset="0"/>
              </a:rPr>
              <a:t> </a:t>
            </a:r>
            <a:r>
              <a:rPr lang="es-MX" sz="1764" b="1" dirty="0">
                <a:latin typeface="Arial" panose="020B0604020202020204" pitchFamily="34" charset="0"/>
                <a:cs typeface="Arial" panose="020B0604020202020204" pitchFamily="34" charset="0"/>
              </a:rPr>
              <a:t>Visa Fast-track, </a:t>
            </a:r>
            <a:r>
              <a:rPr lang="es-MX" sz="1764" dirty="0">
                <a:latin typeface="Arial" panose="020B0604020202020204" pitchFamily="34" charset="0"/>
                <a:cs typeface="Arial" panose="020B0604020202020204" pitchFamily="34" charset="0"/>
              </a:rPr>
              <a:t>investors and employees working at companies exporting services may request a temporary residence. After submitting required documents, </a:t>
            </a:r>
            <a:r>
              <a:rPr lang="es-MX" sz="1764" dirty="0" err="1">
                <a:latin typeface="Arial" panose="020B0604020202020204" pitchFamily="34" charset="0"/>
                <a:cs typeface="Arial" panose="020B0604020202020204" pitchFamily="34" charset="0"/>
              </a:rPr>
              <a:t>the</a:t>
            </a:r>
            <a:r>
              <a:rPr lang="es-MX" sz="1764" dirty="0">
                <a:latin typeface="Arial" panose="020B0604020202020204" pitchFamily="34" charset="0"/>
                <a:cs typeface="Arial" panose="020B0604020202020204" pitchFamily="34" charset="0"/>
              </a:rPr>
              <a:t> residence will be obtained in 8 business days</a:t>
            </a:r>
          </a:p>
        </p:txBody>
      </p:sp>
      <p:sp>
        <p:nvSpPr>
          <p:cNvPr id="18" name="Rectángulo 7">
            <a:extLst>
              <a:ext uri="{FF2B5EF4-FFF2-40B4-BE49-F238E27FC236}">
                <a16:creationId xmlns:a16="http://schemas.microsoft.com/office/drawing/2014/main" id="{B1C0CF6E-4D7B-1269-ACAC-B99FB830A072}"/>
              </a:ext>
            </a:extLst>
          </p:cNvPr>
          <p:cNvSpPr/>
          <p:nvPr/>
        </p:nvSpPr>
        <p:spPr>
          <a:xfrm>
            <a:off x="443282" y="7081946"/>
            <a:ext cx="6722269" cy="278987"/>
          </a:xfrm>
          <a:prstGeom prst="rect">
            <a:avLst/>
          </a:prstGeom>
        </p:spPr>
        <p:txBody>
          <a:bodyPr>
            <a:spAutoFit/>
          </a:bodyPr>
          <a:lstStyle/>
          <a:p>
            <a:pPr defTabSz="1008309" fontAlgn="base">
              <a:spcBef>
                <a:spcPct val="0"/>
              </a:spcBef>
              <a:spcAft>
                <a:spcPct val="0"/>
              </a:spcAft>
              <a:defRPr/>
            </a:pPr>
            <a:r>
              <a:rPr lang="es-MX" sz="1213" dirty="0">
                <a:latin typeface="Arial" charset="0"/>
                <a:ea typeface="ＭＳ Ｐゴシック"/>
              </a:rPr>
              <a:t>Source: Uruguay XXI - </a:t>
            </a:r>
            <a:r>
              <a:rPr lang="es-MX" sz="1213" dirty="0">
                <a:latin typeface="Arial" charset="0"/>
                <a:ea typeface="ＭＳ Ｐゴシック"/>
                <a:hlinkClick r:id="rId6"/>
              </a:rPr>
              <a:t>Link</a:t>
            </a:r>
            <a:endParaRPr lang="es-MX" sz="1213" dirty="0">
              <a:latin typeface="Arial" charset="0"/>
              <a:ea typeface="ＭＳ Ｐゴシック"/>
            </a:endParaRPr>
          </a:p>
        </p:txBody>
      </p:sp>
      <p:pic>
        <p:nvPicPr>
          <p:cNvPr id="19" name="Picture 4" descr="Smart Talent logo">
            <a:extLst>
              <a:ext uri="{FF2B5EF4-FFF2-40B4-BE49-F238E27FC236}">
                <a16:creationId xmlns:a16="http://schemas.microsoft.com/office/drawing/2014/main" id="{3454E76F-C9DD-69D4-6CE5-A3F6B36F406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5444" y="1485155"/>
            <a:ext cx="3367137" cy="756255"/>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8">
            <a:extLst>
              <a:ext uri="{FF2B5EF4-FFF2-40B4-BE49-F238E27FC236}">
                <a16:creationId xmlns:a16="http://schemas.microsoft.com/office/drawing/2014/main" id="{35AC20B1-7E79-9CD8-ED2E-10A18EDAC8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47782" y="2381962"/>
            <a:ext cx="5772680" cy="3150054"/>
          </a:xfrm>
          <a:prstGeom prst="rect">
            <a:avLst/>
          </a:prstGeom>
        </p:spPr>
      </p:pic>
      <p:pic>
        <p:nvPicPr>
          <p:cNvPr id="21" name="Picture 6">
            <a:extLst>
              <a:ext uri="{FF2B5EF4-FFF2-40B4-BE49-F238E27FC236}">
                <a16:creationId xmlns:a16="http://schemas.microsoft.com/office/drawing/2014/main" id="{B0EC43B1-D93D-BDA1-EE7E-11D4566C983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975664" y="5813120"/>
            <a:ext cx="2716917" cy="114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6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934202774"/>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92443"/>
          </a:xfrm>
          <a:prstGeom prst="rect">
            <a:avLst/>
          </a:prstGeom>
          <a:noFill/>
          <a:ln>
            <a:noFill/>
          </a:ln>
        </p:spPr>
        <p:txBody>
          <a:bodyPr spcFirstLastPara="1" wrap="square" lIns="0" tIns="0" rIns="0" bIns="0" anchor="t" anchorCtr="0">
            <a:spAutoFit/>
          </a:bodyPr>
          <a:lstStyle/>
          <a:p>
            <a:r>
              <a:rPr lang="en-US" dirty="0"/>
              <a:t>Case Study 4: </a:t>
            </a:r>
            <a:r>
              <a:rPr lang="en-US" sz="3200" dirty="0"/>
              <a:t>LED workforce training</a:t>
            </a:r>
            <a:endParaRPr dirty="0"/>
          </a:p>
        </p:txBody>
      </p:sp>
      <p:grpSp>
        <p:nvGrpSpPr>
          <p:cNvPr id="12" name="sticker">
            <a:extLst>
              <a:ext uri="{FF2B5EF4-FFF2-40B4-BE49-F238E27FC236}">
                <a16:creationId xmlns:a16="http://schemas.microsoft.com/office/drawing/2014/main" id="{AA39E093-3F23-7881-8AF2-54491797C3D5}"/>
              </a:ext>
            </a:extLst>
          </p:cNvPr>
          <p:cNvGrpSpPr/>
          <p:nvPr/>
        </p:nvGrpSpPr>
        <p:grpSpPr bwMode="gray">
          <a:xfrm>
            <a:off x="204502" y="137305"/>
            <a:ext cx="4129675" cy="220842"/>
            <a:chOff x="5935793" y="239134"/>
            <a:chExt cx="3931307" cy="210538"/>
          </a:xfrm>
        </p:grpSpPr>
        <p:sp>
          <p:nvSpPr>
            <p:cNvPr id="14" name="StickerRectangle">
              <a:extLst>
                <a:ext uri="{FF2B5EF4-FFF2-40B4-BE49-F238E27FC236}">
                  <a16:creationId xmlns:a16="http://schemas.microsoft.com/office/drawing/2014/main" id="{2ADD96C9-8E78-E439-0366-FC2C391EC3E3}"/>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5" name="Straight Arrow Connector 14">
              <a:extLst>
                <a:ext uri="{FF2B5EF4-FFF2-40B4-BE49-F238E27FC236}">
                  <a16:creationId xmlns:a16="http://schemas.microsoft.com/office/drawing/2014/main" id="{597F4841-05A4-93B4-0939-C7278FF5F20D}"/>
                </a:ext>
              </a:extLst>
            </p:cNvPr>
            <p:cNvCxnSpPr>
              <a:stCxn id="14" idx="6"/>
              <a:endCxn id="14"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4A28CDE-A757-A09F-6C63-F1B9462442B9}"/>
                </a:ext>
              </a:extLst>
            </p:cNvPr>
            <p:cNvCxnSpPr>
              <a:stCxn id="14" idx="2"/>
              <a:endCxn id="14"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6EFAD661-CBC1-4BF1-AF53-795335282759}"/>
              </a:ext>
            </a:extLst>
          </p:cNvPr>
          <p:cNvSpPr/>
          <p:nvPr/>
        </p:nvSpPr>
        <p:spPr>
          <a:xfrm>
            <a:off x="243712" y="1510022"/>
            <a:ext cx="4591151" cy="5522024"/>
          </a:xfrm>
          <a:prstGeom prst="rect">
            <a:avLst/>
          </a:prstGeom>
        </p:spPr>
        <p:txBody>
          <a:bodyPr wrap="square">
            <a:spAutoFit/>
          </a:bodyPr>
          <a:lstStyle/>
          <a:p>
            <a:pPr marL="315097" indent="-315097" algn="just" defTabSz="1008309">
              <a:buFont typeface="Arial" panose="020B0604020202020204" pitchFamily="34" charset="0"/>
              <a:buChar char="•"/>
            </a:pPr>
            <a:r>
              <a:rPr lang="en-US" sz="1764" b="1" dirty="0">
                <a:solidFill>
                  <a:srgbClr val="0495A8"/>
                </a:solidFill>
                <a:latin typeface="Arial" panose="020B0604020202020204" pitchFamily="34" charset="0"/>
                <a:cs typeface="Arial" panose="020B0604020202020204" pitchFamily="34" charset="0"/>
              </a:rPr>
              <a:t>Louisiana Economic Development’s (LED) dedicated workforce training initiative for inward investors in Louisiana (“LED FastStart”), has been ranked as the </a:t>
            </a:r>
            <a:r>
              <a:rPr lang="en-US" sz="1764" b="1" u="sng" dirty="0">
                <a:solidFill>
                  <a:srgbClr val="0495A8"/>
                </a:solidFill>
                <a:latin typeface="Arial" panose="020B0604020202020204" pitchFamily="34" charset="0"/>
                <a:cs typeface="Arial" panose="020B0604020202020204" pitchFamily="34" charset="0"/>
              </a:rPr>
              <a:t>best training program </a:t>
            </a:r>
            <a:r>
              <a:rPr lang="en-US" sz="1764" b="1" dirty="0">
                <a:solidFill>
                  <a:srgbClr val="0495A8"/>
                </a:solidFill>
                <a:latin typeface="Arial" panose="020B0604020202020204" pitchFamily="34" charset="0"/>
                <a:cs typeface="Arial" panose="020B0604020202020204" pitchFamily="34" charset="0"/>
              </a:rPr>
              <a:t>in the United States for </a:t>
            </a:r>
            <a:r>
              <a:rPr lang="en-US" sz="1764" b="1" u="sng" dirty="0">
                <a:solidFill>
                  <a:srgbClr val="0495A8"/>
                </a:solidFill>
                <a:latin typeface="Arial" panose="020B0604020202020204" pitchFamily="34" charset="0"/>
                <a:cs typeface="Arial" panose="020B0604020202020204" pitchFamily="34" charset="0"/>
              </a:rPr>
              <a:t>ten years running</a:t>
            </a:r>
            <a:r>
              <a:rPr lang="en-US" sz="1764" b="1" dirty="0">
                <a:solidFill>
                  <a:srgbClr val="0495A8"/>
                </a:solidFill>
                <a:latin typeface="Arial" panose="020B0604020202020204" pitchFamily="34" charset="0"/>
                <a:cs typeface="Arial" panose="020B0604020202020204" pitchFamily="34" charset="0"/>
              </a:rPr>
              <a:t> by both The Economist and Business Facilities Magazine. </a:t>
            </a:r>
          </a:p>
          <a:p>
            <a:pPr marL="315097" indent="-315097" algn="just" defTabSz="1008309">
              <a:buFont typeface="Arial" panose="020B0604020202020204" pitchFamily="34" charset="0"/>
              <a:buChar char="•"/>
            </a:pPr>
            <a:r>
              <a:rPr lang="en-US" sz="1764" dirty="0">
                <a:solidFill>
                  <a:srgbClr val="181C36"/>
                </a:solidFill>
                <a:latin typeface="Arial" panose="020B0604020202020204" pitchFamily="34" charset="0"/>
                <a:cs typeface="Arial" panose="020B0604020202020204" pitchFamily="34" charset="0"/>
              </a:rPr>
              <a:t>To date, LED FastStart has worked on 147 different projects in every region of the state of Louisiana. The services are offered at no cost to the company and are part of the incentives package negotiated by LED.. To qualify for LED FastStart’s services, a company must first commit to creating a net of at least 15 new, permanent manufacturing jobs, or a net of at least 50 new permanent service-related jobs. </a:t>
            </a:r>
          </a:p>
          <a:p>
            <a:pPr algn="just" defTabSz="1008309"/>
            <a:endParaRPr lang="en-US" sz="1764" b="1" dirty="0">
              <a:solidFill>
                <a:srgbClr val="0495A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3FD0116-BBA9-8C46-5888-2994EF0A6941}"/>
              </a:ext>
            </a:extLst>
          </p:cNvPr>
          <p:cNvSpPr/>
          <p:nvPr/>
        </p:nvSpPr>
        <p:spPr>
          <a:xfrm>
            <a:off x="127675" y="6985729"/>
            <a:ext cx="10044586" cy="329962"/>
          </a:xfrm>
          <a:prstGeom prst="rect">
            <a:avLst/>
          </a:prstGeom>
        </p:spPr>
        <p:txBody>
          <a:bodyPr wrap="square">
            <a:spAutoFit/>
          </a:bodyPr>
          <a:lstStyle/>
          <a:p>
            <a:pPr defTabSz="1008309"/>
            <a:r>
              <a:rPr lang="en-US" sz="1544" dirty="0">
                <a:solidFill>
                  <a:srgbClr val="FFFFFF"/>
                </a:solidFill>
                <a:latin typeface="Arial" panose="020B0604020202020204" pitchFamily="34" charset="0"/>
                <a:ea typeface="Inter Extra Light BETA" panose="02000303000000020004" pitchFamily="50" charset="0"/>
                <a:cs typeface="Arial" panose="020B0604020202020204" pitchFamily="34" charset="0"/>
                <a:hlinkClick r:id="rId6"/>
              </a:rPr>
              <a:t>https://www.opportunitylouisiana.com/faststart/how-it-works</a:t>
            </a:r>
            <a:r>
              <a:rPr lang="en-US" sz="1544" dirty="0">
                <a:solidFill>
                  <a:srgbClr val="FFFFFF"/>
                </a:solidFill>
                <a:latin typeface="Arial" panose="020B0604020202020204" pitchFamily="34" charset="0"/>
                <a:ea typeface="Inter Extra Light BETA" panose="02000303000000020004" pitchFamily="50" charset="0"/>
                <a:cs typeface="Arial" panose="020B0604020202020204" pitchFamily="34" charset="0"/>
              </a:rPr>
              <a:t>  </a:t>
            </a:r>
          </a:p>
        </p:txBody>
      </p:sp>
      <p:sp>
        <p:nvSpPr>
          <p:cNvPr id="5" name="TextBox 4">
            <a:extLst>
              <a:ext uri="{FF2B5EF4-FFF2-40B4-BE49-F238E27FC236}">
                <a16:creationId xmlns:a16="http://schemas.microsoft.com/office/drawing/2014/main" id="{C129F9D4-27B4-4AC5-6609-DA98CFEA7931}"/>
              </a:ext>
            </a:extLst>
          </p:cNvPr>
          <p:cNvSpPr txBox="1"/>
          <p:nvPr/>
        </p:nvSpPr>
        <p:spPr>
          <a:xfrm>
            <a:off x="5810885" y="7009791"/>
            <a:ext cx="6935571" cy="329962"/>
          </a:xfrm>
          <a:prstGeom prst="rect">
            <a:avLst/>
          </a:prstGeom>
          <a:noFill/>
        </p:spPr>
        <p:txBody>
          <a:bodyPr wrap="square">
            <a:spAutoFit/>
          </a:bodyPr>
          <a:lstStyle/>
          <a:p>
            <a:pPr defTabSz="1008309"/>
            <a:r>
              <a:rPr lang="en-US" sz="1544" dirty="0"/>
              <a:t>See Loewendahl (2018) for a more detailed case study </a:t>
            </a:r>
          </a:p>
        </p:txBody>
      </p:sp>
      <p:pic>
        <p:nvPicPr>
          <p:cNvPr id="6" name="Picture 2" descr="LED FastStart Media">
            <a:extLst>
              <a:ext uri="{FF2B5EF4-FFF2-40B4-BE49-F238E27FC236}">
                <a16:creationId xmlns:a16="http://schemas.microsoft.com/office/drawing/2014/main" id="{78B0B54D-4D84-FCB1-D938-6EACB7A797BF}"/>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864"/>
          <a:stretch/>
        </p:blipFill>
        <p:spPr bwMode="auto">
          <a:xfrm>
            <a:off x="7468263" y="1300788"/>
            <a:ext cx="2282828" cy="726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713870-7A71-9A11-ED42-CC977BE8993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49968" y="2068540"/>
            <a:ext cx="8152369" cy="4602986"/>
          </a:xfrm>
          <a:prstGeom prst="rect">
            <a:avLst/>
          </a:prstGeom>
        </p:spPr>
      </p:pic>
    </p:spTree>
    <p:extLst>
      <p:ext uri="{BB962C8B-B14F-4D97-AF65-F5344CB8AC3E}">
        <p14:creationId xmlns:p14="http://schemas.microsoft.com/office/powerpoint/2010/main" val="10527376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737741011"/>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04502" y="493941"/>
            <a:ext cx="12846256" cy="475195"/>
          </a:xfrm>
          <a:prstGeom prst="rect">
            <a:avLst/>
          </a:prstGeom>
          <a:noFill/>
          <a:ln>
            <a:noFill/>
          </a:ln>
        </p:spPr>
        <p:txBody>
          <a:bodyPr spcFirstLastPara="1" wrap="square" lIns="0" tIns="0" rIns="0" bIns="0" anchor="t" anchorCtr="0">
            <a:spAutoFit/>
          </a:bodyPr>
          <a:lstStyle/>
          <a:p>
            <a:r>
              <a:rPr lang="en-GB" dirty="0"/>
              <a:t>Key performance indicators for investor development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204502"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9" name="Google Shape;267;p17">
            <a:extLst>
              <a:ext uri="{FF2B5EF4-FFF2-40B4-BE49-F238E27FC236}">
                <a16:creationId xmlns:a16="http://schemas.microsoft.com/office/drawing/2014/main" id="{87FFFA58-6ED8-5E2D-1192-14B0B49A7D4C}"/>
              </a:ext>
            </a:extLst>
          </p:cNvPr>
          <p:cNvGraphicFramePr/>
          <p:nvPr>
            <p:extLst>
              <p:ext uri="{D42A27DB-BD31-4B8C-83A1-F6EECF244321}">
                <p14:modId xmlns:p14="http://schemas.microsoft.com/office/powerpoint/2010/main" val="152176486"/>
              </p:ext>
            </p:extLst>
          </p:nvPr>
        </p:nvGraphicFramePr>
        <p:xfrm>
          <a:off x="204502" y="1493655"/>
          <a:ext cx="12628156" cy="4267200"/>
        </p:xfrm>
        <a:graphic>
          <a:graphicData uri="http://schemas.openxmlformats.org/drawingml/2006/table">
            <a:tbl>
              <a:tblPr firstRow="1" firstCol="1" bandRow="1">
                <a:tableStyleId>{17292A2E-F333-43FB-9621-5CBBE7FDCDCB}</a:tableStyleId>
              </a:tblPr>
              <a:tblGrid>
                <a:gridCol w="2450386">
                  <a:extLst>
                    <a:ext uri="{9D8B030D-6E8A-4147-A177-3AD203B41FA5}">
                      <a16:colId xmlns:a16="http://schemas.microsoft.com/office/drawing/2014/main" val="20000"/>
                    </a:ext>
                  </a:extLst>
                </a:gridCol>
                <a:gridCol w="10177770">
                  <a:extLst>
                    <a:ext uri="{9D8B030D-6E8A-4147-A177-3AD203B41FA5}">
                      <a16:colId xmlns:a16="http://schemas.microsoft.com/office/drawing/2014/main" val="20001"/>
                    </a:ext>
                  </a:extLst>
                </a:gridCol>
              </a:tblGrid>
              <a:tr h="0">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GB" sz="2000" b="1" dirty="0">
                          <a:solidFill>
                            <a:schemeClr val="bg1"/>
                          </a:solidFill>
                          <a:sym typeface="Arial"/>
                        </a:rPr>
                        <a:t>KPIs</a:t>
                      </a:r>
                      <a:endParaRPr sz="2000" b="1" dirty="0">
                        <a:solidFill>
                          <a:schemeClr val="bg1"/>
                        </a:solidFill>
                        <a:latin typeface="Arial"/>
                        <a:ea typeface="Arial"/>
                        <a:cs typeface="Arial"/>
                        <a:sym typeface="Aria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2000" b="1" dirty="0">
                          <a:solidFill>
                            <a:schemeClr val="bg1"/>
                          </a:solidFill>
                          <a:sym typeface="Arial"/>
                        </a:rPr>
                        <a:t>Suggested metrics</a:t>
                      </a:r>
                      <a:endParaRPr sz="2000" b="1" dirty="0">
                        <a:solidFill>
                          <a:schemeClr val="bg1"/>
                        </a:solidFil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2203">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2000" b="1" dirty="0">
                          <a:sym typeface="Arial"/>
                        </a:rPr>
                        <a:t>Subsidiary upgrading </a:t>
                      </a:r>
                      <a:endParaRPr sz="2000" b="1"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2000" dirty="0">
                          <a:sym typeface="Arial"/>
                        </a:rPr>
                        <a:t>Number of companies that have upgrading their investment projects to higher value added activities (e.g. manufacturing to R&amp;D, sales to HQ, inbound call </a:t>
                      </a:r>
                      <a:r>
                        <a:rPr lang="en-GB" sz="2000" dirty="0" err="1">
                          <a:sym typeface="Arial"/>
                        </a:rPr>
                        <a:t>center</a:t>
                      </a:r>
                      <a:r>
                        <a:rPr lang="en-GB" sz="2000" dirty="0">
                          <a:sym typeface="Arial"/>
                        </a:rPr>
                        <a:t> to outbound technical support etc.) and size of the upgrading projects (jobs, investment)</a:t>
                      </a:r>
                      <a:endParaRPr sz="2000"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667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2000" b="1">
                          <a:sym typeface="Arial"/>
                        </a:rPr>
                        <a:t>Foreign Suppliers Attracted</a:t>
                      </a:r>
                      <a:endParaRPr sz="2000" b="1"/>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2000" dirty="0">
                          <a:sym typeface="Arial"/>
                        </a:rPr>
                        <a:t>Number of potential suppliers recommended by existing investors.</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Number of potential foreign suppliers contacted and engaged with</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Number of potential foreign suppliers making site visits</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Number of foreign suppliers establishing a presence, as well as related job creation and capital expenditure</a:t>
                      </a:r>
                      <a:endParaRPr sz="2000"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8340">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2000" b="1" dirty="0">
                          <a:sym typeface="Arial"/>
                        </a:rPr>
                        <a:t>Local Supply Chains Agreements Facilitated </a:t>
                      </a:r>
                      <a:endParaRPr sz="2000" b="1"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2000" dirty="0">
                          <a:sym typeface="Arial"/>
                        </a:rPr>
                        <a:t>Number of local companies identified that are qualified to supply key foreign investors</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Number of meetings between local suppliers and foreign investors arranged by the IPA</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Number of contracts secured by local companies</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Value of contracts secured by local companies</a:t>
                      </a:r>
                      <a:endParaRPr sz="2000" dirty="0"/>
                    </a:p>
                    <a:p>
                      <a:pPr marL="171450" marR="0" lvl="0" indent="-171450" algn="l" rtl="0">
                        <a:spcBef>
                          <a:spcPts val="0"/>
                        </a:spcBef>
                        <a:spcAft>
                          <a:spcPts val="0"/>
                        </a:spcAft>
                        <a:buClr>
                          <a:schemeClr val="dk1"/>
                        </a:buClr>
                        <a:buSzPts val="1200"/>
                        <a:buFont typeface="Arial"/>
                        <a:buChar char="•"/>
                      </a:pPr>
                      <a:r>
                        <a:rPr lang="en-GB" sz="2000" dirty="0">
                          <a:sym typeface="Arial"/>
                        </a:rPr>
                        <a:t>Job creation in local companies as a result of new contracts</a:t>
                      </a:r>
                      <a:endParaRPr sz="2000"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0" name="sticker">
            <a:extLst>
              <a:ext uri="{FF2B5EF4-FFF2-40B4-BE49-F238E27FC236}">
                <a16:creationId xmlns:a16="http://schemas.microsoft.com/office/drawing/2014/main" id="{3E578AA6-32CD-ECE3-3A3F-24D720999173}"/>
              </a:ext>
            </a:extLst>
          </p:cNvPr>
          <p:cNvGrpSpPr/>
          <p:nvPr/>
        </p:nvGrpSpPr>
        <p:grpSpPr bwMode="gray">
          <a:xfrm>
            <a:off x="204502" y="137305"/>
            <a:ext cx="4129675" cy="220842"/>
            <a:chOff x="5935793" y="239134"/>
            <a:chExt cx="3931307" cy="210538"/>
          </a:xfrm>
        </p:grpSpPr>
        <p:sp>
          <p:nvSpPr>
            <p:cNvPr id="11" name="StickerRectangle">
              <a:extLst>
                <a:ext uri="{FF2B5EF4-FFF2-40B4-BE49-F238E27FC236}">
                  <a16:creationId xmlns:a16="http://schemas.microsoft.com/office/drawing/2014/main" id="{E8A888A6-1A9B-4F6B-4B52-2D09BEE2258D}"/>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2" name="Straight Arrow Connector 11">
              <a:extLst>
                <a:ext uri="{FF2B5EF4-FFF2-40B4-BE49-F238E27FC236}">
                  <a16:creationId xmlns:a16="http://schemas.microsoft.com/office/drawing/2014/main" id="{642B904F-455D-E03A-435D-B3FE433A08F5}"/>
                </a:ext>
              </a:extLst>
            </p:cNvPr>
            <p:cNvCxnSpPr>
              <a:stCxn id="11" idx="6"/>
              <a:endCxn id="11"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FB0CC2-9B32-9562-6CDA-82650DF1B90E}"/>
                </a:ext>
              </a:extLst>
            </p:cNvPr>
            <p:cNvCxnSpPr>
              <a:stCxn id="11" idx="2"/>
              <a:endCxn id="11"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347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722208038"/>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5"/>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182730" y="493941"/>
            <a:ext cx="12846256" cy="475195"/>
          </a:xfrm>
          <a:prstGeom prst="rect">
            <a:avLst/>
          </a:prstGeom>
          <a:noFill/>
          <a:ln>
            <a:noFill/>
          </a:ln>
        </p:spPr>
        <p:txBody>
          <a:bodyPr spcFirstLastPara="1" wrap="square" lIns="0" tIns="0" rIns="0" bIns="0" anchor="t" anchorCtr="0">
            <a:spAutoFit/>
          </a:bodyPr>
          <a:lstStyle/>
          <a:p>
            <a:r>
              <a:rPr lang="en-GB" dirty="0"/>
              <a:t>Key performance indicators for investor development </a:t>
            </a:r>
            <a:endParaRPr dirty="0"/>
          </a:p>
        </p:txBody>
      </p:sp>
      <p:sp>
        <p:nvSpPr>
          <p:cNvPr id="13" name="Rectangle 12">
            <a:extLst>
              <a:ext uri="{FF2B5EF4-FFF2-40B4-BE49-F238E27FC236}">
                <a16:creationId xmlns:a16="http://schemas.microsoft.com/office/drawing/2014/main" id="{C2DFBD81-32B6-F277-17EF-6B86EFF6DCC6}"/>
              </a:ext>
            </a:extLst>
          </p:cNvPr>
          <p:cNvSpPr/>
          <p:nvPr/>
        </p:nvSpPr>
        <p:spPr>
          <a:xfrm>
            <a:off x="182730" y="7068909"/>
            <a:ext cx="5063183" cy="270523"/>
          </a:xfrm>
          <a:prstGeom prst="rect">
            <a:avLst/>
          </a:prstGeom>
        </p:spPr>
        <p:txBody>
          <a:bodyPr wrap="square">
            <a:spAutoFit/>
          </a:bodyPr>
          <a:lstStyle/>
          <a:p>
            <a:pPr defTabSz="1008309">
              <a:buClrTx/>
              <a:defRPr/>
            </a:pP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Source: </a:t>
            </a:r>
            <a:r>
              <a:rPr lang="en-GB" sz="1158" kern="1200" dirty="0" err="1">
                <a:solidFill>
                  <a:schemeClr val="accent6"/>
                </a:solidFill>
                <a:latin typeface="Arial" panose="020B0604020202020204" pitchFamily="34" charset="0"/>
                <a:ea typeface="Inter Extra Light BETA" panose="02000303000000020004" pitchFamily="50" charset="0"/>
                <a:cs typeface="Arial" panose="020B0604020202020204" pitchFamily="34" charset="0"/>
              </a:rPr>
              <a:t>Wavteq</a:t>
            </a:r>
            <a:r>
              <a:rPr lang="en-GB" sz="1158" kern="1200" dirty="0">
                <a:solidFill>
                  <a:schemeClr val="accent6"/>
                </a:solidFill>
                <a:latin typeface="Arial" panose="020B0604020202020204" pitchFamily="34" charset="0"/>
                <a:ea typeface="Inter Extra Light BETA" panose="02000303000000020004" pitchFamily="50" charset="0"/>
                <a:cs typeface="Arial" panose="020B0604020202020204" pitchFamily="34" charset="0"/>
              </a:rPr>
              <a:t> </a:t>
            </a:r>
          </a:p>
        </p:txBody>
      </p:sp>
      <p:graphicFrame>
        <p:nvGraphicFramePr>
          <p:cNvPr id="9" name="Google Shape;267;p17">
            <a:extLst>
              <a:ext uri="{FF2B5EF4-FFF2-40B4-BE49-F238E27FC236}">
                <a16:creationId xmlns:a16="http://schemas.microsoft.com/office/drawing/2014/main" id="{87FFFA58-6ED8-5E2D-1192-14B0B49A7D4C}"/>
              </a:ext>
            </a:extLst>
          </p:cNvPr>
          <p:cNvGraphicFramePr/>
          <p:nvPr>
            <p:extLst>
              <p:ext uri="{D42A27DB-BD31-4B8C-83A1-F6EECF244321}">
                <p14:modId xmlns:p14="http://schemas.microsoft.com/office/powerpoint/2010/main" val="1600607578"/>
              </p:ext>
            </p:extLst>
          </p:nvPr>
        </p:nvGraphicFramePr>
        <p:xfrm>
          <a:off x="182730" y="1493655"/>
          <a:ext cx="12628156" cy="4389120"/>
        </p:xfrm>
        <a:graphic>
          <a:graphicData uri="http://schemas.openxmlformats.org/drawingml/2006/table">
            <a:tbl>
              <a:tblPr firstRow="1" firstCol="1" bandRow="1">
                <a:tableStyleId>{17292A2E-F333-43FB-9621-5CBBE7FDCDCB}</a:tableStyleId>
              </a:tblPr>
              <a:tblGrid>
                <a:gridCol w="2450386">
                  <a:extLst>
                    <a:ext uri="{9D8B030D-6E8A-4147-A177-3AD203B41FA5}">
                      <a16:colId xmlns:a16="http://schemas.microsoft.com/office/drawing/2014/main" val="20000"/>
                    </a:ext>
                  </a:extLst>
                </a:gridCol>
                <a:gridCol w="10177770">
                  <a:extLst>
                    <a:ext uri="{9D8B030D-6E8A-4147-A177-3AD203B41FA5}">
                      <a16:colId xmlns:a16="http://schemas.microsoft.com/office/drawing/2014/main" val="20001"/>
                    </a:ext>
                  </a:extLst>
                </a:gridCol>
              </a:tblGrid>
              <a:tr h="0">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ctr" rtl="0">
                        <a:spcBef>
                          <a:spcPts val="0"/>
                        </a:spcBef>
                        <a:spcAft>
                          <a:spcPts val="0"/>
                        </a:spcAft>
                        <a:buNone/>
                      </a:pPr>
                      <a:r>
                        <a:rPr lang="en-GB" sz="1800" b="1" dirty="0">
                          <a:solidFill>
                            <a:schemeClr val="bg1"/>
                          </a:solidFill>
                          <a:sym typeface="Arial"/>
                        </a:rPr>
                        <a:t>KPIs</a:t>
                      </a:r>
                      <a:endParaRPr sz="1800" b="1" dirty="0">
                        <a:solidFill>
                          <a:schemeClr val="bg1"/>
                        </a:solidFill>
                        <a:latin typeface="Arial"/>
                        <a:ea typeface="Arial"/>
                        <a:cs typeface="Arial"/>
                        <a:sym typeface="Aria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olidFill>
                            <a:schemeClr val="bg1"/>
                          </a:solidFill>
                          <a:sym typeface="Arial"/>
                        </a:rPr>
                        <a:t>Suggested metrics</a:t>
                      </a:r>
                      <a:endParaRPr sz="1800" b="1" dirty="0">
                        <a:solidFill>
                          <a:schemeClr val="bg1"/>
                        </a:solidFil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0246">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ym typeface="Arial"/>
                        </a:rPr>
                        <a:t>R&amp;D and Skill &amp; Training  Programs</a:t>
                      </a:r>
                      <a:endParaRPr sz="1800" b="1"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1800" dirty="0">
                          <a:sym typeface="Arial"/>
                        </a:rPr>
                        <a:t>Number of linkages between key accounts and local universities or research institutes facilitated by your IPA</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of customized training programmes by key investors facilitated by your IPA</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of people getting trained</a:t>
                      </a:r>
                      <a:endParaRPr sz="1800"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210008">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ym typeface="Arial"/>
                        </a:rPr>
                        <a:t>Meetings, Contacts, and Roundtables</a:t>
                      </a:r>
                      <a:endParaRPr sz="1800" b="1"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1800" dirty="0">
                          <a:sym typeface="Arial"/>
                        </a:rPr>
                        <a:t>Number of meetings with designated key accounts (“Tier 1”)</a:t>
                      </a:r>
                      <a:endParaRPr sz="1800" dirty="0"/>
                    </a:p>
                    <a:p>
                      <a:pPr marL="171450" marR="0" lvl="0" indent="-171450" algn="l" rtl="0">
                        <a:spcBef>
                          <a:spcPts val="0"/>
                        </a:spcBef>
                        <a:spcAft>
                          <a:spcPts val="0"/>
                        </a:spcAft>
                        <a:buClr>
                          <a:schemeClr val="dk1"/>
                        </a:buClr>
                        <a:buSzPts val="1200"/>
                        <a:buFont typeface="Arial"/>
                        <a:buChar char="•"/>
                      </a:pPr>
                      <a:r>
                        <a:rPr lang="en-GB" sz="1800" dirty="0">
                          <a:sym typeface="Arial"/>
                        </a:rPr>
                        <a:t>Number of new contacts at senior management level of key accounts in your location</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of new contacts at senior management level of key accounts at the regional or global HQ</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Investor Development Workshops/Seminars/Webinars organised by your IPA</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of key account companies participating in Investor Development Workshops/Seminars/Webinars </a:t>
                      </a:r>
                      <a:endParaRPr sz="1800" dirty="0"/>
                    </a:p>
                    <a:p>
                      <a:pPr marL="171450" marR="0" lvl="0" indent="-171450" algn="l" rtl="0">
                        <a:lnSpc>
                          <a:spcPct val="100000"/>
                        </a:lnSpc>
                        <a:spcBef>
                          <a:spcPts val="0"/>
                        </a:spcBef>
                        <a:spcAft>
                          <a:spcPts val="0"/>
                        </a:spcAft>
                        <a:buClr>
                          <a:schemeClr val="dk1"/>
                        </a:buClr>
                        <a:buSzPts val="1200"/>
                        <a:buFont typeface="Arial"/>
                        <a:buChar char="•"/>
                      </a:pPr>
                      <a:r>
                        <a:rPr lang="en-GB" sz="1800" dirty="0">
                          <a:sym typeface="Arial"/>
                        </a:rPr>
                        <a:t>Number of key account management plans developed based on detailed company research</a:t>
                      </a:r>
                      <a:endParaRPr sz="1800" dirty="0"/>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0842">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0" marR="0" lvl="0" indent="0" algn="l" rtl="0">
                        <a:spcBef>
                          <a:spcPts val="0"/>
                        </a:spcBef>
                        <a:spcAft>
                          <a:spcPts val="0"/>
                        </a:spcAft>
                        <a:buNone/>
                      </a:pPr>
                      <a:r>
                        <a:rPr lang="en-GB" sz="1800" b="1" dirty="0">
                          <a:sym typeface="Arial"/>
                        </a:rPr>
                        <a:t>CSR and ESG Standards</a:t>
                      </a:r>
                      <a:endParaRPr sz="1800" b="1" dirty="0">
                        <a:latin typeface="Arial"/>
                        <a:ea typeface="Arial"/>
                        <a:cs typeface="Arial"/>
                        <a:sym typeface="Aria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544" b="0" i="0" u="none" strike="noStrike" cap="none">
                          <a:solidFill>
                            <a:schemeClr val="tx1"/>
                          </a:solidFill>
                          <a:latin typeface="Arial"/>
                          <a:sym typeface="Arial"/>
                        </a:defRPr>
                      </a:lvl9pPr>
                    </a:lstStyle>
                    <a:p>
                      <a:pPr marL="171450" marR="0" lvl="0" indent="-171450" algn="l" rtl="0">
                        <a:spcBef>
                          <a:spcPts val="0"/>
                        </a:spcBef>
                        <a:spcAft>
                          <a:spcPts val="0"/>
                        </a:spcAft>
                        <a:buClr>
                          <a:schemeClr val="dk1"/>
                        </a:buClr>
                        <a:buSzPts val="1200"/>
                        <a:buFont typeface="Arial"/>
                        <a:buChar char="•"/>
                      </a:pPr>
                      <a:r>
                        <a:rPr lang="en-GB" sz="1800" dirty="0">
                          <a:sym typeface="Arial"/>
                        </a:rPr>
                        <a:t>Number of operational projects encouraged to have a CSR policy </a:t>
                      </a:r>
                      <a:r>
                        <a:rPr lang="en-GB" sz="1800" u="none" strike="noStrike" dirty="0">
                          <a:sym typeface="Arial"/>
                        </a:rPr>
                        <a:t>in a standardized format like the </a:t>
                      </a:r>
                      <a:r>
                        <a:rPr lang="en-GB" sz="1800" dirty="0">
                          <a:sym typeface="Arial"/>
                        </a:rPr>
                        <a:t>Global Reporting Initiative (</a:t>
                      </a:r>
                      <a:r>
                        <a:rPr lang="en-GB" sz="1800" u="none" strike="noStrike" dirty="0">
                          <a:sym typeface="Arial"/>
                        </a:rPr>
                        <a:t>GRI) </a:t>
                      </a:r>
                      <a:endParaRPr sz="1800" dirty="0"/>
                    </a:p>
                    <a:p>
                      <a:pPr marL="171450" marR="0" lvl="0" indent="-171450" algn="l" rtl="0">
                        <a:spcBef>
                          <a:spcPts val="0"/>
                        </a:spcBef>
                        <a:spcAft>
                          <a:spcPts val="0"/>
                        </a:spcAft>
                        <a:buClr>
                          <a:schemeClr val="dk1"/>
                        </a:buClr>
                        <a:buSzPts val="1200"/>
                        <a:buFont typeface="Arial"/>
                        <a:buChar char="•"/>
                      </a:pPr>
                      <a:r>
                        <a:rPr lang="en-GB" sz="1800" u="none" strike="noStrike" dirty="0">
                          <a:sym typeface="Arial"/>
                        </a:rPr>
                        <a:t>As above for certification in key standards, specifically ISO14001, SA8000, and WRAP, and other industry-specific standards</a:t>
                      </a:r>
                      <a:endParaRPr sz="1800" dirty="0">
                        <a:latin typeface="Arial"/>
                        <a:ea typeface="Arial"/>
                        <a:cs typeface="Arial"/>
                        <a:sym typeface="Arial"/>
                      </a:endParaRPr>
                    </a:p>
                  </a:txBody>
                  <a:tcPr marL="42621" marR="426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pSp>
        <p:nvGrpSpPr>
          <p:cNvPr id="7" name="sticker">
            <a:extLst>
              <a:ext uri="{FF2B5EF4-FFF2-40B4-BE49-F238E27FC236}">
                <a16:creationId xmlns:a16="http://schemas.microsoft.com/office/drawing/2014/main" id="{12A134E0-2C38-1EDC-35D2-C5098E0D600B}"/>
              </a:ext>
            </a:extLst>
          </p:cNvPr>
          <p:cNvGrpSpPr/>
          <p:nvPr/>
        </p:nvGrpSpPr>
        <p:grpSpPr bwMode="gray">
          <a:xfrm>
            <a:off x="182730" y="137305"/>
            <a:ext cx="4129675" cy="220842"/>
            <a:chOff x="5935793" y="239134"/>
            <a:chExt cx="3931307" cy="210538"/>
          </a:xfrm>
        </p:grpSpPr>
        <p:sp>
          <p:nvSpPr>
            <p:cNvPr id="8" name="StickerRectangle">
              <a:extLst>
                <a:ext uri="{FF2B5EF4-FFF2-40B4-BE49-F238E27FC236}">
                  <a16:creationId xmlns:a16="http://schemas.microsoft.com/office/drawing/2014/main" id="{483E91D9-A758-557E-D8E9-7742CA1C7A34}"/>
                </a:ext>
              </a:extLst>
            </p:cNvPr>
            <p:cNvSpPr/>
            <p:nvPr/>
          </p:nvSpPr>
          <p:spPr bwMode="gray">
            <a:xfrm>
              <a:off x="5935793" y="239134"/>
              <a:ext cx="3931307"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BUSINESS EXPANSION &amp; INVESTOR DEVELOPMENT</a:t>
              </a:r>
            </a:p>
          </p:txBody>
        </p:sp>
        <p:cxnSp>
          <p:nvCxnSpPr>
            <p:cNvPr id="10" name="Straight Arrow Connector 9">
              <a:extLst>
                <a:ext uri="{FF2B5EF4-FFF2-40B4-BE49-F238E27FC236}">
                  <a16:creationId xmlns:a16="http://schemas.microsoft.com/office/drawing/2014/main" id="{A28E5053-FBC4-5CA1-9012-72A4D0604AAA}"/>
                </a:ext>
              </a:extLst>
            </p:cNvPr>
            <p:cNvCxnSpPr>
              <a:stCxn id="8" idx="6"/>
              <a:endCxn id="8" idx="4"/>
            </p:cNvCxnSpPr>
            <p:nvPr/>
          </p:nvCxnSpPr>
          <p:spPr bwMode="gray">
            <a:xfrm flipH="1">
              <a:off x="5935793" y="449672"/>
              <a:ext cx="3931307"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9528E4-ED8C-0ADF-1236-27211B71A41C}"/>
                </a:ext>
              </a:extLst>
            </p:cNvPr>
            <p:cNvCxnSpPr>
              <a:stCxn id="8" idx="2"/>
              <a:endCxn id="8" idx="4"/>
            </p:cNvCxnSpPr>
            <p:nvPr/>
          </p:nvCxnSpPr>
          <p:spPr bwMode="gray">
            <a:xfrm>
              <a:off x="5935793"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3783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 descr="A close-up of a crystal&#10;&#10;Description automatically generated with low confidence"/>
          <p:cNvPicPr preferRelativeResize="0"/>
          <p:nvPr/>
        </p:nvPicPr>
        <p:blipFill rotWithShape="1">
          <a:blip r:embed="rId3">
            <a:alphaModFix/>
          </a:blip>
          <a:srcRect/>
          <a:stretch/>
        </p:blipFill>
        <p:spPr>
          <a:xfrm>
            <a:off x="0" y="148"/>
            <a:ext cx="13444538" cy="7562553"/>
          </a:xfrm>
          <a:prstGeom prst="rect">
            <a:avLst/>
          </a:prstGeom>
          <a:noFill/>
          <a:ln>
            <a:noFill/>
          </a:ln>
        </p:spPr>
      </p:pic>
      <p:sp>
        <p:nvSpPr>
          <p:cNvPr id="370" name="Google Shape;370;p5"/>
          <p:cNvSpPr/>
          <p:nvPr/>
        </p:nvSpPr>
        <p:spPr>
          <a:xfrm rot="10800000">
            <a:off x="1" y="0"/>
            <a:ext cx="13444537" cy="7554351"/>
          </a:xfrm>
          <a:prstGeom prst="rect">
            <a:avLst/>
          </a:prstGeom>
          <a:gradFill>
            <a:gsLst>
              <a:gs pos="0">
                <a:srgbClr val="01143D">
                  <a:alpha val="64705"/>
                </a:srgbClr>
              </a:gs>
              <a:gs pos="27000">
                <a:srgbClr val="01143D">
                  <a:alpha val="64705"/>
                </a:srgbClr>
              </a:gs>
              <a:gs pos="91000">
                <a:srgbClr val="0495A8">
                  <a:alpha val="76862"/>
                </a:srgbClr>
              </a:gs>
              <a:gs pos="100000">
                <a:srgbClr val="0495A8">
                  <a:alpha val="76862"/>
                </a:srgbClr>
              </a:gs>
            </a:gsLst>
            <a:lin ang="20399999"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1" name="Google Shape;371;p5"/>
          <p:cNvSpPr txBox="1"/>
          <p:nvPr/>
        </p:nvSpPr>
        <p:spPr>
          <a:xfrm>
            <a:off x="2023267" y="3130694"/>
            <a:ext cx="11251408" cy="843821"/>
          </a:xfrm>
          <a:prstGeom prst="rect">
            <a:avLst/>
          </a:prstGeom>
          <a:noFill/>
          <a:ln>
            <a:noFill/>
          </a:ln>
        </p:spPr>
        <p:txBody>
          <a:bodyPr spcFirstLastPara="1" wrap="square" lIns="0" tIns="12700" rIns="0" bIns="0" anchor="t" anchorCtr="0">
            <a:spAutoFit/>
          </a:bodyPr>
          <a:lstStyle/>
          <a:p>
            <a:pPr marL="12701" marR="5080" lvl="0" indent="0" algn="l" defTabSz="914400" rtl="0" eaLnBrk="1" fontAlgn="auto" latinLnBrk="0" hangingPunct="1">
              <a:lnSpc>
                <a:spcPct val="100000"/>
              </a:lnSpc>
              <a:spcBef>
                <a:spcPts val="0"/>
              </a:spcBef>
              <a:spcAft>
                <a:spcPts val="0"/>
              </a:spcAft>
              <a:buClr>
                <a:srgbClr val="000000"/>
              </a:buClr>
              <a:buSzPts val="5400"/>
              <a:buFont typeface="Arial"/>
              <a:buNone/>
              <a:tabLst/>
              <a:defRPr/>
            </a:pPr>
            <a:r>
              <a:rPr lang="en-US" sz="5400" dirty="0">
                <a:solidFill>
                  <a:srgbClr val="FFFFFF"/>
                </a:solidFill>
                <a:latin typeface="Arial Black"/>
                <a:ea typeface="Arial Black"/>
                <a:cs typeface="Arial Black"/>
                <a:sym typeface="Arial Black"/>
              </a:rPr>
              <a:t>Questions &amp; Answers </a:t>
            </a:r>
            <a:endParaRPr kumimoji="0" sz="4800" b="0" i="0" u="none" strike="noStrike" kern="0" cap="none" spc="0" normalizeH="0" baseline="0" noProof="0" dirty="0">
              <a:ln>
                <a:noFill/>
              </a:ln>
              <a:solidFill>
                <a:srgbClr val="FFFFFF"/>
              </a:solidFill>
              <a:effectLst/>
              <a:uLnTx/>
              <a:uFillTx/>
              <a:latin typeface="Arial Black"/>
              <a:ea typeface="Arial Black"/>
              <a:cs typeface="Arial Black"/>
              <a:sym typeface="Arial Black"/>
            </a:endParaRPr>
          </a:p>
        </p:txBody>
      </p:sp>
      <p:pic>
        <p:nvPicPr>
          <p:cNvPr id="372" name="Google Shape;372;p5" descr="A picture containing text, clipart&#10;&#10;Description automatically generated"/>
          <p:cNvPicPr preferRelativeResize="0"/>
          <p:nvPr/>
        </p:nvPicPr>
        <p:blipFill rotWithShape="1">
          <a:blip r:embed="rId4">
            <a:alphaModFix/>
          </a:blip>
          <a:srcRect/>
          <a:stretch/>
        </p:blipFill>
        <p:spPr>
          <a:xfrm>
            <a:off x="11218069" y="200025"/>
            <a:ext cx="1965249" cy="589574"/>
          </a:xfrm>
          <a:prstGeom prst="rect">
            <a:avLst/>
          </a:prstGeom>
          <a:noFill/>
          <a:ln>
            <a:noFill/>
          </a:ln>
        </p:spPr>
      </p:pic>
      <p:sp>
        <p:nvSpPr>
          <p:cNvPr id="2" name="TextBox 1">
            <a:extLst>
              <a:ext uri="{FF2B5EF4-FFF2-40B4-BE49-F238E27FC236}">
                <a16:creationId xmlns:a16="http://schemas.microsoft.com/office/drawing/2014/main" id="{514DF4E6-8A9C-CB15-8202-CC75E01EAA44}"/>
              </a:ext>
            </a:extLst>
          </p:cNvPr>
          <p:cNvSpPr txBox="1"/>
          <p:nvPr/>
        </p:nvSpPr>
        <p:spPr>
          <a:xfrm flipH="1">
            <a:off x="12373142" y="7105210"/>
            <a:ext cx="13643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cs typeface="Arial"/>
                <a:sym typeface="Arial"/>
              </a:rPr>
              <a:t>30 mins</a:t>
            </a:r>
          </a:p>
        </p:txBody>
      </p:sp>
    </p:spTree>
    <p:extLst>
      <p:ext uri="{BB962C8B-B14F-4D97-AF65-F5344CB8AC3E}">
        <p14:creationId xmlns:p14="http://schemas.microsoft.com/office/powerpoint/2010/main" val="36940487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36"/>
          <p:cNvSpPr/>
          <p:nvPr/>
        </p:nvSpPr>
        <p:spPr>
          <a:xfrm>
            <a:off x="10364472" y="6782852"/>
            <a:ext cx="2215194" cy="485435"/>
          </a:xfrm>
          <a:prstGeom prst="roundRect">
            <a:avLst>
              <a:gd name="adj" fmla="val 50000"/>
            </a:avLst>
          </a:prstGeom>
          <a:solidFill>
            <a:srgbClr val="FFFFFF">
              <a:alpha val="1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6" name="Google Shape;1436;p36"/>
          <p:cNvSpPr/>
          <p:nvPr/>
        </p:nvSpPr>
        <p:spPr>
          <a:xfrm>
            <a:off x="7640723" y="6778612"/>
            <a:ext cx="2215194" cy="485435"/>
          </a:xfrm>
          <a:prstGeom prst="roundRect">
            <a:avLst>
              <a:gd name="adj" fmla="val 50000"/>
            </a:avLst>
          </a:prstGeom>
          <a:solidFill>
            <a:srgbClr val="FFFFFF">
              <a:alpha val="1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37" name="Google Shape;1437;p36"/>
          <p:cNvSpPr/>
          <p:nvPr/>
        </p:nvSpPr>
        <p:spPr>
          <a:xfrm>
            <a:off x="490365" y="207121"/>
            <a:ext cx="4234531" cy="2286394"/>
          </a:xfrm>
          <a:prstGeom prst="rect">
            <a:avLst/>
          </a:prstGeom>
          <a:solidFill>
            <a:srgbClr val="FFFFFF">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438" name="Google Shape;1438;p36" descr="Text&#10;&#10;Description automatically generated"/>
          <p:cNvPicPr preferRelativeResize="0"/>
          <p:nvPr/>
        </p:nvPicPr>
        <p:blipFill rotWithShape="1">
          <a:blip r:embed="rId3">
            <a:alphaModFix/>
          </a:blip>
          <a:srcRect b="47059"/>
          <a:stretch/>
        </p:blipFill>
        <p:spPr>
          <a:xfrm>
            <a:off x="11522681" y="276363"/>
            <a:ext cx="1683947" cy="526235"/>
          </a:xfrm>
          <a:prstGeom prst="rect">
            <a:avLst/>
          </a:prstGeom>
          <a:noFill/>
          <a:ln>
            <a:noFill/>
          </a:ln>
        </p:spPr>
      </p:pic>
      <p:pic>
        <p:nvPicPr>
          <p:cNvPr id="1439" name="Google Shape;1439;p36" descr="Background pattern&#10;&#10;Description automatically generated"/>
          <p:cNvPicPr preferRelativeResize="0"/>
          <p:nvPr/>
        </p:nvPicPr>
        <p:blipFill rotWithShape="1">
          <a:blip r:embed="rId4">
            <a:alphaModFix/>
          </a:blip>
          <a:srcRect r="8542"/>
          <a:stretch/>
        </p:blipFill>
        <p:spPr>
          <a:xfrm>
            <a:off x="2959862" y="847211"/>
            <a:ext cx="10608051" cy="5799445"/>
          </a:xfrm>
          <a:prstGeom prst="rect">
            <a:avLst/>
          </a:prstGeom>
          <a:noFill/>
          <a:ln>
            <a:noFill/>
          </a:ln>
        </p:spPr>
      </p:pic>
      <p:sp>
        <p:nvSpPr>
          <p:cNvPr id="1440" name="Google Shape;1440;p36"/>
          <p:cNvSpPr txBox="1"/>
          <p:nvPr/>
        </p:nvSpPr>
        <p:spPr>
          <a:xfrm>
            <a:off x="669908" y="265200"/>
            <a:ext cx="5349029" cy="2238176"/>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latin typeface="Lexend Deca"/>
                <a:ea typeface="Lexend Deca"/>
                <a:cs typeface="Lexend Deca"/>
                <a:sym typeface="Lexend Deca"/>
              </a:rPr>
              <a:t>Global Coverage</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50"/>
              <a:buFont typeface="Arial"/>
              <a:buNone/>
            </a:pPr>
            <a:endParaRPr sz="1050" b="1"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Wavteq has a global footprint across </a:t>
            </a:r>
            <a:r>
              <a:rPr lang="en-US" sz="1200" b="1" i="0" u="none" strike="noStrike" cap="none">
                <a:solidFill>
                  <a:srgbClr val="FFFFFF"/>
                </a:solidFill>
                <a:latin typeface="Arial"/>
                <a:ea typeface="Arial"/>
                <a:cs typeface="Arial"/>
                <a:sym typeface="Arial"/>
              </a:rPr>
              <a:t>14 countries, including:</a:t>
            </a:r>
            <a:endParaRPr sz="1200" b="0"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400"/>
              <a:buFont typeface="Arial"/>
              <a:buNone/>
            </a:pPr>
            <a:endParaRPr sz="400" b="0"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400"/>
              <a:buFont typeface="Arial"/>
              <a:buNone/>
            </a:pPr>
            <a:endParaRPr sz="400" b="0"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Bangalore</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Belfast</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Berlin</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Cork</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Dubai</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Dublin</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endParaRPr sz="1099" b="0" i="0" u="none" strike="noStrike" cap="none">
              <a:solidFill>
                <a:srgbClr val="FFFFFF"/>
              </a:solidFill>
              <a:latin typeface="Arial"/>
              <a:ea typeface="Arial"/>
              <a:cs typeface="Arial"/>
              <a:sym typeface="Arial"/>
            </a:endParaRPr>
          </a:p>
        </p:txBody>
      </p:sp>
      <p:sp>
        <p:nvSpPr>
          <p:cNvPr id="1441" name="Google Shape;1441;p36"/>
          <p:cNvSpPr txBox="1"/>
          <p:nvPr/>
        </p:nvSpPr>
        <p:spPr>
          <a:xfrm>
            <a:off x="636643" y="3461145"/>
            <a:ext cx="3723519" cy="733533"/>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Consulting Services </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to develop strategies, marketing materials, and provide capacity building </a:t>
            </a:r>
            <a:endParaRPr sz="1400" b="0" i="0" u="none" strike="noStrike" cap="none">
              <a:solidFill>
                <a:srgbClr val="000000"/>
              </a:solidFill>
              <a:latin typeface="Arial"/>
              <a:ea typeface="Arial"/>
              <a:cs typeface="Arial"/>
              <a:sym typeface="Arial"/>
            </a:endParaRPr>
          </a:p>
        </p:txBody>
      </p:sp>
      <p:sp>
        <p:nvSpPr>
          <p:cNvPr id="1442" name="Google Shape;1442;p36"/>
          <p:cNvSpPr/>
          <p:nvPr/>
        </p:nvSpPr>
        <p:spPr>
          <a:xfrm>
            <a:off x="5231498" y="6808966"/>
            <a:ext cx="1867771" cy="485435"/>
          </a:xfrm>
          <a:prstGeom prst="roundRect">
            <a:avLst>
              <a:gd name="adj" fmla="val 50000"/>
            </a:avLst>
          </a:prstGeom>
          <a:solidFill>
            <a:srgbClr val="FFFFFF">
              <a:alpha val="1019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3" name="Google Shape;1443;p36"/>
          <p:cNvSpPr txBox="1"/>
          <p:nvPr/>
        </p:nvSpPr>
        <p:spPr>
          <a:xfrm>
            <a:off x="4919082" y="6877423"/>
            <a:ext cx="2484153" cy="291141"/>
          </a:xfrm>
          <a:prstGeom prst="rect">
            <a:avLst/>
          </a:prstGeom>
          <a:noFill/>
          <a:ln>
            <a:noFill/>
          </a:ln>
        </p:spPr>
        <p:txBody>
          <a:bodyPr spcFirstLastPara="1" wrap="square" lIns="0" tIns="14000" rIns="0" bIns="0" anchor="t" anchorCtr="0">
            <a:spAutoFit/>
          </a:bodyPr>
          <a:lstStyle/>
          <a:p>
            <a:pPr marL="14003" marR="5602"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wavteq.com</a:t>
            </a:r>
            <a:endParaRPr sz="1600" b="0" i="0" u="none" strike="noStrike" cap="none">
              <a:solidFill>
                <a:srgbClr val="FFFFFF"/>
              </a:solidFill>
              <a:latin typeface="Arial"/>
              <a:ea typeface="Arial"/>
              <a:cs typeface="Arial"/>
              <a:sym typeface="Arial"/>
            </a:endParaRPr>
          </a:p>
        </p:txBody>
      </p:sp>
      <p:sp>
        <p:nvSpPr>
          <p:cNvPr id="1444" name="Google Shape;1444;p36"/>
          <p:cNvSpPr txBox="1"/>
          <p:nvPr/>
        </p:nvSpPr>
        <p:spPr>
          <a:xfrm>
            <a:off x="7475274" y="6868036"/>
            <a:ext cx="2687729" cy="291141"/>
          </a:xfrm>
          <a:prstGeom prst="rect">
            <a:avLst/>
          </a:prstGeom>
          <a:noFill/>
          <a:ln>
            <a:noFill/>
          </a:ln>
        </p:spPr>
        <p:txBody>
          <a:bodyPr spcFirstLastPara="1" wrap="square" lIns="0" tIns="14000" rIns="0" bIns="0" anchor="t" anchorCtr="0">
            <a:spAutoFit/>
          </a:bodyPr>
          <a:lstStyle/>
          <a:p>
            <a:pPr marL="14003" marR="5602"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info@wavteq.com</a:t>
            </a:r>
            <a:endParaRPr sz="1400" b="0" i="0" u="none" strike="noStrike" cap="none">
              <a:solidFill>
                <a:srgbClr val="000000"/>
              </a:solidFill>
              <a:latin typeface="Arial"/>
              <a:ea typeface="Arial"/>
              <a:cs typeface="Arial"/>
              <a:sym typeface="Arial"/>
            </a:endParaRPr>
          </a:p>
        </p:txBody>
      </p:sp>
      <p:sp>
        <p:nvSpPr>
          <p:cNvPr id="1445" name="Google Shape;1445;p36"/>
          <p:cNvSpPr txBox="1"/>
          <p:nvPr/>
        </p:nvSpPr>
        <p:spPr>
          <a:xfrm>
            <a:off x="10093405" y="6886575"/>
            <a:ext cx="2687729" cy="291141"/>
          </a:xfrm>
          <a:prstGeom prst="rect">
            <a:avLst/>
          </a:prstGeom>
          <a:noFill/>
          <a:ln>
            <a:noFill/>
          </a:ln>
        </p:spPr>
        <p:txBody>
          <a:bodyPr spcFirstLastPara="1" wrap="square" lIns="0" tIns="14000" rIns="0" bIns="0" anchor="t" anchorCtr="0">
            <a:spAutoFit/>
          </a:bodyPr>
          <a:lstStyle/>
          <a:p>
            <a:pPr marL="14003" marR="5602"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+44 7557 965393</a:t>
            </a:r>
            <a:endParaRPr sz="1400" b="0" i="0" u="none" strike="noStrike" cap="none">
              <a:solidFill>
                <a:srgbClr val="000000"/>
              </a:solidFill>
              <a:latin typeface="Arial"/>
              <a:ea typeface="Arial"/>
              <a:cs typeface="Arial"/>
              <a:sym typeface="Arial"/>
            </a:endParaRPr>
          </a:p>
        </p:txBody>
      </p:sp>
      <p:sp>
        <p:nvSpPr>
          <p:cNvPr id="1446" name="Google Shape;1446;p36"/>
          <p:cNvSpPr txBox="1"/>
          <p:nvPr/>
        </p:nvSpPr>
        <p:spPr>
          <a:xfrm>
            <a:off x="618210" y="4803828"/>
            <a:ext cx="4452224" cy="733533"/>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Lead Generation Programs </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to identify, target and attract investors globally including full in-market representation</a:t>
            </a:r>
            <a:endParaRPr sz="1400" b="0" i="0" u="none" strike="noStrike" cap="none">
              <a:solidFill>
                <a:srgbClr val="000000"/>
              </a:solidFill>
              <a:latin typeface="Arial"/>
              <a:ea typeface="Arial"/>
              <a:cs typeface="Arial"/>
              <a:sym typeface="Arial"/>
            </a:endParaRPr>
          </a:p>
        </p:txBody>
      </p:sp>
      <p:sp>
        <p:nvSpPr>
          <p:cNvPr id="1447" name="Google Shape;1447;p36"/>
          <p:cNvSpPr txBox="1"/>
          <p:nvPr/>
        </p:nvSpPr>
        <p:spPr>
          <a:xfrm>
            <a:off x="663404" y="6146509"/>
            <a:ext cx="4129967" cy="948977"/>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Arial"/>
                <a:ea typeface="Arial"/>
                <a:cs typeface="Arial"/>
                <a:sym typeface="Arial"/>
              </a:rPr>
              <a:t>Product Solutions </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including knowledge &amp; e-learning platforms, CRM systems, and FDI &amp; incentives databases to improve organizational performance</a:t>
            </a:r>
            <a:endParaRPr sz="1400" b="0" i="0" u="none" strike="noStrike" cap="none">
              <a:solidFill>
                <a:srgbClr val="000000"/>
              </a:solidFill>
              <a:latin typeface="Arial"/>
              <a:ea typeface="Arial"/>
              <a:cs typeface="Arial"/>
              <a:sym typeface="Arial"/>
            </a:endParaRPr>
          </a:p>
        </p:txBody>
      </p:sp>
      <p:sp>
        <p:nvSpPr>
          <p:cNvPr id="1448" name="Google Shape;1448;p36"/>
          <p:cNvSpPr/>
          <p:nvPr/>
        </p:nvSpPr>
        <p:spPr>
          <a:xfrm>
            <a:off x="4724895" y="202550"/>
            <a:ext cx="1904925" cy="1765393"/>
          </a:xfrm>
          <a:prstGeom prst="triangle">
            <a:avLst>
              <a:gd name="adj" fmla="val 0"/>
            </a:avLst>
          </a:prstGeom>
          <a:solidFill>
            <a:srgbClr val="FFFFFF">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49" name="Google Shape;1449;p36"/>
          <p:cNvSpPr txBox="1"/>
          <p:nvPr/>
        </p:nvSpPr>
        <p:spPr>
          <a:xfrm>
            <a:off x="501753" y="2762488"/>
            <a:ext cx="3723519" cy="584775"/>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latin typeface="Lexend Deca"/>
                <a:ea typeface="Lexend Deca"/>
                <a:cs typeface="Lexend Deca"/>
                <a:sym typeface="Lexend Deca"/>
              </a:rPr>
              <a:t>Our Solutions</a:t>
            </a:r>
            <a:endParaRPr sz="1400" b="0" i="0" u="none" strike="noStrike" cap="none">
              <a:solidFill>
                <a:srgbClr val="000000"/>
              </a:solidFill>
              <a:latin typeface="Arial"/>
              <a:ea typeface="Arial"/>
              <a:cs typeface="Arial"/>
              <a:sym typeface="Arial"/>
            </a:endParaRPr>
          </a:p>
        </p:txBody>
      </p:sp>
      <p:cxnSp>
        <p:nvCxnSpPr>
          <p:cNvPr id="1450" name="Google Shape;1450;p36"/>
          <p:cNvCxnSpPr/>
          <p:nvPr/>
        </p:nvCxnSpPr>
        <p:spPr>
          <a:xfrm>
            <a:off x="669909" y="3383449"/>
            <a:ext cx="1251950" cy="0"/>
          </a:xfrm>
          <a:prstGeom prst="straightConnector1">
            <a:avLst/>
          </a:prstGeom>
          <a:noFill/>
          <a:ln w="9525" cap="flat" cmpd="sng">
            <a:solidFill>
              <a:srgbClr val="0094A8"/>
            </a:solidFill>
            <a:prstDash val="solid"/>
            <a:round/>
            <a:headEnd type="none" w="sm" len="sm"/>
            <a:tailEnd type="none" w="sm" len="sm"/>
          </a:ln>
        </p:spPr>
      </p:cxnSp>
      <p:cxnSp>
        <p:nvCxnSpPr>
          <p:cNvPr id="1451" name="Google Shape;1451;p36"/>
          <p:cNvCxnSpPr/>
          <p:nvPr/>
        </p:nvCxnSpPr>
        <p:spPr>
          <a:xfrm>
            <a:off x="2150449" y="4272343"/>
            <a:ext cx="0" cy="423446"/>
          </a:xfrm>
          <a:prstGeom prst="straightConnector1">
            <a:avLst/>
          </a:prstGeom>
          <a:noFill/>
          <a:ln w="9525" cap="flat" cmpd="sng">
            <a:solidFill>
              <a:srgbClr val="0094A8"/>
            </a:solidFill>
            <a:prstDash val="solid"/>
            <a:round/>
            <a:headEnd type="none" w="sm" len="sm"/>
            <a:tailEnd type="none" w="sm" len="sm"/>
          </a:ln>
        </p:spPr>
      </p:cxnSp>
      <p:cxnSp>
        <p:nvCxnSpPr>
          <p:cNvPr id="1452" name="Google Shape;1452;p36"/>
          <p:cNvCxnSpPr/>
          <p:nvPr/>
        </p:nvCxnSpPr>
        <p:spPr>
          <a:xfrm>
            <a:off x="2153538" y="5686350"/>
            <a:ext cx="0" cy="423446"/>
          </a:xfrm>
          <a:prstGeom prst="straightConnector1">
            <a:avLst/>
          </a:prstGeom>
          <a:noFill/>
          <a:ln w="9525" cap="flat" cmpd="sng">
            <a:solidFill>
              <a:srgbClr val="0094A8"/>
            </a:solidFill>
            <a:prstDash val="solid"/>
            <a:round/>
            <a:headEnd type="none" w="sm" len="sm"/>
            <a:tailEnd type="none" w="sm" len="sm"/>
          </a:ln>
        </p:spPr>
      </p:cxnSp>
      <p:sp>
        <p:nvSpPr>
          <p:cNvPr id="1453" name="Google Shape;1453;p36"/>
          <p:cNvSpPr/>
          <p:nvPr/>
        </p:nvSpPr>
        <p:spPr>
          <a:xfrm>
            <a:off x="2102448" y="4681317"/>
            <a:ext cx="96002" cy="96002"/>
          </a:xfrm>
          <a:prstGeom prst="ellipse">
            <a:avLst/>
          </a:prstGeom>
          <a:solidFill>
            <a:srgbClr val="79ECFC"/>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4" name="Google Shape;1454;p36"/>
          <p:cNvSpPr/>
          <p:nvPr/>
        </p:nvSpPr>
        <p:spPr>
          <a:xfrm>
            <a:off x="2100099" y="6029502"/>
            <a:ext cx="96002" cy="96002"/>
          </a:xfrm>
          <a:prstGeom prst="ellipse">
            <a:avLst/>
          </a:prstGeom>
          <a:solidFill>
            <a:srgbClr val="79ECFC"/>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5" name="Google Shape;1455;p36"/>
          <p:cNvSpPr/>
          <p:nvPr/>
        </p:nvSpPr>
        <p:spPr>
          <a:xfrm>
            <a:off x="10608316" y="4194651"/>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6" name="Google Shape;1456;p36"/>
          <p:cNvSpPr/>
          <p:nvPr/>
        </p:nvSpPr>
        <p:spPr>
          <a:xfrm>
            <a:off x="10014697" y="3933820"/>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7" name="Google Shape;1457;p36"/>
          <p:cNvSpPr/>
          <p:nvPr/>
        </p:nvSpPr>
        <p:spPr>
          <a:xfrm>
            <a:off x="8600013" y="3235145"/>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8" name="Google Shape;1458;p36"/>
          <p:cNvSpPr/>
          <p:nvPr/>
        </p:nvSpPr>
        <p:spPr>
          <a:xfrm>
            <a:off x="8641939" y="2998682"/>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59" name="Google Shape;1459;p36"/>
          <p:cNvSpPr/>
          <p:nvPr/>
        </p:nvSpPr>
        <p:spPr>
          <a:xfrm>
            <a:off x="8317519" y="2792535"/>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0" name="Google Shape;1460;p36"/>
          <p:cNvSpPr/>
          <p:nvPr/>
        </p:nvSpPr>
        <p:spPr>
          <a:xfrm>
            <a:off x="11827469" y="3024181"/>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1" name="Google Shape;1461;p36"/>
          <p:cNvSpPr/>
          <p:nvPr/>
        </p:nvSpPr>
        <p:spPr>
          <a:xfrm>
            <a:off x="11981486" y="3375599"/>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2" name="Google Shape;1462;p36"/>
          <p:cNvSpPr/>
          <p:nvPr/>
        </p:nvSpPr>
        <p:spPr>
          <a:xfrm>
            <a:off x="12360876" y="2998682"/>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3" name="Google Shape;1463;p36"/>
          <p:cNvSpPr/>
          <p:nvPr/>
        </p:nvSpPr>
        <p:spPr>
          <a:xfrm>
            <a:off x="12061352" y="2772627"/>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4" name="Google Shape;1464;p36"/>
          <p:cNvSpPr/>
          <p:nvPr/>
        </p:nvSpPr>
        <p:spPr>
          <a:xfrm>
            <a:off x="7286233" y="5022275"/>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5" name="Google Shape;1465;p36"/>
          <p:cNvSpPr/>
          <p:nvPr/>
        </p:nvSpPr>
        <p:spPr>
          <a:xfrm>
            <a:off x="6694768" y="2745467"/>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6" name="Google Shape;1466;p36"/>
          <p:cNvSpPr/>
          <p:nvPr/>
        </p:nvSpPr>
        <p:spPr>
          <a:xfrm>
            <a:off x="6835124" y="3198935"/>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7" name="Google Shape;1467;p36"/>
          <p:cNvSpPr/>
          <p:nvPr/>
        </p:nvSpPr>
        <p:spPr>
          <a:xfrm>
            <a:off x="5625730" y="2810284"/>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8" name="Google Shape;1468;p36"/>
          <p:cNvSpPr/>
          <p:nvPr/>
        </p:nvSpPr>
        <p:spPr>
          <a:xfrm>
            <a:off x="8441616" y="2998644"/>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69" name="Google Shape;1469;p36"/>
          <p:cNvSpPr/>
          <p:nvPr/>
        </p:nvSpPr>
        <p:spPr>
          <a:xfrm>
            <a:off x="8970982" y="2986032"/>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0" name="Google Shape;1470;p36"/>
          <p:cNvSpPr/>
          <p:nvPr/>
        </p:nvSpPr>
        <p:spPr>
          <a:xfrm>
            <a:off x="9026396" y="3235145"/>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471" name="Google Shape;1471;p36"/>
          <p:cNvSpPr txBox="1"/>
          <p:nvPr/>
        </p:nvSpPr>
        <p:spPr>
          <a:xfrm>
            <a:off x="1644504" y="1218858"/>
            <a:ext cx="1362198" cy="1273809"/>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Dusseldorf</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Florida</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Hamburg</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Hong Kong</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Leipzip</a:t>
            </a:r>
            <a:endParaRPr sz="1099" b="0"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London</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endParaRPr sz="1099" b="0" i="0" u="none" strike="noStrike" cap="none">
              <a:solidFill>
                <a:srgbClr val="FFFFFF"/>
              </a:solidFill>
              <a:latin typeface="Arial"/>
              <a:ea typeface="Arial"/>
              <a:cs typeface="Arial"/>
              <a:sym typeface="Arial"/>
            </a:endParaRPr>
          </a:p>
        </p:txBody>
      </p:sp>
      <p:sp>
        <p:nvSpPr>
          <p:cNvPr id="1472" name="Google Shape;1472;p36"/>
          <p:cNvSpPr txBox="1"/>
          <p:nvPr/>
        </p:nvSpPr>
        <p:spPr>
          <a:xfrm>
            <a:off x="2746379" y="1224103"/>
            <a:ext cx="1362198" cy="1091836"/>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Marseille</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Montana</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Montreal</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Mumbai</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NYC</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Phoenix</a:t>
            </a:r>
            <a:endParaRPr sz="1400" b="0" i="0" u="none" strike="noStrike" cap="none">
              <a:solidFill>
                <a:srgbClr val="000000"/>
              </a:solidFill>
              <a:latin typeface="Arial"/>
              <a:ea typeface="Arial"/>
              <a:cs typeface="Arial"/>
              <a:sym typeface="Arial"/>
            </a:endParaRPr>
          </a:p>
        </p:txBody>
      </p:sp>
      <p:sp>
        <p:nvSpPr>
          <p:cNvPr id="1473" name="Google Shape;1473;p36"/>
          <p:cNvSpPr txBox="1"/>
          <p:nvPr/>
        </p:nvSpPr>
        <p:spPr>
          <a:xfrm>
            <a:off x="3718696" y="1224103"/>
            <a:ext cx="1362198" cy="909863"/>
          </a:xfrm>
          <a:prstGeom prst="rect">
            <a:avLst/>
          </a:prstGeom>
          <a:noFill/>
          <a:ln>
            <a:noFill/>
          </a:ln>
        </p:spPr>
        <p:txBody>
          <a:bodyPr spcFirstLastPara="1" wrap="square" lIns="0" tIns="12675" rIns="0" bIns="0" anchor="t" anchorCtr="0">
            <a:spAutoFit/>
          </a:bodyPr>
          <a:lstStyle/>
          <a:p>
            <a:pPr marL="12700" marR="5080" lvl="0" indent="0" algn="l" rtl="0">
              <a:lnSpc>
                <a:spcPct val="100000"/>
              </a:lnSpc>
              <a:spcBef>
                <a:spcPts val="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Seoul</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Shanghai</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Tel Avv</a:t>
            </a:r>
            <a:endParaRPr sz="1099" b="0" i="0" u="none" strike="noStrike" cap="none">
              <a:solidFill>
                <a:srgbClr val="FFFFFF"/>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Tokyo</a:t>
            </a:r>
            <a:endParaRPr sz="1400" b="0" i="0" u="none" strike="noStrike" cap="none">
              <a:solidFill>
                <a:srgbClr val="000000"/>
              </a:solidFill>
              <a:latin typeface="Arial"/>
              <a:ea typeface="Arial"/>
              <a:cs typeface="Arial"/>
              <a:sym typeface="Arial"/>
            </a:endParaRPr>
          </a:p>
          <a:p>
            <a:pPr marL="12700" marR="5080" lvl="0" indent="0" algn="l" rtl="0">
              <a:lnSpc>
                <a:spcPct val="100000"/>
              </a:lnSpc>
              <a:spcBef>
                <a:spcPts val="100"/>
              </a:spcBef>
              <a:spcAft>
                <a:spcPts val="0"/>
              </a:spcAft>
              <a:buClr>
                <a:srgbClr val="000000"/>
              </a:buClr>
              <a:buSzPts val="1099"/>
              <a:buFont typeface="Arial"/>
              <a:buNone/>
            </a:pPr>
            <a:r>
              <a:rPr lang="en-US" sz="1099" b="0" i="0" u="none" strike="noStrike" cap="none">
                <a:solidFill>
                  <a:srgbClr val="FFFFFF"/>
                </a:solidFill>
                <a:latin typeface="Arial"/>
                <a:ea typeface="Arial"/>
                <a:cs typeface="Arial"/>
                <a:sym typeface="Arial"/>
              </a:rPr>
              <a:t>Valencia</a:t>
            </a:r>
            <a:endParaRPr sz="1400" b="0" i="0" u="none" strike="noStrike" cap="none">
              <a:solidFill>
                <a:srgbClr val="000000"/>
              </a:solidFill>
              <a:latin typeface="Arial"/>
              <a:ea typeface="Arial"/>
              <a:cs typeface="Arial"/>
              <a:sym typeface="Arial"/>
            </a:endParaRPr>
          </a:p>
        </p:txBody>
      </p:sp>
      <p:sp>
        <p:nvSpPr>
          <p:cNvPr id="1474" name="Google Shape;1474;p36"/>
          <p:cNvSpPr/>
          <p:nvPr/>
        </p:nvSpPr>
        <p:spPr>
          <a:xfrm>
            <a:off x="9197476" y="3633121"/>
            <a:ext cx="148306" cy="148306"/>
          </a:xfrm>
          <a:prstGeom prst="ellipse">
            <a:avLst/>
          </a:prstGeom>
          <a:solidFill>
            <a:srgbClr val="BAF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E331B28-389C-4081-B22E-084A69EC14EF}"/>
              </a:ext>
            </a:extLst>
          </p:cNvPr>
          <p:cNvGraphicFramePr>
            <a:graphicFrameLocks noChangeAspect="1"/>
          </p:cNvGraphicFramePr>
          <p:nvPr>
            <p:custDataLst>
              <p:tags r:id="rId1"/>
            </p:custDataLst>
            <p:extLst>
              <p:ext uri="{D42A27DB-BD31-4B8C-83A1-F6EECF244321}">
                <p14:modId xmlns:p14="http://schemas.microsoft.com/office/powerpoint/2010/main" val="2180359457"/>
              </p:ext>
            </p:extLst>
          </p:nvPr>
        </p:nvGraphicFramePr>
        <p:xfrm>
          <a:off x="1751" y="1900"/>
          <a:ext cx="1751" cy="1751"/>
        </p:xfrm>
        <a:graphic>
          <a:graphicData uri="http://schemas.openxmlformats.org/presentationml/2006/ole">
            <mc:AlternateContent xmlns:mc="http://schemas.openxmlformats.org/markup-compatibility/2006">
              <mc:Choice xmlns:v="urn:schemas-microsoft-com:vml" Requires="v">
                <p:oleObj name="think-cell Slide" r:id="rId11" imgW="395" imgH="394" progId="TCLayout.ActiveDocument.1">
                  <p:embed/>
                </p:oleObj>
              </mc:Choice>
              <mc:Fallback>
                <p:oleObj name="think-cell Slide" r:id="rId11" imgW="395" imgH="394" progId="TCLayout.ActiveDocument.1">
                  <p:embed/>
                  <p:pic>
                    <p:nvPicPr>
                      <p:cNvPr id="2" name="Object 1" hidden="1">
                        <a:extLst>
                          <a:ext uri="{FF2B5EF4-FFF2-40B4-BE49-F238E27FC236}">
                            <a16:creationId xmlns:a16="http://schemas.microsoft.com/office/drawing/2014/main" id="{5E331B28-389C-4081-B22E-084A69EC14EF}"/>
                          </a:ext>
                        </a:extLst>
                      </p:cNvPr>
                      <p:cNvPicPr/>
                      <p:nvPr/>
                    </p:nvPicPr>
                    <p:blipFill>
                      <a:blip r:embed="rId12"/>
                      <a:stretch>
                        <a:fillRect/>
                      </a:stretch>
                    </p:blipFill>
                    <p:spPr>
                      <a:xfrm>
                        <a:off x="1751" y="1900"/>
                        <a:ext cx="1751" cy="1751"/>
                      </a:xfrm>
                      <a:prstGeom prst="rect">
                        <a:avLst/>
                      </a:prstGeom>
                    </p:spPr>
                  </p:pic>
                </p:oleObj>
              </mc:Fallback>
            </mc:AlternateContent>
          </a:graphicData>
        </a:graphic>
      </p:graphicFrame>
      <p:sp>
        <p:nvSpPr>
          <p:cNvPr id="441" name="Google Shape;441;p8"/>
          <p:cNvSpPr txBox="1">
            <a:spLocks noGrp="1"/>
          </p:cNvSpPr>
          <p:nvPr>
            <p:ph type="title"/>
          </p:nvPr>
        </p:nvSpPr>
        <p:spPr>
          <a:xfrm>
            <a:off x="289859" y="565607"/>
            <a:ext cx="12846256" cy="950388"/>
          </a:xfrm>
          <a:prstGeom prst="rect">
            <a:avLst/>
          </a:prstGeom>
          <a:noFill/>
          <a:ln>
            <a:noFill/>
          </a:ln>
        </p:spPr>
        <p:txBody>
          <a:bodyPr spcFirstLastPara="1" wrap="square" lIns="0" tIns="0" rIns="0" bIns="0" anchor="t" anchorCtr="0">
            <a:spAutoFit/>
          </a:bodyPr>
          <a:lstStyle/>
          <a:p>
            <a:r>
              <a:rPr lang="en-GB" dirty="0"/>
              <a:t>Investment aftercare can be an effective way of tackling foreign disinvestment</a:t>
            </a:r>
            <a:endParaRPr dirty="0"/>
          </a:p>
        </p:txBody>
      </p:sp>
      <p:grpSp>
        <p:nvGrpSpPr>
          <p:cNvPr id="3" name="sticker">
            <a:extLst>
              <a:ext uri="{FF2B5EF4-FFF2-40B4-BE49-F238E27FC236}">
                <a16:creationId xmlns:a16="http://schemas.microsoft.com/office/drawing/2014/main" id="{8F40FFEF-73BB-8E29-4C13-6DE6049BCB09}"/>
              </a:ext>
            </a:extLst>
          </p:cNvPr>
          <p:cNvGrpSpPr/>
          <p:nvPr/>
        </p:nvGrpSpPr>
        <p:grpSpPr bwMode="gray">
          <a:xfrm>
            <a:off x="289859" y="123923"/>
            <a:ext cx="3687246" cy="220842"/>
            <a:chOff x="6356970" y="239134"/>
            <a:chExt cx="3510130" cy="210538"/>
          </a:xfrm>
        </p:grpSpPr>
        <p:sp>
          <p:nvSpPr>
            <p:cNvPr id="4" name="StickerRectangle">
              <a:extLst>
                <a:ext uri="{FF2B5EF4-FFF2-40B4-BE49-F238E27FC236}">
                  <a16:creationId xmlns:a16="http://schemas.microsoft.com/office/drawing/2014/main" id="{A3F371A3-3C4C-F72F-4CD2-D6B062BC1D67}"/>
                </a:ext>
              </a:extLst>
            </p:cNvPr>
            <p:cNvSpPr/>
            <p:nvPr/>
          </p:nvSpPr>
          <p:spPr bwMode="gray">
            <a:xfrm>
              <a:off x="6356970" y="239134"/>
              <a:ext cx="3510130" cy="210538"/>
            </a:xfrm>
            <a:prstGeom prst="leftRightArrow">
              <a:avLst>
                <a:gd name="adj1" fmla="val 10000000"/>
                <a:gd name="adj2" fmla="val 0"/>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40023" tIns="0" rIns="0" bIns="26682" rtlCol="0" anchor="t">
              <a:spAutoFit/>
            </a:bodyPr>
            <a:lstStyle/>
            <a:p>
              <a:pPr marL="0" marR="0" lvl="0" indent="0" algn="r" defTabSz="1008309" rtl="0" eaLnBrk="1" fontAlgn="auto" latinLnBrk="0" hangingPunct="1">
                <a:lnSpc>
                  <a:spcPct val="100000"/>
                </a:lnSpc>
                <a:spcBef>
                  <a:spcPts val="0"/>
                </a:spcBef>
                <a:spcAft>
                  <a:spcPts val="0"/>
                </a:spcAft>
                <a:buClr>
                  <a:srgbClr val="000000"/>
                </a:buClr>
                <a:buSzTx/>
                <a:buFont typeface="Arial"/>
                <a:buNone/>
                <a:tabLst/>
                <a:defRPr/>
              </a:pPr>
              <a:r>
                <a:rPr kumimoji="0" lang="en-US" sz="1260" b="0" i="0" u="none" strike="noStrike" kern="0" cap="none" spc="0" normalizeH="0" baseline="0" noProof="0" dirty="0">
                  <a:ln>
                    <a:noFill/>
                  </a:ln>
                  <a:solidFill>
                    <a:srgbClr val="FFFFFF">
                      <a:lumMod val="50000"/>
                    </a:srgbClr>
                  </a:solidFill>
                  <a:effectLst/>
                  <a:uLnTx/>
                  <a:uFillTx/>
                  <a:latin typeface="Arial"/>
                  <a:ea typeface="+mn-ea"/>
                  <a:cs typeface="+mn-cs"/>
                  <a:sym typeface="Arial"/>
                </a:rPr>
                <a:t>INTRODUCTION TO AFTERCARE FRAMEWORK</a:t>
              </a:r>
            </a:p>
          </p:txBody>
        </p:sp>
        <p:cxnSp>
          <p:nvCxnSpPr>
            <p:cNvPr id="5" name="Straight Arrow Connector 4">
              <a:extLst>
                <a:ext uri="{FF2B5EF4-FFF2-40B4-BE49-F238E27FC236}">
                  <a16:creationId xmlns:a16="http://schemas.microsoft.com/office/drawing/2014/main" id="{E67DD471-FAA1-B1FD-8C30-A544AF028279}"/>
                </a:ext>
              </a:extLst>
            </p:cNvPr>
            <p:cNvCxnSpPr>
              <a:stCxn id="4" idx="6"/>
              <a:endCxn id="4" idx="4"/>
            </p:cNvCxnSpPr>
            <p:nvPr/>
          </p:nvCxnSpPr>
          <p:spPr bwMode="gray">
            <a:xfrm flipH="1">
              <a:off x="6356970" y="449672"/>
              <a:ext cx="3510130"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3BA620-AA07-7846-28D4-1C55B462B82E}"/>
                </a:ext>
              </a:extLst>
            </p:cNvPr>
            <p:cNvCxnSpPr>
              <a:stCxn id="4" idx="2"/>
              <a:endCxn id="4" idx="4"/>
            </p:cNvCxnSpPr>
            <p:nvPr/>
          </p:nvCxnSpPr>
          <p:spPr bwMode="gray">
            <a:xfrm>
              <a:off x="6356970" y="239134"/>
              <a:ext cx="0" cy="210538"/>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3B506285-3B3C-C031-E45D-E352F48B9BB8}"/>
              </a:ext>
            </a:extLst>
          </p:cNvPr>
          <p:cNvSpPr>
            <a:spLocks noGrp="1"/>
          </p:cNvSpPr>
          <p:nvPr>
            <p:ph type="body" idx="2"/>
          </p:nvPr>
        </p:nvSpPr>
        <p:spPr>
          <a:xfrm>
            <a:off x="289859" y="7040556"/>
            <a:ext cx="12515427" cy="509178"/>
          </a:xfrm>
        </p:spPr>
        <p:txBody>
          <a:bodyPr/>
          <a:lstStyle/>
          <a:p>
            <a:r>
              <a:rPr lang="en-GB" dirty="0"/>
              <a:t>Source: </a:t>
            </a:r>
            <a:r>
              <a:rPr lang="en-US" dirty="0"/>
              <a:t>The International economic integration agreements includes regional trade agreement (RTAs), international investment agreements (IIAs) and double taxation treaties (DTTs). </a:t>
            </a:r>
          </a:p>
          <a:p>
            <a:endParaRPr lang="en-GB" dirty="0"/>
          </a:p>
        </p:txBody>
      </p:sp>
      <p:graphicFrame>
        <p:nvGraphicFramePr>
          <p:cNvPr id="510" name="Chart 509">
            <a:extLst>
              <a:ext uri="{FF2B5EF4-FFF2-40B4-BE49-F238E27FC236}">
                <a16:creationId xmlns:a16="http://schemas.microsoft.com/office/drawing/2014/main" id="{1BC82410-A59C-D43F-DA1E-8997C0AD047C}"/>
              </a:ext>
            </a:extLst>
          </p:cNvPr>
          <p:cNvGraphicFramePr/>
          <p:nvPr>
            <p:custDataLst>
              <p:tags r:id="rId2"/>
            </p:custDataLst>
            <p:extLst>
              <p:ext uri="{D42A27DB-BD31-4B8C-83A1-F6EECF244321}">
                <p14:modId xmlns:p14="http://schemas.microsoft.com/office/powerpoint/2010/main" val="3195275949"/>
              </p:ext>
            </p:extLst>
          </p:nvPr>
        </p:nvGraphicFramePr>
        <p:xfrm>
          <a:off x="9869488" y="2159000"/>
          <a:ext cx="2516187" cy="4725988"/>
        </p:xfrm>
        <a:graphic>
          <a:graphicData uri="http://schemas.openxmlformats.org/drawingml/2006/chart">
            <c:chart xmlns:c="http://schemas.openxmlformats.org/drawingml/2006/chart" xmlns:r="http://schemas.openxmlformats.org/officeDocument/2006/relationships" r:id="rId13"/>
          </a:graphicData>
        </a:graphic>
      </p:graphicFrame>
      <p:sp>
        <p:nvSpPr>
          <p:cNvPr id="450" name="Text Placeholder 2">
            <a:extLst>
              <a:ext uri="{FF2B5EF4-FFF2-40B4-BE49-F238E27FC236}">
                <a16:creationId xmlns:a16="http://schemas.microsoft.com/office/drawing/2014/main" id="{75FD07E7-336D-436C-955C-0D36042011A2}"/>
              </a:ext>
            </a:extLst>
          </p:cNvPr>
          <p:cNvSpPr>
            <a:spLocks noGrp="1"/>
          </p:cNvSpPr>
          <p:nvPr>
            <p:custDataLst>
              <p:tags r:id="rId3"/>
            </p:custDataLst>
          </p:nvPr>
        </p:nvSpPr>
        <p:spPr bwMode="auto">
          <a:xfrm>
            <a:off x="8035924" y="2305050"/>
            <a:ext cx="1931988" cy="633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0CA63E6-1657-48F2-BEFB-025143BAEBB5}" type="thinkcell&lt;?xml version=&quot;1.0&quot; encoding=&quot;UTF-16&quot; standalone=&quot;yes&quot;?&gt;&lt;root reqver=&quot;27037&quot;&gt;&lt;version val=&quot;32956&quot;/&gt;&lt;PersistentType&gt;&lt;m_guid val=&quot;741b4d82-0ca2-4831-a945-ce4c3197b82f&quot;/&gt;&lt;m_prec&gt;&lt;m_yearfmt&gt;&lt;begin val=&quot;0&quot;/&gt;&lt;end val=&quot;4&quot;/&gt;&lt;/m_yearfmt&gt;&lt;/m_prec&gt;&lt;/PersistentType&gt;&lt;/root&gt;">
              <a:rPr lang="en-US" altLang="en-US" sz="1544" smtClean="0"/>
              <a:pPr/>
              <a:t>Lack of Transparency 
and Predictability of 
Public Agencies</a:t>
            </a:fld>
            <a:endParaRPr lang="en-GB" sz="1544" dirty="0">
              <a:cs typeface="Arial" panose="020B0604020202020204" pitchFamily="34" charset="0"/>
              <a:sym typeface="Arial" panose="020B0604020202020204" pitchFamily="34" charset="0"/>
            </a:endParaRPr>
          </a:p>
        </p:txBody>
      </p:sp>
      <p:sp>
        <p:nvSpPr>
          <p:cNvPr id="491" name="Text Placeholder 2">
            <a:extLst>
              <a:ext uri="{FF2B5EF4-FFF2-40B4-BE49-F238E27FC236}">
                <a16:creationId xmlns:a16="http://schemas.microsoft.com/office/drawing/2014/main" id="{AE63B1F3-E5FF-6102-DB45-5B547DB8E90C}"/>
              </a:ext>
            </a:extLst>
          </p:cNvPr>
          <p:cNvSpPr>
            <a:spLocks noGrp="1"/>
          </p:cNvSpPr>
          <p:nvPr>
            <p:custDataLst>
              <p:tags r:id="rId4"/>
            </p:custDataLst>
          </p:nvPr>
        </p:nvSpPr>
        <p:spPr bwMode="auto">
          <a:xfrm>
            <a:off x="7227888" y="3719513"/>
            <a:ext cx="2740025" cy="8445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2758BF60-375F-4E54-BDE0-F426BE5759C1}" type="thinkcell&lt;?xml version=&quot;1.0&quot; encoding=&quot;UTF-16&quot; standalone=&quot;yes&quot;?&gt;&lt;root reqver=&quot;27037&quot;&gt;&lt;version val=&quot;32956&quot;/&gt;&lt;PersistentType&gt;&lt;m_guid val=&quot;8f62fc90-596c-4ede-b737-da78202468b4&quot;/&gt;&lt;m_prec&gt;&lt;m_yearfmt&gt;&lt;begin val=&quot;0&quot;/&gt;&lt;end val=&quot;4&quot;/&gt;&lt;/m_yearfmt&gt;&lt;/m_prec&gt;&lt;/PersistentType&gt;&lt;/root&gt;">
              <a:rPr lang="en-US" altLang="en-US" sz="1544" smtClean="0"/>
              <a:pPr/>
              <a:t>Delays in obtaining 
necessary government permits 
and approvals to start 
or operate a business</a:t>
            </a:fld>
            <a:endParaRPr lang="en-GB" sz="1544" dirty="0">
              <a:cs typeface="Arial" panose="020B0604020202020204" pitchFamily="34" charset="0"/>
              <a:sym typeface="Arial" panose="020B0604020202020204" pitchFamily="34" charset="0"/>
            </a:endParaRPr>
          </a:p>
        </p:txBody>
      </p:sp>
      <p:sp>
        <p:nvSpPr>
          <p:cNvPr id="449" name="Text Placeholder 2">
            <a:extLst>
              <a:ext uri="{FF2B5EF4-FFF2-40B4-BE49-F238E27FC236}">
                <a16:creationId xmlns:a16="http://schemas.microsoft.com/office/drawing/2014/main" id="{EEA830F7-C9F4-7DF3-EA0C-A85596C66AF5}"/>
              </a:ext>
            </a:extLst>
          </p:cNvPr>
          <p:cNvSpPr>
            <a:spLocks noGrp="1"/>
          </p:cNvSpPr>
          <p:nvPr>
            <p:custDataLst>
              <p:tags r:id="rId5"/>
            </p:custDataLst>
          </p:nvPr>
        </p:nvSpPr>
        <p:spPr bwMode="auto">
          <a:xfrm>
            <a:off x="7556500" y="3065463"/>
            <a:ext cx="2411413" cy="633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B70FEAF3-ACFF-4DC4-8641-7978A4420962}" type="thinkcell&lt;?xml version=&quot;1.0&quot; encoding=&quot;UTF-16&quot; standalone=&quot;yes&quot;?&gt;&lt;root reqver=&quot;27037&quot;&gt;&lt;version val=&quot;32956&quot;/&gt;&lt;PersistentType&gt;&lt;m_guid val=&quot;4b7cf202-281c-4493-917b-93103d81c044&quot;/&gt;&lt;m_prec&gt;&lt;m_yearfmt&gt;&lt;begin val=&quot;0&quot;/&gt;&lt;end val=&quot;4&quot;/&gt;&lt;/m_yearfmt&gt;&lt;/m_prec&gt;&lt;/PersistentType&gt;&lt;/root&gt;">
              <a:rPr lang="en-US" altLang="en-US" sz="1544" smtClean="0"/>
              <a:pPr/>
              <a:t>Sudden change in the laws 
and regulations with 
a negative impact on MNEs</a:t>
            </a:fld>
            <a:endParaRPr lang="en-GB" sz="1544" dirty="0">
              <a:cs typeface="Arial" panose="020B0604020202020204" pitchFamily="34" charset="0"/>
              <a:sym typeface="Arial" panose="020B0604020202020204" pitchFamily="34" charset="0"/>
            </a:endParaRPr>
          </a:p>
        </p:txBody>
      </p:sp>
      <p:sp>
        <p:nvSpPr>
          <p:cNvPr id="488" name="Text Placeholder 2">
            <a:extLst>
              <a:ext uri="{FF2B5EF4-FFF2-40B4-BE49-F238E27FC236}">
                <a16:creationId xmlns:a16="http://schemas.microsoft.com/office/drawing/2014/main" id="{38F6EA21-5B75-790C-4751-44827249235B}"/>
              </a:ext>
            </a:extLst>
          </p:cNvPr>
          <p:cNvSpPr>
            <a:spLocks noGrp="1"/>
          </p:cNvSpPr>
          <p:nvPr>
            <p:custDataLst>
              <p:tags r:id="rId6"/>
            </p:custDataLst>
          </p:nvPr>
        </p:nvSpPr>
        <p:spPr bwMode="auto">
          <a:xfrm>
            <a:off x="8375650" y="5556250"/>
            <a:ext cx="1592263" cy="2111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678A2B4-5E47-45D5-9648-571E4502AC58}" type="datetime'B''re''''ac''h'''' of'''' ''''''co''nt''''''''rac''''''t'''''">
              <a:rPr lang="en-GB" altLang="en-US" sz="1544" smtClean="0"/>
              <a:pPr/>
              <a:t>Breach of contract</a:t>
            </a:fld>
            <a:endParaRPr lang="en-GB" sz="1544" dirty="0">
              <a:cs typeface="Arial" panose="020B0604020202020204" pitchFamily="34" charset="0"/>
              <a:sym typeface="Arial" panose="020B0604020202020204" pitchFamily="34" charset="0"/>
            </a:endParaRPr>
          </a:p>
        </p:txBody>
      </p:sp>
      <p:sp>
        <p:nvSpPr>
          <p:cNvPr id="489" name="Text Placeholder 2">
            <a:extLst>
              <a:ext uri="{FF2B5EF4-FFF2-40B4-BE49-F238E27FC236}">
                <a16:creationId xmlns:a16="http://schemas.microsoft.com/office/drawing/2014/main" id="{27FCA43B-EB21-1778-0CB3-D85AA9FAAC2D}"/>
              </a:ext>
            </a:extLst>
          </p:cNvPr>
          <p:cNvSpPr>
            <a:spLocks noGrp="1"/>
          </p:cNvSpPr>
          <p:nvPr>
            <p:custDataLst>
              <p:tags r:id="rId7"/>
            </p:custDataLst>
          </p:nvPr>
        </p:nvSpPr>
        <p:spPr bwMode="auto">
          <a:xfrm>
            <a:off x="7888288" y="4691063"/>
            <a:ext cx="2079625" cy="422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1F880208-AB7C-4968-8919-4C4E92F29A03}" type="datetime'Transfer'' an''d &#10;co''''nvertibilit''''''y ''restric''tions'''">
              <a:rPr lang="en-GB" altLang="en-US" sz="1544" smtClean="0"/>
              <a:pPr/>
              <a:t>Transfer and 
convertibility restrictions</a:t>
            </a:fld>
            <a:endParaRPr lang="en-GB" sz="1544" dirty="0">
              <a:cs typeface="Arial" panose="020B0604020202020204" pitchFamily="34" charset="0"/>
              <a:sym typeface="Arial" panose="020B0604020202020204" pitchFamily="34" charset="0"/>
            </a:endParaRPr>
          </a:p>
        </p:txBody>
      </p:sp>
      <p:sp>
        <p:nvSpPr>
          <p:cNvPr id="492" name="Text Placeholder 2">
            <a:extLst>
              <a:ext uri="{FF2B5EF4-FFF2-40B4-BE49-F238E27FC236}">
                <a16:creationId xmlns:a16="http://schemas.microsoft.com/office/drawing/2014/main" id="{DB55EC06-6A3A-3E9F-49D4-0C40B813219A}"/>
              </a:ext>
            </a:extLst>
          </p:cNvPr>
          <p:cNvSpPr>
            <a:spLocks noGrp="1"/>
          </p:cNvSpPr>
          <p:nvPr>
            <p:custDataLst>
              <p:tags r:id="rId8"/>
            </p:custDataLst>
          </p:nvPr>
        </p:nvSpPr>
        <p:spPr bwMode="auto">
          <a:xfrm>
            <a:off x="8812212" y="6316663"/>
            <a:ext cx="1155700" cy="2111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ct val="0"/>
              </a:spcAft>
              <a:buNone/>
            </a:pPr>
            <a:fld id="{A6CF0A8C-35FE-40CE-A8B5-8A2C30CA513B}" type="datetime'E''''xp''ro''pri''''''''''''''a''''''''''ti''''''on'''''''">
              <a:rPr lang="en-GB" altLang="en-US" sz="1544" smtClean="0"/>
              <a:pPr/>
              <a:t>Expropriation</a:t>
            </a:fld>
            <a:endParaRPr lang="en-GB" sz="1544" dirty="0">
              <a:cs typeface="Arial" panose="020B0604020202020204" pitchFamily="34" charset="0"/>
              <a:sym typeface="Arial" panose="020B0604020202020204" pitchFamily="34" charset="0"/>
            </a:endParaRPr>
          </a:p>
        </p:txBody>
      </p:sp>
      <p:sp>
        <p:nvSpPr>
          <p:cNvPr id="493" name="TextBox 492">
            <a:extLst>
              <a:ext uri="{FF2B5EF4-FFF2-40B4-BE49-F238E27FC236}">
                <a16:creationId xmlns:a16="http://schemas.microsoft.com/office/drawing/2014/main" id="{2CF9D800-F23B-B03B-5430-04DB26B45194}"/>
              </a:ext>
            </a:extLst>
          </p:cNvPr>
          <p:cNvSpPr txBox="1"/>
          <p:nvPr/>
        </p:nvSpPr>
        <p:spPr>
          <a:xfrm>
            <a:off x="7184425" y="1516063"/>
            <a:ext cx="5169495" cy="568325"/>
          </a:xfrm>
          <a:prstGeom prst="rect">
            <a:avLst/>
          </a:prstGeom>
          <a:noFill/>
        </p:spPr>
        <p:txBody>
          <a:bodyPr wrap="square" rtlCol="0">
            <a:spAutoFit/>
          </a:bodyPr>
          <a:lstStyle/>
          <a:p>
            <a:r>
              <a:rPr lang="en-GB" sz="1544" b="1" dirty="0">
                <a:latin typeface="Arial" panose="020B0604020202020204" pitchFamily="34" charset="0"/>
                <a:cs typeface="Arial" panose="020B0604020202020204" pitchFamily="34" charset="0"/>
              </a:rPr>
              <a:t>Most frequent political risk derived from Government conduct affecting FDI, </a:t>
            </a:r>
            <a:r>
              <a:rPr lang="en-GB" sz="1544" dirty="0">
                <a:latin typeface="Arial" panose="020B0604020202020204" pitchFamily="34" charset="0"/>
                <a:cs typeface="Arial" panose="020B0604020202020204" pitchFamily="34" charset="0"/>
              </a:rPr>
              <a:t>% of respondents</a:t>
            </a:r>
          </a:p>
        </p:txBody>
      </p:sp>
      <p:cxnSp>
        <p:nvCxnSpPr>
          <p:cNvPr id="494" name="Straight Connector 493">
            <a:extLst>
              <a:ext uri="{FF2B5EF4-FFF2-40B4-BE49-F238E27FC236}">
                <a16:creationId xmlns:a16="http://schemas.microsoft.com/office/drawing/2014/main" id="{12CC409A-29B8-1595-C2A3-A65F367DC82F}"/>
              </a:ext>
            </a:extLst>
          </p:cNvPr>
          <p:cNvCxnSpPr>
            <a:cxnSpLocks/>
          </p:cNvCxnSpPr>
          <p:nvPr/>
        </p:nvCxnSpPr>
        <p:spPr>
          <a:xfrm>
            <a:off x="7212434" y="2143125"/>
            <a:ext cx="51677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8" name="TextBox 507">
            <a:extLst>
              <a:ext uri="{FF2B5EF4-FFF2-40B4-BE49-F238E27FC236}">
                <a16:creationId xmlns:a16="http://schemas.microsoft.com/office/drawing/2014/main" id="{8C85A16C-C5FB-8F74-CAE6-67363CE580B8}"/>
              </a:ext>
            </a:extLst>
          </p:cNvPr>
          <p:cNvSpPr txBox="1"/>
          <p:nvPr/>
        </p:nvSpPr>
        <p:spPr>
          <a:xfrm>
            <a:off x="289859" y="1904940"/>
            <a:ext cx="6568141"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According to the World Bank, the rate of investors divesting from developing countries because of irregular government conduct is </a:t>
            </a:r>
            <a:r>
              <a:rPr lang="en-GB" sz="2000" b="1" dirty="0"/>
              <a:t>~25%.</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reasons behind the disinvestment are three-fold:</a:t>
            </a:r>
            <a:r>
              <a:rPr lang="en-GB" sz="2000" b="1" dirty="0"/>
              <a:t> (1) market conditions; (2) Government actions and policies, and (3) hazardous events </a:t>
            </a:r>
            <a:r>
              <a:rPr lang="en-GB" sz="2000" dirty="0"/>
              <a:t>(e.g. wars, pandemic, natural disasters)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process of conducting consistent investment aftercare activities can be an effective way of pre-empting a disinvestment.</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159932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POWER_USER_TAGS_ICONS" val="money-bag_POWER_USER_SEPARATOR_ICONS_bag-of-money_POWER_USER_SEPARATOR_ICONS_money-bags_POWER_USER_SEPARATOR_ICONS_money-sack_POWER_USER_SEPARATOR_ICONS_moneybag_POWER_USER_SEPARATOR_ICONS_sack-of-money"/>
</p:tagLst>
</file>

<file path=ppt/tags/tag101.xml><?xml version="1.0" encoding="utf-8"?>
<p:tagLst xmlns:a="http://schemas.openxmlformats.org/drawingml/2006/main" xmlns:r="http://schemas.openxmlformats.org/officeDocument/2006/relationships" xmlns:p="http://schemas.openxmlformats.org/presentationml/2006/main">
  <p:tag name="POWER_USER_TAGS_ICONS" val="competition_POWER_USER_SEPARATOR_ICONS_chair_POWER_USER_SEPARATOR_ICONS_contest_POWER_USER_SEPARATOR_ICONS_people_POWER_USER_SEPARATOR_ICONS_pull"/>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competition_POWER_USER_SEPARATOR_ICONS_chair_POWER_USER_SEPARATOR_ICONS_contest_POWER_USER_SEPARATOR_ICONS_people_POWER_USER_SEPARATOR_ICONS_pull"/>
</p:tagLst>
</file>

<file path=ppt/tags/tag10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10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
</p:tagLst>
</file>

<file path=ppt/tags/tag10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10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10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10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10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AWLylnKrMhnsxS.bbLGWw"/>
</p:tagLst>
</file>

<file path=ppt/tags/tag11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11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9"/>
</p:tagLst>
</file>

<file path=ppt/tags/tag11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0"/>
</p:tagLst>
</file>

<file path=ppt/tags/tag11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1"/>
</p:tagLst>
</file>

<file path=ppt/tags/tag11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2"/>
</p:tagLst>
</file>

<file path=ppt/tags/tag11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3"/>
</p:tagLst>
</file>

<file path=ppt/tags/tag11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4"/>
</p:tagLst>
</file>

<file path=ppt/tags/tag11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5"/>
</p:tagLst>
</file>

<file path=ppt/tags/tag11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6"/>
</p:tagLst>
</file>

<file path=ppt/tags/tag11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7"/>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eTnC1s6MQ4C_zrZWleFKQ"/>
</p:tagLst>
</file>

<file path=ppt/tags/tag12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8"/>
</p:tagLst>
</file>

<file path=ppt/tags/tag12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9"/>
</p:tagLst>
</file>

<file path=ppt/tags/tag12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0"/>
</p:tagLst>
</file>

<file path=ppt/tags/tag12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1"/>
</p:tagLst>
</file>

<file path=ppt/tags/tag12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2"/>
</p:tagLst>
</file>

<file path=ppt/tags/tag12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3"/>
</p:tagLst>
</file>

<file path=ppt/tags/tag12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4"/>
</p:tagLst>
</file>

<file path=ppt/tags/tag12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5"/>
</p:tagLst>
</file>

<file path=ppt/tags/tag12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6"/>
</p:tagLst>
</file>

<file path=ppt/tags/tag12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7"/>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_aXLMXs_b4fp_BZZ5wjXA"/>
</p:tagLst>
</file>

<file path=ppt/tags/tag13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8"/>
</p:tagLst>
</file>

<file path=ppt/tags/tag13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9"/>
</p:tagLst>
</file>

<file path=ppt/tags/tag13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0"/>
</p:tagLst>
</file>

<file path=ppt/tags/tag13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1"/>
</p:tagLst>
</file>

<file path=ppt/tags/tag13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2"/>
</p:tagLst>
</file>

<file path=ppt/tags/tag13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3"/>
</p:tagLst>
</file>

<file path=ppt/tags/tag13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4"/>
</p:tagLst>
</file>

<file path=ppt/tags/tag13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5"/>
</p:tagLst>
</file>

<file path=ppt/tags/tag13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6"/>
</p:tagLst>
</file>

<file path=ppt/tags/tag13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7"/>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QGpwEDLnfN7lDWRoGk3iA"/>
</p:tagLst>
</file>

<file path=ppt/tags/tag14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8"/>
</p:tagLst>
</file>

<file path=ppt/tags/tag14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9"/>
</p:tagLst>
</file>

<file path=ppt/tags/tag14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0"/>
</p:tagLst>
</file>

<file path=ppt/tags/tag14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1"/>
</p:tagLst>
</file>

<file path=ppt/tags/tag14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2"/>
</p:tagLst>
</file>

<file path=ppt/tags/tag14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3"/>
</p:tagLst>
</file>

<file path=ppt/tags/tag14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4"/>
</p:tagLst>
</file>

<file path=ppt/tags/tag14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5"/>
</p:tagLst>
</file>

<file path=ppt/tags/tag14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6"/>
</p:tagLst>
</file>

<file path=ppt/tags/tag14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7"/>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VjXwapmK.8Dy1dPjVrixA"/>
</p:tagLst>
</file>

<file path=ppt/tags/tag15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8"/>
</p:tagLst>
</file>

<file path=ppt/tags/tag15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9"/>
</p:tagLst>
</file>

<file path=ppt/tags/tag15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0"/>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pNTKKFxh.Hfh86hAK0oYQ"/>
</p:tagLst>
</file>

<file path=ppt/tags/tag16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7hKzG9be7nO3CqUDxor.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3"/>
</p:tagLst>
</file>

<file path=ppt/tags/tag27.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2"/>
</p:tagLst>
</file>

<file path=ppt/tags/tag28.xml><?xml version="1.0" encoding="utf-8"?>
<p:tagLst xmlns:a="http://schemas.openxmlformats.org/drawingml/2006/main" xmlns:r="http://schemas.openxmlformats.org/officeDocument/2006/relationships" xmlns:p="http://schemas.openxmlformats.org/presentationml/2006/main">
  <p:tag name="POWER_USER_DIAGRAM_RELATIONSHIP_INNERLINE_KEY" val="POWER_USER_DIAGRAM_RELATIONSHIP_INNERLINE_VALUE_1"/>
</p:tagLst>
</file>

<file path=ppt/tags/tag29.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CIRCULA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1"/>
</p:tagLst>
</file>

<file path=ppt/tags/tag3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3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
</p:tagLst>
</file>

<file path=ppt/tags/tag3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
</p:tagLst>
</file>

<file path=ppt/tags/tag3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
</p:tagLst>
</file>

<file path=ppt/tags/tag3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
</p:tagLst>
</file>

<file path=ppt/tags/tag3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
</p:tagLst>
</file>

<file path=ppt/tags/tag3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6"/>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7"/>
</p:tagLst>
</file>

<file path=ppt/tags/tag4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8"/>
</p:tagLst>
</file>

<file path=ppt/tags/tag4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9"/>
</p:tagLst>
</file>

<file path=ppt/tags/tag4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0"/>
</p:tagLst>
</file>

<file path=ppt/tags/tag4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1"/>
</p:tagLst>
</file>

<file path=ppt/tags/tag4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2"/>
</p:tagLst>
</file>

<file path=ppt/tags/tag4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3"/>
</p:tagLst>
</file>

<file path=ppt/tags/tag4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4"/>
</p:tagLst>
</file>

<file path=ppt/tags/tag4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5"/>
</p:tagLst>
</file>

<file path=ppt/tags/tag4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6"/>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7"/>
</p:tagLst>
</file>

<file path=ppt/tags/tag5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8"/>
</p:tagLst>
</file>

<file path=ppt/tags/tag5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19"/>
</p:tagLst>
</file>

<file path=ppt/tags/tag5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0"/>
</p:tagLst>
</file>

<file path=ppt/tags/tag5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1"/>
</p:tagLst>
</file>

<file path=ppt/tags/tag5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2"/>
</p:tagLst>
</file>

<file path=ppt/tags/tag5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3"/>
</p:tagLst>
</file>

<file path=ppt/tags/tag5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4"/>
</p:tagLst>
</file>

<file path=ppt/tags/tag5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5"/>
</p:tagLst>
</file>

<file path=ppt/tags/tag5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7"/>
</p:tagLst>
</file>

<file path=ppt/tags/tag6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8"/>
</p:tagLst>
</file>

<file path=ppt/tags/tag6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29"/>
</p:tagLst>
</file>

<file path=ppt/tags/tag6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0"/>
</p:tagLst>
</file>

<file path=ppt/tags/tag6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1"/>
</p:tagLst>
</file>

<file path=ppt/tags/tag6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2"/>
</p:tagLst>
</file>

<file path=ppt/tags/tag6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3"/>
</p:tagLst>
</file>

<file path=ppt/tags/tag6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4"/>
</p:tagLst>
</file>

<file path=ppt/tags/tag6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5"/>
</p:tagLst>
</file>

<file path=ppt/tags/tag6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6"/>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00VXdxNuSkFx9RbDepjcw"/>
</p:tagLst>
</file>

<file path=ppt/tags/tag7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7"/>
</p:tagLst>
</file>

<file path=ppt/tags/tag7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8"/>
</p:tagLst>
</file>

<file path=ppt/tags/tag7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39"/>
</p:tagLst>
</file>

<file path=ppt/tags/tag7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0"/>
</p:tagLst>
</file>

<file path=ppt/tags/tag74.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1"/>
</p:tagLst>
</file>

<file path=ppt/tags/tag75.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2"/>
</p:tagLst>
</file>

<file path=ppt/tags/tag76.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3"/>
</p:tagLst>
</file>

<file path=ppt/tags/tag77.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4"/>
</p:tagLst>
</file>

<file path=ppt/tags/tag78.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5"/>
</p:tagLst>
</file>

<file path=ppt/tags/tag79.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6"/>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7"/>
</p:tagLst>
</file>

<file path=ppt/tags/tag81.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8"/>
</p:tagLst>
</file>

<file path=ppt/tags/tag82.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49"/>
</p:tagLst>
</file>

<file path=ppt/tags/tag83.xml><?xml version="1.0" encoding="utf-8"?>
<p:tagLst xmlns:a="http://schemas.openxmlformats.org/drawingml/2006/main" xmlns:r="http://schemas.openxmlformats.org/officeDocument/2006/relationships" xmlns:p="http://schemas.openxmlformats.org/presentationml/2006/main">
  <p:tag name="POWER_USER_DIAGRAM_CIRCULAR_ARROW_KEY" val="POWER_USER_DIAGRAM_CIRCULAR_ARROW_VALUE_50"/>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POWER_USER_CONTEXTUAL_SHAPES_TAG" val="POWER_USER_CONTEXTUAL_SHAPES_DIAGRAMS_CIRCULAR"/>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plant*factory*industry*production*pollution*cloud*"/>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cash bag*money*people*transaction*purchase*buy*wealthy*rich man*business*purse"/>
</p:tagLst>
</file>

<file path=ppt/tags/tag96.xml><?xml version="1.0" encoding="utf-8"?>
<p:tagLst xmlns:a="http://schemas.openxmlformats.org/drawingml/2006/main" xmlns:r="http://schemas.openxmlformats.org/officeDocument/2006/relationships" xmlns:p="http://schemas.openxmlformats.org/presentationml/2006/main">
  <p:tag name="POWER_USER_TAGS_ICONS" val="competition_POWER_USER_SEPARATOR_ICONS_chair_POWER_USER_SEPARATOR_ICONS_contest_POWER_USER_SEPARATOR_ICONS_people_POWER_USER_SEPARATOR_ICONS_pull"/>
</p:tagLst>
</file>

<file path=ppt/tags/tag97.xml><?xml version="1.0" encoding="utf-8"?>
<p:tagLst xmlns:a="http://schemas.openxmlformats.org/drawingml/2006/main" xmlns:r="http://schemas.openxmlformats.org/officeDocument/2006/relationships" xmlns:p="http://schemas.openxmlformats.org/presentationml/2006/main">
  <p:tag name="POWER_USER_TAGS_ICONS" val="money-bag_POWER_USER_SEPARATOR_ICONS_bag-of-money_POWER_USER_SEPARATOR_ICONS_money-bags_POWER_USER_SEPARATOR_ICONS_money-sack_POWER_USER_SEPARATOR_ICONS_moneybag_POWER_USER_SEPARATOR_ICONS_sack-of-money"/>
</p:tagLst>
</file>

<file path=ppt/tags/tag98.xml><?xml version="1.0" encoding="utf-8"?>
<p:tagLst xmlns:a="http://schemas.openxmlformats.org/drawingml/2006/main" xmlns:r="http://schemas.openxmlformats.org/officeDocument/2006/relationships" xmlns:p="http://schemas.openxmlformats.org/presentationml/2006/main">
  <p:tag name="POWER_USER_TAGS_ICONS" val="money-bag_POWER_USER_SEPARATOR_ICONS_bag-of-money_POWER_USER_SEPARATOR_ICONS_money-bags_POWER_USER_SEPARATOR_ICONS_money-sack_POWER_USER_SEPARATOR_ICONS_moneybag_POWER_USER_SEPARATOR_ICONS_sack-of-money"/>
</p:tagLst>
</file>

<file path=ppt/tags/tag99.xml><?xml version="1.0" encoding="utf-8"?>
<p:tagLst xmlns:a="http://schemas.openxmlformats.org/drawingml/2006/main" xmlns:r="http://schemas.openxmlformats.org/officeDocument/2006/relationships" xmlns:p="http://schemas.openxmlformats.org/presentationml/2006/main">
  <p:tag name="POWER_USER_TAGS_ICONS" val="money-bag_POWER_USER_SEPARATOR_ICONS_bag-of-money_POWER_USER_SEPARATOR_ICONS_money-bags_POWER_USER_SEPARATOR_ICONS_money-sack_POWER_USER_SEPARATOR_ICONS_moneybag_POWER_USER_SEPARATOR_ICONS_sack-of-money"/>
</p:tagLst>
</file>

<file path=ppt/theme/theme1.xml><?xml version="1.0" encoding="utf-8"?>
<a:theme xmlns:a="http://schemas.openxmlformats.org/drawingml/2006/main" name="Office Theme">
  <a:themeElements>
    <a:clrScheme name="Custom 10">
      <a:dk1>
        <a:srgbClr val="000000"/>
      </a:dk1>
      <a:lt1>
        <a:srgbClr val="FFFFFF"/>
      </a:lt1>
      <a:dk2>
        <a:srgbClr val="181C36"/>
      </a:dk2>
      <a:lt2>
        <a:srgbClr val="E7E6E6"/>
      </a:lt2>
      <a:accent1>
        <a:srgbClr val="0495A8"/>
      </a:accent1>
      <a:accent2>
        <a:srgbClr val="181C36"/>
      </a:accent2>
      <a:accent3>
        <a:srgbClr val="A5A5A5"/>
      </a:accent3>
      <a:accent4>
        <a:srgbClr val="EDB60A"/>
      </a:accent4>
      <a:accent5>
        <a:srgbClr val="F2F2F2"/>
      </a:accent5>
      <a:accent6>
        <a:srgbClr val="0495A8"/>
      </a:accent6>
      <a:hlink>
        <a:srgbClr val="0495A8"/>
      </a:hlink>
      <a:folHlink>
        <a:srgbClr val="E7E6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0">
      <a:dk1>
        <a:srgbClr val="000000"/>
      </a:dk1>
      <a:lt1>
        <a:srgbClr val="FFFFFF"/>
      </a:lt1>
      <a:dk2>
        <a:srgbClr val="181C36"/>
      </a:dk2>
      <a:lt2>
        <a:srgbClr val="E7E6E6"/>
      </a:lt2>
      <a:accent1>
        <a:srgbClr val="0495A8"/>
      </a:accent1>
      <a:accent2>
        <a:srgbClr val="181C36"/>
      </a:accent2>
      <a:accent3>
        <a:srgbClr val="A5A5A5"/>
      </a:accent3>
      <a:accent4>
        <a:srgbClr val="EDB60A"/>
      </a:accent4>
      <a:accent5>
        <a:srgbClr val="F2F2F2"/>
      </a:accent5>
      <a:accent6>
        <a:srgbClr val="0495A8"/>
      </a:accent6>
      <a:hlink>
        <a:srgbClr val="0495A8"/>
      </a:hlink>
      <a:folHlink>
        <a:srgbClr val="E7E6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vteq Master Layout">
  <a:themeElements>
    <a:clrScheme name="Wavteq Master Color Scheme">
      <a:dk1>
        <a:srgbClr val="000000"/>
      </a:dk1>
      <a:lt1>
        <a:srgbClr val="FFFFFF"/>
      </a:lt1>
      <a:dk2>
        <a:srgbClr val="000000"/>
      </a:dk2>
      <a:lt2>
        <a:srgbClr val="FFFFFF"/>
      </a:lt2>
      <a:accent1>
        <a:srgbClr val="D8D8D8"/>
      </a:accent1>
      <a:accent2>
        <a:srgbClr val="D6F9FE"/>
      </a:accent2>
      <a:accent3>
        <a:srgbClr val="8CEFFC"/>
      </a:accent3>
      <a:accent4>
        <a:srgbClr val="0495A8"/>
      </a:accent4>
      <a:accent5>
        <a:srgbClr val="181C36"/>
      </a:accent5>
      <a:accent6>
        <a:srgbClr val="878787"/>
      </a:accent6>
      <a:hlink>
        <a:srgbClr val="0495A8"/>
      </a:hlink>
      <a:folHlink>
        <a:srgbClr val="53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0">
      <a:dk1>
        <a:srgbClr val="000000"/>
      </a:dk1>
      <a:lt1>
        <a:srgbClr val="FFFFFF"/>
      </a:lt1>
      <a:dk2>
        <a:srgbClr val="181C36"/>
      </a:dk2>
      <a:lt2>
        <a:srgbClr val="E7E6E6"/>
      </a:lt2>
      <a:accent1>
        <a:srgbClr val="0495A8"/>
      </a:accent1>
      <a:accent2>
        <a:srgbClr val="181C36"/>
      </a:accent2>
      <a:accent3>
        <a:srgbClr val="A5A5A5"/>
      </a:accent3>
      <a:accent4>
        <a:srgbClr val="EDB60A"/>
      </a:accent4>
      <a:accent5>
        <a:srgbClr val="F2F2F2"/>
      </a:accent5>
      <a:accent6>
        <a:srgbClr val="0495A8"/>
      </a:accent6>
      <a:hlink>
        <a:srgbClr val="0495A8"/>
      </a:hlink>
      <a:folHlink>
        <a:srgbClr val="E7E6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ew Brand">
    <a:dk1>
      <a:srgbClr val="181C36"/>
    </a:dk1>
    <a:lt1>
      <a:srgbClr val="FFFFFF"/>
    </a:lt1>
    <a:dk2>
      <a:srgbClr val="181C36"/>
    </a:dk2>
    <a:lt2>
      <a:srgbClr val="FFFFFF"/>
    </a:lt2>
    <a:accent1>
      <a:srgbClr val="181C36"/>
    </a:accent1>
    <a:accent2>
      <a:srgbClr val="0495A8"/>
    </a:accent2>
    <a:accent3>
      <a:srgbClr val="A5A5A5"/>
    </a:accent3>
    <a:accent4>
      <a:srgbClr val="8CEFFC"/>
    </a:accent4>
    <a:accent5>
      <a:srgbClr val="181C36"/>
    </a:accent5>
    <a:accent6>
      <a:srgbClr val="0495A8"/>
    </a:accent6>
    <a:hlink>
      <a:srgbClr val="0495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1530</TotalTime>
  <Words>10887</Words>
  <Application>Microsoft Macintosh PowerPoint</Application>
  <PresentationFormat>Custom</PresentationFormat>
  <Paragraphs>1215</Paragraphs>
  <Slides>86</Slides>
  <Notes>84</Notes>
  <HiddenSlides>1</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86</vt:i4>
      </vt:variant>
    </vt:vector>
  </HeadingPairs>
  <TitlesOfParts>
    <vt:vector size="101" baseType="lpstr">
      <vt:lpstr>Arial</vt:lpstr>
      <vt:lpstr>Wingdings</vt:lpstr>
      <vt:lpstr>Courier New</vt:lpstr>
      <vt:lpstr>Verdana</vt:lpstr>
      <vt:lpstr>Canela</vt:lpstr>
      <vt:lpstr>Cambria</vt:lpstr>
      <vt:lpstr>Times New Roman</vt:lpstr>
      <vt:lpstr>Arial Black</vt:lpstr>
      <vt:lpstr>Lexend Deca</vt:lpstr>
      <vt:lpstr>Calibri</vt:lpstr>
      <vt:lpstr>Office Theme</vt:lpstr>
      <vt:lpstr>1_Office Theme</vt:lpstr>
      <vt:lpstr>Wavteq Master Layout</vt:lpstr>
      <vt:lpstr>3_Office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investment aftercare? </vt:lpstr>
      <vt:lpstr>Investment aftercare can be an effective way of tackling foreign disinvestment</vt:lpstr>
      <vt:lpstr>Investment aftercare has been identified as an effective means of generating re-investment in a location</vt:lpstr>
      <vt:lpstr>The importance of aftercare-related FDI by subsector  </vt:lpstr>
      <vt:lpstr>Types of Aftercare/BRE services</vt:lpstr>
      <vt:lpstr>How many resources do IPAs allocate to aftercare/BRE? </vt:lpstr>
      <vt:lpstr>Key benefits of aftercare / BRE </vt:lpstr>
      <vt:lpstr>UNCTAD aftercare services space – a long term roadmap for aftercare/BRE </vt:lpstr>
      <vt:lpstr>Wavteq’s framework for aftercare / BRE </vt:lpstr>
      <vt:lpstr>PowerPoint Presentation</vt:lpstr>
      <vt:lpstr>PowerPoint Presentation</vt:lpstr>
      <vt:lpstr>The case for assigning resources to aftercare</vt:lpstr>
      <vt:lpstr>The business case for Aftercare </vt:lpstr>
      <vt:lpstr>The economic development case for Aftercare</vt:lpstr>
      <vt:lpstr>The governance case for Aftercare</vt:lpstr>
      <vt:lpstr>Organizational Structure – Dedicated aftercare division</vt:lpstr>
      <vt:lpstr>Organizational Structure – Combined aftercare and facilitation function </vt:lpstr>
      <vt:lpstr>Organizational Structure – Blended approach </vt:lpstr>
      <vt:lpstr>Organizational Structure – Small IPA with 1-3 staff </vt:lpstr>
      <vt:lpstr>Should aftercare be a standalone unit? </vt:lpstr>
      <vt:lpstr>PowerPoint Presentation</vt:lpstr>
      <vt:lpstr>How do foreign investors reinvest or expand in a location  </vt:lpstr>
      <vt:lpstr>Foreign investors will expand their investment based on the desired benefits they hope to reap from doing so</vt:lpstr>
      <vt:lpstr>Key indications of reinvestment </vt:lpstr>
      <vt:lpstr>Why do foreign investors divest? </vt:lpstr>
      <vt:lpstr>A divestment involves a change in a firm’s ownership and business structure, and it can take several forms </vt:lpstr>
      <vt:lpstr>An OECD analysis of MNEs sheds light on the importance and frequency of divestments in FDI </vt:lpstr>
      <vt:lpstr>Investor grievances that result in divestment can be caused by several factors </vt:lpstr>
      <vt:lpstr>How can IPAs proactively deal with investor grievances and pre-empt divestment? </vt:lpstr>
      <vt:lpstr>Case Study 1: Board of Investment Thailand’s Investor Aid Clinic</vt:lpstr>
      <vt:lpstr>Case Study 2: Korean Ombudsman Office (OFIO) (1/3) </vt:lpstr>
      <vt:lpstr>The Ombudsman interfaces between the government and the foreign investor, as an independent party (2/3) </vt:lpstr>
      <vt:lpstr>OFIO’s website showcases a list of previous successfully resolved cases that the office has handled (3/3) </vt:lpstr>
      <vt:lpstr>Case Study 3: Brazil’s Direct Investment Ombudsman </vt:lpstr>
      <vt:lpstr>Case Study 4: Peru’s Coordination and Response System for International Investment Disputes (SICRECI) </vt:lpstr>
      <vt:lpstr>Case study 5: ANPI Gabon Digital Window for grievance consultation </vt:lpstr>
      <vt:lpstr>PowerPoint Presentation</vt:lpstr>
      <vt:lpstr>Steps for devising a proactive aftercare program (1/3)</vt:lpstr>
      <vt:lpstr>Steps for devising a proactive aftercare program (2/3)</vt:lpstr>
      <vt:lpstr>Steps for devising a proactive aftercare program (3/3)</vt:lpstr>
      <vt:lpstr>Key elements of an aftercare program (3/3) </vt:lpstr>
      <vt:lpstr>Self assessment of your IPA’s aftercare program </vt:lpstr>
      <vt:lpstr>Self assessment of your IPA’s aftercare program </vt:lpstr>
      <vt:lpstr>Self assessment of your IPA’s aftercare program </vt:lpstr>
      <vt:lpstr>Best practices in Aftercare &amp; BRE Strategy – EIC Ethiopia</vt:lpstr>
      <vt:lpstr>EIC’s aftercare division has a strong mandate, and clear objectives</vt:lpstr>
      <vt:lpstr>Ethiopia’s New Investment Proclamation (January 2020)</vt:lpstr>
      <vt:lpstr>EIC has a strong aftercare programme covering all areas of the aftercare process</vt:lpstr>
      <vt:lpstr>Example of database of existing investors from Relationship Building Program </vt:lpstr>
      <vt:lpstr>Examples of data collected by EIC for aftercare</vt:lpstr>
      <vt:lpstr>Examples of data collected by EIC for aftercare</vt:lpstr>
      <vt:lpstr>Examples of data collected by EIC for aftercare</vt:lpstr>
      <vt:lpstr>Key account management best practices </vt:lpstr>
      <vt:lpstr>Aftercare KPI Template – Implemented by IPAs</vt:lpstr>
      <vt:lpstr>Key areas for development identified by EIC to strengthen program</vt:lpstr>
      <vt:lpstr>Summary of best practices in developing a proactive aftercare program</vt:lpstr>
      <vt:lpstr>PowerPoint Presentation</vt:lpstr>
      <vt:lpstr>We want to hear from you </vt:lpstr>
      <vt:lpstr>PowerPoint Presentation</vt:lpstr>
      <vt:lpstr>Wavteq’s framework for aftercare / BRE </vt:lpstr>
      <vt:lpstr>Best practices in key account management </vt:lpstr>
      <vt:lpstr>Best practices in key account management </vt:lpstr>
      <vt:lpstr>Best practices in key account management </vt:lpstr>
      <vt:lpstr>Best practices in key account management </vt:lpstr>
      <vt:lpstr>Suggested approach to identifying and categorising accounts</vt:lpstr>
      <vt:lpstr>Coordination of key accounts between stakeholders </vt:lpstr>
      <vt:lpstr>Suggested key performance indicators for business retention and expansion (1/2)</vt:lpstr>
      <vt:lpstr>Suggested key performance indicators for business retention and expansion (2/2)</vt:lpstr>
      <vt:lpstr>Providing customized support to embed major existing investors through investor development </vt:lpstr>
      <vt:lpstr>Key types of investor development (1/2) </vt:lpstr>
      <vt:lpstr>Key types of investor development (2/2)  </vt:lpstr>
      <vt:lpstr>Case Study 1: CINDE – Supplier Linkages </vt:lpstr>
      <vt:lpstr>Case Study 2: Czech Invest - Supplier Linkages </vt:lpstr>
      <vt:lpstr>Case Study 3: Uruguay XXI - Smart Talent &amp; Finishing Schools</vt:lpstr>
      <vt:lpstr>Case Study 4: LED workforce training</vt:lpstr>
      <vt:lpstr>Key performance indicators for investor development </vt:lpstr>
      <vt:lpstr>Key performance indicators for investor development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Harvey</dc:creator>
  <cp:lastModifiedBy>Nisan Nabeel</cp:lastModifiedBy>
  <cp:revision>98</cp:revision>
  <dcterms:created xsi:type="dcterms:W3CDTF">2021-09-30T04:26:16Z</dcterms:created>
  <dcterms:modified xsi:type="dcterms:W3CDTF">2022-10-15T08:34:50Z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2021-08-03T00:00:00Z</vt:filetime>
  </property>
  <property fmtid="{D5CDD505-2E9C-101B-9397-08002B2CF9AE}" pid="3" name="Creator">
    <vt:lpwstr>Adobe Illustrator CC 2017 (Macintosh)</vt:lpwstr>
  </property>
  <property fmtid="{D5CDD505-2E9C-101B-9397-08002B2CF9AE}" pid="4" name="LastSaved">
    <vt:filetime>2021-09-30T00:00:00Z</vt:filetime>
  </property>
</Properties>
</file>